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81" r:id="rId2"/>
    <p:sldId id="369" r:id="rId3"/>
    <p:sldId id="371" r:id="rId4"/>
    <p:sldId id="276" r:id="rId5"/>
    <p:sldId id="370" r:id="rId6"/>
    <p:sldId id="375" r:id="rId7"/>
    <p:sldId id="291" r:id="rId8"/>
    <p:sldId id="277" r:id="rId9"/>
    <p:sldId id="372" r:id="rId10"/>
    <p:sldId id="382" r:id="rId11"/>
    <p:sldId id="268" r:id="rId12"/>
    <p:sldId id="272" r:id="rId13"/>
    <p:sldId id="273" r:id="rId14"/>
    <p:sldId id="274" r:id="rId15"/>
    <p:sldId id="360" r:id="rId16"/>
    <p:sldId id="373" r:id="rId17"/>
    <p:sldId id="367" r:id="rId18"/>
    <p:sldId id="296" r:id="rId19"/>
    <p:sldId id="298" r:id="rId20"/>
    <p:sldId id="354" r:id="rId21"/>
    <p:sldId id="355" r:id="rId22"/>
    <p:sldId id="356" r:id="rId23"/>
    <p:sldId id="390" r:id="rId24"/>
    <p:sldId id="278" r:id="rId25"/>
    <p:sldId id="389" r:id="rId26"/>
    <p:sldId id="388" r:id="rId27"/>
    <p:sldId id="393" r:id="rId28"/>
    <p:sldId id="285" r:id="rId29"/>
    <p:sldId id="350" r:id="rId30"/>
    <p:sldId id="391" r:id="rId31"/>
    <p:sldId id="283" r:id="rId32"/>
    <p:sldId id="385" r:id="rId33"/>
    <p:sldId id="386" r:id="rId34"/>
    <p:sldId id="392" r:id="rId35"/>
    <p:sldId id="374" r:id="rId36"/>
    <p:sldId id="287" r:id="rId37"/>
    <p:sldId id="290" r:id="rId38"/>
    <p:sldId id="378" r:id="rId39"/>
    <p:sldId id="289" r:id="rId40"/>
    <p:sldId id="39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AD"/>
    <a:srgbClr val="8543E5"/>
    <a:srgbClr val="422797"/>
    <a:srgbClr val="6D1FDF"/>
    <a:srgbClr val="284478"/>
    <a:srgbClr val="284470"/>
    <a:srgbClr val="174479"/>
    <a:srgbClr val="174470"/>
    <a:srgbClr val="07406F"/>
    <a:srgbClr val="053E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75" autoAdjust="0"/>
    <p:restoredTop sz="87684" autoAdjust="0"/>
  </p:normalViewPr>
  <p:slideViewPr>
    <p:cSldViewPr snapToGrid="0" snapToObjects="1">
      <p:cViewPr varScale="1">
        <p:scale>
          <a:sx n="80" d="100"/>
          <a:sy n="80" d="100"/>
        </p:scale>
        <p:origin x="1128"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r>
              <a:rPr lang="en-US" sz="2400" b="1" dirty="0"/>
              <a:t>Wetted Radius of </a:t>
            </a:r>
            <a:r>
              <a:rPr lang="en-US" sz="2400" b="1" dirty="0" err="1"/>
              <a:t>DryFast</a:t>
            </a:r>
            <a:r>
              <a:rPr lang="en-US" sz="2400" b="1" baseline="30000" dirty="0"/>
              <a:t>®</a:t>
            </a:r>
            <a:r>
              <a:rPr lang="en-US" sz="2400" b="1" dirty="0"/>
              <a:t> Treated Fabric</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endParaRPr lang="en-US"/>
        </a:p>
      </c:txPr>
    </c:title>
    <c:autoTitleDeleted val="0"/>
    <c:plotArea>
      <c:layout>
        <c:manualLayout>
          <c:layoutTarget val="inner"/>
          <c:xMode val="edge"/>
          <c:yMode val="edge"/>
          <c:x val="0.13977861420892967"/>
          <c:y val="0.14246100408612733"/>
          <c:w val="0.81466842748688306"/>
          <c:h val="0.50398121758815373"/>
        </c:manualLayout>
      </c:layout>
      <c:barChart>
        <c:barDir val="col"/>
        <c:grouping val="clustered"/>
        <c:varyColors val="0"/>
        <c:ser>
          <c:idx val="0"/>
          <c:order val="0"/>
          <c:tx>
            <c:strRef>
              <c:f>MMT!$A$2</c:f>
              <c:strCache>
                <c:ptCount val="1"/>
                <c:pt idx="0">
                  <c:v>Unwashed Control </c:v>
                </c:pt>
              </c:strCache>
            </c:strRef>
          </c:tx>
          <c:spPr>
            <a:solidFill>
              <a:schemeClr val="bg2">
                <a:lumMod val="75000"/>
              </a:schemeClr>
            </a:solidFill>
            <a:ln>
              <a:noFill/>
            </a:ln>
            <a:effectLst/>
          </c:spPr>
          <c:invertIfNegative val="0"/>
          <c:cat>
            <c:strRef>
              <c:f>MMT!$B$1:$C$1</c:f>
              <c:strCache>
                <c:ptCount val="2"/>
                <c:pt idx="0">
                  <c:v>Top Maximum Wetted Radius (mm)</c:v>
                </c:pt>
                <c:pt idx="1">
                  <c:v>Bottom Maximum Wetted Radius (mm)</c:v>
                </c:pt>
              </c:strCache>
            </c:strRef>
          </c:cat>
          <c:val>
            <c:numRef>
              <c:f>MMT!$B$2:$C$2</c:f>
              <c:numCache>
                <c:formatCode>General</c:formatCode>
                <c:ptCount val="2"/>
                <c:pt idx="0">
                  <c:v>20</c:v>
                </c:pt>
                <c:pt idx="1">
                  <c:v>21.67</c:v>
                </c:pt>
              </c:numCache>
            </c:numRef>
          </c:val>
          <c:extLst>
            <c:ext xmlns:c16="http://schemas.microsoft.com/office/drawing/2014/chart" uri="{C3380CC4-5D6E-409C-BE32-E72D297353CC}">
              <c16:uniqueId val="{00000000-C66A-4023-A607-AEA54CD7EDD4}"/>
            </c:ext>
          </c:extLst>
        </c:ser>
        <c:ser>
          <c:idx val="1"/>
          <c:order val="1"/>
          <c:tx>
            <c:strRef>
              <c:f>MMT!$A$3</c:f>
              <c:strCache>
                <c:ptCount val="1"/>
                <c:pt idx="0">
                  <c:v>10 Washes - No Additive</c:v>
                </c:pt>
              </c:strCache>
            </c:strRef>
          </c:tx>
          <c:spPr>
            <a:solidFill>
              <a:schemeClr val="bg1">
                <a:lumMod val="50000"/>
              </a:schemeClr>
            </a:solidFill>
            <a:ln>
              <a:noFill/>
            </a:ln>
            <a:effectLst/>
          </c:spPr>
          <c:invertIfNegative val="0"/>
          <c:cat>
            <c:strRef>
              <c:f>MMT!$B$1:$C$1</c:f>
              <c:strCache>
                <c:ptCount val="2"/>
                <c:pt idx="0">
                  <c:v>Top Maximum Wetted Radius (mm)</c:v>
                </c:pt>
                <c:pt idx="1">
                  <c:v>Bottom Maximum Wetted Radius (mm)</c:v>
                </c:pt>
              </c:strCache>
            </c:strRef>
          </c:cat>
          <c:val>
            <c:numRef>
              <c:f>MMT!$B$3:$C$3</c:f>
              <c:numCache>
                <c:formatCode>General</c:formatCode>
                <c:ptCount val="2"/>
                <c:pt idx="0">
                  <c:v>18.329999999999998</c:v>
                </c:pt>
                <c:pt idx="1">
                  <c:v>21.67</c:v>
                </c:pt>
              </c:numCache>
            </c:numRef>
          </c:val>
          <c:extLst>
            <c:ext xmlns:c16="http://schemas.microsoft.com/office/drawing/2014/chart" uri="{C3380CC4-5D6E-409C-BE32-E72D297353CC}">
              <c16:uniqueId val="{00000001-C66A-4023-A607-AEA54CD7EDD4}"/>
            </c:ext>
          </c:extLst>
        </c:ser>
        <c:ser>
          <c:idx val="2"/>
          <c:order val="2"/>
          <c:tx>
            <c:strRef>
              <c:f>MMT!$A$4</c:f>
              <c:strCache>
                <c:ptCount val="1"/>
                <c:pt idx="0">
                  <c:v>10 Washes - DryFast®</c:v>
                </c:pt>
              </c:strCache>
            </c:strRef>
          </c:tx>
          <c:spPr>
            <a:solidFill>
              <a:schemeClr val="accent1"/>
            </a:solidFill>
            <a:ln>
              <a:noFill/>
            </a:ln>
            <a:effectLst/>
          </c:spPr>
          <c:invertIfNegative val="0"/>
          <c:cat>
            <c:strRef>
              <c:f>MMT!$B$1:$C$1</c:f>
              <c:strCache>
                <c:ptCount val="2"/>
                <c:pt idx="0">
                  <c:v>Top Maximum Wetted Radius (mm)</c:v>
                </c:pt>
                <c:pt idx="1">
                  <c:v>Bottom Maximum Wetted Radius (mm)</c:v>
                </c:pt>
              </c:strCache>
            </c:strRef>
          </c:cat>
          <c:val>
            <c:numRef>
              <c:f>MMT!$B$4:$C$4</c:f>
              <c:numCache>
                <c:formatCode>General</c:formatCode>
                <c:ptCount val="2"/>
                <c:pt idx="0">
                  <c:v>20</c:v>
                </c:pt>
                <c:pt idx="1">
                  <c:v>23.33</c:v>
                </c:pt>
              </c:numCache>
            </c:numRef>
          </c:val>
          <c:extLst>
            <c:ext xmlns:c16="http://schemas.microsoft.com/office/drawing/2014/chart" uri="{C3380CC4-5D6E-409C-BE32-E72D297353CC}">
              <c16:uniqueId val="{00000002-C66A-4023-A607-AEA54CD7EDD4}"/>
            </c:ext>
          </c:extLst>
        </c:ser>
        <c:dLbls>
          <c:showLegendKey val="0"/>
          <c:showVal val="0"/>
          <c:showCatName val="0"/>
          <c:showSerName val="0"/>
          <c:showPercent val="0"/>
          <c:showBubbleSize val="0"/>
        </c:dLbls>
        <c:gapWidth val="219"/>
        <c:axId val="1334979632"/>
        <c:axId val="1334975312"/>
      </c:barChart>
      <c:catAx>
        <c:axId val="133497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1334975312"/>
        <c:crosses val="autoZero"/>
        <c:auto val="1"/>
        <c:lblAlgn val="ctr"/>
        <c:lblOffset val="100"/>
        <c:noMultiLvlLbl val="0"/>
      </c:catAx>
      <c:valAx>
        <c:axId val="1334975312"/>
        <c:scaling>
          <c:orientation val="minMax"/>
          <c:max val="25"/>
          <c:min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r>
                  <a:rPr lang="en-US" sz="2000" b="1"/>
                  <a:t>Wetted Radius (mm)</a:t>
                </a:r>
              </a:p>
            </c:rich>
          </c:tx>
          <c:layout>
            <c:manualLayout>
              <c:xMode val="edge"/>
              <c:yMode val="edge"/>
              <c:x val="3.6301050542221738E-3"/>
              <c:y val="0.19804061499359768"/>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General" sourceLinked="1"/>
        <c:majorTickMark val="none"/>
        <c:minorTickMark val="none"/>
        <c:tickLblPos val="nextTo"/>
        <c:spPr>
          <a:noFill/>
          <a:ln>
            <a:solidFill>
              <a:schemeClr val="bg1">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1334979632"/>
        <c:crosses val="autoZero"/>
        <c:crossBetween val="between"/>
        <c:majorUnit val="2"/>
      </c:valAx>
      <c:spPr>
        <a:noFill/>
        <a:ln>
          <a:solidFill>
            <a:schemeClr val="bg1">
              <a:lumMod val="40000"/>
              <a:lumOff val="60000"/>
            </a:schemeClr>
          </a:solid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legend>
    <c:plotVisOnly val="1"/>
    <c:dispBlanksAs val="gap"/>
    <c:showDLblsOverMax val="0"/>
  </c:chart>
  <c:spPr>
    <a:solidFill>
      <a:schemeClr val="accent6"/>
    </a:solidFill>
    <a:ln>
      <a:noFill/>
    </a:ln>
    <a:effectLst>
      <a:outerShdw blurRad="50800" dist="38100" dir="2700000" algn="tl" rotWithShape="0">
        <a:prstClr val="black">
          <a:alpha val="40000"/>
        </a:prstClr>
      </a:outerShdw>
    </a:effectLst>
  </c:spPr>
  <c:txPr>
    <a:bodyPr/>
    <a:lstStyle/>
    <a:p>
      <a:pPr>
        <a:defRPr sz="1800">
          <a:solidFill>
            <a:schemeClr val="tx1">
              <a:lumMod val="50000"/>
            </a:schemeClr>
          </a:solidFill>
          <a:latin typeface="Franklin Gothic Book" panose="020B05030201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r>
              <a:rPr lang="en-US" b="1" dirty="0"/>
              <a:t>MMT </a:t>
            </a:r>
            <a:r>
              <a:rPr lang="en-US" sz="2400" b="1" i="0" u="none" strike="noStrike" baseline="0" dirty="0">
                <a:effectLst/>
              </a:rPr>
              <a:t>of </a:t>
            </a:r>
            <a:r>
              <a:rPr lang="en-US" sz="2400" b="1" i="0" u="none" strike="noStrike" baseline="0" dirty="0" err="1">
                <a:effectLst/>
              </a:rPr>
              <a:t>DryFast</a:t>
            </a:r>
            <a:r>
              <a:rPr lang="en-US" sz="2400" b="1" i="0" u="none" strike="noStrike" baseline="30000" dirty="0">
                <a:effectLst/>
              </a:rPr>
              <a:t>®</a:t>
            </a:r>
            <a:r>
              <a:rPr lang="en-US" sz="2400" b="1" i="0" u="none" strike="noStrike" baseline="0" dirty="0">
                <a:effectLst/>
              </a:rPr>
              <a:t> Treated Fabric</a:t>
            </a:r>
            <a:endParaRPr lang="en-US"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endParaRPr lang="en-US"/>
        </a:p>
      </c:txPr>
    </c:title>
    <c:autoTitleDeleted val="0"/>
    <c:plotArea>
      <c:layout>
        <c:manualLayout>
          <c:layoutTarget val="inner"/>
          <c:xMode val="edge"/>
          <c:yMode val="edge"/>
          <c:x val="0.15434141476808755"/>
          <c:y val="0.14334691580514272"/>
          <c:w val="0.6828193655739605"/>
          <c:h val="0.5360690880268757"/>
        </c:manualLayout>
      </c:layout>
      <c:barChart>
        <c:barDir val="col"/>
        <c:grouping val="clustered"/>
        <c:varyColors val="0"/>
        <c:ser>
          <c:idx val="0"/>
          <c:order val="0"/>
          <c:tx>
            <c:strRef>
              <c:f>MMT!$B$7</c:f>
              <c:strCache>
                <c:ptCount val="1"/>
                <c:pt idx="0">
                  <c:v>Accumulative One-Way Transport Index</c:v>
                </c:pt>
              </c:strCache>
            </c:strRef>
          </c:tx>
          <c:spPr>
            <a:solidFill>
              <a:schemeClr val="accent1"/>
            </a:solidFill>
            <a:ln>
              <a:noFill/>
            </a:ln>
            <a:effectLst/>
          </c:spPr>
          <c:invertIfNegative val="0"/>
          <c:cat>
            <c:strRef>
              <c:f>MMT!$A$8:$A$10</c:f>
              <c:strCache>
                <c:ptCount val="3"/>
                <c:pt idx="0">
                  <c:v>Unwashed Control </c:v>
                </c:pt>
                <c:pt idx="1">
                  <c:v>10 Washes - No Additive</c:v>
                </c:pt>
                <c:pt idx="2">
                  <c:v>10 Washes - DryFast®</c:v>
                </c:pt>
              </c:strCache>
            </c:strRef>
          </c:cat>
          <c:val>
            <c:numRef>
              <c:f>MMT!$B$8:$B$10</c:f>
              <c:numCache>
                <c:formatCode>General</c:formatCode>
                <c:ptCount val="3"/>
                <c:pt idx="0">
                  <c:v>146.81700000000001</c:v>
                </c:pt>
                <c:pt idx="1">
                  <c:v>137.87700000000001</c:v>
                </c:pt>
                <c:pt idx="2">
                  <c:v>148.684</c:v>
                </c:pt>
              </c:numCache>
            </c:numRef>
          </c:val>
          <c:extLst>
            <c:ext xmlns:c16="http://schemas.microsoft.com/office/drawing/2014/chart" uri="{C3380CC4-5D6E-409C-BE32-E72D297353CC}">
              <c16:uniqueId val="{00000000-D3EB-4AE0-B9D8-B654B94D1A25}"/>
            </c:ext>
          </c:extLst>
        </c:ser>
        <c:dLbls>
          <c:showLegendKey val="0"/>
          <c:showVal val="0"/>
          <c:showCatName val="0"/>
          <c:showSerName val="0"/>
          <c:showPercent val="0"/>
          <c:showBubbleSize val="0"/>
        </c:dLbls>
        <c:gapWidth val="219"/>
        <c:overlap val="-27"/>
        <c:axId val="1186984800"/>
        <c:axId val="1186975440"/>
      </c:barChart>
      <c:lineChart>
        <c:grouping val="standard"/>
        <c:varyColors val="0"/>
        <c:ser>
          <c:idx val="1"/>
          <c:order val="1"/>
          <c:tx>
            <c:strRef>
              <c:f>MMT!$C$7</c:f>
              <c:strCache>
                <c:ptCount val="1"/>
                <c:pt idx="0">
                  <c:v>OMMC</c:v>
                </c:pt>
              </c:strCache>
            </c:strRef>
          </c:tx>
          <c:spPr>
            <a:ln w="28575" cap="rnd">
              <a:solidFill>
                <a:schemeClr val="accent2"/>
              </a:solidFill>
              <a:round/>
            </a:ln>
            <a:effectLst/>
          </c:spPr>
          <c:marker>
            <c:symbol val="none"/>
          </c:marker>
          <c:cat>
            <c:strRef>
              <c:f>MMT!$A$8:$A$10</c:f>
              <c:strCache>
                <c:ptCount val="3"/>
                <c:pt idx="0">
                  <c:v>Unwashed Control </c:v>
                </c:pt>
                <c:pt idx="1">
                  <c:v>10 Washes - No Additive</c:v>
                </c:pt>
                <c:pt idx="2">
                  <c:v>10 Washes - DryFast®</c:v>
                </c:pt>
              </c:strCache>
            </c:strRef>
          </c:cat>
          <c:val>
            <c:numRef>
              <c:f>MMT!$C$8:$C$10</c:f>
              <c:numCache>
                <c:formatCode>General</c:formatCode>
                <c:ptCount val="3"/>
                <c:pt idx="0">
                  <c:v>0.46</c:v>
                </c:pt>
                <c:pt idx="1">
                  <c:v>0.46100000000000002</c:v>
                </c:pt>
                <c:pt idx="2">
                  <c:v>0.51200000000000001</c:v>
                </c:pt>
              </c:numCache>
            </c:numRef>
          </c:val>
          <c:smooth val="0"/>
          <c:extLst>
            <c:ext xmlns:c16="http://schemas.microsoft.com/office/drawing/2014/chart" uri="{C3380CC4-5D6E-409C-BE32-E72D297353CC}">
              <c16:uniqueId val="{00000001-D3EB-4AE0-B9D8-B654B94D1A25}"/>
            </c:ext>
          </c:extLst>
        </c:ser>
        <c:dLbls>
          <c:showLegendKey val="0"/>
          <c:showVal val="0"/>
          <c:showCatName val="0"/>
          <c:showSerName val="0"/>
          <c:showPercent val="0"/>
          <c:showBubbleSize val="0"/>
        </c:dLbls>
        <c:marker val="1"/>
        <c:smooth val="0"/>
        <c:axId val="1186970760"/>
        <c:axId val="1186974000"/>
      </c:lineChart>
      <c:catAx>
        <c:axId val="118698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1186975440"/>
        <c:crosses val="autoZero"/>
        <c:auto val="1"/>
        <c:lblAlgn val="ctr"/>
        <c:lblOffset val="100"/>
        <c:noMultiLvlLbl val="0"/>
      </c:catAx>
      <c:valAx>
        <c:axId val="1186975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r>
                  <a:rPr lang="en-US" b="1" dirty="0"/>
                  <a:t>AOTI (%)</a:t>
                </a:r>
              </a:p>
            </c:rich>
          </c:tx>
          <c:layout>
            <c:manualLayout>
              <c:xMode val="edge"/>
              <c:yMode val="edge"/>
              <c:x val="1.6995609779728868E-3"/>
              <c:y val="0.3158145938898208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1186984800"/>
        <c:crosses val="autoZero"/>
        <c:crossBetween val="between"/>
        <c:majorUnit val="4"/>
      </c:valAx>
      <c:valAx>
        <c:axId val="1186974000"/>
        <c:scaling>
          <c:orientation val="minMax"/>
        </c:scaling>
        <c:delete val="0"/>
        <c:axPos val="r"/>
        <c:title>
          <c:tx>
            <c:rich>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r>
                  <a:rPr lang="en-US" b="1"/>
                  <a:t>OMMC</a:t>
                </a:r>
              </a:p>
            </c:rich>
          </c:tx>
          <c:layout>
            <c:manualLayout>
              <c:xMode val="edge"/>
              <c:yMode val="edge"/>
              <c:x val="0.95126502204477792"/>
              <c:y val="0.33145928158246896"/>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1186970760"/>
        <c:crosses val="max"/>
        <c:crossBetween val="between"/>
        <c:majorUnit val="2.0000000000000004E-2"/>
      </c:valAx>
      <c:catAx>
        <c:axId val="1186970760"/>
        <c:scaling>
          <c:orientation val="minMax"/>
        </c:scaling>
        <c:delete val="1"/>
        <c:axPos val="b"/>
        <c:numFmt formatCode="General" sourceLinked="1"/>
        <c:majorTickMark val="out"/>
        <c:minorTickMark val="none"/>
        <c:tickLblPos val="nextTo"/>
        <c:crossAx val="1186974000"/>
        <c:crosses val="autoZero"/>
        <c:auto val="1"/>
        <c:lblAlgn val="ctr"/>
        <c:lblOffset val="100"/>
        <c:noMultiLvlLbl val="0"/>
      </c:catAx>
      <c:spPr>
        <a:noFill/>
        <a:ln>
          <a:solidFill>
            <a:schemeClr val="bg1">
              <a:lumMod val="40000"/>
              <a:lumOff val="60000"/>
            </a:schemeClr>
          </a:solid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solidFill>
    <a:ln>
      <a:noFill/>
    </a:ln>
    <a:effectLst>
      <a:outerShdw blurRad="50800" dist="38100" dir="2700000" algn="tl" rotWithShape="0">
        <a:prstClr val="black">
          <a:alpha val="40000"/>
        </a:prstClr>
      </a:outerShdw>
    </a:effectLst>
  </c:spPr>
  <c:txPr>
    <a:bodyPr/>
    <a:lstStyle/>
    <a:p>
      <a:pPr>
        <a:defRPr sz="2000">
          <a:solidFill>
            <a:schemeClr val="tx1">
              <a:lumMod val="50000"/>
            </a:schemeClr>
          </a:solidFill>
          <a:latin typeface="Franklin Gothic Book" panose="020B05030201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r>
              <a:rPr lang="en-US" b="1" dirty="0"/>
              <a:t>Durability of </a:t>
            </a:r>
            <a:r>
              <a:rPr lang="en-US" b="1" dirty="0" err="1"/>
              <a:t>DryFast</a:t>
            </a:r>
            <a:r>
              <a:rPr lang="en-US" b="1" baseline="30000" dirty="0"/>
              <a:t>®</a:t>
            </a:r>
            <a:r>
              <a:rPr lang="en-US" b="1" dirty="0"/>
              <a:t> Treated Fiber</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endParaRPr lang="en-US"/>
        </a:p>
      </c:txPr>
    </c:title>
    <c:autoTitleDeleted val="0"/>
    <c:plotArea>
      <c:layout/>
      <c:scatterChart>
        <c:scatterStyle val="smoothMarker"/>
        <c:varyColors val="0"/>
        <c:ser>
          <c:idx val="0"/>
          <c:order val="0"/>
          <c:tx>
            <c:strRef>
              <c:f>'DryFast Durability'!$Z$2</c:f>
              <c:strCache>
                <c:ptCount val="1"/>
                <c:pt idx="0">
                  <c:v>DryFast® 0 Washes</c:v>
                </c:pt>
              </c:strCache>
            </c:strRef>
          </c:tx>
          <c:spPr>
            <a:ln w="19050" cap="rnd">
              <a:solidFill>
                <a:schemeClr val="accent1"/>
              </a:solidFill>
              <a:round/>
            </a:ln>
            <a:effectLst/>
          </c:spPr>
          <c:marker>
            <c:symbol val="none"/>
          </c:marker>
          <c:xVal>
            <c:numRef>
              <c:f>'DryFast Durability'!$Y$3:$Y$8</c:f>
              <c:numCache>
                <c:formatCode>General</c:formatCode>
                <c:ptCount val="6"/>
                <c:pt idx="0">
                  <c:v>0</c:v>
                </c:pt>
                <c:pt idx="1">
                  <c:v>1</c:v>
                </c:pt>
                <c:pt idx="2">
                  <c:v>5</c:v>
                </c:pt>
                <c:pt idx="3">
                  <c:v>10</c:v>
                </c:pt>
                <c:pt idx="4">
                  <c:v>15</c:v>
                </c:pt>
                <c:pt idx="5">
                  <c:v>30</c:v>
                </c:pt>
              </c:numCache>
            </c:numRef>
          </c:xVal>
          <c:yVal>
            <c:numRef>
              <c:f>'DryFast Durability'!$Z$3:$Z$8</c:f>
              <c:numCache>
                <c:formatCode>General</c:formatCode>
                <c:ptCount val="6"/>
                <c:pt idx="0">
                  <c:v>0</c:v>
                </c:pt>
                <c:pt idx="1">
                  <c:v>6</c:v>
                </c:pt>
                <c:pt idx="2">
                  <c:v>11</c:v>
                </c:pt>
                <c:pt idx="3">
                  <c:v>14</c:v>
                </c:pt>
                <c:pt idx="4">
                  <c:v>16</c:v>
                </c:pt>
                <c:pt idx="5">
                  <c:v>19</c:v>
                </c:pt>
              </c:numCache>
            </c:numRef>
          </c:yVal>
          <c:smooth val="1"/>
          <c:extLst>
            <c:ext xmlns:c16="http://schemas.microsoft.com/office/drawing/2014/chart" uri="{C3380CC4-5D6E-409C-BE32-E72D297353CC}">
              <c16:uniqueId val="{00000000-788B-4C46-A7F6-6C27DB78523F}"/>
            </c:ext>
          </c:extLst>
        </c:ser>
        <c:ser>
          <c:idx val="1"/>
          <c:order val="1"/>
          <c:tx>
            <c:strRef>
              <c:f>'DryFast Durability'!$AA$2</c:f>
              <c:strCache>
                <c:ptCount val="1"/>
                <c:pt idx="0">
                  <c:v>DryFast® 10 Washes</c:v>
                </c:pt>
              </c:strCache>
            </c:strRef>
          </c:tx>
          <c:spPr>
            <a:ln w="19050" cap="rnd">
              <a:solidFill>
                <a:schemeClr val="accent2"/>
              </a:solidFill>
              <a:round/>
            </a:ln>
            <a:effectLst/>
          </c:spPr>
          <c:marker>
            <c:symbol val="none"/>
          </c:marker>
          <c:xVal>
            <c:numRef>
              <c:f>'DryFast Durability'!$Y$3:$Y$8</c:f>
              <c:numCache>
                <c:formatCode>General</c:formatCode>
                <c:ptCount val="6"/>
                <c:pt idx="0">
                  <c:v>0</c:v>
                </c:pt>
                <c:pt idx="1">
                  <c:v>1</c:v>
                </c:pt>
                <c:pt idx="2">
                  <c:v>5</c:v>
                </c:pt>
                <c:pt idx="3">
                  <c:v>10</c:v>
                </c:pt>
                <c:pt idx="4">
                  <c:v>15</c:v>
                </c:pt>
                <c:pt idx="5">
                  <c:v>30</c:v>
                </c:pt>
              </c:numCache>
            </c:numRef>
          </c:xVal>
          <c:yVal>
            <c:numRef>
              <c:f>'DryFast Durability'!$AA$3:$AA$8</c:f>
              <c:numCache>
                <c:formatCode>General</c:formatCode>
                <c:ptCount val="6"/>
                <c:pt idx="0">
                  <c:v>0</c:v>
                </c:pt>
                <c:pt idx="1">
                  <c:v>5.5</c:v>
                </c:pt>
                <c:pt idx="2">
                  <c:v>10</c:v>
                </c:pt>
                <c:pt idx="3">
                  <c:v>13</c:v>
                </c:pt>
                <c:pt idx="4">
                  <c:v>15</c:v>
                </c:pt>
                <c:pt idx="5">
                  <c:v>18</c:v>
                </c:pt>
              </c:numCache>
            </c:numRef>
          </c:yVal>
          <c:smooth val="1"/>
          <c:extLst>
            <c:ext xmlns:c16="http://schemas.microsoft.com/office/drawing/2014/chart" uri="{C3380CC4-5D6E-409C-BE32-E72D297353CC}">
              <c16:uniqueId val="{00000001-788B-4C46-A7F6-6C27DB78523F}"/>
            </c:ext>
          </c:extLst>
        </c:ser>
        <c:ser>
          <c:idx val="2"/>
          <c:order val="2"/>
          <c:tx>
            <c:strRef>
              <c:f>'DryFast Durability'!$AB$2</c:f>
              <c:strCache>
                <c:ptCount val="1"/>
                <c:pt idx="0">
                  <c:v>Untreated 10 Washes</c:v>
                </c:pt>
              </c:strCache>
            </c:strRef>
          </c:tx>
          <c:spPr>
            <a:ln w="19050" cap="rnd">
              <a:solidFill>
                <a:schemeClr val="accent3"/>
              </a:solidFill>
              <a:round/>
            </a:ln>
            <a:effectLst/>
          </c:spPr>
          <c:marker>
            <c:symbol val="none"/>
          </c:marker>
          <c:xVal>
            <c:numRef>
              <c:f>'DryFast Durability'!$Y$3:$Y$8</c:f>
              <c:numCache>
                <c:formatCode>General</c:formatCode>
                <c:ptCount val="6"/>
                <c:pt idx="0">
                  <c:v>0</c:v>
                </c:pt>
                <c:pt idx="1">
                  <c:v>1</c:v>
                </c:pt>
                <c:pt idx="2">
                  <c:v>5</c:v>
                </c:pt>
                <c:pt idx="3">
                  <c:v>10</c:v>
                </c:pt>
                <c:pt idx="4">
                  <c:v>15</c:v>
                </c:pt>
                <c:pt idx="5">
                  <c:v>30</c:v>
                </c:pt>
              </c:numCache>
            </c:numRef>
          </c:xVal>
          <c:yVal>
            <c:numRef>
              <c:f>'DryFast Durability'!$AB$3:$AB$8</c:f>
              <c:numCache>
                <c:formatCode>General</c:formatCode>
                <c:ptCount val="6"/>
                <c:pt idx="0">
                  <c:v>0</c:v>
                </c:pt>
                <c:pt idx="1">
                  <c:v>3</c:v>
                </c:pt>
                <c:pt idx="2">
                  <c:v>5</c:v>
                </c:pt>
                <c:pt idx="3">
                  <c:v>7</c:v>
                </c:pt>
                <c:pt idx="4">
                  <c:v>8</c:v>
                </c:pt>
                <c:pt idx="5">
                  <c:v>10</c:v>
                </c:pt>
              </c:numCache>
            </c:numRef>
          </c:yVal>
          <c:smooth val="1"/>
          <c:extLst>
            <c:ext xmlns:c16="http://schemas.microsoft.com/office/drawing/2014/chart" uri="{C3380CC4-5D6E-409C-BE32-E72D297353CC}">
              <c16:uniqueId val="{00000002-788B-4C46-A7F6-6C27DB78523F}"/>
            </c:ext>
          </c:extLst>
        </c:ser>
        <c:dLbls>
          <c:showLegendKey val="0"/>
          <c:showVal val="0"/>
          <c:showCatName val="0"/>
          <c:showSerName val="0"/>
          <c:showPercent val="0"/>
          <c:showBubbleSize val="0"/>
        </c:dLbls>
        <c:axId val="1054623752"/>
        <c:axId val="1054619432"/>
      </c:scatterChart>
      <c:valAx>
        <c:axId val="10546237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r>
                  <a:rPr lang="en-US" b="1"/>
                  <a:t>Wicking Time (min)</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1054619432"/>
        <c:crosses val="autoZero"/>
        <c:crossBetween val="midCat"/>
      </c:valAx>
      <c:valAx>
        <c:axId val="1054619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r>
                  <a:rPr lang="en-US" b="1"/>
                  <a:t>Wicking Lenth (cm)</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10546237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solidFill>
    <a:ln>
      <a:noFill/>
    </a:ln>
    <a:effectLst>
      <a:outerShdw blurRad="50800" dist="38100" dir="2700000" algn="tl" rotWithShape="0">
        <a:prstClr val="black">
          <a:alpha val="40000"/>
        </a:prstClr>
      </a:outerShdw>
    </a:effectLst>
  </c:spPr>
  <c:txPr>
    <a:bodyPr/>
    <a:lstStyle/>
    <a:p>
      <a:pPr>
        <a:defRPr sz="2000">
          <a:solidFill>
            <a:schemeClr val="tx1">
              <a:lumMod val="50000"/>
            </a:schemeClr>
          </a:solidFill>
          <a:latin typeface="Franklin Gothic Book" panose="020B05030201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r>
              <a:rPr lang="en-US" b="1"/>
              <a:t>Impact on Fiber Fragmentation</a:t>
            </a:r>
          </a:p>
        </c:rich>
      </c:tx>
      <c:layout>
        <c:manualLayout>
          <c:xMode val="edge"/>
          <c:yMode val="edge"/>
          <c:x val="0.29123320504077926"/>
          <c:y val="1.578252754071768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endParaRPr lang="en-US"/>
        </a:p>
      </c:txPr>
    </c:title>
    <c:autoTitleDeleted val="0"/>
    <c:plotArea>
      <c:layout>
        <c:manualLayout>
          <c:layoutTarget val="inner"/>
          <c:xMode val="edge"/>
          <c:yMode val="edge"/>
          <c:x val="0.35246375781988948"/>
          <c:y val="0.12418218753288027"/>
          <c:w val="0.58859823295388547"/>
          <c:h val="0.64941724777574061"/>
        </c:manualLayout>
      </c:layout>
      <c:barChart>
        <c:barDir val="bar"/>
        <c:grouping val="clustered"/>
        <c:varyColors val="0"/>
        <c:ser>
          <c:idx val="0"/>
          <c:order val="0"/>
          <c:spPr>
            <a:solidFill>
              <a:schemeClr val="accent1"/>
            </a:solidFill>
            <a:ln>
              <a:noFill/>
            </a:ln>
            <a:effectLst/>
          </c:spPr>
          <c:invertIfNegative val="0"/>
          <c:cat>
            <c:strRef>
              <c:f>Sheet2!$B$16:$B$18</c:f>
              <c:strCache>
                <c:ptCount val="3"/>
                <c:pt idx="0">
                  <c:v>DryFast® Additive                     1.0% FOY</c:v>
                </c:pt>
                <c:pt idx="1">
                  <c:v>DryFast® Additive                        0.5% FOY</c:v>
                </c:pt>
                <c:pt idx="2">
                  <c:v>Untreated Control</c:v>
                </c:pt>
              </c:strCache>
            </c:strRef>
          </c:cat>
          <c:val>
            <c:numRef>
              <c:f>Sheet2!$C$16:$C$18</c:f>
              <c:numCache>
                <c:formatCode>0%</c:formatCode>
                <c:ptCount val="3"/>
                <c:pt idx="0">
                  <c:v>0.89</c:v>
                </c:pt>
                <c:pt idx="1">
                  <c:v>0.81739130434782603</c:v>
                </c:pt>
                <c:pt idx="2">
                  <c:v>0</c:v>
                </c:pt>
              </c:numCache>
            </c:numRef>
          </c:val>
          <c:extLst>
            <c:ext xmlns:c16="http://schemas.microsoft.com/office/drawing/2014/chart" uri="{C3380CC4-5D6E-409C-BE32-E72D297353CC}">
              <c16:uniqueId val="{00000000-D195-4959-8209-0BA747EB667E}"/>
            </c:ext>
          </c:extLst>
        </c:ser>
        <c:dLbls>
          <c:showLegendKey val="0"/>
          <c:showVal val="0"/>
          <c:showCatName val="0"/>
          <c:showSerName val="0"/>
          <c:showPercent val="0"/>
          <c:showBubbleSize val="0"/>
        </c:dLbls>
        <c:gapWidth val="150"/>
        <c:axId val="665600984"/>
        <c:axId val="665601344"/>
      </c:barChart>
      <c:catAx>
        <c:axId val="665600984"/>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r>
                  <a:rPr lang="en-US" b="1"/>
                  <a:t>Treatments</a:t>
                </a:r>
              </a:p>
            </c:rich>
          </c:tx>
          <c:layout>
            <c:manualLayout>
              <c:xMode val="edge"/>
              <c:yMode val="edge"/>
              <c:x val="1.599040273654968E-2"/>
              <c:y val="0.30271384910578103"/>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40000"/>
                <a:lumOff val="60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665601344"/>
        <c:crosses val="autoZero"/>
        <c:auto val="1"/>
        <c:lblAlgn val="ctr"/>
        <c:lblOffset val="100"/>
        <c:noMultiLvlLbl val="0"/>
      </c:catAx>
      <c:valAx>
        <c:axId val="665601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r>
                  <a:rPr lang="en-US" b="1"/>
                  <a:t>Fiber Fragment Reduction (by Mass)</a:t>
                </a:r>
              </a:p>
            </c:rich>
          </c:tx>
          <c:layout>
            <c:manualLayout>
              <c:xMode val="edge"/>
              <c:yMode val="edge"/>
              <c:x val="0.39413446845886763"/>
              <c:y val="0.90879003936104397"/>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0%" sourceLinked="1"/>
        <c:majorTickMark val="none"/>
        <c:minorTickMark val="none"/>
        <c:tickLblPos val="nextTo"/>
        <c:spPr>
          <a:noFill/>
          <a:ln>
            <a:solidFill>
              <a:schemeClr val="bg1">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665600984"/>
        <c:crosses val="autoZero"/>
        <c:crossBetween val="between"/>
        <c:majorUnit val="0.2"/>
      </c:valAx>
      <c:spPr>
        <a:noFill/>
        <a:ln>
          <a:solidFill>
            <a:schemeClr val="bg1">
              <a:lumMod val="40000"/>
              <a:lumOff val="6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solidFill>
    <a:ln>
      <a:noFill/>
    </a:ln>
    <a:effectLst>
      <a:outerShdw blurRad="50800" dist="38100" dir="2700000" algn="tl" rotWithShape="0">
        <a:prstClr val="black">
          <a:alpha val="40000"/>
        </a:prstClr>
      </a:outerShdw>
    </a:effectLst>
  </c:spPr>
  <c:txPr>
    <a:bodyPr/>
    <a:lstStyle/>
    <a:p>
      <a:pPr>
        <a:defRPr sz="2000">
          <a:solidFill>
            <a:schemeClr val="tx1">
              <a:lumMod val="50000"/>
            </a:schemeClr>
          </a:solidFill>
          <a:latin typeface="Franklin Gothic Book" panose="020B05030201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r>
              <a:rPr lang="en-US" b="1"/>
              <a:t>Impact on Fiber Fragmentation</a:t>
            </a:r>
          </a:p>
        </c:rich>
      </c:tx>
      <c:layout>
        <c:manualLayout>
          <c:xMode val="edge"/>
          <c:yMode val="edge"/>
          <c:x val="0.28803512449346935"/>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50000"/>
                </a:schemeClr>
              </a:solidFill>
              <a:latin typeface="Franklin Gothic Book" panose="020B0503020102020204" pitchFamily="34" charset="0"/>
              <a:ea typeface="+mn-ea"/>
              <a:cs typeface="+mn-cs"/>
            </a:defRPr>
          </a:pPr>
          <a:endParaRPr lang="en-US"/>
        </a:p>
      </c:txPr>
    </c:title>
    <c:autoTitleDeleted val="0"/>
    <c:plotArea>
      <c:layout>
        <c:manualLayout>
          <c:layoutTarget val="inner"/>
          <c:xMode val="edge"/>
          <c:yMode val="edge"/>
          <c:x val="0.35246375781988948"/>
          <c:y val="0.12418218753288027"/>
          <c:w val="0.58859823295388547"/>
          <c:h val="0.64941724777574061"/>
        </c:manualLayout>
      </c:layout>
      <c:barChart>
        <c:barDir val="bar"/>
        <c:grouping val="clustered"/>
        <c:varyColors val="0"/>
        <c:dLbls>
          <c:showLegendKey val="0"/>
          <c:showVal val="0"/>
          <c:showCatName val="0"/>
          <c:showSerName val="0"/>
          <c:showPercent val="0"/>
          <c:showBubbleSize val="0"/>
        </c:dLbls>
        <c:gapWidth val="150"/>
        <c:axId val="665600984"/>
        <c:axId val="665601344"/>
      </c:barChart>
      <c:catAx>
        <c:axId val="665600984"/>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r>
                  <a:rPr lang="en-US" b="1"/>
                  <a:t>Treatments</a:t>
                </a:r>
              </a:p>
            </c:rich>
          </c:tx>
          <c:layout>
            <c:manualLayout>
              <c:xMode val="edge"/>
              <c:yMode val="edge"/>
              <c:x val="0"/>
              <c:y val="0.30271384910578103"/>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40000"/>
                <a:lumOff val="60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665601344"/>
        <c:crosses val="autoZero"/>
        <c:auto val="1"/>
        <c:lblAlgn val="ctr"/>
        <c:lblOffset val="100"/>
        <c:noMultiLvlLbl val="0"/>
      </c:catAx>
      <c:valAx>
        <c:axId val="665601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r>
                  <a:rPr lang="en-US" b="1"/>
                  <a:t>Fiber Fragment Reduction (by Mass)</a:t>
                </a:r>
              </a:p>
            </c:rich>
          </c:tx>
          <c:layout>
            <c:manualLayout>
              <c:xMode val="edge"/>
              <c:yMode val="edge"/>
              <c:x val="0.39413446845886763"/>
              <c:y val="0.90879003936104397"/>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50000"/>
                    </a:schemeClr>
                  </a:solidFill>
                  <a:latin typeface="Franklin Gothic Book" panose="020B0503020102020204" pitchFamily="34" charset="0"/>
                  <a:ea typeface="+mn-ea"/>
                  <a:cs typeface="+mn-cs"/>
                </a:defRPr>
              </a:pPr>
              <a:endParaRPr lang="en-US"/>
            </a:p>
          </c:txPr>
        </c:title>
        <c:numFmt formatCode="0%" sourceLinked="1"/>
        <c:majorTickMark val="none"/>
        <c:minorTickMark val="none"/>
        <c:tickLblPos val="nextTo"/>
        <c:spPr>
          <a:noFill/>
          <a:ln>
            <a:solidFill>
              <a:schemeClr val="bg1">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Franklin Gothic Book" panose="020B0503020102020204" pitchFamily="34" charset="0"/>
                <a:ea typeface="+mn-ea"/>
                <a:cs typeface="+mn-cs"/>
              </a:defRPr>
            </a:pPr>
            <a:endParaRPr lang="en-US"/>
          </a:p>
        </c:txPr>
        <c:crossAx val="665600984"/>
        <c:crosses val="autoZero"/>
        <c:crossBetween val="between"/>
        <c:majorUnit val="0.2"/>
      </c:valAx>
      <c:spPr>
        <a:noFill/>
        <a:ln>
          <a:solidFill>
            <a:schemeClr val="bg1">
              <a:lumMod val="40000"/>
              <a:lumOff val="6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lumMod val="50000"/>
            </a:schemeClr>
          </a:solidFill>
          <a:latin typeface="Franklin Gothic Book" panose="020B05030201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6E231F-6DC3-4C1A-BEE9-A5A68E8365AA}" type="datetimeFigureOut">
              <a:rPr lang="en-US" smtClean="0"/>
              <a:t>4/17/23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9325B7-FB79-40E4-8FDF-C5F45AB7B5B8}" type="slidenum">
              <a:rPr lang="en-US" smtClean="0"/>
              <a:t>‹#›</a:t>
            </a:fld>
            <a:endParaRPr lang="en-US"/>
          </a:p>
        </p:txBody>
      </p:sp>
    </p:spTree>
    <p:extLst>
      <p:ext uri="{BB962C8B-B14F-4D97-AF65-F5344CB8AC3E}">
        <p14:creationId xmlns:p14="http://schemas.microsoft.com/office/powerpoint/2010/main" val="20814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https://www.freepik.com/free-photos-vectors/dirty-clothes</a:t>
            </a:r>
          </a:p>
        </p:txBody>
      </p:sp>
      <p:sp>
        <p:nvSpPr>
          <p:cNvPr id="4" name="Slide Number Placeholder 3"/>
          <p:cNvSpPr>
            <a:spLocks noGrp="1"/>
          </p:cNvSpPr>
          <p:nvPr>
            <p:ph type="sldNum" sz="quarter" idx="10"/>
          </p:nvPr>
        </p:nvSpPr>
        <p:spPr/>
        <p:txBody>
          <a:bodyPr/>
          <a:lstStyle/>
          <a:p>
            <a:fld id="{BF9325B7-FB79-40E4-8FDF-C5F45AB7B5B8}" type="slidenum">
              <a:rPr lang="en-US" smtClean="0"/>
              <a:t>4</a:t>
            </a:fld>
            <a:endParaRPr lang="en-US"/>
          </a:p>
        </p:txBody>
      </p:sp>
    </p:spTree>
    <p:extLst>
      <p:ext uri="{BB962C8B-B14F-4D97-AF65-F5344CB8AC3E}">
        <p14:creationId xmlns:p14="http://schemas.microsoft.com/office/powerpoint/2010/main" val="287487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17</a:t>
            </a:fld>
            <a:endParaRPr lang="en-US"/>
          </a:p>
        </p:txBody>
      </p:sp>
    </p:spTree>
    <p:extLst>
      <p:ext uri="{BB962C8B-B14F-4D97-AF65-F5344CB8AC3E}">
        <p14:creationId xmlns:p14="http://schemas.microsoft.com/office/powerpoint/2010/main" val="188251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20</a:t>
            </a:fld>
            <a:endParaRPr lang="en-US"/>
          </a:p>
        </p:txBody>
      </p:sp>
    </p:spTree>
    <p:extLst>
      <p:ext uri="{BB962C8B-B14F-4D97-AF65-F5344CB8AC3E}">
        <p14:creationId xmlns:p14="http://schemas.microsoft.com/office/powerpoint/2010/main" val="3006445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AATCC:</a:t>
            </a:r>
          </a:p>
          <a:p>
            <a:r>
              <a:rPr lang="en-US" dirty="0"/>
              <a:t>-Fiber fragment is &lt;5 mm</a:t>
            </a:r>
          </a:p>
          <a:p>
            <a:r>
              <a:rPr lang="en-US" dirty="0"/>
              <a:t>-Microfiber has diameter &lt;1 micron</a:t>
            </a:r>
          </a:p>
        </p:txBody>
      </p:sp>
      <p:sp>
        <p:nvSpPr>
          <p:cNvPr id="4" name="Slide Number Placeholder 3"/>
          <p:cNvSpPr>
            <a:spLocks noGrp="1"/>
          </p:cNvSpPr>
          <p:nvPr>
            <p:ph type="sldNum" sz="quarter" idx="5"/>
          </p:nvPr>
        </p:nvSpPr>
        <p:spPr/>
        <p:txBody>
          <a:bodyPr/>
          <a:lstStyle/>
          <a:p>
            <a:fld id="{BF9325B7-FB79-40E4-8FDF-C5F45AB7B5B8}" type="slidenum">
              <a:rPr lang="en-US" smtClean="0"/>
              <a:t>21</a:t>
            </a:fld>
            <a:endParaRPr lang="en-US"/>
          </a:p>
        </p:txBody>
      </p:sp>
    </p:spTree>
    <p:extLst>
      <p:ext uri="{BB962C8B-B14F-4D97-AF65-F5344CB8AC3E}">
        <p14:creationId xmlns:p14="http://schemas.microsoft.com/office/powerpoint/2010/main" val="17110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22</a:t>
            </a:fld>
            <a:endParaRPr lang="en-US"/>
          </a:p>
        </p:txBody>
      </p:sp>
    </p:spTree>
    <p:extLst>
      <p:ext uri="{BB962C8B-B14F-4D97-AF65-F5344CB8AC3E}">
        <p14:creationId xmlns:p14="http://schemas.microsoft.com/office/powerpoint/2010/main" val="2992002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washing garments, particularly activewear, with standard home laundry detergent (Tide), wicking properties are lost. Incorporating </a:t>
            </a:r>
            <a:r>
              <a:rPr lang="en-US" dirty="0" err="1"/>
              <a:t>DryFast</a:t>
            </a:r>
            <a:r>
              <a:rPr lang="en-US" dirty="0"/>
              <a:t>® with detergent (on its own or added to the detergent formulation) will preserve the garment’s wicking performance provided when worn off-the-shelf or restore wicking performance once its lost. </a:t>
            </a:r>
            <a:r>
              <a:rPr lang="en-US" dirty="0" err="1"/>
              <a:t>DryFast</a:t>
            </a:r>
            <a:r>
              <a:rPr lang="en-US" dirty="0"/>
              <a:t>® functions by moving moisture outward to form a thin wet layer, taking less energy to allow the moisture to evaporate and the garment to dry. </a:t>
            </a:r>
          </a:p>
          <a:p>
            <a:endParaRPr lang="en-US" dirty="0"/>
          </a:p>
          <a:p>
            <a:r>
              <a:rPr lang="en-US" dirty="0"/>
              <a:t>Most activewear and synthetic garment suppliers recommend not using fabric softeners on the garments as traditional fabric softeners are hydrophobic, bead up on the surface, and inhibit wicking. This also causes clothes to take longer to dry. </a:t>
            </a:r>
            <a:r>
              <a:rPr lang="en-US" dirty="0" err="1"/>
              <a:t>DryFast</a:t>
            </a:r>
            <a:r>
              <a:rPr lang="en-US" dirty="0"/>
              <a:t>® is safe to soften on all synthetics to protect wearability while protecting wicking performance. </a:t>
            </a:r>
          </a:p>
          <a:p>
            <a:endParaRPr lang="en-US" dirty="0"/>
          </a:p>
          <a:p>
            <a:endParaRPr lang="en-US" dirty="0"/>
          </a:p>
        </p:txBody>
      </p:sp>
      <p:sp>
        <p:nvSpPr>
          <p:cNvPr id="4" name="Slide Number Placeholder 3"/>
          <p:cNvSpPr>
            <a:spLocks noGrp="1"/>
          </p:cNvSpPr>
          <p:nvPr>
            <p:ph type="sldNum" sz="quarter" idx="5"/>
          </p:nvPr>
        </p:nvSpPr>
        <p:spPr/>
        <p:txBody>
          <a:bodyPr/>
          <a:lstStyle/>
          <a:p>
            <a:fld id="{ADBABD20-6B52-492C-876C-0261A12A2B94}" type="slidenum">
              <a:rPr lang="en-US" smtClean="0"/>
              <a:t>23</a:t>
            </a:fld>
            <a:endParaRPr lang="en-US"/>
          </a:p>
        </p:txBody>
      </p:sp>
    </p:spTree>
    <p:extLst>
      <p:ext uri="{BB962C8B-B14F-4D97-AF65-F5344CB8AC3E}">
        <p14:creationId xmlns:p14="http://schemas.microsoft.com/office/powerpoint/2010/main" val="1408517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AATCC Test Method 195 for MMT</a:t>
            </a:r>
          </a:p>
          <a:p>
            <a:r>
              <a:rPr lang="en-US" dirty="0"/>
              <a:t>ASTM D1776 for conditioning (27 +/-2C, 65 +/- 5% RH)</a:t>
            </a:r>
          </a:p>
          <a:p>
            <a:r>
              <a:rPr lang="en-US" dirty="0"/>
              <a:t>Top layer fabric = next to skin</a:t>
            </a:r>
          </a:p>
          <a:p>
            <a:endParaRPr lang="en-US" dirty="0"/>
          </a:p>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24</a:t>
            </a:fld>
            <a:endParaRPr lang="en-US"/>
          </a:p>
        </p:txBody>
      </p:sp>
    </p:spTree>
    <p:extLst>
      <p:ext uri="{BB962C8B-B14F-4D97-AF65-F5344CB8AC3E}">
        <p14:creationId xmlns:p14="http://schemas.microsoft.com/office/powerpoint/2010/main" val="3116895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AATCC Test Method 195 for MMT</a:t>
            </a:r>
          </a:p>
          <a:p>
            <a:r>
              <a:rPr lang="en-US" dirty="0"/>
              <a:t>ASTM D1776 for conditioning (27 +/-2C, 65 +/- 5% RH)</a:t>
            </a:r>
          </a:p>
          <a:p>
            <a:r>
              <a:rPr lang="en-US" dirty="0"/>
              <a:t>Top layer fabric = next to skin</a:t>
            </a:r>
          </a:p>
          <a:p>
            <a:endParaRPr lang="en-US" dirty="0"/>
          </a:p>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25</a:t>
            </a:fld>
            <a:endParaRPr lang="en-US"/>
          </a:p>
        </p:txBody>
      </p:sp>
    </p:spTree>
    <p:extLst>
      <p:ext uri="{BB962C8B-B14F-4D97-AF65-F5344CB8AC3E}">
        <p14:creationId xmlns:p14="http://schemas.microsoft.com/office/powerpoint/2010/main" val="330149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Samples:</a:t>
            </a:r>
          </a:p>
          <a:p>
            <a:pPr marL="228600" indent="-228600">
              <a:buFontTx/>
              <a:buAutoNum type="arabicPeriod"/>
            </a:pPr>
            <a:r>
              <a:rPr lang="en-US" baseline="0" dirty="0"/>
              <a:t>100% Terry cloth towels</a:t>
            </a:r>
          </a:p>
          <a:p>
            <a:pPr marL="228600" indent="-228600">
              <a:buFontTx/>
              <a:buAutoNum type="arabicPeriod"/>
            </a:pPr>
            <a:r>
              <a:rPr lang="en-US" baseline="0" dirty="0"/>
              <a:t>52/48 Polyester/Cotton sheets</a:t>
            </a:r>
          </a:p>
          <a:p>
            <a:pPr marL="228600" indent="-228600">
              <a:buFontTx/>
              <a:buAutoNum type="arabicPeriod"/>
            </a:pPr>
            <a:r>
              <a:rPr lang="en-US" baseline="0" dirty="0"/>
              <a:t>100% Cotton sheets</a:t>
            </a:r>
          </a:p>
          <a:p>
            <a:pPr marL="228600" indent="-228600">
              <a:buFontTx/>
              <a:buAutoNum type="arabicPeriod"/>
            </a:pPr>
            <a:r>
              <a:rPr lang="en-US" baseline="0" dirty="0"/>
              <a:t>100% Polyester wipes</a:t>
            </a:r>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26</a:t>
            </a:fld>
            <a:endParaRPr lang="en-US"/>
          </a:p>
        </p:txBody>
      </p:sp>
    </p:spTree>
    <p:extLst>
      <p:ext uri="{BB962C8B-B14F-4D97-AF65-F5344CB8AC3E}">
        <p14:creationId xmlns:p14="http://schemas.microsoft.com/office/powerpoint/2010/main" val="343741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Completed on 80/20 blend of Polyester/Cotton</a:t>
            </a:r>
          </a:p>
        </p:txBody>
      </p:sp>
      <p:sp>
        <p:nvSpPr>
          <p:cNvPr id="4" name="Slide Number Placeholder 3"/>
          <p:cNvSpPr>
            <a:spLocks noGrp="1"/>
          </p:cNvSpPr>
          <p:nvPr>
            <p:ph type="sldNum" sz="quarter" idx="5"/>
          </p:nvPr>
        </p:nvSpPr>
        <p:spPr/>
        <p:txBody>
          <a:bodyPr/>
          <a:lstStyle/>
          <a:p>
            <a:fld id="{BF9325B7-FB79-40E4-8FDF-C5F45AB7B5B8}" type="slidenum">
              <a:rPr lang="en-US" smtClean="0"/>
              <a:t>27</a:t>
            </a:fld>
            <a:endParaRPr lang="en-US"/>
          </a:p>
        </p:txBody>
      </p:sp>
    </p:spTree>
    <p:extLst>
      <p:ext uri="{BB962C8B-B14F-4D97-AF65-F5344CB8AC3E}">
        <p14:creationId xmlns:p14="http://schemas.microsoft.com/office/powerpoint/2010/main" val="144340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28</a:t>
            </a:fld>
            <a:endParaRPr lang="en-US"/>
          </a:p>
        </p:txBody>
      </p:sp>
    </p:spTree>
    <p:extLst>
      <p:ext uri="{BB962C8B-B14F-4D97-AF65-F5344CB8AC3E}">
        <p14:creationId xmlns:p14="http://schemas.microsoft.com/office/powerpoint/2010/main" val="358976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Consumption:</a:t>
            </a:r>
          </a:p>
          <a:p>
            <a:r>
              <a:rPr lang="en-US" dirty="0"/>
              <a:t>300 loads x 2.25 kWh = 675 kWh;  390 loads x 2.25 kWh = 877.5 kWh</a:t>
            </a:r>
          </a:p>
          <a:p>
            <a:endParaRPr lang="en-US" dirty="0"/>
          </a:p>
          <a:p>
            <a:r>
              <a:rPr lang="en-US" dirty="0"/>
              <a:t>300-390 loads of laundry per year for Americans (P&amp;G)</a:t>
            </a:r>
          </a:p>
          <a:p>
            <a:endParaRPr lang="en-US" dirty="0"/>
          </a:p>
          <a:p>
            <a:r>
              <a:rPr lang="en-US" dirty="0"/>
              <a:t>2.25 kWh per launder</a:t>
            </a:r>
          </a:p>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5</a:t>
            </a:fld>
            <a:endParaRPr lang="en-US"/>
          </a:p>
        </p:txBody>
      </p:sp>
    </p:spTree>
    <p:extLst>
      <p:ext uri="{BB962C8B-B14F-4D97-AF65-F5344CB8AC3E}">
        <p14:creationId xmlns:p14="http://schemas.microsoft.com/office/powerpoint/2010/main" val="1082731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29</a:t>
            </a:fld>
            <a:endParaRPr lang="en-US"/>
          </a:p>
        </p:txBody>
      </p:sp>
    </p:spTree>
    <p:extLst>
      <p:ext uri="{BB962C8B-B14F-4D97-AF65-F5344CB8AC3E}">
        <p14:creationId xmlns:p14="http://schemas.microsoft.com/office/powerpoint/2010/main" val="3851130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30</a:t>
            </a:fld>
            <a:endParaRPr lang="en-US"/>
          </a:p>
        </p:txBody>
      </p:sp>
    </p:spTree>
    <p:extLst>
      <p:ext uri="{BB962C8B-B14F-4D97-AF65-F5344CB8AC3E}">
        <p14:creationId xmlns:p14="http://schemas.microsoft.com/office/powerpoint/2010/main" val="297870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33</a:t>
            </a:fld>
            <a:endParaRPr lang="en-US"/>
          </a:p>
        </p:txBody>
      </p:sp>
    </p:spTree>
    <p:extLst>
      <p:ext uri="{BB962C8B-B14F-4D97-AF65-F5344CB8AC3E}">
        <p14:creationId xmlns:p14="http://schemas.microsoft.com/office/powerpoint/2010/main" val="3955198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34</a:t>
            </a:fld>
            <a:endParaRPr lang="en-US"/>
          </a:p>
        </p:txBody>
      </p:sp>
    </p:spTree>
    <p:extLst>
      <p:ext uri="{BB962C8B-B14F-4D97-AF65-F5344CB8AC3E}">
        <p14:creationId xmlns:p14="http://schemas.microsoft.com/office/powerpoint/2010/main" val="241748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COD = ~2,000,000 mg O</a:t>
            </a:r>
            <a:r>
              <a:rPr lang="en-US" sz="1800" baseline="-250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2</a:t>
            </a:r>
            <a:r>
              <a:rPr lang="en-US"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 /L</a:t>
            </a:r>
          </a:p>
          <a:p>
            <a:endParaRPr lang="en-US" sz="1800" dirty="0">
              <a:solidFill>
                <a:srgbClr val="FF0000"/>
              </a:solidFill>
              <a:effectLst/>
              <a:latin typeface="Franklin Gothic Book" panose="020B05030201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F9325B7-FB79-40E4-8FDF-C5F45AB7B5B8}" type="slidenum">
              <a:rPr lang="en-US" smtClean="0"/>
              <a:t>36</a:t>
            </a:fld>
            <a:endParaRPr lang="en-US"/>
          </a:p>
        </p:txBody>
      </p:sp>
    </p:spTree>
    <p:extLst>
      <p:ext uri="{BB962C8B-B14F-4D97-AF65-F5344CB8AC3E}">
        <p14:creationId xmlns:p14="http://schemas.microsoft.com/office/powerpoint/2010/main" val="1895449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37</a:t>
            </a:fld>
            <a:endParaRPr lang="en-US"/>
          </a:p>
        </p:txBody>
      </p:sp>
    </p:spTree>
    <p:extLst>
      <p:ext uri="{BB962C8B-B14F-4D97-AF65-F5344CB8AC3E}">
        <p14:creationId xmlns:p14="http://schemas.microsoft.com/office/powerpoint/2010/main" val="1448141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38</a:t>
            </a:fld>
            <a:endParaRPr lang="en-US"/>
          </a:p>
        </p:txBody>
      </p:sp>
    </p:spTree>
    <p:extLst>
      <p:ext uri="{BB962C8B-B14F-4D97-AF65-F5344CB8AC3E}">
        <p14:creationId xmlns:p14="http://schemas.microsoft.com/office/powerpoint/2010/main" val="3372280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39</a:t>
            </a:fld>
            <a:endParaRPr lang="en-US"/>
          </a:p>
        </p:txBody>
      </p:sp>
    </p:spTree>
    <p:extLst>
      <p:ext uri="{BB962C8B-B14F-4D97-AF65-F5344CB8AC3E}">
        <p14:creationId xmlns:p14="http://schemas.microsoft.com/office/powerpoint/2010/main" val="3786605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6</a:t>
            </a:fld>
            <a:endParaRPr lang="en-US"/>
          </a:p>
        </p:txBody>
      </p:sp>
    </p:spTree>
    <p:extLst>
      <p:ext uri="{BB962C8B-B14F-4D97-AF65-F5344CB8AC3E}">
        <p14:creationId xmlns:p14="http://schemas.microsoft.com/office/powerpoint/2010/main" val="259625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AATCC:</a:t>
            </a:r>
          </a:p>
          <a:p>
            <a:r>
              <a:rPr lang="en-US" dirty="0"/>
              <a:t>-Fiber fragment is &lt;5 mm</a:t>
            </a:r>
          </a:p>
          <a:p>
            <a:r>
              <a:rPr lang="en-US" dirty="0"/>
              <a:t>-Microfiber has diameter &lt;1 micron</a:t>
            </a:r>
          </a:p>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7</a:t>
            </a:fld>
            <a:endParaRPr lang="en-US"/>
          </a:p>
        </p:txBody>
      </p:sp>
    </p:spTree>
    <p:extLst>
      <p:ext uri="{BB962C8B-B14F-4D97-AF65-F5344CB8AC3E}">
        <p14:creationId xmlns:p14="http://schemas.microsoft.com/office/powerpoint/2010/main" val="287487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8</a:t>
            </a:fld>
            <a:endParaRPr lang="en-US"/>
          </a:p>
        </p:txBody>
      </p:sp>
    </p:spTree>
    <p:extLst>
      <p:ext uri="{BB962C8B-B14F-4D97-AF65-F5344CB8AC3E}">
        <p14:creationId xmlns:p14="http://schemas.microsoft.com/office/powerpoint/2010/main" val="251951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accent2"/>
              </a:buClr>
              <a:buSzPct val="70000"/>
              <a:buFont typeface="Wingdings 2" panose="05020102010507070707" pitchFamily="18" charset="2"/>
              <a:buChar char="Ã"/>
              <a:defRPr/>
            </a:pPr>
            <a:endParaRPr lang="en-US" altLang="en-US" sz="1900" dirty="0"/>
          </a:p>
          <a:p>
            <a:pPr lvl="1">
              <a:buClr>
                <a:schemeClr val="accent2"/>
              </a:buClr>
              <a:buSzPct val="70000"/>
              <a:buFont typeface="Wingdings 2" panose="05020102010507070707" pitchFamily="18" charset="2"/>
              <a:buChar char="Ã"/>
              <a:defRPr/>
            </a:pPr>
            <a:endParaRPr lang="en-US" altLang="en-US" sz="1900" dirty="0"/>
          </a:p>
          <a:p>
            <a:pPr lvl="0">
              <a:buClr>
                <a:schemeClr val="accent2"/>
              </a:buClr>
              <a:buSzPct val="70000"/>
              <a:buFont typeface="Wingdings 2" panose="05020102010507070707" pitchFamily="18" charset="2"/>
              <a:buChar char="Ã"/>
              <a:defRPr/>
            </a:pPr>
            <a:endParaRPr lang="en-US" altLang="en-US" sz="1900" dirty="0"/>
          </a:p>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10</a:t>
            </a:fld>
            <a:endParaRPr lang="en-US"/>
          </a:p>
        </p:txBody>
      </p:sp>
    </p:spTree>
    <p:extLst>
      <p:ext uri="{BB962C8B-B14F-4D97-AF65-F5344CB8AC3E}">
        <p14:creationId xmlns:p14="http://schemas.microsoft.com/office/powerpoint/2010/main" val="326821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reactors,</a:t>
            </a:r>
            <a:r>
              <a:rPr lang="en-US" baseline="0" dirty="0"/>
              <a:t> both hot oil and steam, ranging from 800 to 8,000 gallons (3-30 kiloliters)</a:t>
            </a:r>
          </a:p>
          <a:p>
            <a:endParaRPr lang="en-US" baseline="0" dirty="0"/>
          </a:p>
          <a:p>
            <a:r>
              <a:rPr lang="en-US" baseline="0" dirty="0"/>
              <a:t>Expanded synthesis capabilities for esters, amides, phosphates, quaternary compounds, imidazolines, betaines, and condensation polymers</a:t>
            </a:r>
          </a:p>
          <a:p>
            <a:endParaRPr lang="en-US" baseline="0" dirty="0"/>
          </a:p>
          <a:p>
            <a:r>
              <a:rPr lang="en-US" baseline="0" dirty="0"/>
              <a:t>North Plant provides vertical integration for </a:t>
            </a:r>
            <a:r>
              <a:rPr lang="en-US" baseline="0" dirty="0" err="1"/>
              <a:t>Goulston</a:t>
            </a:r>
            <a:r>
              <a:rPr lang="en-US" baseline="0" dirty="0"/>
              <a:t> while also allowing us to more efficiently develop new chemistries with scale from lab to pilot to production scale</a:t>
            </a:r>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11</a:t>
            </a:fld>
            <a:endParaRPr lang="en-US"/>
          </a:p>
        </p:txBody>
      </p:sp>
    </p:spTree>
    <p:extLst>
      <p:ext uri="{BB962C8B-B14F-4D97-AF65-F5344CB8AC3E}">
        <p14:creationId xmlns:p14="http://schemas.microsoft.com/office/powerpoint/2010/main" val="142719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9325B7-FB79-40E4-8FDF-C5F45AB7B5B8}" type="slidenum">
              <a:rPr lang="en-US" smtClean="0"/>
              <a:t>12</a:t>
            </a:fld>
            <a:endParaRPr lang="en-US"/>
          </a:p>
        </p:txBody>
      </p:sp>
    </p:spTree>
    <p:extLst>
      <p:ext uri="{BB962C8B-B14F-4D97-AF65-F5344CB8AC3E}">
        <p14:creationId xmlns:p14="http://schemas.microsoft.com/office/powerpoint/2010/main" val="4206714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325B7-FB79-40E4-8FDF-C5F45AB7B5B8}" type="slidenum">
              <a:rPr lang="en-US" smtClean="0"/>
              <a:t>15</a:t>
            </a:fld>
            <a:endParaRPr lang="en-US"/>
          </a:p>
        </p:txBody>
      </p:sp>
    </p:spTree>
    <p:extLst>
      <p:ext uri="{BB962C8B-B14F-4D97-AF65-F5344CB8AC3E}">
        <p14:creationId xmlns:p14="http://schemas.microsoft.com/office/powerpoint/2010/main" val="3172739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goulston.com"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3439584"/>
            <a:ext cx="10363200" cy="776817"/>
          </a:xfrm>
        </p:spPr>
        <p:txBody>
          <a:bodyPr>
            <a:normAutofit/>
          </a:bodyPr>
          <a:lstStyle>
            <a:lvl1pPr algn="l">
              <a:defRPr sz="4400">
                <a:solidFill>
                  <a:srgbClr val="FDB940"/>
                </a:solidFill>
              </a:defRPr>
            </a:lvl1pPr>
          </a:lstStyle>
          <a:p>
            <a:r>
              <a:rPr lang="en-US"/>
              <a:t>Click to edit Master title style</a:t>
            </a:r>
            <a:endParaRPr lang="en-US" dirty="0"/>
          </a:p>
        </p:txBody>
      </p:sp>
      <p:sp>
        <p:nvSpPr>
          <p:cNvPr id="3" name="Subtitle 2"/>
          <p:cNvSpPr>
            <a:spLocks noGrp="1"/>
          </p:cNvSpPr>
          <p:nvPr>
            <p:ph type="subTitle" idx="1"/>
          </p:nvPr>
        </p:nvSpPr>
        <p:spPr>
          <a:xfrm>
            <a:off x="1058180" y="4089399"/>
            <a:ext cx="8534400" cy="601137"/>
          </a:xfrm>
        </p:spPr>
        <p:txBody>
          <a:bodyPr>
            <a:normAutofit/>
          </a:bodyPr>
          <a:lstStyle>
            <a:lvl1pPr marL="0" indent="0" algn="l">
              <a:buNone/>
              <a:defRPr sz="2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Text Placeholder 9"/>
          <p:cNvSpPr>
            <a:spLocks noGrp="1"/>
          </p:cNvSpPr>
          <p:nvPr>
            <p:ph type="body" sz="quarter" idx="11"/>
          </p:nvPr>
        </p:nvSpPr>
        <p:spPr>
          <a:xfrm>
            <a:off x="1058336" y="5486406"/>
            <a:ext cx="5643033" cy="423333"/>
          </a:xfrm>
        </p:spPr>
        <p:txBody>
          <a:bodyPr>
            <a:normAutofit/>
          </a:bodyPr>
          <a:lstStyle>
            <a:lvl1pPr>
              <a:buNone/>
              <a:defRPr sz="1400">
                <a:solidFill>
                  <a:schemeClr val="accent2"/>
                </a:solidFill>
              </a:defRPr>
            </a:lvl1pPr>
          </a:lstStyle>
          <a:p>
            <a:pPr lvl="0"/>
            <a:r>
              <a:rPr lang="en-US"/>
              <a:t>Click to edit Master text styles</a:t>
            </a:r>
          </a:p>
        </p:txBody>
      </p:sp>
      <p:sp>
        <p:nvSpPr>
          <p:cNvPr id="13" name="Text Placeholder 12"/>
          <p:cNvSpPr>
            <a:spLocks noGrp="1"/>
          </p:cNvSpPr>
          <p:nvPr>
            <p:ph type="body" sz="quarter" idx="12" hasCustomPrompt="1"/>
          </p:nvPr>
        </p:nvSpPr>
        <p:spPr>
          <a:xfrm>
            <a:off x="1058335" y="6208468"/>
            <a:ext cx="2667503" cy="365125"/>
          </a:xfrm>
        </p:spPr>
        <p:txBody>
          <a:bodyPr>
            <a:noAutofit/>
          </a:bodyPr>
          <a:lstStyle>
            <a:lvl1pPr>
              <a:buNone/>
              <a:defRPr sz="1200" b="0" i="0">
                <a:latin typeface="Franklin Gothic Medium"/>
                <a:cs typeface="Franklin Gothic Medium"/>
              </a:defRPr>
            </a:lvl1pPr>
          </a:lstStyle>
          <a:p>
            <a:r>
              <a:rPr lang="en-US" dirty="0" err="1"/>
              <a:t>Goulston</a:t>
            </a:r>
            <a:r>
              <a:rPr lang="en-US" dirty="0"/>
              <a:t> Confidential</a:t>
            </a:r>
          </a:p>
        </p:txBody>
      </p:sp>
      <p:pic>
        <p:nvPicPr>
          <p:cNvPr id="14" name="Picture 13" descr="Goulston_Themeline_Color_RGB_300.png">
            <a:extLst>
              <a:ext uri="{FF2B5EF4-FFF2-40B4-BE49-F238E27FC236}">
                <a16:creationId xmlns:a16="http://schemas.microsoft.com/office/drawing/2014/main" id="{C4A25A6D-D7B1-4B9C-AE12-FB7CA06461B8}"/>
              </a:ext>
            </a:extLst>
          </p:cNvPr>
          <p:cNvPicPr>
            <a:picLocks noChangeAspect="1"/>
          </p:cNvPicPr>
          <p:nvPr userDrawn="1"/>
        </p:nvPicPr>
        <p:blipFill>
          <a:blip r:embed="rId2"/>
          <a:stretch>
            <a:fillRect/>
          </a:stretch>
        </p:blipFill>
        <p:spPr>
          <a:xfrm>
            <a:off x="512826" y="496183"/>
            <a:ext cx="3479565" cy="1470803"/>
          </a:xfrm>
          <a:prstGeom prst="rect">
            <a:avLst/>
          </a:prstGeom>
        </p:spPr>
      </p:pic>
      <p:pic>
        <p:nvPicPr>
          <p:cNvPr id="15" name="Picture 14" descr="Goulston_Plain_Color_Hexagons_RGB_150.png">
            <a:extLst>
              <a:ext uri="{FF2B5EF4-FFF2-40B4-BE49-F238E27FC236}">
                <a16:creationId xmlns:a16="http://schemas.microsoft.com/office/drawing/2014/main" id="{CE307B2C-5098-46DA-9F8D-587EBB361930}"/>
              </a:ext>
            </a:extLst>
          </p:cNvPr>
          <p:cNvPicPr>
            <a:picLocks noChangeAspect="1"/>
          </p:cNvPicPr>
          <p:nvPr userDrawn="1"/>
        </p:nvPicPr>
        <p:blipFill>
          <a:blip r:embed="rId3"/>
          <a:stretch>
            <a:fillRect/>
          </a:stretch>
        </p:blipFill>
        <p:spPr>
          <a:xfrm>
            <a:off x="10890504" y="5452836"/>
            <a:ext cx="798523" cy="114597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32E9C-2CF2-4B56-9064-F07B1FA0BE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p:nvPr>
        </p:nvSpPr>
        <p:spPr>
          <a:xfrm>
            <a:off x="1051560" y="2965455"/>
            <a:ext cx="10363200" cy="776817"/>
          </a:xfrm>
        </p:spPr>
        <p:txBody>
          <a:bodyPr>
            <a:normAutofit/>
          </a:bodyPr>
          <a:lstStyle>
            <a:lvl1pPr algn="l">
              <a:defRPr sz="44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058180" y="3615267"/>
            <a:ext cx="8534400" cy="601137"/>
          </a:xfrm>
        </p:spPr>
        <p:txBody>
          <a:bodyPr>
            <a:normAutofit/>
          </a:bodyPr>
          <a:lstStyle>
            <a:lvl1pPr marL="0" indent="0" algn="l">
              <a:buNone/>
              <a:defRPr sz="2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Text Placeholder 9"/>
          <p:cNvSpPr>
            <a:spLocks noGrp="1"/>
          </p:cNvSpPr>
          <p:nvPr>
            <p:ph type="body" sz="quarter" idx="11"/>
          </p:nvPr>
        </p:nvSpPr>
        <p:spPr>
          <a:xfrm>
            <a:off x="1058336" y="5486406"/>
            <a:ext cx="5643033" cy="423333"/>
          </a:xfrm>
        </p:spPr>
        <p:txBody>
          <a:bodyPr>
            <a:normAutofit/>
          </a:bodyPr>
          <a:lstStyle>
            <a:lvl1pPr>
              <a:buNone/>
              <a:defRPr sz="1400">
                <a:solidFill>
                  <a:schemeClr val="accent2"/>
                </a:solidFill>
              </a:defRPr>
            </a:lvl1pPr>
          </a:lstStyle>
          <a:p>
            <a:pPr lvl="0"/>
            <a:r>
              <a:rPr lang="en-US"/>
              <a:t>Click to edit Master text styles</a:t>
            </a:r>
          </a:p>
        </p:txBody>
      </p:sp>
      <p:sp>
        <p:nvSpPr>
          <p:cNvPr id="13" name="Text Placeholder 12"/>
          <p:cNvSpPr>
            <a:spLocks noGrp="1"/>
          </p:cNvSpPr>
          <p:nvPr>
            <p:ph type="body" sz="quarter" idx="12" hasCustomPrompt="1"/>
          </p:nvPr>
        </p:nvSpPr>
        <p:spPr>
          <a:xfrm>
            <a:off x="1563160" y="6208468"/>
            <a:ext cx="2667503" cy="365125"/>
          </a:xfrm>
        </p:spPr>
        <p:txBody>
          <a:bodyPr>
            <a:noAutofit/>
          </a:bodyPr>
          <a:lstStyle>
            <a:lvl1pPr>
              <a:buNone/>
              <a:defRPr sz="1200" b="0" i="0">
                <a:latin typeface="Franklin Gothic Medium"/>
                <a:cs typeface="Franklin Gothic Medium"/>
              </a:defRPr>
            </a:lvl1pPr>
          </a:lstStyle>
          <a:p>
            <a:r>
              <a:rPr lang="en-US" dirty="0" err="1"/>
              <a:t>Goulston</a:t>
            </a:r>
            <a:r>
              <a:rPr lang="en-US" dirty="0"/>
              <a:t> Confidential</a:t>
            </a:r>
          </a:p>
        </p:txBody>
      </p:sp>
      <p:pic>
        <p:nvPicPr>
          <p:cNvPr id="11" name="Picture 10" descr="Goulston_Themeline_Color_RGB_300.png">
            <a:extLst>
              <a:ext uri="{FF2B5EF4-FFF2-40B4-BE49-F238E27FC236}">
                <a16:creationId xmlns:a16="http://schemas.microsoft.com/office/drawing/2014/main" id="{7EF230B9-7BB3-4843-A071-4319F3FEDB44}"/>
              </a:ext>
            </a:extLst>
          </p:cNvPr>
          <p:cNvPicPr>
            <a:picLocks noChangeAspect="1"/>
          </p:cNvPicPr>
          <p:nvPr userDrawn="1"/>
        </p:nvPicPr>
        <p:blipFill>
          <a:blip r:embed="rId3"/>
          <a:stretch>
            <a:fillRect/>
          </a:stretch>
        </p:blipFill>
        <p:spPr>
          <a:xfrm>
            <a:off x="508001" y="496183"/>
            <a:ext cx="3489216" cy="147080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3439584"/>
            <a:ext cx="10363200" cy="776817"/>
          </a:xfrm>
        </p:spPr>
        <p:txBody>
          <a:bodyPr>
            <a:normAutofit/>
          </a:bodyPr>
          <a:lstStyle>
            <a:lvl1pPr algn="l">
              <a:defRPr sz="4400">
                <a:solidFill>
                  <a:schemeClr val="accent4"/>
                </a:solidFill>
              </a:defRPr>
            </a:lvl1pPr>
          </a:lstStyle>
          <a:p>
            <a:r>
              <a:rPr lang="en-US"/>
              <a:t>Click to edit Master title style</a:t>
            </a:r>
            <a:endParaRPr lang="en-US" dirty="0"/>
          </a:p>
        </p:txBody>
      </p:sp>
      <p:sp>
        <p:nvSpPr>
          <p:cNvPr id="13" name="Text Placeholder 12"/>
          <p:cNvSpPr>
            <a:spLocks noGrp="1"/>
          </p:cNvSpPr>
          <p:nvPr>
            <p:ph type="body" sz="quarter" idx="12" hasCustomPrompt="1"/>
          </p:nvPr>
        </p:nvSpPr>
        <p:spPr>
          <a:xfrm>
            <a:off x="1051560" y="6208468"/>
            <a:ext cx="2667503" cy="365125"/>
          </a:xfrm>
        </p:spPr>
        <p:txBody>
          <a:bodyPr>
            <a:noAutofit/>
          </a:bodyPr>
          <a:lstStyle>
            <a:lvl1pPr>
              <a:buNone/>
              <a:defRPr sz="1200" b="0" i="0">
                <a:solidFill>
                  <a:schemeClr val="accent4"/>
                </a:solidFill>
                <a:latin typeface="Franklin Gothic Medium"/>
                <a:cs typeface="Franklin Gothic Medium"/>
              </a:defRPr>
            </a:lvl1pPr>
          </a:lstStyle>
          <a:p>
            <a:r>
              <a:rPr lang="en-US" dirty="0" err="1"/>
              <a:t>Goulston</a:t>
            </a:r>
            <a:r>
              <a:rPr lang="en-US" dirty="0"/>
              <a:t> Confidential</a:t>
            </a:r>
          </a:p>
        </p:txBody>
      </p:sp>
      <p:pic>
        <p:nvPicPr>
          <p:cNvPr id="7" name="Picture 6" descr="Goulston_Themeline_White_300.png">
            <a:extLst>
              <a:ext uri="{FF2B5EF4-FFF2-40B4-BE49-F238E27FC236}">
                <a16:creationId xmlns:a16="http://schemas.microsoft.com/office/drawing/2014/main" id="{CD0F91F3-93FD-4677-8F3B-1FD70A696CF3}"/>
              </a:ext>
            </a:extLst>
          </p:cNvPr>
          <p:cNvPicPr>
            <a:picLocks noChangeAspect="1"/>
          </p:cNvPicPr>
          <p:nvPr userDrawn="1"/>
        </p:nvPicPr>
        <p:blipFill>
          <a:blip r:embed="rId2"/>
          <a:stretch>
            <a:fillRect/>
          </a:stretch>
        </p:blipFill>
        <p:spPr>
          <a:xfrm>
            <a:off x="508001" y="496183"/>
            <a:ext cx="3489216" cy="1470803"/>
          </a:xfrm>
          <a:prstGeom prst="rect">
            <a:avLst/>
          </a:prstGeom>
        </p:spPr>
      </p:pic>
      <p:pic>
        <p:nvPicPr>
          <p:cNvPr id="10" name="Picture 9" descr="Goulston_Plain_Color_Hexagons_RGB_150.png">
            <a:extLst>
              <a:ext uri="{FF2B5EF4-FFF2-40B4-BE49-F238E27FC236}">
                <a16:creationId xmlns:a16="http://schemas.microsoft.com/office/drawing/2014/main" id="{3EF0DB8C-F356-482E-8DE7-B37EF69F697D}"/>
              </a:ext>
            </a:extLst>
          </p:cNvPr>
          <p:cNvPicPr>
            <a:picLocks noChangeAspect="1"/>
          </p:cNvPicPr>
          <p:nvPr userDrawn="1"/>
        </p:nvPicPr>
        <p:blipFill>
          <a:blip r:embed="rId3"/>
          <a:stretch>
            <a:fillRect/>
          </a:stretch>
        </p:blipFill>
        <p:spPr>
          <a:xfrm>
            <a:off x="10890504" y="5449824"/>
            <a:ext cx="798523" cy="114597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Yell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3439584"/>
            <a:ext cx="10363200" cy="776817"/>
          </a:xfrm>
        </p:spPr>
        <p:txBody>
          <a:bodyPr>
            <a:normAutofit/>
          </a:bodyPr>
          <a:lstStyle>
            <a:lvl1pPr algn="l">
              <a:defRPr sz="4400">
                <a:solidFill>
                  <a:schemeClr val="accent4"/>
                </a:solidFill>
              </a:defRPr>
            </a:lvl1pPr>
          </a:lstStyle>
          <a:p>
            <a:r>
              <a:rPr lang="en-US"/>
              <a:t>Click to edit Master title style</a:t>
            </a:r>
            <a:endParaRPr lang="en-US" dirty="0"/>
          </a:p>
        </p:txBody>
      </p:sp>
      <p:sp>
        <p:nvSpPr>
          <p:cNvPr id="13" name="Text Placeholder 12"/>
          <p:cNvSpPr>
            <a:spLocks noGrp="1"/>
          </p:cNvSpPr>
          <p:nvPr>
            <p:ph type="body" sz="quarter" idx="12" hasCustomPrompt="1"/>
          </p:nvPr>
        </p:nvSpPr>
        <p:spPr>
          <a:xfrm>
            <a:off x="1051560" y="6208468"/>
            <a:ext cx="2667503" cy="365125"/>
          </a:xfrm>
        </p:spPr>
        <p:txBody>
          <a:bodyPr>
            <a:noAutofit/>
          </a:bodyPr>
          <a:lstStyle>
            <a:lvl1pPr>
              <a:buNone/>
              <a:defRPr sz="1200" b="0" i="0">
                <a:solidFill>
                  <a:schemeClr val="accent4"/>
                </a:solidFill>
                <a:latin typeface="Franklin Gothic Medium"/>
                <a:cs typeface="Franklin Gothic Medium"/>
              </a:defRPr>
            </a:lvl1pPr>
          </a:lstStyle>
          <a:p>
            <a:r>
              <a:rPr lang="en-US" dirty="0" err="1"/>
              <a:t>Goulston</a:t>
            </a:r>
            <a:r>
              <a:rPr lang="en-US" dirty="0"/>
              <a:t> Confidential</a:t>
            </a:r>
          </a:p>
        </p:txBody>
      </p:sp>
      <p:pic>
        <p:nvPicPr>
          <p:cNvPr id="6" name="Picture 5" descr="Goulston_Plain_Color_Hexagons_RGB_150.png">
            <a:extLst>
              <a:ext uri="{FF2B5EF4-FFF2-40B4-BE49-F238E27FC236}">
                <a16:creationId xmlns:a16="http://schemas.microsoft.com/office/drawing/2014/main" id="{B006A704-3FD2-454F-AE5B-5DAFA9794B17}"/>
              </a:ext>
            </a:extLst>
          </p:cNvPr>
          <p:cNvPicPr>
            <a:picLocks noChangeAspect="1"/>
          </p:cNvPicPr>
          <p:nvPr userDrawn="1"/>
        </p:nvPicPr>
        <p:blipFill>
          <a:blip r:embed="rId2"/>
          <a:stretch>
            <a:fillRect/>
          </a:stretch>
        </p:blipFill>
        <p:spPr>
          <a:xfrm>
            <a:off x="10890504" y="5452836"/>
            <a:ext cx="798523" cy="1145972"/>
          </a:xfrm>
          <a:prstGeom prst="rect">
            <a:avLst/>
          </a:prstGeom>
        </p:spPr>
      </p:pic>
      <p:pic>
        <p:nvPicPr>
          <p:cNvPr id="7" name="Picture 6" descr="Goulston_Themeline_White_300.png">
            <a:extLst>
              <a:ext uri="{FF2B5EF4-FFF2-40B4-BE49-F238E27FC236}">
                <a16:creationId xmlns:a16="http://schemas.microsoft.com/office/drawing/2014/main" id="{1CE6033A-DED4-408F-A4F6-0A6D4BF340B6}"/>
              </a:ext>
            </a:extLst>
          </p:cNvPr>
          <p:cNvPicPr>
            <a:picLocks noChangeAspect="1"/>
          </p:cNvPicPr>
          <p:nvPr userDrawn="1"/>
        </p:nvPicPr>
        <p:blipFill>
          <a:blip r:embed="rId3"/>
          <a:stretch>
            <a:fillRect/>
          </a:stretch>
        </p:blipFill>
        <p:spPr>
          <a:xfrm>
            <a:off x="508001" y="496183"/>
            <a:ext cx="3489216" cy="147080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Page">
    <p:spTree>
      <p:nvGrpSpPr>
        <p:cNvPr id="1" name=""/>
        <p:cNvGrpSpPr/>
        <p:nvPr/>
      </p:nvGrpSpPr>
      <p:grpSpPr>
        <a:xfrm>
          <a:off x="0" y="0"/>
          <a:ext cx="0" cy="0"/>
          <a:chOff x="0" y="0"/>
          <a:chExt cx="0" cy="0"/>
        </a:xfrm>
      </p:grpSpPr>
      <p:sp>
        <p:nvSpPr>
          <p:cNvPr id="2" name="Title 1"/>
          <p:cNvSpPr>
            <a:spLocks noGrp="1"/>
          </p:cNvSpPr>
          <p:nvPr>
            <p:ph type="ctrTitle"/>
          </p:nvPr>
        </p:nvSpPr>
        <p:spPr>
          <a:xfrm>
            <a:off x="531837" y="304798"/>
            <a:ext cx="10995891" cy="524933"/>
          </a:xfrm>
        </p:spPr>
        <p:txBody>
          <a:bodyPr>
            <a:normAutofit/>
          </a:bodyPr>
          <a:lstStyle>
            <a:lvl1pPr algn="l">
              <a:defRPr sz="2800">
                <a:solidFill>
                  <a:srgbClr val="FDB940"/>
                </a:solidFill>
              </a:defRPr>
            </a:lvl1pPr>
          </a:lstStyle>
          <a:p>
            <a:r>
              <a:rPr lang="en-US"/>
              <a:t>Click to edit Master title style</a:t>
            </a:r>
            <a:endParaRPr lang="en-US" dirty="0"/>
          </a:p>
        </p:txBody>
      </p:sp>
      <p:sp>
        <p:nvSpPr>
          <p:cNvPr id="14" name="Text Placeholder 13"/>
          <p:cNvSpPr>
            <a:spLocks noGrp="1"/>
          </p:cNvSpPr>
          <p:nvPr>
            <p:ph type="body" sz="quarter" idx="11"/>
          </p:nvPr>
        </p:nvSpPr>
        <p:spPr>
          <a:xfrm>
            <a:off x="531285" y="947720"/>
            <a:ext cx="10996083" cy="542395"/>
          </a:xfrm>
        </p:spPr>
        <p:txBody>
          <a:bodyPr>
            <a:noAutofit/>
          </a:bodyPr>
          <a:lstStyle>
            <a:lvl1pPr>
              <a:buNone/>
              <a:defRPr sz="3600"/>
            </a:lvl1pPr>
            <a:lvl2pPr>
              <a:buNone/>
              <a:defRPr/>
            </a:lvl2pPr>
          </a:lstStyle>
          <a:p>
            <a:pPr lvl="0"/>
            <a:r>
              <a:rPr lang="en-US"/>
              <a:t>Click to edit Master text styles</a:t>
            </a:r>
          </a:p>
        </p:txBody>
      </p:sp>
      <p:sp>
        <p:nvSpPr>
          <p:cNvPr id="19" name="Text Placeholder 18"/>
          <p:cNvSpPr>
            <a:spLocks noGrp="1"/>
          </p:cNvSpPr>
          <p:nvPr>
            <p:ph type="body" sz="quarter" idx="12"/>
          </p:nvPr>
        </p:nvSpPr>
        <p:spPr>
          <a:xfrm>
            <a:off x="531285" y="1490663"/>
            <a:ext cx="10996083" cy="405870"/>
          </a:xfrm>
        </p:spPr>
        <p:txBody>
          <a:bodyPr>
            <a:noAutofit/>
          </a:bodyPr>
          <a:lstStyle>
            <a:lvl1pPr>
              <a:buNone/>
              <a:defRPr sz="2200"/>
            </a:lvl1pPr>
          </a:lstStyle>
          <a:p>
            <a:pPr lvl="0"/>
            <a:r>
              <a:rPr lang="en-US"/>
              <a:t>Click to edit Master text styles</a:t>
            </a:r>
          </a:p>
        </p:txBody>
      </p:sp>
      <p:sp>
        <p:nvSpPr>
          <p:cNvPr id="21" name="Text Placeholder 20"/>
          <p:cNvSpPr>
            <a:spLocks noGrp="1"/>
          </p:cNvSpPr>
          <p:nvPr>
            <p:ph type="body" sz="quarter" idx="13"/>
          </p:nvPr>
        </p:nvSpPr>
        <p:spPr>
          <a:xfrm>
            <a:off x="531285" y="1955804"/>
            <a:ext cx="10996083" cy="4021665"/>
          </a:xfrm>
        </p:spPr>
        <p:txBody>
          <a:bodyPr>
            <a:normAutofit/>
          </a:bodyPr>
          <a:lstStyle>
            <a:lvl1pPr>
              <a:buNone/>
              <a:defRPr sz="1800"/>
            </a:lvl1pPr>
            <a:lvl2pPr>
              <a:buNone/>
              <a:defRPr sz="1600" baseline="0"/>
            </a:lvl2pPr>
            <a:lvl3pPr>
              <a:buNone/>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2"/>
          <p:cNvSpPr>
            <a:spLocks noGrp="1"/>
          </p:cNvSpPr>
          <p:nvPr>
            <p:ph type="body" sz="quarter" idx="14" hasCustomPrompt="1"/>
          </p:nvPr>
        </p:nvSpPr>
        <p:spPr>
          <a:xfrm>
            <a:off x="531286" y="6208468"/>
            <a:ext cx="2667503" cy="365125"/>
          </a:xfrm>
        </p:spPr>
        <p:txBody>
          <a:bodyPr>
            <a:noAutofit/>
          </a:bodyPr>
          <a:lstStyle>
            <a:lvl1pPr>
              <a:buNone/>
              <a:defRPr sz="1200" b="0" i="0">
                <a:latin typeface="Franklin Gothic Medium"/>
                <a:cs typeface="Franklin Gothic Medium"/>
              </a:defRPr>
            </a:lvl1pPr>
          </a:lstStyle>
          <a:p>
            <a:r>
              <a:rPr lang="en-US" dirty="0" err="1"/>
              <a:t>Goulston</a:t>
            </a:r>
            <a:r>
              <a:rPr lang="en-US" dirty="0"/>
              <a:t> Confidential</a:t>
            </a:r>
          </a:p>
        </p:txBody>
      </p:sp>
      <p:pic>
        <p:nvPicPr>
          <p:cNvPr id="9" name="Picture 8" descr="Goulston_Plain_Color_Hexagons_RGB_150.png">
            <a:extLst>
              <a:ext uri="{FF2B5EF4-FFF2-40B4-BE49-F238E27FC236}">
                <a16:creationId xmlns:a16="http://schemas.microsoft.com/office/drawing/2014/main" id="{7B3DA873-8189-4360-9E67-403B73979E83}"/>
              </a:ext>
            </a:extLst>
          </p:cNvPr>
          <p:cNvPicPr>
            <a:picLocks noChangeAspect="1"/>
          </p:cNvPicPr>
          <p:nvPr userDrawn="1"/>
        </p:nvPicPr>
        <p:blipFill>
          <a:blip r:embed="rId2"/>
          <a:stretch>
            <a:fillRect/>
          </a:stretch>
        </p:blipFill>
        <p:spPr>
          <a:xfrm>
            <a:off x="10890504" y="5452836"/>
            <a:ext cx="798523" cy="1145972"/>
          </a:xfrm>
          <a:prstGeom prst="rect">
            <a:avLst/>
          </a:prstGeom>
        </p:spPr>
      </p:pic>
      <p:pic>
        <p:nvPicPr>
          <p:cNvPr id="10" name="Picture 9" descr="Goulston_Themeline_Color_RGB_300.png">
            <a:extLst>
              <a:ext uri="{FF2B5EF4-FFF2-40B4-BE49-F238E27FC236}">
                <a16:creationId xmlns:a16="http://schemas.microsoft.com/office/drawing/2014/main" id="{90C75528-5BD5-4ECE-970F-A2E8A9F3E964}"/>
              </a:ext>
            </a:extLst>
          </p:cNvPr>
          <p:cNvPicPr>
            <a:picLocks noChangeAspect="1"/>
          </p:cNvPicPr>
          <p:nvPr userDrawn="1"/>
        </p:nvPicPr>
        <p:blipFill>
          <a:blip r:embed="rId3"/>
          <a:srcRect t="83574"/>
          <a:stretch>
            <a:fillRect/>
          </a:stretch>
        </p:blipFill>
        <p:spPr>
          <a:xfrm>
            <a:off x="7242048" y="6216749"/>
            <a:ext cx="3489216" cy="24160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Page_2 Column">
    <p:spTree>
      <p:nvGrpSpPr>
        <p:cNvPr id="1" name=""/>
        <p:cNvGrpSpPr/>
        <p:nvPr/>
      </p:nvGrpSpPr>
      <p:grpSpPr>
        <a:xfrm>
          <a:off x="0" y="0"/>
          <a:ext cx="0" cy="0"/>
          <a:chOff x="0" y="0"/>
          <a:chExt cx="0" cy="0"/>
        </a:xfrm>
      </p:grpSpPr>
      <p:sp>
        <p:nvSpPr>
          <p:cNvPr id="2" name="Title 1"/>
          <p:cNvSpPr>
            <a:spLocks noGrp="1"/>
          </p:cNvSpPr>
          <p:nvPr>
            <p:ph type="ctrTitle"/>
          </p:nvPr>
        </p:nvSpPr>
        <p:spPr>
          <a:xfrm>
            <a:off x="531837" y="304798"/>
            <a:ext cx="10995891" cy="524933"/>
          </a:xfrm>
        </p:spPr>
        <p:txBody>
          <a:bodyPr>
            <a:noAutofit/>
          </a:bodyPr>
          <a:lstStyle>
            <a:lvl1pPr algn="l">
              <a:defRPr sz="2800">
                <a:solidFill>
                  <a:srgbClr val="FDB940"/>
                </a:solidFill>
              </a:defRPr>
            </a:lvl1pPr>
          </a:lstStyle>
          <a:p>
            <a:r>
              <a:rPr lang="en-US"/>
              <a:t>Click to edit Master title style</a:t>
            </a:r>
            <a:endParaRPr lang="en-US" dirty="0"/>
          </a:p>
        </p:txBody>
      </p:sp>
      <p:sp>
        <p:nvSpPr>
          <p:cNvPr id="14" name="Text Placeholder 13"/>
          <p:cNvSpPr>
            <a:spLocks noGrp="1"/>
          </p:cNvSpPr>
          <p:nvPr>
            <p:ph type="body" sz="quarter" idx="11"/>
          </p:nvPr>
        </p:nvSpPr>
        <p:spPr>
          <a:xfrm>
            <a:off x="531285" y="947720"/>
            <a:ext cx="10996083" cy="542395"/>
          </a:xfrm>
        </p:spPr>
        <p:txBody>
          <a:bodyPr>
            <a:noAutofit/>
          </a:bodyPr>
          <a:lstStyle>
            <a:lvl1pPr>
              <a:buNone/>
              <a:defRPr sz="3600"/>
            </a:lvl1pPr>
            <a:lvl2pPr>
              <a:buNone/>
              <a:defRPr/>
            </a:lvl2pPr>
          </a:lstStyle>
          <a:p>
            <a:pPr lvl="0"/>
            <a:r>
              <a:rPr lang="en-US"/>
              <a:t>Click to edit Master text styles</a:t>
            </a:r>
          </a:p>
        </p:txBody>
      </p:sp>
      <p:sp>
        <p:nvSpPr>
          <p:cNvPr id="19" name="Text Placeholder 18"/>
          <p:cNvSpPr>
            <a:spLocks noGrp="1"/>
          </p:cNvSpPr>
          <p:nvPr>
            <p:ph type="body" sz="quarter" idx="12"/>
          </p:nvPr>
        </p:nvSpPr>
        <p:spPr>
          <a:xfrm>
            <a:off x="531285" y="1490663"/>
            <a:ext cx="10996083" cy="405870"/>
          </a:xfrm>
        </p:spPr>
        <p:txBody>
          <a:bodyPr>
            <a:noAutofit/>
          </a:bodyPr>
          <a:lstStyle>
            <a:lvl1pPr>
              <a:buNone/>
              <a:defRPr sz="2200"/>
            </a:lvl1pPr>
          </a:lstStyle>
          <a:p>
            <a:pPr lvl="0"/>
            <a:r>
              <a:rPr lang="en-US"/>
              <a:t>Click to edit Master text styles</a:t>
            </a:r>
          </a:p>
        </p:txBody>
      </p:sp>
      <p:sp>
        <p:nvSpPr>
          <p:cNvPr id="21" name="Text Placeholder 20"/>
          <p:cNvSpPr>
            <a:spLocks noGrp="1"/>
          </p:cNvSpPr>
          <p:nvPr>
            <p:ph type="body" sz="quarter" idx="13"/>
          </p:nvPr>
        </p:nvSpPr>
        <p:spPr>
          <a:xfrm>
            <a:off x="531285" y="1955802"/>
            <a:ext cx="10996083" cy="3793066"/>
          </a:xfrm>
        </p:spPr>
        <p:txBody>
          <a:bodyPr numCol="2">
            <a:normAutofit/>
          </a:bodyPr>
          <a:lstStyle>
            <a:lvl1pPr>
              <a:buNone/>
              <a:defRPr sz="1800"/>
            </a:lvl1pPr>
            <a:lvl2pPr>
              <a:buNone/>
              <a:defRPr sz="1600" baseline="0"/>
            </a:lvl2pPr>
            <a:lvl3pPr>
              <a:buNone/>
              <a:defRPr sz="1600"/>
            </a:lvl3pPr>
            <a:lvl4pPr>
              <a:buNone/>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p:cNvSpPr>
            <a:spLocks noGrp="1"/>
          </p:cNvSpPr>
          <p:nvPr>
            <p:ph type="body" sz="quarter" idx="14" hasCustomPrompt="1"/>
          </p:nvPr>
        </p:nvSpPr>
        <p:spPr>
          <a:xfrm>
            <a:off x="531286" y="6208468"/>
            <a:ext cx="2667503" cy="365125"/>
          </a:xfrm>
        </p:spPr>
        <p:txBody>
          <a:bodyPr>
            <a:noAutofit/>
          </a:bodyPr>
          <a:lstStyle>
            <a:lvl1pPr>
              <a:buNone/>
              <a:defRPr sz="1200" b="0" i="0">
                <a:latin typeface="Franklin Gothic Medium"/>
                <a:cs typeface="Franklin Gothic Medium"/>
              </a:defRPr>
            </a:lvl1pPr>
          </a:lstStyle>
          <a:p>
            <a:r>
              <a:rPr lang="en-US" dirty="0" err="1"/>
              <a:t>Goulston</a:t>
            </a:r>
            <a:r>
              <a:rPr lang="en-US" dirty="0"/>
              <a:t> Confidential</a:t>
            </a:r>
          </a:p>
        </p:txBody>
      </p:sp>
      <p:pic>
        <p:nvPicPr>
          <p:cNvPr id="9" name="Picture 8" descr="Goulston_Plain_Color_Hexagons_RGB_150.png">
            <a:extLst>
              <a:ext uri="{FF2B5EF4-FFF2-40B4-BE49-F238E27FC236}">
                <a16:creationId xmlns:a16="http://schemas.microsoft.com/office/drawing/2014/main" id="{C7AE4807-2BD3-4CF6-AED1-5B238187EF1C}"/>
              </a:ext>
            </a:extLst>
          </p:cNvPr>
          <p:cNvPicPr>
            <a:picLocks noChangeAspect="1"/>
          </p:cNvPicPr>
          <p:nvPr userDrawn="1"/>
        </p:nvPicPr>
        <p:blipFill>
          <a:blip r:embed="rId2"/>
          <a:stretch>
            <a:fillRect/>
          </a:stretch>
        </p:blipFill>
        <p:spPr>
          <a:xfrm>
            <a:off x="10890504" y="5452836"/>
            <a:ext cx="798523" cy="1145972"/>
          </a:xfrm>
          <a:prstGeom prst="rect">
            <a:avLst/>
          </a:prstGeom>
        </p:spPr>
      </p:pic>
      <p:pic>
        <p:nvPicPr>
          <p:cNvPr id="12" name="Picture 11" descr="Goulston_Themeline_Color_RGB_300.png">
            <a:extLst>
              <a:ext uri="{FF2B5EF4-FFF2-40B4-BE49-F238E27FC236}">
                <a16:creationId xmlns:a16="http://schemas.microsoft.com/office/drawing/2014/main" id="{7B710422-CD32-42E0-808A-C9A84E55E812}"/>
              </a:ext>
            </a:extLst>
          </p:cNvPr>
          <p:cNvPicPr>
            <a:picLocks noChangeAspect="1"/>
          </p:cNvPicPr>
          <p:nvPr userDrawn="1"/>
        </p:nvPicPr>
        <p:blipFill>
          <a:blip r:embed="rId3"/>
          <a:srcRect t="83574"/>
          <a:stretch>
            <a:fillRect/>
          </a:stretch>
        </p:blipFill>
        <p:spPr>
          <a:xfrm>
            <a:off x="7242048" y="6216749"/>
            <a:ext cx="3489216" cy="24160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3439584"/>
            <a:ext cx="10363200" cy="776817"/>
          </a:xfrm>
        </p:spPr>
        <p:txBody>
          <a:bodyPr>
            <a:normAutofit/>
          </a:bodyPr>
          <a:lstStyle>
            <a:lvl1pPr algn="l">
              <a:defRPr sz="4400">
                <a:solidFill>
                  <a:srgbClr val="FDB940"/>
                </a:solidFill>
              </a:defRPr>
            </a:lvl1pPr>
          </a:lstStyle>
          <a:p>
            <a:r>
              <a:rPr lang="en-US"/>
              <a:t>Click to edit Master title style</a:t>
            </a:r>
            <a:endParaRPr lang="en-US" dirty="0"/>
          </a:p>
        </p:txBody>
      </p:sp>
      <p:sp>
        <p:nvSpPr>
          <p:cNvPr id="9" name="TextBox 8"/>
          <p:cNvSpPr txBox="1"/>
          <p:nvPr userDrawn="1"/>
        </p:nvSpPr>
        <p:spPr>
          <a:xfrm>
            <a:off x="1051560" y="5915844"/>
            <a:ext cx="7138939" cy="446276"/>
          </a:xfrm>
          <a:prstGeom prst="rect">
            <a:avLst/>
          </a:prstGeom>
          <a:noFill/>
        </p:spPr>
        <p:txBody>
          <a:bodyPr wrap="square" rtlCol="0" anchor="ctr">
            <a:spAutoFit/>
          </a:bodyPr>
          <a:lstStyle/>
          <a:p>
            <a:pPr>
              <a:spcAft>
                <a:spcPts val="0"/>
              </a:spcAft>
            </a:pPr>
            <a:r>
              <a:rPr lang="en-US" sz="1100" dirty="0">
                <a:latin typeface="Franklin Gothic Book"/>
                <a:cs typeface="Franklin Gothic Book"/>
              </a:rPr>
              <a:t>700 N. Johnson St.,  |  Monroe, NC 28110, USA</a:t>
            </a:r>
          </a:p>
          <a:p>
            <a:pPr>
              <a:spcAft>
                <a:spcPts val="0"/>
              </a:spcAft>
            </a:pPr>
            <a:r>
              <a:rPr lang="en-US" sz="1100" dirty="0">
                <a:latin typeface="Franklin Gothic Book"/>
                <a:cs typeface="Franklin Gothic Book"/>
              </a:rPr>
              <a:t>704-289-6464 </a:t>
            </a:r>
            <a:r>
              <a:rPr lang="en-US" sz="1050" cap="all" dirty="0">
                <a:latin typeface="Franklin Gothic Book"/>
                <a:cs typeface="Franklin Gothic Book"/>
              </a:rPr>
              <a:t>phone</a:t>
            </a:r>
            <a:r>
              <a:rPr lang="en-US" sz="1050" dirty="0">
                <a:latin typeface="Franklin Gothic Book"/>
                <a:cs typeface="Franklin Gothic Book"/>
              </a:rPr>
              <a:t> </a:t>
            </a:r>
            <a:r>
              <a:rPr lang="en-US" sz="1100" dirty="0">
                <a:latin typeface="Franklin Gothic Book"/>
                <a:cs typeface="Franklin Gothic Book"/>
              </a:rPr>
              <a:t> |  704-296-6400</a:t>
            </a:r>
            <a:r>
              <a:rPr lang="en-US" sz="1050" dirty="0">
                <a:latin typeface="Franklin Gothic Book"/>
                <a:cs typeface="Franklin Gothic Book"/>
              </a:rPr>
              <a:t> </a:t>
            </a:r>
            <a:r>
              <a:rPr lang="en-US" sz="1050" cap="all" dirty="0">
                <a:latin typeface="Franklin Gothic Book"/>
                <a:cs typeface="Franklin Gothic Book"/>
              </a:rPr>
              <a:t>fax</a:t>
            </a:r>
            <a:r>
              <a:rPr lang="en-US" sz="1050" dirty="0">
                <a:latin typeface="Franklin Gothic Book"/>
                <a:cs typeface="Franklin Gothic Book"/>
              </a:rPr>
              <a:t>  </a:t>
            </a:r>
            <a:r>
              <a:rPr lang="en-US" sz="1100" dirty="0">
                <a:latin typeface="Franklin Gothic Book"/>
                <a:cs typeface="Franklin Gothic Book"/>
              </a:rPr>
              <a:t>| </a:t>
            </a:r>
            <a:r>
              <a:rPr lang="en-US" sz="1100" dirty="0">
                <a:solidFill>
                  <a:srgbClr val="4D4D4F"/>
                </a:solidFill>
                <a:latin typeface="Franklin Gothic Book"/>
                <a:cs typeface="Franklin Gothic Book"/>
              </a:rPr>
              <a:t> </a:t>
            </a:r>
            <a:r>
              <a:rPr lang="en-US" sz="1100" dirty="0" err="1">
                <a:solidFill>
                  <a:srgbClr val="4D4D4F"/>
                </a:solidFill>
                <a:latin typeface="Franklin Gothic Medium"/>
                <a:cs typeface="Franklin Gothic Medium"/>
                <a:hlinkClick r:id="rId2"/>
              </a:rPr>
              <a:t>www.goulston.com</a:t>
            </a:r>
            <a:endParaRPr lang="en-US" sz="1100" dirty="0">
              <a:solidFill>
                <a:srgbClr val="4D4D4F"/>
              </a:solidFill>
              <a:latin typeface="Franklin Gothic Medium"/>
              <a:cs typeface="Franklin Gothic Medium"/>
            </a:endParaRPr>
          </a:p>
        </p:txBody>
      </p:sp>
      <p:pic>
        <p:nvPicPr>
          <p:cNvPr id="6" name="Picture 5" descr="Goulston_Themeline_Color_RGB_300.png">
            <a:extLst>
              <a:ext uri="{FF2B5EF4-FFF2-40B4-BE49-F238E27FC236}">
                <a16:creationId xmlns:a16="http://schemas.microsoft.com/office/drawing/2014/main" id="{CD41B4BD-DFD7-428C-8086-8E076C2DD064}"/>
              </a:ext>
            </a:extLst>
          </p:cNvPr>
          <p:cNvPicPr>
            <a:picLocks noChangeAspect="1"/>
          </p:cNvPicPr>
          <p:nvPr userDrawn="1"/>
        </p:nvPicPr>
        <p:blipFill>
          <a:blip r:embed="rId3"/>
          <a:stretch>
            <a:fillRect/>
          </a:stretch>
        </p:blipFill>
        <p:spPr>
          <a:xfrm>
            <a:off x="508001" y="496183"/>
            <a:ext cx="3489216" cy="1470803"/>
          </a:xfrm>
          <a:prstGeom prst="rect">
            <a:avLst/>
          </a:prstGeom>
        </p:spPr>
      </p:pic>
      <p:pic>
        <p:nvPicPr>
          <p:cNvPr id="7" name="Picture 6" descr="Goulston_Plain_Color_Hexagons_RGB_150.png">
            <a:extLst>
              <a:ext uri="{FF2B5EF4-FFF2-40B4-BE49-F238E27FC236}">
                <a16:creationId xmlns:a16="http://schemas.microsoft.com/office/drawing/2014/main" id="{9687DA89-1891-4926-A562-EB633DED5D2B}"/>
              </a:ext>
            </a:extLst>
          </p:cNvPr>
          <p:cNvPicPr>
            <a:picLocks noChangeAspect="1"/>
          </p:cNvPicPr>
          <p:nvPr userDrawn="1"/>
        </p:nvPicPr>
        <p:blipFill>
          <a:blip r:embed="rId4"/>
          <a:stretch>
            <a:fillRect/>
          </a:stretch>
        </p:blipFill>
        <p:spPr>
          <a:xfrm>
            <a:off x="10890504" y="5452836"/>
            <a:ext cx="798523" cy="114597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160" y="274638"/>
            <a:ext cx="1109824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84160" y="1600203"/>
            <a:ext cx="1109824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84160" y="6165950"/>
            <a:ext cx="2844800" cy="365125"/>
          </a:xfrm>
          <a:prstGeom prst="rect">
            <a:avLst/>
          </a:prstGeom>
        </p:spPr>
        <p:txBody>
          <a:bodyPr vert="horz" lIns="91440" tIns="45720" rIns="91440" bIns="45720" rtlCol="0" anchor="ctr"/>
          <a:lstStyle>
            <a:lvl1pPr algn="l">
              <a:defRPr sz="900" b="0" i="0">
                <a:solidFill>
                  <a:schemeClr val="tx1"/>
                </a:solidFill>
                <a:latin typeface="Franklin Gothic Medium"/>
                <a:cs typeface="Franklin Gothic Medium"/>
              </a:defRPr>
            </a:lvl1pPr>
          </a:lstStyle>
          <a:p>
            <a:r>
              <a:rPr lang="en-US" dirty="0" err="1"/>
              <a:t>Goulston</a:t>
            </a:r>
            <a:r>
              <a:rPr lang="en-US" dirty="0"/>
              <a:t> Confidential</a:t>
            </a: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3" r:id="rId3"/>
    <p:sldLayoutId id="2147483654" r:id="rId4"/>
    <p:sldLayoutId id="2147483650" r:id="rId5"/>
    <p:sldLayoutId id="2147483651" r:id="rId6"/>
    <p:sldLayoutId id="2147483652" r:id="rId7"/>
  </p:sldLayoutIdLst>
  <p:txStyles>
    <p:titleStyle>
      <a:lvl1pPr algn="l" defTabSz="342900" rtl="0" eaLnBrk="1" latinLnBrk="0" hangingPunct="1">
        <a:spcBef>
          <a:spcPct val="0"/>
        </a:spcBef>
        <a:buNone/>
        <a:defRPr sz="3300" kern="1200">
          <a:solidFill>
            <a:schemeClr val="tx1"/>
          </a:solidFill>
          <a:latin typeface="Franklin Gothic Book"/>
          <a:ea typeface="+mj-ea"/>
          <a:cs typeface="Franklin Gothic Book"/>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chart" Target="../charts/chart4.xml"/><Relationship Id="rId1" Type="http://schemas.openxmlformats.org/officeDocument/2006/relationships/slideLayout" Target="../slideLayouts/slideLayout5.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3.jp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1.sv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jpe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C9C61B-8DE0-4D04-B8A3-9A2DD0CA7A9A}"/>
              </a:ext>
            </a:extLst>
          </p:cNvPr>
          <p:cNvSpPr/>
          <p:nvPr/>
        </p:nvSpPr>
        <p:spPr>
          <a:xfrm>
            <a:off x="0" y="3759430"/>
            <a:ext cx="12192000" cy="193652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81A9C9-48DA-48FC-AF47-2619E14A7B86}"/>
              </a:ext>
            </a:extLst>
          </p:cNvPr>
          <p:cNvSpPr>
            <a:spLocks noGrp="1"/>
          </p:cNvSpPr>
          <p:nvPr>
            <p:ph type="ctrTitle"/>
          </p:nvPr>
        </p:nvSpPr>
        <p:spPr>
          <a:xfrm>
            <a:off x="1541413" y="3946990"/>
            <a:ext cx="10363200" cy="1163885"/>
          </a:xfrm>
        </p:spPr>
        <p:txBody>
          <a:bodyPr>
            <a:normAutofit/>
          </a:bodyPr>
          <a:lstStyle/>
          <a:p>
            <a:r>
              <a:rPr lang="en-US" sz="3200" b="1" dirty="0">
                <a:latin typeface="+mj-lt"/>
              </a:rPr>
              <a:t>Novel Additives to Improve the </a:t>
            </a:r>
            <a:br>
              <a:rPr lang="en-US" sz="3200" b="1" dirty="0">
                <a:latin typeface="+mj-lt"/>
              </a:rPr>
            </a:br>
            <a:r>
              <a:rPr lang="en-US" sz="3200" b="1" dirty="0">
                <a:latin typeface="+mj-lt"/>
              </a:rPr>
              <a:t>Environmental Footprint of Fabric Laundering</a:t>
            </a:r>
          </a:p>
        </p:txBody>
      </p:sp>
      <p:sp>
        <p:nvSpPr>
          <p:cNvPr id="5" name="Text Placeholder 4">
            <a:extLst>
              <a:ext uri="{FF2B5EF4-FFF2-40B4-BE49-F238E27FC236}">
                <a16:creationId xmlns:a16="http://schemas.microsoft.com/office/drawing/2014/main" id="{487A26E7-759C-464D-96AF-2D1E15DEA875}"/>
              </a:ext>
            </a:extLst>
          </p:cNvPr>
          <p:cNvSpPr>
            <a:spLocks noGrp="1"/>
          </p:cNvSpPr>
          <p:nvPr>
            <p:ph type="body" sz="quarter" idx="12"/>
          </p:nvPr>
        </p:nvSpPr>
        <p:spPr/>
        <p:txBody>
          <a:bodyPr/>
          <a:lstStyle/>
          <a:p>
            <a:endParaRPr lang="en-US"/>
          </a:p>
        </p:txBody>
      </p:sp>
      <p:sp>
        <p:nvSpPr>
          <p:cNvPr id="8" name="Title 1">
            <a:extLst>
              <a:ext uri="{FF2B5EF4-FFF2-40B4-BE49-F238E27FC236}">
                <a16:creationId xmlns:a16="http://schemas.microsoft.com/office/drawing/2014/main" id="{C981A9C9-48DA-48FC-AF47-2619E14A7B86}"/>
              </a:ext>
            </a:extLst>
          </p:cNvPr>
          <p:cNvSpPr txBox="1">
            <a:spLocks/>
          </p:cNvSpPr>
          <p:nvPr/>
        </p:nvSpPr>
        <p:spPr>
          <a:xfrm>
            <a:off x="1601260" y="5113090"/>
            <a:ext cx="4384348" cy="486519"/>
          </a:xfrm>
          <a:prstGeom prst="rect">
            <a:avLst/>
          </a:prstGeom>
        </p:spPr>
        <p:txBody>
          <a:bodyPr vert="horz" lIns="91440" tIns="45720" rIns="91440" bIns="45720" rtlCol="0" anchor="t">
            <a:normAutofit/>
          </a:bodyPr>
          <a:lstStyle>
            <a:lvl1pPr algn="l" defTabSz="342900" rtl="0" eaLnBrk="1" latinLnBrk="0" hangingPunct="1">
              <a:spcBef>
                <a:spcPct val="0"/>
              </a:spcBef>
              <a:buNone/>
              <a:defRPr sz="4400" kern="1200">
                <a:solidFill>
                  <a:schemeClr val="accent2"/>
                </a:solidFill>
                <a:latin typeface="Franklin Gothic Book"/>
                <a:ea typeface="+mj-ea"/>
                <a:cs typeface="Franklin Gothic Book"/>
              </a:defRPr>
            </a:lvl1pPr>
          </a:lstStyle>
          <a:p>
            <a:r>
              <a:rPr lang="en-US" sz="2000" b="1" dirty="0">
                <a:solidFill>
                  <a:schemeClr val="tx1"/>
                </a:solidFill>
                <a:latin typeface="+mj-lt"/>
              </a:rPr>
              <a:t>SYFA Spring Conference 2023</a:t>
            </a:r>
          </a:p>
        </p:txBody>
      </p:sp>
    </p:spTree>
    <p:extLst>
      <p:ext uri="{BB962C8B-B14F-4D97-AF65-F5344CB8AC3E}">
        <p14:creationId xmlns:p14="http://schemas.microsoft.com/office/powerpoint/2010/main" val="425093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p:nvPr/>
        </p:nvCxnSpPr>
        <p:spPr>
          <a:xfrm flipH="1">
            <a:off x="6752873" y="2224089"/>
            <a:ext cx="3894" cy="113650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11168212" y="2224090"/>
            <a:ext cx="3894" cy="113650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071823" y="3497349"/>
            <a:ext cx="1" cy="82435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060232" y="2712814"/>
            <a:ext cx="3906" cy="5334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err="1">
                <a:solidFill>
                  <a:schemeClr val="accent2"/>
                </a:solidFill>
              </a:rPr>
              <a:t>Goulston’s</a:t>
            </a:r>
            <a:r>
              <a:rPr lang="en-US" dirty="0">
                <a:solidFill>
                  <a:schemeClr val="accent2"/>
                </a:solidFill>
              </a:rPr>
              <a:t> History</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55095" y="1341119"/>
            <a:ext cx="2695920" cy="147309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buClr>
              <a:buSzPct val="70000"/>
              <a:buNone/>
              <a:defRPr/>
            </a:pPr>
            <a:r>
              <a:rPr lang="en-US" altLang="en-US" sz="2000" b="1" dirty="0"/>
              <a:t>George A. </a:t>
            </a:r>
            <a:r>
              <a:rPr lang="en-US" altLang="en-US" sz="2000" b="1" dirty="0" err="1"/>
              <a:t>Goulston</a:t>
            </a:r>
            <a:r>
              <a:rPr lang="en-US" altLang="en-US" sz="2000" b="1" dirty="0"/>
              <a:t> Company established in Scituate, MA </a:t>
            </a:r>
          </a:p>
        </p:txBody>
      </p:sp>
      <p:sp>
        <p:nvSpPr>
          <p:cNvPr id="4" name="Rounded Rectangle 3"/>
          <p:cNvSpPr/>
          <p:nvPr/>
        </p:nvSpPr>
        <p:spPr>
          <a:xfrm>
            <a:off x="296988" y="3243366"/>
            <a:ext cx="11598031" cy="117231"/>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54484" y="3044718"/>
            <a:ext cx="624643" cy="514473"/>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841268" y="3087055"/>
            <a:ext cx="461108" cy="437662"/>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24D8D51F-10AB-8784-7BC5-9F6622794B64}"/>
              </a:ext>
            </a:extLst>
          </p:cNvPr>
          <p:cNvSpPr txBox="1">
            <a:spLocks/>
          </p:cNvSpPr>
          <p:nvPr/>
        </p:nvSpPr>
        <p:spPr>
          <a:xfrm>
            <a:off x="2477678" y="4446046"/>
            <a:ext cx="3336779" cy="92873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buClr>
              <a:buSzPct val="70000"/>
              <a:buNone/>
              <a:defRPr/>
            </a:pPr>
            <a:r>
              <a:rPr lang="en-US" altLang="en-US" sz="2000" b="1" dirty="0"/>
              <a:t>Monroe, NC facility opened</a:t>
            </a:r>
          </a:p>
        </p:txBody>
      </p:sp>
      <p:sp>
        <p:nvSpPr>
          <p:cNvPr id="19" name="Oval 18"/>
          <p:cNvSpPr/>
          <p:nvPr/>
        </p:nvSpPr>
        <p:spPr>
          <a:xfrm>
            <a:off x="6514136" y="3083124"/>
            <a:ext cx="461108" cy="437662"/>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ontent Placeholder 3">
            <a:extLst>
              <a:ext uri="{FF2B5EF4-FFF2-40B4-BE49-F238E27FC236}">
                <a16:creationId xmlns:a16="http://schemas.microsoft.com/office/drawing/2014/main" id="{24D8D51F-10AB-8784-7BC5-9F6622794B64}"/>
              </a:ext>
            </a:extLst>
          </p:cNvPr>
          <p:cNvSpPr txBox="1">
            <a:spLocks/>
          </p:cNvSpPr>
          <p:nvPr/>
        </p:nvSpPr>
        <p:spPr>
          <a:xfrm>
            <a:off x="5275148" y="1449272"/>
            <a:ext cx="3336779" cy="92873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buClr>
              <a:buSzPct val="70000"/>
              <a:buNone/>
              <a:defRPr/>
            </a:pPr>
            <a:r>
              <a:rPr lang="en-US" altLang="en-US" sz="2000" b="1" dirty="0"/>
              <a:t>Acquired by Takemoto Oil &amp; Fat Co., LTD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393" y="940348"/>
            <a:ext cx="1599443" cy="40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p:nvCxnSpPr>
        <p:spPr>
          <a:xfrm flipH="1">
            <a:off x="9710597" y="3090947"/>
            <a:ext cx="1" cy="1223134"/>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9480043" y="3090947"/>
            <a:ext cx="461108" cy="437662"/>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0941552" y="3083124"/>
            <a:ext cx="461108" cy="437662"/>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3">
            <a:extLst>
              <a:ext uri="{FF2B5EF4-FFF2-40B4-BE49-F238E27FC236}">
                <a16:creationId xmlns:a16="http://schemas.microsoft.com/office/drawing/2014/main" id="{24D8D51F-10AB-8784-7BC5-9F6622794B64}"/>
              </a:ext>
            </a:extLst>
          </p:cNvPr>
          <p:cNvSpPr txBox="1">
            <a:spLocks/>
          </p:cNvSpPr>
          <p:nvPr/>
        </p:nvSpPr>
        <p:spPr>
          <a:xfrm>
            <a:off x="9226087" y="4412809"/>
            <a:ext cx="3336779" cy="116521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buClr>
              <a:buSzPct val="70000"/>
              <a:buNone/>
              <a:defRPr/>
            </a:pPr>
            <a:r>
              <a:rPr lang="en-US" altLang="en-US" sz="2000" b="1" dirty="0"/>
              <a:t>Opened first ester manufacturing facility in Monroe, NC</a:t>
            </a:r>
          </a:p>
        </p:txBody>
      </p:sp>
      <p:sp>
        <p:nvSpPr>
          <p:cNvPr id="28" name="Content Placeholder 3">
            <a:extLst>
              <a:ext uri="{FF2B5EF4-FFF2-40B4-BE49-F238E27FC236}">
                <a16:creationId xmlns:a16="http://schemas.microsoft.com/office/drawing/2014/main" id="{24D8D51F-10AB-8784-7BC5-9F6622794B64}"/>
              </a:ext>
            </a:extLst>
          </p:cNvPr>
          <p:cNvSpPr txBox="1">
            <a:spLocks/>
          </p:cNvSpPr>
          <p:nvPr/>
        </p:nvSpPr>
        <p:spPr>
          <a:xfrm>
            <a:off x="9276178" y="1470552"/>
            <a:ext cx="2915822" cy="92873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buClr>
              <a:buSzPct val="70000"/>
              <a:buNone/>
              <a:defRPr/>
            </a:pPr>
            <a:r>
              <a:rPr lang="en-US" altLang="en-US" sz="2000" b="1" dirty="0"/>
              <a:t>Opened North Plant facility in Monroe, NC</a:t>
            </a:r>
          </a:p>
        </p:txBody>
      </p:sp>
      <p:pic>
        <p:nvPicPr>
          <p:cNvPr id="1028" name="Picture 4" descr="https://www.goulston.com/images/expansion_rendering.jpg"/>
          <p:cNvPicPr>
            <a:picLocks noChangeAspect="1" noChangeArrowheads="1"/>
          </p:cNvPicPr>
          <p:nvPr/>
        </p:nvPicPr>
        <p:blipFill rotWithShape="1">
          <a:blip r:embed="rId4">
            <a:extLst>
              <a:ext uri="{28A0092B-C50C-407E-A947-70E740481C1C}">
                <a14:useLocalDpi xmlns:a14="http://schemas.microsoft.com/office/drawing/2010/main" val="0"/>
              </a:ext>
            </a:extLst>
          </a:blip>
          <a:srcRect t="16641" b="17017"/>
          <a:stretch/>
        </p:blipFill>
        <p:spPr bwMode="auto">
          <a:xfrm>
            <a:off x="9226087" y="391666"/>
            <a:ext cx="2912855" cy="1065054"/>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030" name="Picture 6" descr="Goulston Technologies Breaks Ground On $8 Million Expansion | Textile 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322" y="4298451"/>
            <a:ext cx="2078241" cy="142508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33" name="Content Placeholder 3">
            <a:extLst>
              <a:ext uri="{FF2B5EF4-FFF2-40B4-BE49-F238E27FC236}">
                <a16:creationId xmlns:a16="http://schemas.microsoft.com/office/drawing/2014/main" id="{24D8D51F-10AB-8784-7BC5-9F6622794B64}"/>
              </a:ext>
            </a:extLst>
          </p:cNvPr>
          <p:cNvSpPr txBox="1">
            <a:spLocks/>
          </p:cNvSpPr>
          <p:nvPr/>
        </p:nvSpPr>
        <p:spPr>
          <a:xfrm>
            <a:off x="389020" y="3090948"/>
            <a:ext cx="1355573" cy="4376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dirty="0">
                <a:solidFill>
                  <a:schemeClr val="accent6"/>
                </a:solidFill>
                <a:latin typeface="Franklin Gothic Demi Cond" panose="020B0706030402020204" pitchFamily="34" charset="0"/>
              </a:rPr>
              <a:t>1937</a:t>
            </a:r>
          </a:p>
        </p:txBody>
      </p:sp>
      <p:sp>
        <p:nvSpPr>
          <p:cNvPr id="41" name="Oval 40"/>
          <p:cNvSpPr/>
          <p:nvPr/>
        </p:nvSpPr>
        <p:spPr>
          <a:xfrm>
            <a:off x="3759502" y="3052541"/>
            <a:ext cx="624643" cy="514473"/>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ontent Placeholder 3">
            <a:extLst>
              <a:ext uri="{FF2B5EF4-FFF2-40B4-BE49-F238E27FC236}">
                <a16:creationId xmlns:a16="http://schemas.microsoft.com/office/drawing/2014/main" id="{24D8D51F-10AB-8784-7BC5-9F6622794B64}"/>
              </a:ext>
            </a:extLst>
          </p:cNvPr>
          <p:cNvSpPr txBox="1">
            <a:spLocks/>
          </p:cNvSpPr>
          <p:nvPr/>
        </p:nvSpPr>
        <p:spPr>
          <a:xfrm>
            <a:off x="3391877" y="3092272"/>
            <a:ext cx="1355573" cy="4376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dirty="0">
                <a:solidFill>
                  <a:schemeClr val="accent6"/>
                </a:solidFill>
                <a:latin typeface="Franklin Gothic Demi Cond" panose="020B0706030402020204" pitchFamily="34" charset="0"/>
              </a:rPr>
              <a:t>1969</a:t>
            </a:r>
          </a:p>
        </p:txBody>
      </p:sp>
      <p:sp>
        <p:nvSpPr>
          <p:cNvPr id="42" name="Oval 41"/>
          <p:cNvSpPr/>
          <p:nvPr/>
        </p:nvSpPr>
        <p:spPr>
          <a:xfrm>
            <a:off x="6444445" y="3053865"/>
            <a:ext cx="624643" cy="514473"/>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3">
            <a:extLst>
              <a:ext uri="{FF2B5EF4-FFF2-40B4-BE49-F238E27FC236}">
                <a16:creationId xmlns:a16="http://schemas.microsoft.com/office/drawing/2014/main" id="{24D8D51F-10AB-8784-7BC5-9F6622794B64}"/>
              </a:ext>
            </a:extLst>
          </p:cNvPr>
          <p:cNvSpPr txBox="1">
            <a:spLocks/>
          </p:cNvSpPr>
          <p:nvPr/>
        </p:nvSpPr>
        <p:spPr>
          <a:xfrm>
            <a:off x="6075957" y="3092272"/>
            <a:ext cx="1355573" cy="4376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dirty="0">
                <a:solidFill>
                  <a:schemeClr val="accent6"/>
                </a:solidFill>
                <a:latin typeface="Franklin Gothic Demi Cond" panose="020B0706030402020204" pitchFamily="34" charset="0"/>
              </a:rPr>
              <a:t>1988</a:t>
            </a:r>
          </a:p>
        </p:txBody>
      </p:sp>
      <p:sp>
        <p:nvSpPr>
          <p:cNvPr id="43" name="Oval 42"/>
          <p:cNvSpPr/>
          <p:nvPr/>
        </p:nvSpPr>
        <p:spPr>
          <a:xfrm>
            <a:off x="9402803" y="3051640"/>
            <a:ext cx="624643" cy="514473"/>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ontent Placeholder 3">
            <a:extLst>
              <a:ext uri="{FF2B5EF4-FFF2-40B4-BE49-F238E27FC236}">
                <a16:creationId xmlns:a16="http://schemas.microsoft.com/office/drawing/2014/main" id="{24D8D51F-10AB-8784-7BC5-9F6622794B64}"/>
              </a:ext>
            </a:extLst>
          </p:cNvPr>
          <p:cNvSpPr txBox="1">
            <a:spLocks/>
          </p:cNvSpPr>
          <p:nvPr/>
        </p:nvSpPr>
        <p:spPr>
          <a:xfrm>
            <a:off x="9032811" y="3092272"/>
            <a:ext cx="1355573" cy="4376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dirty="0">
                <a:solidFill>
                  <a:schemeClr val="accent6"/>
                </a:solidFill>
                <a:latin typeface="Franklin Gothic Demi Cond" panose="020B0706030402020204" pitchFamily="34" charset="0"/>
              </a:rPr>
              <a:t>2014</a:t>
            </a:r>
          </a:p>
        </p:txBody>
      </p:sp>
      <p:sp>
        <p:nvSpPr>
          <p:cNvPr id="44" name="Oval 43"/>
          <p:cNvSpPr/>
          <p:nvPr/>
        </p:nvSpPr>
        <p:spPr>
          <a:xfrm>
            <a:off x="10867598" y="3044717"/>
            <a:ext cx="624643" cy="514473"/>
          </a:xfrm>
          <a:prstGeom prst="ellipse">
            <a:avLst/>
          </a:prstGeom>
          <a:solidFill>
            <a:schemeClr val="accent2"/>
          </a:solidFill>
          <a:ln>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tent Placeholder 3">
            <a:extLst>
              <a:ext uri="{FF2B5EF4-FFF2-40B4-BE49-F238E27FC236}">
                <a16:creationId xmlns:a16="http://schemas.microsoft.com/office/drawing/2014/main" id="{24D8D51F-10AB-8784-7BC5-9F6622794B64}"/>
              </a:ext>
            </a:extLst>
          </p:cNvPr>
          <p:cNvSpPr txBox="1">
            <a:spLocks/>
          </p:cNvSpPr>
          <p:nvPr/>
        </p:nvSpPr>
        <p:spPr>
          <a:xfrm>
            <a:off x="10502134" y="3084754"/>
            <a:ext cx="1355573" cy="4376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dirty="0">
                <a:solidFill>
                  <a:schemeClr val="accent6"/>
                </a:solidFill>
                <a:latin typeface="Franklin Gothic Demi Cond" panose="020B0706030402020204" pitchFamily="34" charset="0"/>
              </a:rPr>
              <a:t>2023</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2731" y="1275313"/>
            <a:ext cx="1938885" cy="1371695"/>
          </a:xfrm>
          <a:prstGeom prst="rect">
            <a:avLst/>
          </a:prstGeom>
          <a:noFill/>
          <a:ln>
            <a:noFill/>
          </a:ln>
          <a:effectLst>
            <a:outerShdw dist="35921" dir="2700000" algn="ctr" rotWithShape="0">
              <a:schemeClr val="bg2"/>
            </a:outerShdw>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Text, letter&#10;&#10;Description automatically generated">
            <a:extLst>
              <a:ext uri="{FF2B5EF4-FFF2-40B4-BE49-F238E27FC236}">
                <a16:creationId xmlns:a16="http://schemas.microsoft.com/office/drawing/2014/main" id="{E9271519-62CB-1D48-39A9-F98EA79D5BE1}"/>
              </a:ext>
            </a:extLst>
          </p:cNvPr>
          <p:cNvPicPr>
            <a:picLocks noChangeAspect="1"/>
          </p:cNvPicPr>
          <p:nvPr/>
        </p:nvPicPr>
        <p:blipFill rotWithShape="1">
          <a:blip r:embed="rId7"/>
          <a:srcRect l="43668" t="2356" r="37077" b="72595"/>
          <a:stretch/>
        </p:blipFill>
        <p:spPr>
          <a:xfrm rot="5400000">
            <a:off x="3375809" y="4933819"/>
            <a:ext cx="1320536" cy="1288401"/>
          </a:xfrm>
          <a:prstGeom prst="rect">
            <a:avLst/>
          </a:prstGeom>
          <a:effectLst>
            <a:softEdge rad="38100"/>
          </a:effectLst>
        </p:spPr>
      </p:pic>
    </p:spTree>
    <p:extLst>
      <p:ext uri="{BB962C8B-B14F-4D97-AF65-F5344CB8AC3E}">
        <p14:creationId xmlns:p14="http://schemas.microsoft.com/office/powerpoint/2010/main" val="255077386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Headquarters in Monroe, NC</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a:p>
        </p:txBody>
      </p:sp>
      <p:pic>
        <p:nvPicPr>
          <p:cNvPr id="3" name="Picture 2">
            <a:extLst>
              <a:ext uri="{FF2B5EF4-FFF2-40B4-BE49-F238E27FC236}">
                <a16:creationId xmlns:a16="http://schemas.microsoft.com/office/drawing/2014/main" id="{2E01F580-B64F-2708-D619-F780460C01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 t="32109" r="11664" b="14683"/>
          <a:stretch/>
        </p:blipFill>
        <p:spPr>
          <a:xfrm>
            <a:off x="398463" y="1147886"/>
            <a:ext cx="4286749" cy="2108879"/>
          </a:xfrm>
          <a:prstGeom prst="rect">
            <a:avLst/>
          </a:prstGeom>
          <a:ln>
            <a:noFill/>
          </a:ln>
          <a:effectLst>
            <a:softEdge rad="50800"/>
          </a:effectLst>
        </p:spPr>
      </p:pic>
      <p:sp>
        <p:nvSpPr>
          <p:cNvPr id="5" name="Text Placeholder 4">
            <a:extLst>
              <a:ext uri="{FF2B5EF4-FFF2-40B4-BE49-F238E27FC236}">
                <a16:creationId xmlns:a16="http://schemas.microsoft.com/office/drawing/2014/main" id="{201DD69A-949E-08E4-F25D-2D33E1CFAC39}"/>
              </a:ext>
            </a:extLst>
          </p:cNvPr>
          <p:cNvSpPr txBox="1">
            <a:spLocks/>
          </p:cNvSpPr>
          <p:nvPr/>
        </p:nvSpPr>
        <p:spPr>
          <a:xfrm>
            <a:off x="398462" y="3428999"/>
            <a:ext cx="11647301" cy="30195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None/>
              <a:defRPr sz="18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None/>
              <a:defRPr sz="1600" kern="1200" baseline="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None/>
              <a:defRPr sz="16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6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6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pPr>
            <a:r>
              <a:rPr lang="en-US" altLang="en-US" sz="2000" dirty="0"/>
              <a:t>Centralized R&amp;D and production on</a:t>
            </a:r>
          </a:p>
          <a:p>
            <a:pPr marL="0" indent="0">
              <a:buClr>
                <a:schemeClr val="accent2"/>
              </a:buClr>
              <a:buSzPct val="70000"/>
            </a:pPr>
            <a:r>
              <a:rPr lang="en-US" altLang="en-US" sz="2000" dirty="0"/>
              <a:t>     23-acre manufacturing site</a:t>
            </a:r>
          </a:p>
          <a:p>
            <a:pPr>
              <a:buClr>
                <a:schemeClr val="accent2"/>
              </a:buClr>
              <a:buSzPct val="70000"/>
              <a:buFont typeface="Wingdings 2" panose="05020102010507070707" pitchFamily="18" charset="2"/>
              <a:buChar char="Ã"/>
            </a:pPr>
            <a:endParaRPr lang="en-US" altLang="en-US" sz="2000" dirty="0"/>
          </a:p>
          <a:p>
            <a:pPr>
              <a:buClr>
                <a:schemeClr val="accent2"/>
              </a:buClr>
              <a:buSzPct val="70000"/>
              <a:buFont typeface="Wingdings 2" panose="05020102010507070707" pitchFamily="18" charset="2"/>
              <a:buChar char="Ã"/>
            </a:pPr>
            <a:r>
              <a:rPr lang="en-US" altLang="en-US" sz="2000" dirty="0"/>
              <a:t>Over 300,000 ft</a:t>
            </a:r>
            <a:r>
              <a:rPr lang="en-US" altLang="en-US" sz="2000" baseline="30000" dirty="0"/>
              <a:t>2</a:t>
            </a:r>
            <a:r>
              <a:rPr lang="en-US" altLang="en-US" sz="2000" dirty="0"/>
              <a:t> with over 70 mixing vessels and eight reactors</a:t>
            </a:r>
          </a:p>
          <a:p>
            <a:pPr marL="0" indent="0">
              <a:buClr>
                <a:schemeClr val="accent2"/>
              </a:buClr>
              <a:buSzPct val="70000"/>
            </a:pPr>
            <a:endParaRPr lang="en-US" altLang="en-US" sz="2000" dirty="0"/>
          </a:p>
          <a:p>
            <a:pPr>
              <a:buClr>
                <a:schemeClr val="accent2"/>
              </a:buClr>
              <a:buSzPct val="70000"/>
              <a:buFont typeface="Wingdings 2" panose="05020102010507070707" pitchFamily="18" charset="2"/>
              <a:buChar char="Ã"/>
            </a:pPr>
            <a:r>
              <a:rPr lang="en-US" altLang="en-US" sz="2000" dirty="0"/>
              <a:t>North Plant commissioned in Q1 2023, providing expanded reaction capabilities </a:t>
            </a:r>
          </a:p>
          <a:p>
            <a:pPr>
              <a:buClr>
                <a:schemeClr val="accent2"/>
              </a:buClr>
              <a:buSzPct val="70000"/>
              <a:buFont typeface="Wingdings 2" panose="05020102010507070707" pitchFamily="18" charset="2"/>
              <a:buChar char="Ã"/>
            </a:pPr>
            <a:endParaRPr lang="en-US" altLang="en-US" sz="2000" dirty="0"/>
          </a:p>
        </p:txBody>
      </p:sp>
      <p:pic>
        <p:nvPicPr>
          <p:cNvPr id="9" name="Picture 8">
            <a:extLst>
              <a:ext uri="{FF2B5EF4-FFF2-40B4-BE49-F238E27FC236}">
                <a16:creationId xmlns:a16="http://schemas.microsoft.com/office/drawing/2014/main" id="{0BDD98F8-559B-939A-FEC2-DC24E10A5C5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27000"/>
                    </a14:imgEffect>
                    <a14:imgEffect>
                      <a14:brightnessContrast bright="23000"/>
                    </a14:imgEffect>
                  </a14:imgLayer>
                </a14:imgProps>
              </a:ext>
            </a:extLst>
          </a:blip>
          <a:srcRect b="14621"/>
          <a:stretch/>
        </p:blipFill>
        <p:spPr>
          <a:xfrm>
            <a:off x="4736006" y="1140742"/>
            <a:ext cx="7309757" cy="2973738"/>
          </a:xfrm>
          <a:prstGeom prst="rect">
            <a:avLst/>
          </a:prstGeom>
          <a:effectLst>
            <a:softEdge rad="50800"/>
          </a:effectLst>
        </p:spPr>
      </p:pic>
      <p:sp>
        <p:nvSpPr>
          <p:cNvPr id="10" name="Rectangle: Rounded Corners 6">
            <a:extLst>
              <a:ext uri="{FF2B5EF4-FFF2-40B4-BE49-F238E27FC236}">
                <a16:creationId xmlns:a16="http://schemas.microsoft.com/office/drawing/2014/main" id="{B6775B9D-3B5F-C623-2131-4992F5CCB422}"/>
              </a:ext>
            </a:extLst>
          </p:cNvPr>
          <p:cNvSpPr/>
          <p:nvPr/>
        </p:nvSpPr>
        <p:spPr>
          <a:xfrm>
            <a:off x="4900249" y="1438031"/>
            <a:ext cx="3428115" cy="2243015"/>
          </a:xfrm>
          <a:prstGeom prst="roundRect">
            <a:avLst/>
          </a:prstGeom>
          <a:noFill/>
          <a:ln w="317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05541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E44D2-C933-9843-6296-A8BD03D1D95E}"/>
              </a:ext>
            </a:extLst>
          </p:cNvPr>
          <p:cNvSpPr/>
          <p:nvPr/>
        </p:nvSpPr>
        <p:spPr>
          <a:xfrm>
            <a:off x="4790485" y="1877352"/>
            <a:ext cx="7444673" cy="2953593"/>
          </a:xfrm>
          <a:prstGeom prst="rect">
            <a:avLst/>
          </a:prstGeom>
          <a:effectLst>
            <a:outerShdw blurRad="40000" dist="23000" dir="5400000" rotWithShape="0">
              <a:srgbClr val="000000">
                <a:alpha val="35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Expertise in Surface Modification</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6661150"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50000"/>
              <a:buFont typeface="Wingdings 2" panose="05020102010507070707" pitchFamily="18" charset="2"/>
              <a:buChar char="Ã"/>
              <a:defRPr/>
            </a:pPr>
            <a:r>
              <a:rPr lang="en-US" altLang="en-US" sz="2400" b="1" dirty="0"/>
              <a:t>Core Areas</a:t>
            </a:r>
          </a:p>
          <a:p>
            <a:pPr lvl="1">
              <a:buClr>
                <a:schemeClr val="accent2"/>
              </a:buClr>
              <a:buSzPct val="70000"/>
              <a:buFont typeface="Wingdings 2" panose="05020102010507070707" pitchFamily="18" charset="2"/>
              <a:buChar char="Ã"/>
              <a:defRPr/>
            </a:pPr>
            <a:r>
              <a:rPr lang="en-US" altLang="en-US" sz="1800" dirty="0"/>
              <a:t>Spandex </a:t>
            </a:r>
          </a:p>
          <a:p>
            <a:pPr lvl="1">
              <a:buClr>
                <a:schemeClr val="accent2"/>
              </a:buClr>
              <a:buSzPct val="70000"/>
              <a:buFont typeface="Wingdings 2" panose="05020102010507070707" pitchFamily="18" charset="2"/>
              <a:buChar char="Ã"/>
              <a:defRPr/>
            </a:pPr>
            <a:r>
              <a:rPr lang="en-US" altLang="en-US" sz="1800" dirty="0"/>
              <a:t>Carpet  </a:t>
            </a:r>
          </a:p>
          <a:p>
            <a:pPr lvl="1">
              <a:buClr>
                <a:schemeClr val="accent2"/>
              </a:buClr>
              <a:buSzPct val="70000"/>
              <a:buFont typeface="Wingdings 2" panose="05020102010507070707" pitchFamily="18" charset="2"/>
              <a:buChar char="Ã"/>
              <a:defRPr/>
            </a:pPr>
            <a:r>
              <a:rPr lang="en-US" altLang="en-US" sz="1800" dirty="0"/>
              <a:t>Textile filament </a:t>
            </a:r>
          </a:p>
          <a:p>
            <a:pPr lvl="1">
              <a:buClr>
                <a:schemeClr val="accent2"/>
              </a:buClr>
              <a:buSzPct val="70000"/>
              <a:buFont typeface="Wingdings 2" panose="05020102010507070707" pitchFamily="18" charset="2"/>
              <a:buChar char="Ã"/>
              <a:defRPr/>
            </a:pPr>
            <a:r>
              <a:rPr lang="en-US" altLang="en-US" sz="1800" dirty="0"/>
              <a:t>Industrial filament</a:t>
            </a:r>
          </a:p>
          <a:p>
            <a:pPr lvl="1">
              <a:buClr>
                <a:schemeClr val="accent2"/>
              </a:buClr>
              <a:buSzPct val="70000"/>
              <a:buFont typeface="Wingdings 2" panose="05020102010507070707" pitchFamily="18" charset="2"/>
              <a:buChar char="Ã"/>
              <a:defRPr/>
            </a:pPr>
            <a:r>
              <a:rPr lang="en-US" altLang="en-US" sz="1800" dirty="0"/>
              <a:t>Staple fibers &amp; nonwovens</a:t>
            </a:r>
          </a:p>
          <a:p>
            <a:pPr lvl="1">
              <a:buClr>
                <a:schemeClr val="accent2"/>
              </a:buClr>
              <a:buSzPct val="70000"/>
              <a:buFont typeface="Wingdings 2" panose="05020102010507070707" pitchFamily="18" charset="2"/>
              <a:buChar char="Ã"/>
              <a:defRPr/>
            </a:pPr>
            <a:r>
              <a:rPr lang="en-US" altLang="en-US" sz="1800" dirty="0"/>
              <a:t>Polymer additives</a:t>
            </a:r>
          </a:p>
          <a:p>
            <a:pPr lvl="1">
              <a:buClr>
                <a:schemeClr val="accent2"/>
              </a:buClr>
              <a:buSzPct val="70000"/>
              <a:buFont typeface="Wingdings 2" panose="05020102010507070707" pitchFamily="18" charset="2"/>
              <a:buChar char="Ã"/>
              <a:defRPr/>
            </a:pPr>
            <a:r>
              <a:rPr lang="en-US" altLang="en-US" sz="1800" dirty="0"/>
              <a:t>Plastic films</a:t>
            </a:r>
          </a:p>
          <a:p>
            <a:pPr lvl="1">
              <a:buClr>
                <a:schemeClr val="accent2"/>
              </a:buClr>
              <a:buSzPct val="70000"/>
              <a:buFont typeface="Wingdings 2" panose="05020102010507070707" pitchFamily="18" charset="2"/>
              <a:buChar char="Ã"/>
              <a:defRPr/>
            </a:pPr>
            <a:r>
              <a:rPr lang="en-US" sz="1800" dirty="0"/>
              <a:t>Antimicrobials</a:t>
            </a:r>
          </a:p>
          <a:p>
            <a:pPr lvl="1">
              <a:buClr>
                <a:schemeClr val="accent2"/>
              </a:buClr>
              <a:buSzPct val="70000"/>
              <a:buFont typeface="Wingdings 2" panose="05020102010507070707" pitchFamily="18" charset="2"/>
              <a:buChar char="Ã"/>
              <a:defRPr/>
            </a:pPr>
            <a:r>
              <a:rPr lang="en-US" sz="1800" dirty="0"/>
              <a:t>Laundry aids</a:t>
            </a:r>
          </a:p>
          <a:p>
            <a:pPr marL="457200" lvl="1" indent="0">
              <a:buClr>
                <a:schemeClr val="accent2"/>
              </a:buClr>
              <a:buSzPct val="70000"/>
              <a:buNone/>
              <a:defRPr/>
            </a:pPr>
            <a:endParaRPr lang="en-US" altLang="en-US" sz="1900" dirty="0"/>
          </a:p>
          <a:p>
            <a:pPr>
              <a:buClr>
                <a:schemeClr val="accent2"/>
              </a:buClr>
              <a:buSzPct val="50000"/>
              <a:buFont typeface="Wingdings 2" panose="05020102010507070707" pitchFamily="18" charset="2"/>
              <a:buChar char="Ã"/>
              <a:defRPr/>
            </a:pPr>
            <a:r>
              <a:rPr lang="en-US" sz="2400" b="1" dirty="0"/>
              <a:t>Emerging Technologies</a:t>
            </a:r>
          </a:p>
          <a:p>
            <a:pPr lvl="1">
              <a:buClr>
                <a:schemeClr val="accent2"/>
              </a:buClr>
              <a:buSzPct val="70000"/>
              <a:buFont typeface="Wingdings 2" panose="05020102010507070707" pitchFamily="18" charset="2"/>
              <a:buChar char="Ã"/>
              <a:defRPr/>
            </a:pPr>
            <a:r>
              <a:rPr lang="en-US" sz="1800" dirty="0"/>
              <a:t>Specialty polymers</a:t>
            </a:r>
          </a:p>
          <a:p>
            <a:pPr lvl="1">
              <a:buClr>
                <a:schemeClr val="accent2"/>
              </a:buClr>
              <a:buSzPct val="70000"/>
              <a:buFont typeface="Wingdings 2" panose="05020102010507070707" pitchFamily="18" charset="2"/>
              <a:buChar char="Ã"/>
              <a:defRPr/>
            </a:pPr>
            <a:r>
              <a:rPr lang="en-US" sz="1800" dirty="0"/>
              <a:t>Conductive fibers and additives</a:t>
            </a:r>
          </a:p>
          <a:p>
            <a:pPr lvl="1">
              <a:buClr>
                <a:schemeClr val="accent2"/>
              </a:buClr>
              <a:buSzPct val="70000"/>
              <a:buFont typeface="Wingdings 2" panose="05020102010507070707" pitchFamily="18" charset="2"/>
              <a:buChar char="Ã"/>
              <a:defRPr/>
            </a:pPr>
            <a:r>
              <a:rPr lang="en-US" sz="1800" dirty="0"/>
              <a:t>Cosmetic additives</a:t>
            </a:r>
          </a:p>
          <a:p>
            <a:pPr marL="457200" lvl="1" indent="0">
              <a:buClr>
                <a:schemeClr val="accent2"/>
              </a:buClr>
              <a:buSzPct val="70000"/>
              <a:buNone/>
              <a:defRPr/>
            </a:pPr>
            <a:endParaRPr lang="en-US" sz="1900" dirty="0"/>
          </a:p>
        </p:txBody>
      </p:sp>
      <p:pic>
        <p:nvPicPr>
          <p:cNvPr id="4" name="Picture 3">
            <a:extLst>
              <a:ext uri="{FF2B5EF4-FFF2-40B4-BE49-F238E27FC236}">
                <a16:creationId xmlns:a16="http://schemas.microsoft.com/office/drawing/2014/main" id="{8AC3588E-FD48-D76F-8D66-FAFC6A98BE81}"/>
              </a:ext>
            </a:extLst>
          </p:cNvPr>
          <p:cNvPicPr>
            <a:picLocks noChangeAspect="1"/>
          </p:cNvPicPr>
          <p:nvPr/>
        </p:nvPicPr>
        <p:blipFill>
          <a:blip r:embed="rId3"/>
          <a:stretch>
            <a:fillRect/>
          </a:stretch>
        </p:blipFill>
        <p:spPr>
          <a:xfrm>
            <a:off x="7599873" y="3466104"/>
            <a:ext cx="3529963" cy="2409339"/>
          </a:xfrm>
          <a:prstGeom prst="rect">
            <a:avLst/>
          </a:prstGeom>
          <a:ln>
            <a:noFill/>
          </a:ln>
          <a:effectLst>
            <a:softEdge rad="63500"/>
          </a:effectLst>
        </p:spPr>
      </p:pic>
      <p:pic>
        <p:nvPicPr>
          <p:cNvPr id="5" name="Picture 4">
            <a:extLst>
              <a:ext uri="{FF2B5EF4-FFF2-40B4-BE49-F238E27FC236}">
                <a16:creationId xmlns:a16="http://schemas.microsoft.com/office/drawing/2014/main" id="{9E23F8B3-7501-881F-A11D-08F1216973DE}"/>
              </a:ext>
            </a:extLst>
          </p:cNvPr>
          <p:cNvPicPr>
            <a:picLocks noChangeAspect="1"/>
          </p:cNvPicPr>
          <p:nvPr/>
        </p:nvPicPr>
        <p:blipFill>
          <a:blip r:embed="rId4"/>
          <a:stretch>
            <a:fillRect/>
          </a:stretch>
        </p:blipFill>
        <p:spPr>
          <a:xfrm>
            <a:off x="5810326" y="829731"/>
            <a:ext cx="3335073" cy="3022941"/>
          </a:xfrm>
          <a:prstGeom prst="rect">
            <a:avLst/>
          </a:prstGeom>
          <a:ln>
            <a:noFill/>
          </a:ln>
          <a:effectLst>
            <a:softEdge rad="63500"/>
          </a:effectLst>
        </p:spPr>
      </p:pic>
    </p:spTree>
    <p:extLst>
      <p:ext uri="{BB962C8B-B14F-4D97-AF65-F5344CB8AC3E}">
        <p14:creationId xmlns:p14="http://schemas.microsoft.com/office/powerpoint/2010/main" val="140614733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Expertise in Surface Modification</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a:buClr>
                <a:schemeClr val="accent2"/>
              </a:buClr>
              <a:buSzPct val="55000"/>
              <a:buFont typeface="Wingdings 2" panose="05020102010507070707" pitchFamily="18" charset="2"/>
              <a:buChar char="Ã"/>
              <a:defRPr/>
            </a:pPr>
            <a:r>
              <a:rPr lang="en-US" altLang="en-US" sz="2400" dirty="0"/>
              <a:t>In-depth understanding of surface interactions</a:t>
            </a:r>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a:buClr>
                <a:schemeClr val="accent2"/>
              </a:buClr>
              <a:buSzPct val="55000"/>
              <a:buFont typeface="Wingdings 2" panose="05020102010507070707" pitchFamily="18" charset="2"/>
              <a:buChar char="Ã"/>
              <a:defRPr/>
            </a:pPr>
            <a:r>
              <a:rPr lang="en-US" sz="2400" dirty="0"/>
              <a:t>What is a surface?</a:t>
            </a:r>
          </a:p>
          <a:p>
            <a:pPr lvl="1">
              <a:buClr>
                <a:schemeClr val="accent2"/>
              </a:buClr>
              <a:buSzPct val="65000"/>
              <a:buFont typeface="Wingdings 2" panose="05020102010507070707" pitchFamily="18" charset="2"/>
              <a:buChar char="Ã"/>
              <a:defRPr/>
            </a:pPr>
            <a:r>
              <a:rPr lang="en-US" sz="2000" dirty="0"/>
              <a:t>Interaction between two phases</a:t>
            </a:r>
          </a:p>
          <a:p>
            <a:pPr lvl="2">
              <a:buClr>
                <a:schemeClr val="accent2"/>
              </a:buClr>
              <a:buSzPct val="70000"/>
              <a:buFont typeface="Wingdings 2" panose="05020102010507070707" pitchFamily="18" charset="2"/>
              <a:buChar char="Ã"/>
              <a:defRPr/>
            </a:pPr>
            <a:r>
              <a:rPr lang="en-US" sz="1800" dirty="0"/>
              <a:t>Solid-liquid</a:t>
            </a:r>
          </a:p>
          <a:p>
            <a:pPr lvl="2">
              <a:buClr>
                <a:schemeClr val="accent2"/>
              </a:buClr>
              <a:buSzPct val="70000"/>
              <a:buFont typeface="Wingdings 2" panose="05020102010507070707" pitchFamily="18" charset="2"/>
              <a:buChar char="Ã"/>
              <a:defRPr/>
            </a:pPr>
            <a:r>
              <a:rPr lang="en-US" sz="1800" dirty="0"/>
              <a:t>Liquid-gas</a:t>
            </a:r>
          </a:p>
          <a:p>
            <a:pPr lvl="2">
              <a:buClr>
                <a:schemeClr val="accent2"/>
              </a:buClr>
              <a:buSzPct val="70000"/>
              <a:buFont typeface="Wingdings 2" panose="05020102010507070707" pitchFamily="18" charset="2"/>
              <a:buChar char="Ã"/>
              <a:defRPr/>
            </a:pPr>
            <a:r>
              <a:rPr lang="en-US" sz="1800" dirty="0"/>
              <a:t>Solid-gas</a:t>
            </a:r>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Tree>
    <p:extLst>
      <p:ext uri="{BB962C8B-B14F-4D97-AF65-F5344CB8AC3E}">
        <p14:creationId xmlns:p14="http://schemas.microsoft.com/office/powerpoint/2010/main" val="50119008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Expertise in Surface Modification</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a:buClr>
                <a:schemeClr val="accent2"/>
              </a:buClr>
              <a:buSzPct val="55000"/>
              <a:buFont typeface="Wingdings 2" panose="05020102010507070707" pitchFamily="18" charset="2"/>
              <a:buChar char="Ã"/>
              <a:defRPr/>
            </a:pPr>
            <a:r>
              <a:rPr lang="en-US" altLang="en-US" sz="2400" dirty="0"/>
              <a:t>In-depth understanding of surface interactions</a:t>
            </a:r>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a:buClr>
                <a:schemeClr val="accent2"/>
              </a:buClr>
              <a:buSzPct val="55000"/>
              <a:buFont typeface="Wingdings 2" panose="05020102010507070707" pitchFamily="18" charset="2"/>
              <a:buChar char="Ã"/>
              <a:defRPr/>
            </a:pPr>
            <a:r>
              <a:rPr lang="en-US" sz="2400" dirty="0"/>
              <a:t>What is a surface?</a:t>
            </a:r>
          </a:p>
          <a:p>
            <a:pPr lvl="1">
              <a:buClr>
                <a:schemeClr val="accent2"/>
              </a:buClr>
              <a:buSzPct val="65000"/>
              <a:buFont typeface="Wingdings 2" panose="05020102010507070707" pitchFamily="18" charset="2"/>
              <a:buChar char="Ã"/>
              <a:defRPr/>
            </a:pPr>
            <a:r>
              <a:rPr lang="en-US" sz="2000" dirty="0"/>
              <a:t>Interaction between two phases</a:t>
            </a:r>
          </a:p>
          <a:p>
            <a:pPr lvl="2">
              <a:buClr>
                <a:schemeClr val="accent2"/>
              </a:buClr>
              <a:buSzPct val="70000"/>
              <a:buFont typeface="Wingdings 2" panose="05020102010507070707" pitchFamily="18" charset="2"/>
              <a:buChar char="Ã"/>
              <a:defRPr/>
            </a:pPr>
            <a:r>
              <a:rPr lang="en-US" sz="1800" b="1" dirty="0">
                <a:solidFill>
                  <a:schemeClr val="accent2"/>
                </a:solidFill>
              </a:rPr>
              <a:t>Solid-liquid</a:t>
            </a:r>
          </a:p>
          <a:p>
            <a:pPr lvl="2">
              <a:buClr>
                <a:schemeClr val="accent2"/>
              </a:buClr>
              <a:buSzPct val="70000"/>
              <a:buFont typeface="Wingdings 2" panose="05020102010507070707" pitchFamily="18" charset="2"/>
              <a:buChar char="Ã"/>
              <a:defRPr/>
            </a:pPr>
            <a:r>
              <a:rPr lang="en-US" sz="1800" dirty="0"/>
              <a:t>Liquid-gas</a:t>
            </a:r>
          </a:p>
          <a:p>
            <a:pPr lvl="2">
              <a:buClr>
                <a:schemeClr val="accent2"/>
              </a:buClr>
              <a:buSzPct val="70000"/>
              <a:buFont typeface="Wingdings 2" panose="05020102010507070707" pitchFamily="18" charset="2"/>
              <a:buChar char="Ã"/>
              <a:defRPr/>
            </a:pPr>
            <a:r>
              <a:rPr lang="en-US" sz="1800" dirty="0"/>
              <a:t>Solid-gas</a:t>
            </a:r>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a:buClr>
                <a:schemeClr val="accent2"/>
              </a:buClr>
              <a:buSzPct val="55000"/>
              <a:buFont typeface="Wingdings 2" panose="05020102010507070707" pitchFamily="18" charset="2"/>
              <a:buChar char="Ã"/>
              <a:defRPr/>
            </a:pPr>
            <a:r>
              <a:rPr lang="en-US" sz="2400" dirty="0"/>
              <a:t>Surface modifications change the way surfaces behave</a:t>
            </a:r>
          </a:p>
          <a:p>
            <a:pPr marL="457200" lvl="1" indent="0">
              <a:buClr>
                <a:schemeClr val="accent2"/>
              </a:buClr>
              <a:buSzPct val="55000"/>
              <a:buNone/>
              <a:defRPr/>
            </a:pPr>
            <a:endParaRPr lang="en-US" sz="1900" dirty="0"/>
          </a:p>
        </p:txBody>
      </p:sp>
      <p:pic>
        <p:nvPicPr>
          <p:cNvPr id="7" name="Picture 6">
            <a:extLst>
              <a:ext uri="{FF2B5EF4-FFF2-40B4-BE49-F238E27FC236}">
                <a16:creationId xmlns:a16="http://schemas.microsoft.com/office/drawing/2014/main" id="{662BB83C-6B3E-48DE-9B51-117628F6BF6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236" y="2488709"/>
            <a:ext cx="6353175" cy="1997075"/>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28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973294" y="0"/>
            <a:ext cx="5218706" cy="68580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Expertise in Surface Modification</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6475222"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a:buClr>
                <a:schemeClr val="accent2"/>
              </a:buClr>
              <a:buSzPct val="70000"/>
              <a:buFont typeface="Wingdings 2" panose="05020102010507070707" pitchFamily="18" charset="2"/>
              <a:buChar char="Ã"/>
              <a:defRPr/>
            </a:pPr>
            <a:endParaRPr lang="en-US" altLang="en-US" sz="2400" dirty="0"/>
          </a:p>
          <a:p>
            <a:pPr marL="0" indent="0">
              <a:buClr>
                <a:schemeClr val="accent2"/>
              </a:buClr>
              <a:buSzPct val="70000"/>
              <a:buNone/>
              <a:defRPr/>
            </a:pPr>
            <a:r>
              <a:rPr lang="en-US" altLang="en-US" sz="2400" dirty="0"/>
              <a:t>A </a:t>
            </a:r>
            <a:r>
              <a:rPr lang="en-US" altLang="en-US" sz="2400" dirty="0">
                <a:solidFill>
                  <a:schemeClr val="accent2"/>
                </a:solidFill>
              </a:rPr>
              <a:t>fiber finish </a:t>
            </a:r>
            <a:r>
              <a:rPr lang="en-US" altLang="en-US" sz="2400" dirty="0"/>
              <a:t>is a coating which provides specific properties to the fiber surface that:</a:t>
            </a:r>
          </a:p>
          <a:p>
            <a:pPr marL="0" indent="0">
              <a:buClr>
                <a:schemeClr val="accent2"/>
              </a:buClr>
              <a:buSzPct val="70000"/>
              <a:buNone/>
              <a:defRPr/>
            </a:pPr>
            <a:endParaRPr lang="en-US" altLang="en-US" sz="2400" dirty="0"/>
          </a:p>
          <a:p>
            <a:pPr lvl="1">
              <a:buClr>
                <a:schemeClr val="accent2"/>
              </a:buClr>
              <a:buSzPct val="70000"/>
              <a:buFont typeface="Wingdings 2" panose="05020102010507070707" pitchFamily="18" charset="2"/>
              <a:buChar char="Ã"/>
              <a:defRPr/>
            </a:pPr>
            <a:r>
              <a:rPr lang="en-US" sz="2000" dirty="0"/>
              <a:t>Improves the fiber manufacturing process</a:t>
            </a:r>
          </a:p>
          <a:p>
            <a:pPr lvl="1">
              <a:buClr>
                <a:schemeClr val="accent2"/>
              </a:buClr>
              <a:buSzPct val="70000"/>
              <a:buFont typeface="Wingdings 2" panose="05020102010507070707" pitchFamily="18" charset="2"/>
              <a:buChar char="Ã"/>
              <a:defRPr/>
            </a:pPr>
            <a:r>
              <a:rPr lang="en-US" sz="2000" dirty="0"/>
              <a:t>Improves downstream performance</a:t>
            </a:r>
          </a:p>
          <a:p>
            <a:pPr lvl="1">
              <a:buClr>
                <a:schemeClr val="accent2"/>
              </a:buClr>
              <a:buSzPct val="70000"/>
              <a:buFont typeface="Wingdings 2" panose="05020102010507070707" pitchFamily="18" charset="2"/>
              <a:buChar char="Ã"/>
              <a:defRPr/>
            </a:pPr>
            <a:r>
              <a:rPr lang="en-US" sz="2000" dirty="0"/>
              <a:t>Provides desired end-use properties</a:t>
            </a:r>
          </a:p>
          <a:p>
            <a:pPr lvl="1">
              <a:buClr>
                <a:schemeClr val="accent2"/>
              </a:buClr>
              <a:buSzPct val="70000"/>
              <a:buFont typeface="Wingdings 2" panose="05020102010507070707" pitchFamily="18" charset="2"/>
              <a:buChar char="Ã"/>
              <a:defRPr/>
            </a:pPr>
            <a:r>
              <a:rPr lang="en-US" sz="2000" dirty="0"/>
              <a:t>Provides added value to the fiber, fabric, and/or garment</a:t>
            </a:r>
          </a:p>
          <a:p>
            <a:pPr lvl="1">
              <a:buClr>
                <a:schemeClr val="accent2"/>
              </a:buClr>
              <a:buSzPct val="70000"/>
              <a:buFont typeface="Wingdings 2" panose="05020102010507070707" pitchFamily="18" charset="2"/>
              <a:buChar char="Ã"/>
              <a:defRPr/>
            </a:pPr>
            <a:endParaRPr lang="en-US" sz="2000" dirty="0"/>
          </a:p>
          <a:p>
            <a:pPr marL="0" indent="0">
              <a:buClr>
                <a:schemeClr val="accent2"/>
              </a:buClr>
              <a:buSzPct val="70000"/>
              <a:buNone/>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sz="1900" dirty="0"/>
          </a:p>
        </p:txBody>
      </p:sp>
      <p:grpSp>
        <p:nvGrpSpPr>
          <p:cNvPr id="32" name="Group 31">
            <a:extLst>
              <a:ext uri="{FF2B5EF4-FFF2-40B4-BE49-F238E27FC236}">
                <a16:creationId xmlns:a16="http://schemas.microsoft.com/office/drawing/2014/main" id="{8BE44EB2-0604-6B1C-18EC-4787A660F1EB}"/>
              </a:ext>
            </a:extLst>
          </p:cNvPr>
          <p:cNvGrpSpPr/>
          <p:nvPr/>
        </p:nvGrpSpPr>
        <p:grpSpPr>
          <a:xfrm>
            <a:off x="6973292" y="4985350"/>
            <a:ext cx="5218708" cy="1873366"/>
            <a:chOff x="2063750" y="0"/>
            <a:chExt cx="4806950" cy="1600200"/>
          </a:xfrm>
        </p:grpSpPr>
        <p:pic>
          <p:nvPicPr>
            <p:cNvPr id="40" name="Picture 39">
              <a:extLst>
                <a:ext uri="{FF2B5EF4-FFF2-40B4-BE49-F238E27FC236}">
                  <a16:creationId xmlns:a16="http://schemas.microsoft.com/office/drawing/2014/main" id="{3BDA3490-9B20-9504-7C41-612F0C068D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0" y="0"/>
              <a:ext cx="1600200" cy="1600200"/>
            </a:xfrm>
            <a:prstGeom prst="rect">
              <a:avLst/>
            </a:prstGeom>
            <a:noFill/>
            <a:ln>
              <a:noFill/>
            </a:ln>
          </p:spPr>
        </p:pic>
        <p:pic>
          <p:nvPicPr>
            <p:cNvPr id="41" name="Picture 40">
              <a:extLst>
                <a:ext uri="{FF2B5EF4-FFF2-40B4-BE49-F238E27FC236}">
                  <a16:creationId xmlns:a16="http://schemas.microsoft.com/office/drawing/2014/main" id="{D131A2B9-2306-6331-A8DC-EF2FE374F6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150" y="0"/>
              <a:ext cx="1600200" cy="1600200"/>
            </a:xfrm>
            <a:prstGeom prst="rect">
              <a:avLst/>
            </a:prstGeom>
            <a:noFill/>
            <a:ln>
              <a:noFill/>
            </a:ln>
          </p:spPr>
        </p:pic>
        <p:pic>
          <p:nvPicPr>
            <p:cNvPr id="42" name="Picture 41">
              <a:extLst>
                <a:ext uri="{FF2B5EF4-FFF2-40B4-BE49-F238E27FC236}">
                  <a16:creationId xmlns:a16="http://schemas.microsoft.com/office/drawing/2014/main" id="{82701B91-4EBF-AD8B-01DF-4CF37465CB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8300" y="0"/>
              <a:ext cx="1600200" cy="1600200"/>
            </a:xfrm>
            <a:prstGeom prst="rect">
              <a:avLst/>
            </a:prstGeom>
            <a:noFill/>
            <a:ln>
              <a:noFill/>
            </a:ln>
          </p:spPr>
        </p:pic>
        <p:pic>
          <p:nvPicPr>
            <p:cNvPr id="43" name="Picture 42">
              <a:extLst>
                <a:ext uri="{FF2B5EF4-FFF2-40B4-BE49-F238E27FC236}">
                  <a16:creationId xmlns:a16="http://schemas.microsoft.com/office/drawing/2014/main" id="{5408E204-D920-28CE-3B50-0A85C4D0B6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0500" y="0"/>
              <a:ext cx="1600200" cy="1600200"/>
            </a:xfrm>
            <a:prstGeom prst="rect">
              <a:avLst/>
            </a:prstGeom>
            <a:noFill/>
            <a:ln>
              <a:noFill/>
            </a:ln>
          </p:spPr>
        </p:pic>
      </p:grpSp>
      <p:pic>
        <p:nvPicPr>
          <p:cNvPr id="2050" name="Picture 2" descr="EU likely to ban C6-based textile coatings | Dyes &amp; Chemicals News | News">
            <a:extLst>
              <a:ext uri="{FF2B5EF4-FFF2-40B4-BE49-F238E27FC236}">
                <a16:creationId xmlns:a16="http://schemas.microsoft.com/office/drawing/2014/main" id="{441C13F8-2D6A-5826-0669-BBE755A057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3292" y="3087"/>
            <a:ext cx="5218707" cy="310860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99FF8E3-F02A-5C8A-3C30-CBCE45F09A49}"/>
              </a:ext>
            </a:extLst>
          </p:cNvPr>
          <p:cNvGrpSpPr/>
          <p:nvPr/>
        </p:nvGrpSpPr>
        <p:grpSpPr>
          <a:xfrm>
            <a:off x="6973294" y="3107794"/>
            <a:ext cx="5218707" cy="1873366"/>
            <a:chOff x="2076450" y="0"/>
            <a:chExt cx="4819650" cy="1600200"/>
          </a:xfrm>
        </p:grpSpPr>
        <p:pic>
          <p:nvPicPr>
            <p:cNvPr id="19" name="Picture 18">
              <a:extLst>
                <a:ext uri="{FF2B5EF4-FFF2-40B4-BE49-F238E27FC236}">
                  <a16:creationId xmlns:a16="http://schemas.microsoft.com/office/drawing/2014/main" id="{92F0FE35-9B0D-4B05-82B6-6A5272EF012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6450" y="0"/>
              <a:ext cx="1600200" cy="1600200"/>
            </a:xfrm>
            <a:prstGeom prst="rect">
              <a:avLst/>
            </a:prstGeom>
            <a:noFill/>
            <a:ln>
              <a:noFill/>
            </a:ln>
          </p:spPr>
        </p:pic>
        <p:pic>
          <p:nvPicPr>
            <p:cNvPr id="20" name="Picture 19">
              <a:extLst>
                <a:ext uri="{FF2B5EF4-FFF2-40B4-BE49-F238E27FC236}">
                  <a16:creationId xmlns:a16="http://schemas.microsoft.com/office/drawing/2014/main" id="{71B0F750-4DEE-C1DD-6B0C-FBB6771F6B7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5625" y="0"/>
              <a:ext cx="1600200" cy="1600200"/>
            </a:xfrm>
            <a:prstGeom prst="rect">
              <a:avLst/>
            </a:prstGeom>
            <a:noFill/>
            <a:ln>
              <a:noFill/>
            </a:ln>
          </p:spPr>
        </p:pic>
        <p:pic>
          <p:nvPicPr>
            <p:cNvPr id="21" name="Picture 20">
              <a:extLst>
                <a:ext uri="{FF2B5EF4-FFF2-40B4-BE49-F238E27FC236}">
                  <a16:creationId xmlns:a16="http://schemas.microsoft.com/office/drawing/2014/main" id="{24EE68D4-6269-CA75-14B3-3871E26A898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000" y="0"/>
              <a:ext cx="1600200" cy="1600200"/>
            </a:xfrm>
            <a:prstGeom prst="rect">
              <a:avLst/>
            </a:prstGeom>
            <a:noFill/>
            <a:ln>
              <a:noFill/>
            </a:ln>
          </p:spPr>
        </p:pic>
        <p:pic>
          <p:nvPicPr>
            <p:cNvPr id="22" name="Picture 21">
              <a:extLst>
                <a:ext uri="{FF2B5EF4-FFF2-40B4-BE49-F238E27FC236}">
                  <a16:creationId xmlns:a16="http://schemas.microsoft.com/office/drawing/2014/main" id="{CE4CC93B-CACB-ACB7-98A0-0241DC7F741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5900" y="0"/>
              <a:ext cx="1600200" cy="1600200"/>
            </a:xfrm>
            <a:prstGeom prst="rect">
              <a:avLst/>
            </a:prstGeom>
            <a:noFill/>
            <a:ln>
              <a:noFill/>
            </a:ln>
          </p:spPr>
        </p:pic>
      </p:grpSp>
      <p:sp>
        <p:nvSpPr>
          <p:cNvPr id="4" name="TextBox 3">
            <a:extLst>
              <a:ext uri="{FF2B5EF4-FFF2-40B4-BE49-F238E27FC236}">
                <a16:creationId xmlns:a16="http://schemas.microsoft.com/office/drawing/2014/main" id="{E9EAC80E-092E-7DD4-79F4-CF7734027B68}"/>
              </a:ext>
            </a:extLst>
          </p:cNvPr>
          <p:cNvSpPr txBox="1"/>
          <p:nvPr/>
        </p:nvSpPr>
        <p:spPr>
          <a:xfrm>
            <a:off x="9827708" y="2816384"/>
            <a:ext cx="2333545" cy="276999"/>
          </a:xfrm>
          <a:prstGeom prst="rect">
            <a:avLst/>
          </a:prstGeom>
          <a:noFill/>
          <a:effectLst>
            <a:softEdge rad="0"/>
          </a:effectLst>
        </p:spPr>
        <p:txBody>
          <a:bodyPr wrap="square" rtlCol="0">
            <a:spAutoFit/>
          </a:bodyPr>
          <a:lstStyle/>
          <a:p>
            <a:pPr algn="r"/>
            <a:r>
              <a:rPr lang="en-US" sz="1200" b="1" dirty="0">
                <a:solidFill>
                  <a:schemeClr val="accent6"/>
                </a:solidFill>
                <a:latin typeface="Franklin Gothic Book" panose="020B0503020102020204" pitchFamily="34" charset="0"/>
              </a:rPr>
              <a:t>Source:</a:t>
            </a:r>
            <a:r>
              <a:rPr lang="en-US" sz="1200" dirty="0">
                <a:solidFill>
                  <a:schemeClr val="accent6"/>
                </a:solidFill>
                <a:latin typeface="Franklin Gothic Book" panose="020B0503020102020204" pitchFamily="34" charset="0"/>
              </a:rPr>
              <a:t> </a:t>
            </a:r>
            <a:r>
              <a:rPr lang="en-US" sz="1200" dirty="0" err="1">
                <a:solidFill>
                  <a:schemeClr val="accent6"/>
                </a:solidFill>
                <a:latin typeface="Franklin Gothic Book" panose="020B0503020102020204" pitchFamily="34" charset="0"/>
              </a:rPr>
              <a:t>Ecotextile</a:t>
            </a:r>
            <a:endParaRPr lang="en-US" sz="1200" dirty="0">
              <a:solidFill>
                <a:schemeClr val="accent6"/>
              </a:solidFill>
              <a:latin typeface="Franklin Gothic Book" panose="020B0503020102020204" pitchFamily="34" charset="0"/>
            </a:endParaRPr>
          </a:p>
        </p:txBody>
      </p:sp>
    </p:spTree>
    <p:extLst>
      <p:ext uri="{BB962C8B-B14F-4D97-AF65-F5344CB8AC3E}">
        <p14:creationId xmlns:p14="http://schemas.microsoft.com/office/powerpoint/2010/main" val="237833306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AF65F8-145F-1229-7798-D2170E2C8592}"/>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C1B58E3-DB4A-70A2-D7BC-638F270FD879}"/>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5D762CCA-D9E5-4312-9B1F-190E39010218}"/>
              </a:ext>
            </a:extLst>
          </p:cNvPr>
          <p:cNvSpPr/>
          <p:nvPr/>
        </p:nvSpPr>
        <p:spPr>
          <a:xfrm>
            <a:off x="0" y="0"/>
            <a:ext cx="344369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
        <p:nvSpPr>
          <p:cNvPr id="8" name="Isosceles Triangle 7">
            <a:extLst>
              <a:ext uri="{FF2B5EF4-FFF2-40B4-BE49-F238E27FC236}">
                <a16:creationId xmlns:a16="http://schemas.microsoft.com/office/drawing/2014/main" id="{2F9755BE-52A9-F251-AAFF-F5F45C26340C}"/>
              </a:ext>
            </a:extLst>
          </p:cNvPr>
          <p:cNvSpPr/>
          <p:nvPr/>
        </p:nvSpPr>
        <p:spPr>
          <a:xfrm rot="5400000">
            <a:off x="1735010" y="1708686"/>
            <a:ext cx="6858001" cy="344063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AD670-0AEC-CFAD-FE8E-93B927652956}"/>
              </a:ext>
            </a:extLst>
          </p:cNvPr>
          <p:cNvSpPr>
            <a:spLocks noGrp="1"/>
          </p:cNvSpPr>
          <p:nvPr>
            <p:ph type="ctrTitle"/>
          </p:nvPr>
        </p:nvSpPr>
        <p:spPr>
          <a:xfrm>
            <a:off x="448247" y="577658"/>
            <a:ext cx="3605538" cy="776817"/>
          </a:xfrm>
        </p:spPr>
        <p:txBody>
          <a:bodyPr/>
          <a:lstStyle/>
          <a:p>
            <a:r>
              <a:rPr lang="en-US" dirty="0">
                <a:solidFill>
                  <a:schemeClr val="tx1"/>
                </a:solidFill>
                <a:latin typeface="Franklin Gothic Medium Cond" panose="020B0606030402020204" pitchFamily="34" charset="0"/>
              </a:rPr>
              <a:t>Overview</a:t>
            </a:r>
          </a:p>
        </p:txBody>
      </p:sp>
      <p:cxnSp>
        <p:nvCxnSpPr>
          <p:cNvPr id="9" name="Straight Connector 8">
            <a:extLst>
              <a:ext uri="{FF2B5EF4-FFF2-40B4-BE49-F238E27FC236}">
                <a16:creationId xmlns:a16="http://schemas.microsoft.com/office/drawing/2014/main" id="{0F117942-2123-0167-8861-6D0743724A0B}"/>
              </a:ext>
            </a:extLst>
          </p:cNvPr>
          <p:cNvCxnSpPr>
            <a:cxnSpLocks/>
          </p:cNvCxnSpPr>
          <p:nvPr/>
        </p:nvCxnSpPr>
        <p:spPr>
          <a:xfrm>
            <a:off x="657726" y="1330077"/>
            <a:ext cx="5438274" cy="0"/>
          </a:xfrm>
          <a:prstGeom prst="line">
            <a:avLst/>
          </a:prstGeom>
          <a:effectLst/>
        </p:spPr>
        <p:style>
          <a:lnRef idx="2">
            <a:schemeClr val="dk1"/>
          </a:lnRef>
          <a:fillRef idx="0">
            <a:schemeClr val="dk1"/>
          </a:fillRef>
          <a:effectRef idx="1">
            <a:schemeClr val="dk1"/>
          </a:effectRef>
          <a:fontRef idx="minor">
            <a:schemeClr val="tx1"/>
          </a:fontRef>
        </p:style>
      </p:cxnSp>
      <p:sp>
        <p:nvSpPr>
          <p:cNvPr id="15" name="Subtitle 2">
            <a:extLst>
              <a:ext uri="{FF2B5EF4-FFF2-40B4-BE49-F238E27FC236}">
                <a16:creationId xmlns:a16="http://schemas.microsoft.com/office/drawing/2014/main" id="{824E2032-9FC2-7BB8-A9D5-09232915628A}"/>
              </a:ext>
            </a:extLst>
          </p:cNvPr>
          <p:cNvSpPr txBox="1">
            <a:spLocks/>
          </p:cNvSpPr>
          <p:nvPr/>
        </p:nvSpPr>
        <p:spPr>
          <a:xfrm>
            <a:off x="205429" y="1796036"/>
            <a:ext cx="4958581" cy="3051125"/>
          </a:xfrm>
          <a:prstGeom prst="rect">
            <a:avLst/>
          </a:prstGeom>
        </p:spPr>
        <p:txBody>
          <a:bodyPr vert="horz" lIns="91440" tIns="45720" rIns="91440" bIns="45720" rtlCol="0">
            <a:normAutofit/>
          </a:bodyPr>
          <a:lstStyle>
            <a:lvl1pPr marL="0" indent="0" algn="l" defTabSz="342900" rtl="0" eaLnBrk="1" latinLnBrk="0" hangingPunct="1">
              <a:spcBef>
                <a:spcPct val="20000"/>
              </a:spcBef>
              <a:buFont typeface="Arial"/>
              <a:buNone/>
              <a:defRPr sz="2800" kern="1200">
                <a:solidFill>
                  <a:schemeClr val="tx1"/>
                </a:solidFill>
                <a:latin typeface="Franklin Gothic Book"/>
                <a:ea typeface="+mn-ea"/>
                <a:cs typeface="Franklin Gothic Book"/>
              </a:defRPr>
            </a:lvl1pPr>
            <a:lvl2pPr marL="342900" indent="0" algn="ctr" defTabSz="342900" rtl="0" eaLnBrk="1" latinLnBrk="0" hangingPunct="1">
              <a:spcBef>
                <a:spcPct val="20000"/>
              </a:spcBef>
              <a:buFont typeface="Arial"/>
              <a:buNone/>
              <a:defRPr sz="2100" kern="1200">
                <a:solidFill>
                  <a:schemeClr val="tx1">
                    <a:tint val="75000"/>
                  </a:schemeClr>
                </a:solidFill>
                <a:latin typeface="Franklin Gothic Book"/>
                <a:ea typeface="+mn-ea"/>
                <a:cs typeface="Franklin Gothic Book"/>
              </a:defRPr>
            </a:lvl2pPr>
            <a:lvl3pPr marL="685800" indent="0" algn="ctr" defTabSz="342900" rtl="0" eaLnBrk="1" latinLnBrk="0" hangingPunct="1">
              <a:spcBef>
                <a:spcPct val="20000"/>
              </a:spcBef>
              <a:buFont typeface="Arial"/>
              <a:buNone/>
              <a:defRPr sz="1800" kern="1200">
                <a:solidFill>
                  <a:schemeClr val="tx1">
                    <a:tint val="75000"/>
                  </a:schemeClr>
                </a:solidFill>
                <a:latin typeface="Franklin Gothic Book"/>
                <a:ea typeface="+mn-ea"/>
                <a:cs typeface="Franklin Gothic Book"/>
              </a:defRPr>
            </a:lvl3pPr>
            <a:lvl4pPr marL="10287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4pPr>
            <a:lvl5pPr marL="13716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tx1"/>
                </a:solidFill>
              </a:rPr>
              <a:t>  </a:t>
            </a:r>
            <a:r>
              <a:rPr lang="en-US" altLang="en-US" sz="2400" dirty="0">
                <a:solidFill>
                  <a:schemeClr val="accent1">
                    <a:lumMod val="60000"/>
                    <a:lumOff val="40000"/>
                  </a:schemeClr>
                </a:solidFill>
              </a:rPr>
              <a:t>The Laundry Dilemma</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accent1">
                    <a:lumMod val="60000"/>
                    <a:lumOff val="40000"/>
                  </a:schemeClr>
                </a:solidFill>
              </a:rPr>
              <a:t>Goulston’s</a:t>
            </a:r>
            <a:r>
              <a:rPr lang="en-US" altLang="en-US" sz="2400" dirty="0">
                <a:solidFill>
                  <a:schemeClr val="accent1">
                    <a:lumMod val="60000"/>
                    <a:lumOff val="40000"/>
                  </a:schemeClr>
                </a:solidFill>
              </a:rPr>
              <a:t> Background</a:t>
            </a:r>
          </a:p>
          <a:p>
            <a:pPr lvl="1" algn="l">
              <a:lnSpc>
                <a:spcPct val="150000"/>
              </a:lnSpc>
              <a:buClr>
                <a:schemeClr val="accent2"/>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tx1"/>
                </a:solidFill>
              </a:rPr>
              <a:t>Goulston</a:t>
            </a:r>
            <a:r>
              <a:rPr lang="en-US" altLang="en-US" sz="2400" dirty="0">
                <a:solidFill>
                  <a:schemeClr val="tx1"/>
                </a:solidFill>
              </a:rPr>
              <a:t> Tackling the Dilemma</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accent1">
                    <a:lumMod val="60000"/>
                    <a:lumOff val="40000"/>
                  </a:schemeClr>
                </a:solidFill>
              </a:rPr>
              <a:t>  Wrap-Up</a:t>
            </a:r>
          </a:p>
          <a:p>
            <a:endParaRPr lang="en-US" dirty="0"/>
          </a:p>
        </p:txBody>
      </p:sp>
    </p:spTree>
    <p:extLst>
      <p:ext uri="{BB962C8B-B14F-4D97-AF65-F5344CB8AC3E}">
        <p14:creationId xmlns:p14="http://schemas.microsoft.com/office/powerpoint/2010/main" val="155882598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629164-5570-D6D6-D7CC-EF22E21B2412}"/>
              </a:ext>
            </a:extLst>
          </p:cNvPr>
          <p:cNvSpPr/>
          <p:nvPr/>
        </p:nvSpPr>
        <p:spPr>
          <a:xfrm>
            <a:off x="741511" y="3698565"/>
            <a:ext cx="10233033" cy="145732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Connector: Curved 8">
            <a:extLst>
              <a:ext uri="{FF2B5EF4-FFF2-40B4-BE49-F238E27FC236}">
                <a16:creationId xmlns:a16="http://schemas.microsoft.com/office/drawing/2014/main" id="{CD06F55E-6D25-CBA7-012E-8C310B084BFA}"/>
              </a:ext>
            </a:extLst>
          </p:cNvPr>
          <p:cNvCxnSpPr>
            <a:cxnSpLocks/>
          </p:cNvCxnSpPr>
          <p:nvPr/>
        </p:nvCxnSpPr>
        <p:spPr>
          <a:xfrm rot="5400000">
            <a:off x="5112796" y="3344436"/>
            <a:ext cx="718113" cy="293224"/>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0" name="Connector: Curved 9">
            <a:extLst>
              <a:ext uri="{FF2B5EF4-FFF2-40B4-BE49-F238E27FC236}">
                <a16:creationId xmlns:a16="http://schemas.microsoft.com/office/drawing/2014/main" id="{98364EBF-0910-CFF8-9492-A073E8C6A47B}"/>
              </a:ext>
            </a:extLst>
          </p:cNvPr>
          <p:cNvCxnSpPr>
            <a:cxnSpLocks/>
          </p:cNvCxnSpPr>
          <p:nvPr/>
        </p:nvCxnSpPr>
        <p:spPr>
          <a:xfrm rot="5400000">
            <a:off x="5532498" y="3325778"/>
            <a:ext cx="742925" cy="305729"/>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3" name="Connector: Curved 12">
            <a:extLst>
              <a:ext uri="{FF2B5EF4-FFF2-40B4-BE49-F238E27FC236}">
                <a16:creationId xmlns:a16="http://schemas.microsoft.com/office/drawing/2014/main" id="{42A54015-E044-630A-0804-6AC4D9B6F9D8}"/>
              </a:ext>
            </a:extLst>
          </p:cNvPr>
          <p:cNvCxnSpPr>
            <a:cxnSpLocks/>
          </p:cNvCxnSpPr>
          <p:nvPr/>
        </p:nvCxnSpPr>
        <p:spPr>
          <a:xfrm rot="5400000">
            <a:off x="5972347" y="3340454"/>
            <a:ext cx="730984" cy="293224"/>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48" name="Connector: Curved 47">
            <a:extLst>
              <a:ext uri="{FF2B5EF4-FFF2-40B4-BE49-F238E27FC236}">
                <a16:creationId xmlns:a16="http://schemas.microsoft.com/office/drawing/2014/main" id="{DC9D413E-CDB0-211A-B6A9-22E6CCDD1466}"/>
              </a:ext>
            </a:extLst>
          </p:cNvPr>
          <p:cNvCxnSpPr>
            <a:cxnSpLocks/>
          </p:cNvCxnSpPr>
          <p:nvPr/>
        </p:nvCxnSpPr>
        <p:spPr>
          <a:xfrm rot="5400000">
            <a:off x="4265157" y="3349562"/>
            <a:ext cx="752666" cy="24842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49" name="Connector: Curved 48">
            <a:extLst>
              <a:ext uri="{FF2B5EF4-FFF2-40B4-BE49-F238E27FC236}">
                <a16:creationId xmlns:a16="http://schemas.microsoft.com/office/drawing/2014/main" id="{1A5481EE-3C64-06E7-4361-011EC3B47718}"/>
              </a:ext>
            </a:extLst>
          </p:cNvPr>
          <p:cNvCxnSpPr>
            <a:cxnSpLocks/>
          </p:cNvCxnSpPr>
          <p:nvPr/>
        </p:nvCxnSpPr>
        <p:spPr>
          <a:xfrm rot="5400000">
            <a:off x="4700017" y="3356795"/>
            <a:ext cx="738274" cy="248350"/>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50" name="Connector: Curved 49">
            <a:extLst>
              <a:ext uri="{FF2B5EF4-FFF2-40B4-BE49-F238E27FC236}">
                <a16:creationId xmlns:a16="http://schemas.microsoft.com/office/drawing/2014/main" id="{62313C4E-5ABC-5620-709D-FB15345C29B5}"/>
              </a:ext>
            </a:extLst>
          </p:cNvPr>
          <p:cNvCxnSpPr>
            <a:cxnSpLocks/>
          </p:cNvCxnSpPr>
          <p:nvPr/>
        </p:nvCxnSpPr>
        <p:spPr>
          <a:xfrm rot="5400000">
            <a:off x="6423999" y="3336908"/>
            <a:ext cx="738076" cy="293224"/>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51" name="Connector: Curved 50">
            <a:extLst>
              <a:ext uri="{FF2B5EF4-FFF2-40B4-BE49-F238E27FC236}">
                <a16:creationId xmlns:a16="http://schemas.microsoft.com/office/drawing/2014/main" id="{4A0133F9-8EFD-2D41-6D54-0B29A5D980F6}"/>
              </a:ext>
            </a:extLst>
          </p:cNvPr>
          <p:cNvCxnSpPr>
            <a:cxnSpLocks/>
          </p:cNvCxnSpPr>
          <p:nvPr/>
        </p:nvCxnSpPr>
        <p:spPr>
          <a:xfrm rot="5400000">
            <a:off x="6858823" y="3344105"/>
            <a:ext cx="723682" cy="293224"/>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5" name="Rectangle: Top Corners Rounded 34">
            <a:extLst>
              <a:ext uri="{FF2B5EF4-FFF2-40B4-BE49-F238E27FC236}">
                <a16:creationId xmlns:a16="http://schemas.microsoft.com/office/drawing/2014/main" id="{593EFC32-22B4-4480-0674-865159798AEB}"/>
              </a:ext>
            </a:extLst>
          </p:cNvPr>
          <p:cNvSpPr/>
          <p:nvPr/>
        </p:nvSpPr>
        <p:spPr>
          <a:xfrm rot="16200000">
            <a:off x="1207974" y="2397928"/>
            <a:ext cx="573445" cy="94528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12F1ADEB-F200-73A4-4C6F-29790304FFB8}"/>
              </a:ext>
            </a:extLst>
          </p:cNvPr>
          <p:cNvSpPr/>
          <p:nvPr/>
        </p:nvSpPr>
        <p:spPr>
          <a:xfrm rot="10800000">
            <a:off x="1733810" y="2581670"/>
            <a:ext cx="2786150" cy="574874"/>
          </a:xfrm>
          <a:prstGeom prst="trapezoi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Top Corners Rounded 42">
            <a:extLst>
              <a:ext uri="{FF2B5EF4-FFF2-40B4-BE49-F238E27FC236}">
                <a16:creationId xmlns:a16="http://schemas.microsoft.com/office/drawing/2014/main" id="{0DC6B025-7DB0-9E33-9FB3-29B7B87DC237}"/>
              </a:ext>
            </a:extLst>
          </p:cNvPr>
          <p:cNvSpPr/>
          <p:nvPr/>
        </p:nvSpPr>
        <p:spPr>
          <a:xfrm rot="5400000">
            <a:off x="10298366" y="2398643"/>
            <a:ext cx="574873" cy="945283"/>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err="1">
                <a:solidFill>
                  <a:schemeClr val="accent2"/>
                </a:solidFill>
              </a:rPr>
              <a:t>DryFast</a:t>
            </a:r>
            <a:r>
              <a:rPr lang="en-US" baseline="30000" dirty="0">
                <a:solidFill>
                  <a:schemeClr val="accent2"/>
                </a:solidFill>
              </a:rPr>
              <a:t>®</a:t>
            </a:r>
            <a:r>
              <a:rPr lang="en-US" dirty="0">
                <a:solidFill>
                  <a:schemeClr val="accent2"/>
                </a:solidFill>
              </a:rPr>
              <a:t> Additives</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17" name="Oval 16">
            <a:extLst>
              <a:ext uri="{FF2B5EF4-FFF2-40B4-BE49-F238E27FC236}">
                <a16:creationId xmlns:a16="http://schemas.microsoft.com/office/drawing/2014/main" id="{5E76B315-1214-9189-D9A6-4E5917A6A11E}"/>
              </a:ext>
            </a:extLst>
          </p:cNvPr>
          <p:cNvSpPr/>
          <p:nvPr/>
        </p:nvSpPr>
        <p:spPr>
          <a:xfrm>
            <a:off x="1251019" y="3880899"/>
            <a:ext cx="335757" cy="721519"/>
          </a:xfrm>
          <a:prstGeom prst="ellipse">
            <a:avLst/>
          </a:prstGeom>
          <a:solidFill>
            <a:schemeClr val="bg1">
              <a:lumMod val="20000"/>
              <a:lumOff val="80000"/>
            </a:schemeClr>
          </a:solidFill>
          <a:ln w="1905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F21C1DF-F921-AE50-7D66-C5129105C188}"/>
              </a:ext>
            </a:extLst>
          </p:cNvPr>
          <p:cNvSpPr/>
          <p:nvPr/>
        </p:nvSpPr>
        <p:spPr>
          <a:xfrm rot="2917896">
            <a:off x="1075996" y="4185998"/>
            <a:ext cx="335757" cy="721519"/>
          </a:xfrm>
          <a:prstGeom prst="ellipse">
            <a:avLst/>
          </a:prstGeom>
          <a:solidFill>
            <a:schemeClr val="bg1">
              <a:lumMod val="20000"/>
              <a:lumOff val="80000"/>
            </a:schemeClr>
          </a:solidFill>
          <a:ln w="1905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B6E68C-407E-CF23-F664-1C204E16DD5D}"/>
              </a:ext>
            </a:extLst>
          </p:cNvPr>
          <p:cNvSpPr/>
          <p:nvPr/>
        </p:nvSpPr>
        <p:spPr>
          <a:xfrm rot="7662171">
            <a:off x="1411753" y="4175204"/>
            <a:ext cx="335757" cy="721519"/>
          </a:xfrm>
          <a:prstGeom prst="ellipse">
            <a:avLst/>
          </a:prstGeom>
          <a:solidFill>
            <a:schemeClr val="bg1">
              <a:lumMod val="20000"/>
              <a:lumOff val="80000"/>
            </a:schemeClr>
          </a:solidFill>
          <a:ln w="1905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AA09B0-503D-0A74-507E-B21092A3FA4B}"/>
              </a:ext>
            </a:extLst>
          </p:cNvPr>
          <p:cNvSpPr/>
          <p:nvPr/>
        </p:nvSpPr>
        <p:spPr>
          <a:xfrm>
            <a:off x="1239806" y="4248803"/>
            <a:ext cx="361258" cy="360760"/>
          </a:xfrm>
          <a:prstGeom prst="ellips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B00143-59D0-0774-19DE-C5046674369C}"/>
              </a:ext>
            </a:extLst>
          </p:cNvPr>
          <p:cNvSpPr/>
          <p:nvPr/>
        </p:nvSpPr>
        <p:spPr>
          <a:xfrm>
            <a:off x="9990207" y="3880900"/>
            <a:ext cx="335757" cy="721519"/>
          </a:xfrm>
          <a:prstGeom prst="ellipse">
            <a:avLst/>
          </a:prstGeom>
          <a:solidFill>
            <a:schemeClr val="accent6"/>
          </a:solidFill>
          <a:ln w="1905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CCE923-7B5E-84EE-FCFD-78139F02E27D}"/>
              </a:ext>
            </a:extLst>
          </p:cNvPr>
          <p:cNvSpPr/>
          <p:nvPr/>
        </p:nvSpPr>
        <p:spPr>
          <a:xfrm rot="2917896">
            <a:off x="9815184" y="4185999"/>
            <a:ext cx="335757" cy="721519"/>
          </a:xfrm>
          <a:prstGeom prst="ellipse">
            <a:avLst/>
          </a:prstGeom>
          <a:solidFill>
            <a:schemeClr val="accent6"/>
          </a:solidFill>
          <a:ln w="1905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D4440BD-E66A-5289-71A1-F9CFFFE46EFD}"/>
              </a:ext>
            </a:extLst>
          </p:cNvPr>
          <p:cNvSpPr/>
          <p:nvPr/>
        </p:nvSpPr>
        <p:spPr>
          <a:xfrm rot="7662171">
            <a:off x="10150941" y="4175205"/>
            <a:ext cx="335757" cy="721519"/>
          </a:xfrm>
          <a:prstGeom prst="ellipse">
            <a:avLst/>
          </a:prstGeom>
          <a:solidFill>
            <a:schemeClr val="accent6"/>
          </a:solidFill>
          <a:ln w="1905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4EE792D-4AB0-9A11-DC3A-6500C54A10E6}"/>
              </a:ext>
            </a:extLst>
          </p:cNvPr>
          <p:cNvSpPr/>
          <p:nvPr/>
        </p:nvSpPr>
        <p:spPr>
          <a:xfrm>
            <a:off x="9971850" y="4248804"/>
            <a:ext cx="361258" cy="3607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41C4FD0-95B3-0D77-D6C4-0F5AC88B4B07}"/>
              </a:ext>
            </a:extLst>
          </p:cNvPr>
          <p:cNvCxnSpPr>
            <a:cxnSpLocks/>
            <a:endCxn id="19" idx="7"/>
          </p:cNvCxnSpPr>
          <p:nvPr/>
        </p:nvCxnSpPr>
        <p:spPr>
          <a:xfrm flipV="1">
            <a:off x="1126510" y="4785893"/>
            <a:ext cx="582353" cy="18188"/>
          </a:xfrm>
          <a:prstGeom prst="line">
            <a:avLst/>
          </a:prstGeom>
          <a:ln w="127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414AB2A9-C514-A344-5B7D-000095542080}"/>
              </a:ext>
            </a:extLst>
          </p:cNvPr>
          <p:cNvSpPr/>
          <p:nvPr/>
        </p:nvSpPr>
        <p:spPr>
          <a:xfrm>
            <a:off x="9562579" y="3880899"/>
            <a:ext cx="595507" cy="10085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50293D6-DF24-E949-7E26-A0BB3E503293}"/>
              </a:ext>
            </a:extLst>
          </p:cNvPr>
          <p:cNvCxnSpPr>
            <a:cxnSpLocks/>
            <a:stCxn id="17" idx="0"/>
            <a:endCxn id="21" idx="0"/>
          </p:cNvCxnSpPr>
          <p:nvPr/>
        </p:nvCxnSpPr>
        <p:spPr>
          <a:xfrm>
            <a:off x="1418898" y="3880899"/>
            <a:ext cx="8739188" cy="1"/>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63C171E9-9DC6-8100-063D-B9962A8DB4B8}"/>
              </a:ext>
            </a:extLst>
          </p:cNvPr>
          <p:cNvSpPr/>
          <p:nvPr/>
        </p:nvSpPr>
        <p:spPr>
          <a:xfrm>
            <a:off x="9743555" y="4182512"/>
            <a:ext cx="563215" cy="6215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35A43D-9F50-1642-F2FB-5F42AB4714BF}"/>
              </a:ext>
            </a:extLst>
          </p:cNvPr>
          <p:cNvSpPr/>
          <p:nvPr/>
        </p:nvSpPr>
        <p:spPr>
          <a:xfrm flipV="1">
            <a:off x="9960713" y="4570784"/>
            <a:ext cx="563215" cy="21014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3D74FB85-D0FF-7E06-FE64-A28D80F1FCED}"/>
              </a:ext>
            </a:extLst>
          </p:cNvPr>
          <p:cNvCxnSpPr>
            <a:cxnSpLocks/>
          </p:cNvCxnSpPr>
          <p:nvPr/>
        </p:nvCxnSpPr>
        <p:spPr>
          <a:xfrm>
            <a:off x="1605133" y="4333337"/>
            <a:ext cx="8739188" cy="1"/>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F77E5F4-8069-FFE9-163F-A6D485285104}"/>
              </a:ext>
            </a:extLst>
          </p:cNvPr>
          <p:cNvCxnSpPr>
            <a:cxnSpLocks/>
            <a:stCxn id="19" idx="7"/>
            <a:endCxn id="23" idx="7"/>
          </p:cNvCxnSpPr>
          <p:nvPr/>
        </p:nvCxnSpPr>
        <p:spPr>
          <a:xfrm>
            <a:off x="1708863" y="4785893"/>
            <a:ext cx="8739188" cy="1"/>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2" name="Trapezoid 31">
            <a:extLst>
              <a:ext uri="{FF2B5EF4-FFF2-40B4-BE49-F238E27FC236}">
                <a16:creationId xmlns:a16="http://schemas.microsoft.com/office/drawing/2014/main" id="{05AB84E2-B36B-BEEF-7974-1534A6A7DB0A}"/>
              </a:ext>
            </a:extLst>
          </p:cNvPr>
          <p:cNvSpPr/>
          <p:nvPr/>
        </p:nvSpPr>
        <p:spPr>
          <a:xfrm>
            <a:off x="4450619" y="2583847"/>
            <a:ext cx="3130731" cy="574874"/>
          </a:xfrm>
          <a:prstGeom prst="trapezoid">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C81816B6-C298-63C8-88EE-2EB16D318F32}"/>
              </a:ext>
            </a:extLst>
          </p:cNvPr>
          <p:cNvCxnSpPr>
            <a:cxnSpLocks/>
          </p:cNvCxnSpPr>
          <p:nvPr/>
        </p:nvCxnSpPr>
        <p:spPr>
          <a:xfrm flipV="1">
            <a:off x="1438101" y="3813260"/>
            <a:ext cx="8719985" cy="157"/>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E769B70-579B-67A3-CD58-EA7F9F674138}"/>
              </a:ext>
            </a:extLst>
          </p:cNvPr>
          <p:cNvCxnSpPr>
            <a:cxnSpLocks/>
          </p:cNvCxnSpPr>
          <p:nvPr/>
        </p:nvCxnSpPr>
        <p:spPr>
          <a:xfrm>
            <a:off x="1433651" y="3852558"/>
            <a:ext cx="8724435"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F9D6B744-8834-745B-E311-183981DCF2F5}"/>
              </a:ext>
            </a:extLst>
          </p:cNvPr>
          <p:cNvSpPr txBox="1"/>
          <p:nvPr/>
        </p:nvSpPr>
        <p:spPr>
          <a:xfrm>
            <a:off x="4517280" y="2651524"/>
            <a:ext cx="3032589" cy="430887"/>
          </a:xfrm>
          <a:prstGeom prst="rect">
            <a:avLst/>
          </a:prstGeom>
          <a:noFill/>
        </p:spPr>
        <p:txBody>
          <a:bodyPr wrap="square" rtlCol="0">
            <a:spAutoFit/>
          </a:bodyPr>
          <a:lstStyle/>
          <a:p>
            <a:pPr algn="ctr"/>
            <a:r>
              <a:rPr lang="en-US" sz="2200" dirty="0">
                <a:latin typeface="Franklin Gothic Demi Cond" panose="020B0706030402020204" pitchFamily="34" charset="0"/>
              </a:rPr>
              <a:t>Anchors to Filaments</a:t>
            </a:r>
          </a:p>
        </p:txBody>
      </p:sp>
      <p:cxnSp>
        <p:nvCxnSpPr>
          <p:cNvPr id="38" name="Straight Connector 37">
            <a:extLst>
              <a:ext uri="{FF2B5EF4-FFF2-40B4-BE49-F238E27FC236}">
                <a16:creationId xmlns:a16="http://schemas.microsoft.com/office/drawing/2014/main" id="{E67557B0-FAB1-62DE-AC41-14EF4D9333DD}"/>
              </a:ext>
            </a:extLst>
          </p:cNvPr>
          <p:cNvCxnSpPr>
            <a:cxnSpLocks/>
          </p:cNvCxnSpPr>
          <p:nvPr/>
        </p:nvCxnSpPr>
        <p:spPr>
          <a:xfrm flipV="1">
            <a:off x="1845620" y="4838288"/>
            <a:ext cx="8719985" cy="157"/>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35A252B-414A-D6FD-78DE-AA0DA1C24CBF}"/>
              </a:ext>
            </a:extLst>
          </p:cNvPr>
          <p:cNvCxnSpPr>
            <a:cxnSpLocks/>
          </p:cNvCxnSpPr>
          <p:nvPr/>
        </p:nvCxnSpPr>
        <p:spPr>
          <a:xfrm>
            <a:off x="1845213" y="4804081"/>
            <a:ext cx="8724435"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1" name="Trapezoid 40">
            <a:extLst>
              <a:ext uri="{FF2B5EF4-FFF2-40B4-BE49-F238E27FC236}">
                <a16:creationId xmlns:a16="http://schemas.microsoft.com/office/drawing/2014/main" id="{6C62F0C4-1522-1AAC-F329-026EA952FFB2}"/>
              </a:ext>
            </a:extLst>
          </p:cNvPr>
          <p:cNvSpPr/>
          <p:nvPr/>
        </p:nvSpPr>
        <p:spPr>
          <a:xfrm rot="10800000">
            <a:off x="7506875" y="2583847"/>
            <a:ext cx="3200043" cy="574874"/>
          </a:xfrm>
          <a:prstGeom prst="trapezoi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850E36F-9359-E462-D5BD-16B92544AD87}"/>
              </a:ext>
            </a:extLst>
          </p:cNvPr>
          <p:cNvSpPr txBox="1"/>
          <p:nvPr/>
        </p:nvSpPr>
        <p:spPr>
          <a:xfrm>
            <a:off x="7664189" y="2652829"/>
            <a:ext cx="3269306"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Protects Filaments</a:t>
            </a:r>
          </a:p>
        </p:txBody>
      </p:sp>
      <p:sp>
        <p:nvSpPr>
          <p:cNvPr id="45" name="TextBox 44">
            <a:extLst>
              <a:ext uri="{FF2B5EF4-FFF2-40B4-BE49-F238E27FC236}">
                <a16:creationId xmlns:a16="http://schemas.microsoft.com/office/drawing/2014/main" id="{DEC79BA9-F69E-65AF-9F27-38A993C69A91}"/>
              </a:ext>
            </a:extLst>
          </p:cNvPr>
          <p:cNvSpPr txBox="1"/>
          <p:nvPr/>
        </p:nvSpPr>
        <p:spPr>
          <a:xfrm>
            <a:off x="1053690" y="2648764"/>
            <a:ext cx="3406245"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Manages Moisture Transport</a:t>
            </a:r>
          </a:p>
        </p:txBody>
      </p:sp>
      <p:sp>
        <p:nvSpPr>
          <p:cNvPr id="58" name="Trapezoid 57">
            <a:extLst>
              <a:ext uri="{FF2B5EF4-FFF2-40B4-BE49-F238E27FC236}">
                <a16:creationId xmlns:a16="http://schemas.microsoft.com/office/drawing/2014/main" id="{8784E15D-4D5D-554D-C319-A5FD0252C8B6}"/>
              </a:ext>
            </a:extLst>
          </p:cNvPr>
          <p:cNvSpPr/>
          <p:nvPr/>
        </p:nvSpPr>
        <p:spPr>
          <a:xfrm flipV="1">
            <a:off x="659682" y="2412669"/>
            <a:ext cx="3908338" cy="860152"/>
          </a:xfrm>
          <a:prstGeom prst="trapezoid">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A9E272FA-E1EC-E8DA-2F96-832018D0E7BA}"/>
              </a:ext>
            </a:extLst>
          </p:cNvPr>
          <p:cNvSpPr/>
          <p:nvPr/>
        </p:nvSpPr>
        <p:spPr>
          <a:xfrm flipV="1">
            <a:off x="7426308" y="2407809"/>
            <a:ext cx="3908338" cy="860152"/>
          </a:xfrm>
          <a:prstGeom prst="trapezoid">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C4305E40-A7A6-BDE7-E82F-0040631A078A}"/>
              </a:ext>
            </a:extLst>
          </p:cNvPr>
          <p:cNvCxnSpPr>
            <a:cxnSpLocks/>
          </p:cNvCxnSpPr>
          <p:nvPr/>
        </p:nvCxnSpPr>
        <p:spPr>
          <a:xfrm>
            <a:off x="1841170" y="4877586"/>
            <a:ext cx="8724435" cy="0"/>
          </a:xfrm>
          <a:prstGeom prst="lin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276B62-65A9-3F10-A250-FFC3AC555D8D}"/>
              </a:ext>
            </a:extLst>
          </p:cNvPr>
          <p:cNvCxnSpPr>
            <a:cxnSpLocks/>
          </p:cNvCxnSpPr>
          <p:nvPr/>
        </p:nvCxnSpPr>
        <p:spPr>
          <a:xfrm>
            <a:off x="1437694" y="3779053"/>
            <a:ext cx="8724435" cy="0"/>
          </a:xfrm>
          <a:prstGeom prst="lin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08414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59"/>
                                        </p:tgtEl>
                                      </p:cBhvr>
                                    </p:animEffect>
                                    <p:set>
                                      <p:cBhvr>
                                        <p:cTn id="45" dur="1" fill="hold">
                                          <p:stCondLst>
                                            <p:cond delay="499"/>
                                          </p:stCondLst>
                                        </p:cTn>
                                        <p:tgtEl>
                                          <p:spTgt spid="59"/>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p:bldP spid="58"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raphic 57" descr="Formal Shirt with solid fill">
            <a:extLst>
              <a:ext uri="{FF2B5EF4-FFF2-40B4-BE49-F238E27FC236}">
                <a16:creationId xmlns:a16="http://schemas.microsoft.com/office/drawing/2014/main" id="{4AF5D72A-FFEB-77C3-FB49-650E890AD6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9018" y="1026498"/>
            <a:ext cx="2371964" cy="2371964"/>
          </a:xfrm>
          <a:prstGeom prst="rect">
            <a:avLst/>
          </a:prstGeom>
        </p:spPr>
      </p:pic>
      <p:cxnSp>
        <p:nvCxnSpPr>
          <p:cNvPr id="47" name="Straight Connector 46">
            <a:extLst>
              <a:ext uri="{FF2B5EF4-FFF2-40B4-BE49-F238E27FC236}">
                <a16:creationId xmlns:a16="http://schemas.microsoft.com/office/drawing/2014/main" id="{21E05A8F-1344-2473-C8D9-EA074846E6F8}"/>
              </a:ext>
            </a:extLst>
          </p:cNvPr>
          <p:cNvCxnSpPr>
            <a:cxnSpLocks/>
            <a:stCxn id="16" idx="4"/>
            <a:endCxn id="5" idx="6"/>
          </p:cNvCxnSpPr>
          <p:nvPr/>
        </p:nvCxnSpPr>
        <p:spPr>
          <a:xfrm flipH="1">
            <a:off x="7885481" y="2091346"/>
            <a:ext cx="1109444" cy="3536217"/>
          </a:xfrm>
          <a:prstGeom prst="line">
            <a:avLst/>
          </a:prstGeom>
          <a:ln w="19050">
            <a:solidFill>
              <a:schemeClr val="accent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B390ADB-0EB8-EA9D-0C27-42419D0B3021}"/>
              </a:ext>
            </a:extLst>
          </p:cNvPr>
          <p:cNvCxnSpPr>
            <a:cxnSpLocks/>
            <a:endCxn id="16" idx="2"/>
          </p:cNvCxnSpPr>
          <p:nvPr/>
        </p:nvCxnSpPr>
        <p:spPr>
          <a:xfrm flipV="1">
            <a:off x="3781987" y="1908466"/>
            <a:ext cx="5030058" cy="3574812"/>
          </a:xfrm>
          <a:prstGeom prst="line">
            <a:avLst/>
          </a:prstGeom>
          <a:ln w="19050">
            <a:solidFill>
              <a:schemeClr val="accent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err="1">
                <a:solidFill>
                  <a:schemeClr val="accent2"/>
                </a:solidFill>
              </a:rPr>
              <a:t>DryFast</a:t>
            </a:r>
            <a:r>
              <a:rPr lang="en-US" baseline="30000" dirty="0">
                <a:solidFill>
                  <a:schemeClr val="accent2"/>
                </a:solidFill>
              </a:rPr>
              <a:t>®</a:t>
            </a:r>
            <a:r>
              <a:rPr lang="en-US" dirty="0">
                <a:solidFill>
                  <a:schemeClr val="accent2"/>
                </a:solidFill>
              </a:rPr>
              <a:t> Additives</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5" name="Oval 4">
            <a:extLst>
              <a:ext uri="{FF2B5EF4-FFF2-40B4-BE49-F238E27FC236}">
                <a16:creationId xmlns:a16="http://schemas.microsoft.com/office/drawing/2014/main" id="{870B8EB2-E661-21EC-567D-F09D70F4399A}"/>
              </a:ext>
            </a:extLst>
          </p:cNvPr>
          <p:cNvSpPr/>
          <p:nvPr/>
        </p:nvSpPr>
        <p:spPr>
          <a:xfrm>
            <a:off x="3715923" y="4852720"/>
            <a:ext cx="4169558" cy="1549686"/>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accent2"/>
            </a:solidFill>
          </a:ln>
          <a:scene3d>
            <a:camera prst="perspectiveRelaxedModerately"/>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ardrop 11">
            <a:extLst>
              <a:ext uri="{FF2B5EF4-FFF2-40B4-BE49-F238E27FC236}">
                <a16:creationId xmlns:a16="http://schemas.microsoft.com/office/drawing/2014/main" id="{075583C2-BF14-A1AF-9F74-6F3C01866DD8}"/>
              </a:ext>
            </a:extLst>
          </p:cNvPr>
          <p:cNvSpPr/>
          <p:nvPr/>
        </p:nvSpPr>
        <p:spPr>
          <a:xfrm rot="19013533">
            <a:off x="5671372" y="5296535"/>
            <a:ext cx="274320" cy="274320"/>
          </a:xfrm>
          <a:prstGeom prst="teardrop">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7950FD-B3C4-1F8F-B8BD-F62A86C0250C}"/>
              </a:ext>
            </a:extLst>
          </p:cNvPr>
          <p:cNvSpPr/>
          <p:nvPr/>
        </p:nvSpPr>
        <p:spPr>
          <a:xfrm>
            <a:off x="5430068" y="5503670"/>
            <a:ext cx="741268" cy="257321"/>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DD9481-B937-A196-7036-1AFF6BF218A4}"/>
              </a:ext>
            </a:extLst>
          </p:cNvPr>
          <p:cNvSpPr/>
          <p:nvPr/>
        </p:nvSpPr>
        <p:spPr>
          <a:xfrm>
            <a:off x="8812045" y="1725586"/>
            <a:ext cx="365760" cy="365760"/>
          </a:xfrm>
          <a:prstGeom prst="ellipse">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48608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
                                        <p:tgtEl>
                                          <p:spTgt spid="12"/>
                                        </p:tgtEl>
                                      </p:cBhvr>
                                    </p:animEffect>
                                    <p:anim calcmode="lin" valueType="num">
                                      <p:cBhvr>
                                        <p:cTn id="23" dur="200" fill="hold"/>
                                        <p:tgtEl>
                                          <p:spTgt spid="12"/>
                                        </p:tgtEl>
                                        <p:attrNameLst>
                                          <p:attrName>ppt_x</p:attrName>
                                        </p:attrNameLst>
                                      </p:cBhvr>
                                      <p:tavLst>
                                        <p:tav tm="0">
                                          <p:val>
                                            <p:strVal val="#ppt_x"/>
                                          </p:val>
                                        </p:tav>
                                        <p:tav tm="100000">
                                          <p:val>
                                            <p:strVal val="#ppt_x"/>
                                          </p:val>
                                        </p:tav>
                                      </p:tavLst>
                                    </p:anim>
                                    <p:anim calcmode="lin" valueType="num">
                                      <p:cBhvr>
                                        <p:cTn id="24" dur="2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200"/>
                            </p:stCondLst>
                            <p:childTnLst>
                              <p:par>
                                <p:cTn id="26" presetID="1" presetClass="exit" presetSubtype="0" fill="hold" grpId="1" nodeType="after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200"/>
                            </p:stCondLst>
                            <p:childTnLst>
                              <p:par>
                                <p:cTn id="29" presetID="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200"/>
                            </p:stCondLst>
                            <p:childTnLst>
                              <p:par>
                                <p:cTn id="32" presetID="6" presetClass="emph" presetSubtype="0" fill="hold" grpId="1" nodeType="afterEffect">
                                  <p:stCondLst>
                                    <p:cond delay="0"/>
                                  </p:stCondLst>
                                  <p:childTnLst>
                                    <p:animScale>
                                      <p:cBhvr>
                                        <p:cTn id="33" dur="2000" fill="hold"/>
                                        <p:tgtEl>
                                          <p:spTgt spid="14"/>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2" grpId="1" animBg="1"/>
      <p:bldP spid="14" grpId="0" animBg="1"/>
      <p:bldP spid="14" grpId="1"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Rounded Corners 107">
            <a:extLst>
              <a:ext uri="{FF2B5EF4-FFF2-40B4-BE49-F238E27FC236}">
                <a16:creationId xmlns:a16="http://schemas.microsoft.com/office/drawing/2014/main" id="{346064CA-D7B1-E878-7A4D-BA2C985B85D3}"/>
              </a:ext>
            </a:extLst>
          </p:cNvPr>
          <p:cNvSpPr/>
          <p:nvPr/>
        </p:nvSpPr>
        <p:spPr>
          <a:xfrm>
            <a:off x="981727" y="3358142"/>
            <a:ext cx="3476528" cy="1416604"/>
          </a:xfrm>
          <a:prstGeom prst="roundRect">
            <a:avLst/>
          </a:prstGeom>
          <a:solidFill>
            <a:schemeClr val="accent6">
              <a:lumMod val="9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Graphic 57" descr="Formal Shirt with solid fill">
            <a:extLst>
              <a:ext uri="{FF2B5EF4-FFF2-40B4-BE49-F238E27FC236}">
                <a16:creationId xmlns:a16="http://schemas.microsoft.com/office/drawing/2014/main" id="{4AF5D72A-FFEB-77C3-FB49-650E890AD6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9018" y="1026498"/>
            <a:ext cx="2371964" cy="2371964"/>
          </a:xfrm>
          <a:prstGeom prst="rect">
            <a:avLst/>
          </a:prstGeom>
        </p:spPr>
      </p:pic>
      <p:cxnSp>
        <p:nvCxnSpPr>
          <p:cNvPr id="47" name="Straight Connector 46">
            <a:extLst>
              <a:ext uri="{FF2B5EF4-FFF2-40B4-BE49-F238E27FC236}">
                <a16:creationId xmlns:a16="http://schemas.microsoft.com/office/drawing/2014/main" id="{21E05A8F-1344-2473-C8D9-EA074846E6F8}"/>
              </a:ext>
            </a:extLst>
          </p:cNvPr>
          <p:cNvCxnSpPr>
            <a:cxnSpLocks/>
            <a:stCxn id="16" idx="4"/>
            <a:endCxn id="5" idx="6"/>
          </p:cNvCxnSpPr>
          <p:nvPr/>
        </p:nvCxnSpPr>
        <p:spPr>
          <a:xfrm flipH="1">
            <a:off x="7885481" y="2091346"/>
            <a:ext cx="1109444" cy="3536217"/>
          </a:xfrm>
          <a:prstGeom prst="line">
            <a:avLst/>
          </a:prstGeom>
          <a:ln w="19050">
            <a:solidFill>
              <a:schemeClr val="accent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B390ADB-0EB8-EA9D-0C27-42419D0B3021}"/>
              </a:ext>
            </a:extLst>
          </p:cNvPr>
          <p:cNvCxnSpPr>
            <a:cxnSpLocks/>
            <a:endCxn id="16" idx="2"/>
          </p:cNvCxnSpPr>
          <p:nvPr/>
        </p:nvCxnSpPr>
        <p:spPr>
          <a:xfrm flipV="1">
            <a:off x="3781987" y="1908466"/>
            <a:ext cx="5030058" cy="3574812"/>
          </a:xfrm>
          <a:prstGeom prst="line">
            <a:avLst/>
          </a:prstGeom>
          <a:ln w="19050">
            <a:solidFill>
              <a:schemeClr val="accent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5" name="Rectangle: Top Corners Rounded 34">
            <a:extLst>
              <a:ext uri="{FF2B5EF4-FFF2-40B4-BE49-F238E27FC236}">
                <a16:creationId xmlns:a16="http://schemas.microsoft.com/office/drawing/2014/main" id="{593EFC32-22B4-4480-0674-865159798AEB}"/>
              </a:ext>
            </a:extLst>
          </p:cNvPr>
          <p:cNvSpPr/>
          <p:nvPr/>
        </p:nvSpPr>
        <p:spPr>
          <a:xfrm rot="16200000">
            <a:off x="1207974" y="2397928"/>
            <a:ext cx="573445" cy="94528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12F1ADEB-F200-73A4-4C6F-29790304FFB8}"/>
              </a:ext>
            </a:extLst>
          </p:cNvPr>
          <p:cNvSpPr/>
          <p:nvPr/>
        </p:nvSpPr>
        <p:spPr>
          <a:xfrm rot="10800000">
            <a:off x="1733810" y="2581670"/>
            <a:ext cx="2786150" cy="574874"/>
          </a:xfrm>
          <a:prstGeom prst="trapezoi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err="1">
                <a:solidFill>
                  <a:schemeClr val="accent2"/>
                </a:solidFill>
              </a:rPr>
              <a:t>DryFast</a:t>
            </a:r>
            <a:r>
              <a:rPr lang="en-US" baseline="30000" dirty="0">
                <a:solidFill>
                  <a:schemeClr val="accent2"/>
                </a:solidFill>
              </a:rPr>
              <a:t>®</a:t>
            </a:r>
            <a:r>
              <a:rPr lang="en-US" dirty="0">
                <a:solidFill>
                  <a:schemeClr val="accent2"/>
                </a:solidFill>
              </a:rPr>
              <a:t> Additives</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45" name="TextBox 44">
            <a:extLst>
              <a:ext uri="{FF2B5EF4-FFF2-40B4-BE49-F238E27FC236}">
                <a16:creationId xmlns:a16="http://schemas.microsoft.com/office/drawing/2014/main" id="{DEC79BA9-F69E-65AF-9F27-38A993C69A91}"/>
              </a:ext>
            </a:extLst>
          </p:cNvPr>
          <p:cNvSpPr txBox="1"/>
          <p:nvPr/>
        </p:nvSpPr>
        <p:spPr>
          <a:xfrm>
            <a:off x="1053690" y="2648764"/>
            <a:ext cx="3406245"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Manages Moisture Transport</a:t>
            </a:r>
          </a:p>
        </p:txBody>
      </p:sp>
      <p:sp>
        <p:nvSpPr>
          <p:cNvPr id="5" name="Oval 4">
            <a:extLst>
              <a:ext uri="{FF2B5EF4-FFF2-40B4-BE49-F238E27FC236}">
                <a16:creationId xmlns:a16="http://schemas.microsoft.com/office/drawing/2014/main" id="{870B8EB2-E661-21EC-567D-F09D70F4399A}"/>
              </a:ext>
            </a:extLst>
          </p:cNvPr>
          <p:cNvSpPr/>
          <p:nvPr/>
        </p:nvSpPr>
        <p:spPr>
          <a:xfrm>
            <a:off x="3715923" y="4852720"/>
            <a:ext cx="4169558" cy="1549686"/>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accent2"/>
            </a:solidFill>
          </a:ln>
          <a:scene3d>
            <a:camera prst="perspectiveRelaxedModerately"/>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DD9481-B937-A196-7036-1AFF6BF218A4}"/>
              </a:ext>
            </a:extLst>
          </p:cNvPr>
          <p:cNvSpPr/>
          <p:nvPr/>
        </p:nvSpPr>
        <p:spPr>
          <a:xfrm>
            <a:off x="8812045" y="1725586"/>
            <a:ext cx="365760" cy="365760"/>
          </a:xfrm>
          <a:prstGeom prst="ellipse">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4E8C5D1-BD9F-6A87-BB0D-B0B614A000A3}"/>
              </a:ext>
            </a:extLst>
          </p:cNvPr>
          <p:cNvSpPr/>
          <p:nvPr/>
        </p:nvSpPr>
        <p:spPr>
          <a:xfrm>
            <a:off x="4245997" y="5078202"/>
            <a:ext cx="3105297" cy="1119634"/>
          </a:xfrm>
          <a:prstGeom prst="ellipse">
            <a:avLst/>
          </a:prstGeom>
          <a:solidFill>
            <a:schemeClr val="accent3"/>
          </a:solidFill>
          <a:ln>
            <a:solidFill>
              <a:schemeClr val="accent3"/>
            </a:solidFill>
          </a:ln>
          <a:effectLst>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DBA0FBA9-90FF-F7D2-60D5-72BC069A2F86}"/>
              </a:ext>
            </a:extLst>
          </p:cNvPr>
          <p:cNvPicPr>
            <a:picLocks noChangeAspect="1"/>
          </p:cNvPicPr>
          <p:nvPr/>
        </p:nvPicPr>
        <p:blipFill>
          <a:blip r:embed="rId4"/>
          <a:stretch>
            <a:fillRect/>
          </a:stretch>
        </p:blipFill>
        <p:spPr>
          <a:xfrm rot="21279770">
            <a:off x="4676079" y="4735130"/>
            <a:ext cx="2322777" cy="859611"/>
          </a:xfrm>
          <a:prstGeom prst="rect">
            <a:avLst/>
          </a:prstGeom>
        </p:spPr>
      </p:pic>
      <p:sp>
        <p:nvSpPr>
          <p:cNvPr id="101" name="Arrow: Down 100">
            <a:extLst>
              <a:ext uri="{FF2B5EF4-FFF2-40B4-BE49-F238E27FC236}">
                <a16:creationId xmlns:a16="http://schemas.microsoft.com/office/drawing/2014/main" id="{DC58A5D4-ACC6-00F8-C5AD-6FFD833FA068}"/>
              </a:ext>
            </a:extLst>
          </p:cNvPr>
          <p:cNvSpPr/>
          <p:nvPr/>
        </p:nvSpPr>
        <p:spPr>
          <a:xfrm>
            <a:off x="1119166" y="3519650"/>
            <a:ext cx="343827" cy="454137"/>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2B69418F-583F-0886-0463-147A72D0B308}"/>
              </a:ext>
            </a:extLst>
          </p:cNvPr>
          <p:cNvSpPr txBox="1"/>
          <p:nvPr/>
        </p:nvSpPr>
        <p:spPr>
          <a:xfrm>
            <a:off x="1422270" y="3526579"/>
            <a:ext cx="3035986" cy="369332"/>
          </a:xfrm>
          <a:prstGeom prst="rect">
            <a:avLst/>
          </a:prstGeom>
          <a:noFill/>
        </p:spPr>
        <p:txBody>
          <a:bodyPr wrap="square" rtlCol="0">
            <a:spAutoFit/>
          </a:bodyPr>
          <a:lstStyle/>
          <a:p>
            <a:r>
              <a:rPr lang="en-US" b="1" dirty="0">
                <a:latin typeface="+mj-lt"/>
              </a:rPr>
              <a:t>Reduces dry time</a:t>
            </a:r>
          </a:p>
        </p:txBody>
      </p:sp>
      <p:sp>
        <p:nvSpPr>
          <p:cNvPr id="105" name="TextBox 104">
            <a:extLst>
              <a:ext uri="{FF2B5EF4-FFF2-40B4-BE49-F238E27FC236}">
                <a16:creationId xmlns:a16="http://schemas.microsoft.com/office/drawing/2014/main" id="{6BE528DF-C946-2828-BFD6-55B2469D29C4}"/>
              </a:ext>
            </a:extLst>
          </p:cNvPr>
          <p:cNvSpPr txBox="1"/>
          <p:nvPr/>
        </p:nvSpPr>
        <p:spPr>
          <a:xfrm>
            <a:off x="1412030" y="4209390"/>
            <a:ext cx="3046226" cy="369332"/>
          </a:xfrm>
          <a:prstGeom prst="rect">
            <a:avLst/>
          </a:prstGeom>
          <a:noFill/>
        </p:spPr>
        <p:txBody>
          <a:bodyPr wrap="square" rtlCol="0">
            <a:spAutoFit/>
          </a:bodyPr>
          <a:lstStyle/>
          <a:p>
            <a:r>
              <a:rPr lang="en-US" b="1" dirty="0">
                <a:latin typeface="+mj-lt"/>
              </a:rPr>
              <a:t>Reduces energy consumption</a:t>
            </a:r>
          </a:p>
        </p:txBody>
      </p:sp>
      <p:sp>
        <p:nvSpPr>
          <p:cNvPr id="107" name="Arrow: Down 106">
            <a:extLst>
              <a:ext uri="{FF2B5EF4-FFF2-40B4-BE49-F238E27FC236}">
                <a16:creationId xmlns:a16="http://schemas.microsoft.com/office/drawing/2014/main" id="{8383A85C-F9E6-814E-3501-DF701F14081C}"/>
              </a:ext>
            </a:extLst>
          </p:cNvPr>
          <p:cNvSpPr/>
          <p:nvPr/>
        </p:nvSpPr>
        <p:spPr>
          <a:xfrm>
            <a:off x="1119167" y="4196777"/>
            <a:ext cx="343827" cy="454137"/>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910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afterEffect">
                                  <p:stCondLst>
                                    <p:cond delay="0"/>
                                  </p:stCondLst>
                                  <p:childTnLst>
                                    <p:animScale>
                                      <p:cBhvr>
                                        <p:cTn id="6" dur="2000" fill="hold"/>
                                        <p:tgtEl>
                                          <p:spTgt spid="17"/>
                                        </p:tgtEl>
                                      </p:cBhvr>
                                      <p:by x="25000" y="25000"/>
                                    </p:animScale>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47" presetClass="exit" presetSubtype="0" fill="hold" nodeType="withEffect">
                                  <p:stCondLst>
                                    <p:cond delay="0"/>
                                  </p:stCondLst>
                                  <p:childTnLst>
                                    <p:animEffect transition="out" filter="fade">
                                      <p:cBhvr>
                                        <p:cTn id="10" dur="5000"/>
                                        <p:tgtEl>
                                          <p:spTgt spid="69"/>
                                        </p:tgtEl>
                                      </p:cBhvr>
                                    </p:animEffect>
                                    <p:anim calcmode="lin" valueType="num">
                                      <p:cBhvr>
                                        <p:cTn id="11" dur="5000"/>
                                        <p:tgtEl>
                                          <p:spTgt spid="69"/>
                                        </p:tgtEl>
                                        <p:attrNameLst>
                                          <p:attrName>ppt_x</p:attrName>
                                        </p:attrNameLst>
                                      </p:cBhvr>
                                      <p:tavLst>
                                        <p:tav tm="0">
                                          <p:val>
                                            <p:strVal val="ppt_x"/>
                                          </p:val>
                                        </p:tav>
                                        <p:tav tm="100000">
                                          <p:val>
                                            <p:strVal val="ppt_x"/>
                                          </p:val>
                                        </p:tav>
                                      </p:tavLst>
                                    </p:anim>
                                    <p:anim calcmode="lin" valueType="num">
                                      <p:cBhvr>
                                        <p:cTn id="12" dur="5000"/>
                                        <p:tgtEl>
                                          <p:spTgt spid="69"/>
                                        </p:tgtEl>
                                        <p:attrNameLst>
                                          <p:attrName>ppt_y</p:attrName>
                                        </p:attrNameLst>
                                      </p:cBhvr>
                                      <p:tavLst>
                                        <p:tav tm="0">
                                          <p:val>
                                            <p:strVal val="ppt_y"/>
                                          </p:val>
                                        </p:tav>
                                        <p:tav tm="100000">
                                          <p:val>
                                            <p:strVal val="ppt_y-.1"/>
                                          </p:val>
                                        </p:tav>
                                      </p:tavLst>
                                    </p:anim>
                                    <p:set>
                                      <p:cBhvr>
                                        <p:cTn id="13" dur="1" fill="hold">
                                          <p:stCondLst>
                                            <p:cond delay="4999"/>
                                          </p:stCondLst>
                                        </p:cTn>
                                        <p:tgtEl>
                                          <p:spTgt spid="69"/>
                                        </p:tgtEl>
                                        <p:attrNameLst>
                                          <p:attrName>style.visibility</p:attrName>
                                        </p:attrNameLst>
                                      </p:cBhvr>
                                      <p:to>
                                        <p:strVal val="hidden"/>
                                      </p:to>
                                    </p:set>
                                  </p:childTnLst>
                                </p:cTn>
                              </p:par>
                              <p:par>
                                <p:cTn id="14" presetID="10" presetClass="exit" presetSubtype="0" fill="hold" grpId="2" nodeType="withEffect">
                                  <p:stCondLst>
                                    <p:cond delay="0"/>
                                  </p:stCondLst>
                                  <p:childTnLst>
                                    <p:animEffect transition="out" filter="fade">
                                      <p:cBhvr>
                                        <p:cTn id="15" dur="3100"/>
                                        <p:tgtEl>
                                          <p:spTgt spid="17"/>
                                        </p:tgtEl>
                                      </p:cBhvr>
                                    </p:animEffect>
                                    <p:set>
                                      <p:cBhvr>
                                        <p:cTn id="16" dur="1" fill="hold">
                                          <p:stCondLst>
                                            <p:cond delay="30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7"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AF65F8-145F-1229-7798-D2170E2C8592}"/>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C1B58E3-DB4A-70A2-D7BC-638F270FD879}"/>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5D762CCA-D9E5-4312-9B1F-190E39010218}"/>
              </a:ext>
            </a:extLst>
          </p:cNvPr>
          <p:cNvSpPr/>
          <p:nvPr/>
        </p:nvSpPr>
        <p:spPr>
          <a:xfrm>
            <a:off x="0" y="0"/>
            <a:ext cx="344369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
        <p:nvSpPr>
          <p:cNvPr id="8" name="Isosceles Triangle 7">
            <a:extLst>
              <a:ext uri="{FF2B5EF4-FFF2-40B4-BE49-F238E27FC236}">
                <a16:creationId xmlns:a16="http://schemas.microsoft.com/office/drawing/2014/main" id="{2F9755BE-52A9-F251-AAFF-F5F45C26340C}"/>
              </a:ext>
            </a:extLst>
          </p:cNvPr>
          <p:cNvSpPr/>
          <p:nvPr/>
        </p:nvSpPr>
        <p:spPr>
          <a:xfrm rot="5400000">
            <a:off x="1735010" y="1708686"/>
            <a:ext cx="6858001" cy="344063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AD670-0AEC-CFAD-FE8E-93B927652956}"/>
              </a:ext>
            </a:extLst>
          </p:cNvPr>
          <p:cNvSpPr>
            <a:spLocks noGrp="1"/>
          </p:cNvSpPr>
          <p:nvPr>
            <p:ph type="ctrTitle"/>
          </p:nvPr>
        </p:nvSpPr>
        <p:spPr>
          <a:xfrm>
            <a:off x="448247" y="577658"/>
            <a:ext cx="3605538" cy="776817"/>
          </a:xfrm>
        </p:spPr>
        <p:txBody>
          <a:bodyPr/>
          <a:lstStyle/>
          <a:p>
            <a:r>
              <a:rPr lang="en-US" dirty="0">
                <a:solidFill>
                  <a:schemeClr val="tx1"/>
                </a:solidFill>
                <a:latin typeface="Franklin Gothic Medium Cond" panose="020B0606030402020204" pitchFamily="34" charset="0"/>
              </a:rPr>
              <a:t>Overview</a:t>
            </a:r>
          </a:p>
        </p:txBody>
      </p:sp>
      <p:cxnSp>
        <p:nvCxnSpPr>
          <p:cNvPr id="9" name="Straight Connector 8">
            <a:extLst>
              <a:ext uri="{FF2B5EF4-FFF2-40B4-BE49-F238E27FC236}">
                <a16:creationId xmlns:a16="http://schemas.microsoft.com/office/drawing/2014/main" id="{0F117942-2123-0167-8861-6D0743724A0B}"/>
              </a:ext>
            </a:extLst>
          </p:cNvPr>
          <p:cNvCxnSpPr>
            <a:cxnSpLocks/>
          </p:cNvCxnSpPr>
          <p:nvPr/>
        </p:nvCxnSpPr>
        <p:spPr>
          <a:xfrm>
            <a:off x="657726" y="1330077"/>
            <a:ext cx="5438274" cy="0"/>
          </a:xfrm>
          <a:prstGeom prst="line">
            <a:avLst/>
          </a:prstGeom>
          <a:effectLst/>
        </p:spPr>
        <p:style>
          <a:lnRef idx="2">
            <a:schemeClr val="dk1"/>
          </a:lnRef>
          <a:fillRef idx="0">
            <a:schemeClr val="dk1"/>
          </a:fillRef>
          <a:effectRef idx="1">
            <a:schemeClr val="dk1"/>
          </a:effectRef>
          <a:fontRef idx="minor">
            <a:schemeClr val="tx1"/>
          </a:fontRef>
        </p:style>
      </p:cxnSp>
      <p:sp>
        <p:nvSpPr>
          <p:cNvPr id="15" name="Subtitle 2">
            <a:extLst>
              <a:ext uri="{FF2B5EF4-FFF2-40B4-BE49-F238E27FC236}">
                <a16:creationId xmlns:a16="http://schemas.microsoft.com/office/drawing/2014/main" id="{824E2032-9FC2-7BB8-A9D5-09232915628A}"/>
              </a:ext>
            </a:extLst>
          </p:cNvPr>
          <p:cNvSpPr txBox="1">
            <a:spLocks/>
          </p:cNvSpPr>
          <p:nvPr/>
        </p:nvSpPr>
        <p:spPr>
          <a:xfrm>
            <a:off x="205429" y="1796036"/>
            <a:ext cx="4958581" cy="3051125"/>
          </a:xfrm>
          <a:prstGeom prst="rect">
            <a:avLst/>
          </a:prstGeom>
        </p:spPr>
        <p:txBody>
          <a:bodyPr vert="horz" lIns="91440" tIns="45720" rIns="91440" bIns="45720" rtlCol="0">
            <a:normAutofit/>
          </a:bodyPr>
          <a:lstStyle>
            <a:lvl1pPr marL="0" indent="0" algn="l" defTabSz="342900" rtl="0" eaLnBrk="1" latinLnBrk="0" hangingPunct="1">
              <a:spcBef>
                <a:spcPct val="20000"/>
              </a:spcBef>
              <a:buFont typeface="Arial"/>
              <a:buNone/>
              <a:defRPr sz="2800" kern="1200">
                <a:solidFill>
                  <a:schemeClr val="tx1"/>
                </a:solidFill>
                <a:latin typeface="Franklin Gothic Book"/>
                <a:ea typeface="+mn-ea"/>
                <a:cs typeface="Franklin Gothic Book"/>
              </a:defRPr>
            </a:lvl1pPr>
            <a:lvl2pPr marL="342900" indent="0" algn="ctr" defTabSz="342900" rtl="0" eaLnBrk="1" latinLnBrk="0" hangingPunct="1">
              <a:spcBef>
                <a:spcPct val="20000"/>
              </a:spcBef>
              <a:buFont typeface="Arial"/>
              <a:buNone/>
              <a:defRPr sz="2100" kern="1200">
                <a:solidFill>
                  <a:schemeClr val="tx1">
                    <a:tint val="75000"/>
                  </a:schemeClr>
                </a:solidFill>
                <a:latin typeface="Franklin Gothic Book"/>
                <a:ea typeface="+mn-ea"/>
                <a:cs typeface="Franklin Gothic Book"/>
              </a:defRPr>
            </a:lvl2pPr>
            <a:lvl3pPr marL="685800" indent="0" algn="ctr" defTabSz="342900" rtl="0" eaLnBrk="1" latinLnBrk="0" hangingPunct="1">
              <a:spcBef>
                <a:spcPct val="20000"/>
              </a:spcBef>
              <a:buFont typeface="Arial"/>
              <a:buNone/>
              <a:defRPr sz="1800" kern="1200">
                <a:solidFill>
                  <a:schemeClr val="tx1">
                    <a:tint val="75000"/>
                  </a:schemeClr>
                </a:solidFill>
                <a:latin typeface="Franklin Gothic Book"/>
                <a:ea typeface="+mn-ea"/>
                <a:cs typeface="Franklin Gothic Book"/>
              </a:defRPr>
            </a:lvl3pPr>
            <a:lvl4pPr marL="10287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4pPr>
            <a:lvl5pPr marL="13716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lvl="1" algn="l">
              <a:lnSpc>
                <a:spcPct val="150000"/>
              </a:lnSpc>
              <a:buClr>
                <a:schemeClr val="accent2"/>
              </a:buClr>
              <a:buSzPct val="70000"/>
              <a:buFont typeface="Wingdings 2" panose="05020102010507070707" pitchFamily="18" charset="2"/>
              <a:buChar char="Ã"/>
              <a:defRPr/>
            </a:pPr>
            <a:r>
              <a:rPr lang="en-US" altLang="en-US" sz="2400" dirty="0">
                <a:solidFill>
                  <a:schemeClr val="tx1"/>
                </a:solidFill>
              </a:rPr>
              <a:t>  The Laundry Dilemma</a:t>
            </a:r>
          </a:p>
          <a:p>
            <a:pPr lvl="1" algn="l">
              <a:lnSpc>
                <a:spcPct val="150000"/>
              </a:lnSpc>
              <a:buClr>
                <a:schemeClr val="accent2"/>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tx1"/>
                </a:solidFill>
              </a:rPr>
              <a:t>Goulston’s</a:t>
            </a:r>
            <a:r>
              <a:rPr lang="en-US" altLang="en-US" sz="2400" dirty="0">
                <a:solidFill>
                  <a:schemeClr val="tx1"/>
                </a:solidFill>
              </a:rPr>
              <a:t> Background</a:t>
            </a:r>
          </a:p>
          <a:p>
            <a:pPr lvl="1" algn="l">
              <a:lnSpc>
                <a:spcPct val="150000"/>
              </a:lnSpc>
              <a:buClr>
                <a:schemeClr val="accent2"/>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tx1"/>
                </a:solidFill>
              </a:rPr>
              <a:t>Goulston</a:t>
            </a:r>
            <a:r>
              <a:rPr lang="en-US" altLang="en-US" sz="2400" dirty="0">
                <a:solidFill>
                  <a:schemeClr val="tx1"/>
                </a:solidFill>
              </a:rPr>
              <a:t> Tackling the Dilemma</a:t>
            </a:r>
          </a:p>
          <a:p>
            <a:pPr lvl="1" algn="l">
              <a:lnSpc>
                <a:spcPct val="150000"/>
              </a:lnSpc>
              <a:buClr>
                <a:schemeClr val="accent2"/>
              </a:buClr>
              <a:buSzPct val="70000"/>
              <a:buFont typeface="Wingdings 2" panose="05020102010507070707" pitchFamily="18" charset="2"/>
              <a:buChar char="Ã"/>
              <a:defRPr/>
            </a:pPr>
            <a:r>
              <a:rPr lang="en-US" altLang="en-US" sz="2400" dirty="0">
                <a:solidFill>
                  <a:schemeClr val="tx1"/>
                </a:solidFill>
              </a:rPr>
              <a:t>  Wrap-Up</a:t>
            </a:r>
          </a:p>
          <a:p>
            <a:endParaRPr lang="en-US" dirty="0"/>
          </a:p>
        </p:txBody>
      </p:sp>
    </p:spTree>
    <p:extLst>
      <p:ext uri="{BB962C8B-B14F-4D97-AF65-F5344CB8AC3E}">
        <p14:creationId xmlns:p14="http://schemas.microsoft.com/office/powerpoint/2010/main" val="390120240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046F84-91C0-5AC5-B0B5-921C5EDA8CA5}"/>
              </a:ext>
            </a:extLst>
          </p:cNvPr>
          <p:cNvSpPr/>
          <p:nvPr/>
        </p:nvSpPr>
        <p:spPr>
          <a:xfrm>
            <a:off x="7910594" y="2460588"/>
            <a:ext cx="4294551"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90D033-301A-2977-740A-7346EF41E273}"/>
              </a:ext>
            </a:extLst>
          </p:cNvPr>
          <p:cNvSpPr/>
          <p:nvPr/>
        </p:nvSpPr>
        <p:spPr>
          <a:xfrm>
            <a:off x="7910051" y="-1"/>
            <a:ext cx="4305142" cy="247654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20CC0410-2D58-B808-7283-6015E84BF03D}"/>
              </a:ext>
            </a:extLst>
          </p:cNvPr>
          <p:cNvSpPr/>
          <p:nvPr/>
        </p:nvSpPr>
        <p:spPr>
          <a:xfrm>
            <a:off x="7912571" y="2484909"/>
            <a:ext cx="4294551" cy="2946900"/>
          </a:xfrm>
          <a:prstGeom prst="rect">
            <a:avLst/>
          </a:prstGeom>
          <a:solidFill>
            <a:srgbClr val="36B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Trapezoid 147">
            <a:extLst>
              <a:ext uri="{FF2B5EF4-FFF2-40B4-BE49-F238E27FC236}">
                <a16:creationId xmlns:a16="http://schemas.microsoft.com/office/drawing/2014/main" id="{37AF3815-2D2F-285F-8C20-AB369D8E24BD}"/>
              </a:ext>
            </a:extLst>
          </p:cNvPr>
          <p:cNvSpPr/>
          <p:nvPr/>
        </p:nvSpPr>
        <p:spPr>
          <a:xfrm rot="3901676">
            <a:off x="9223493" y="1398345"/>
            <a:ext cx="1259901" cy="4851211"/>
          </a:xfrm>
          <a:prstGeom prst="trapezoid">
            <a:avLst/>
          </a:prstGeom>
          <a:solidFill>
            <a:schemeClr val="accent3"/>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CC5D70C0-BD2B-E69B-7C57-8D14079D93CF}"/>
              </a:ext>
            </a:extLst>
          </p:cNvPr>
          <p:cNvSpPr/>
          <p:nvPr/>
        </p:nvSpPr>
        <p:spPr>
          <a:xfrm>
            <a:off x="7574024" y="2487766"/>
            <a:ext cx="322374" cy="29469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6AE92271-2FEF-DA06-D787-8CE75CB12756}"/>
              </a:ext>
            </a:extLst>
          </p:cNvPr>
          <p:cNvSpPr/>
          <p:nvPr/>
        </p:nvSpPr>
        <p:spPr>
          <a:xfrm>
            <a:off x="723758" y="1579565"/>
            <a:ext cx="3524818" cy="4448709"/>
          </a:xfrm>
          <a:prstGeom prst="round2SameRect">
            <a:avLst/>
          </a:prstGeom>
          <a:solidFill>
            <a:schemeClr val="bg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5AD4AAB2-CD47-9893-5431-A50304E732E8}"/>
              </a:ext>
            </a:extLst>
          </p:cNvPr>
          <p:cNvSpPr/>
          <p:nvPr/>
        </p:nvSpPr>
        <p:spPr>
          <a:xfrm>
            <a:off x="853272" y="1998559"/>
            <a:ext cx="3259013" cy="29532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A0132291-EAFE-27C3-0C3D-4A278FB3DCDF}"/>
              </a:ext>
            </a:extLst>
          </p:cNvPr>
          <p:cNvSpPr/>
          <p:nvPr/>
        </p:nvSpPr>
        <p:spPr>
          <a:xfrm>
            <a:off x="1021574" y="2143280"/>
            <a:ext cx="2917637" cy="2648467"/>
          </a:xfrm>
          <a:prstGeom prst="ellipse">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58" name="Graphic 57" descr="Formal Shirt with solid fill">
            <a:extLst>
              <a:ext uri="{FF2B5EF4-FFF2-40B4-BE49-F238E27FC236}">
                <a16:creationId xmlns:a16="http://schemas.microsoft.com/office/drawing/2014/main" id="{4AF5D72A-FFEB-77C3-FB49-650E890AD6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8875" y="2660019"/>
            <a:ext cx="1580225" cy="1580225"/>
          </a:xfrm>
          <a:prstGeom prst="rect">
            <a:avLst/>
          </a:prstGeom>
        </p:spPr>
      </p:pic>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err="1">
                <a:solidFill>
                  <a:schemeClr val="accent2"/>
                </a:solidFill>
              </a:rPr>
              <a:t>DryFast</a:t>
            </a:r>
            <a:r>
              <a:rPr lang="en-US" baseline="30000" dirty="0">
                <a:solidFill>
                  <a:schemeClr val="accent2"/>
                </a:solidFill>
              </a:rPr>
              <a:t>®</a:t>
            </a:r>
            <a:r>
              <a:rPr lang="en-US" dirty="0">
                <a:solidFill>
                  <a:schemeClr val="accent2"/>
                </a:solidFill>
              </a:rPr>
              <a:t> Additives</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154" name="Block Arc 153">
            <a:extLst>
              <a:ext uri="{FF2B5EF4-FFF2-40B4-BE49-F238E27FC236}">
                <a16:creationId xmlns:a16="http://schemas.microsoft.com/office/drawing/2014/main" id="{5DCCB5F0-7309-37E0-5270-7E7D46B45A0D}"/>
              </a:ext>
            </a:extLst>
          </p:cNvPr>
          <p:cNvSpPr/>
          <p:nvPr/>
        </p:nvSpPr>
        <p:spPr>
          <a:xfrm rot="10800000">
            <a:off x="1037758" y="2484909"/>
            <a:ext cx="2884144" cy="2282984"/>
          </a:xfrm>
          <a:prstGeom prst="blockArc">
            <a:avLst>
              <a:gd name="adj1" fmla="val 10800000"/>
              <a:gd name="adj2" fmla="val 5"/>
              <a:gd name="adj3" fmla="val 50000"/>
            </a:avLst>
          </a:prstGeom>
          <a:solidFill>
            <a:schemeClr val="accent3">
              <a:lumMod val="40000"/>
              <a:lumOff val="60000"/>
              <a:alpha val="7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a:extLst>
              <a:ext uri="{FF2B5EF4-FFF2-40B4-BE49-F238E27FC236}">
                <a16:creationId xmlns:a16="http://schemas.microsoft.com/office/drawing/2014/main" id="{A782B08D-E801-A9BC-CCEA-44D0CC6A068A}"/>
              </a:ext>
            </a:extLst>
          </p:cNvPr>
          <p:cNvCxnSpPr>
            <a:cxnSpLocks/>
          </p:cNvCxnSpPr>
          <p:nvPr/>
        </p:nvCxnSpPr>
        <p:spPr>
          <a:xfrm flipH="1" flipV="1">
            <a:off x="3343296" y="4151125"/>
            <a:ext cx="3349902" cy="955113"/>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6866E71-5420-C20A-5FCF-9FB531122CCD}"/>
              </a:ext>
            </a:extLst>
          </p:cNvPr>
          <p:cNvCxnSpPr>
            <a:cxnSpLocks/>
            <a:stCxn id="10" idx="0"/>
          </p:cNvCxnSpPr>
          <p:nvPr/>
        </p:nvCxnSpPr>
        <p:spPr>
          <a:xfrm flipV="1">
            <a:off x="3244916" y="2859940"/>
            <a:ext cx="3401544" cy="947695"/>
          </a:xfrm>
          <a:prstGeom prst="line">
            <a:avLst/>
          </a:prstGeom>
          <a:ln w="19050">
            <a:solidFill>
              <a:schemeClr val="accent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2B723539-E07C-A2FA-00AA-007145D6D62B}"/>
              </a:ext>
            </a:extLst>
          </p:cNvPr>
          <p:cNvSpPr/>
          <p:nvPr/>
        </p:nvSpPr>
        <p:spPr>
          <a:xfrm rot="20394206">
            <a:off x="3124874" y="3796500"/>
            <a:ext cx="365760" cy="365760"/>
          </a:xfrm>
          <a:prstGeom prst="ellipse">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D203B58-B490-293F-441B-075C3D92AC7F}"/>
              </a:ext>
            </a:extLst>
          </p:cNvPr>
          <p:cNvSpPr/>
          <p:nvPr/>
        </p:nvSpPr>
        <p:spPr>
          <a:xfrm>
            <a:off x="5836764" y="2764102"/>
            <a:ext cx="2571461" cy="2430556"/>
          </a:xfrm>
          <a:prstGeom prst="ellipse">
            <a:avLst/>
          </a:prstGeom>
          <a:solidFill>
            <a:schemeClr val="accent3">
              <a:lumMod val="40000"/>
              <a:lumOff val="60000"/>
            </a:schemeClr>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Connector: Curved 35">
            <a:extLst>
              <a:ext uri="{FF2B5EF4-FFF2-40B4-BE49-F238E27FC236}">
                <a16:creationId xmlns:a16="http://schemas.microsoft.com/office/drawing/2014/main" id="{63560C43-0074-983B-89D4-09BDB632FFAE}"/>
              </a:ext>
            </a:extLst>
          </p:cNvPr>
          <p:cNvCxnSpPr/>
          <p:nvPr/>
        </p:nvCxnSpPr>
        <p:spPr>
          <a:xfrm>
            <a:off x="7012017" y="3462288"/>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37" name="Connector: Curved 36">
            <a:extLst>
              <a:ext uri="{FF2B5EF4-FFF2-40B4-BE49-F238E27FC236}">
                <a16:creationId xmlns:a16="http://schemas.microsoft.com/office/drawing/2014/main" id="{ECD9AEEF-C190-83EA-C3F1-27829C0BE282}"/>
              </a:ext>
            </a:extLst>
          </p:cNvPr>
          <p:cNvCxnSpPr>
            <a:cxnSpLocks/>
          </p:cNvCxnSpPr>
          <p:nvPr/>
        </p:nvCxnSpPr>
        <p:spPr>
          <a:xfrm>
            <a:off x="6554115" y="3876722"/>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38" name="Connector: Curved 37">
            <a:extLst>
              <a:ext uri="{FF2B5EF4-FFF2-40B4-BE49-F238E27FC236}">
                <a16:creationId xmlns:a16="http://schemas.microsoft.com/office/drawing/2014/main" id="{02EB5699-3390-7FDD-07B6-EC0B8B92EB32}"/>
              </a:ext>
            </a:extLst>
          </p:cNvPr>
          <p:cNvCxnSpPr>
            <a:cxnSpLocks/>
          </p:cNvCxnSpPr>
          <p:nvPr/>
        </p:nvCxnSpPr>
        <p:spPr>
          <a:xfrm rot="16200000" flipH="1">
            <a:off x="7074364" y="4053756"/>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42" name="Connector: Curved 41">
            <a:extLst>
              <a:ext uri="{FF2B5EF4-FFF2-40B4-BE49-F238E27FC236}">
                <a16:creationId xmlns:a16="http://schemas.microsoft.com/office/drawing/2014/main" id="{B5BFFAF7-505E-FEB0-B750-F5EC4C2AA089}"/>
              </a:ext>
            </a:extLst>
          </p:cNvPr>
          <p:cNvCxnSpPr>
            <a:cxnSpLocks/>
          </p:cNvCxnSpPr>
          <p:nvPr/>
        </p:nvCxnSpPr>
        <p:spPr>
          <a:xfrm flipV="1">
            <a:off x="6646460" y="3546577"/>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7" name="Connector: Curved 46">
            <a:extLst>
              <a:ext uri="{FF2B5EF4-FFF2-40B4-BE49-F238E27FC236}">
                <a16:creationId xmlns:a16="http://schemas.microsoft.com/office/drawing/2014/main" id="{4430EF12-3920-BEDD-CC10-84F415A65093}"/>
              </a:ext>
            </a:extLst>
          </p:cNvPr>
          <p:cNvCxnSpPr>
            <a:cxnSpLocks/>
          </p:cNvCxnSpPr>
          <p:nvPr/>
        </p:nvCxnSpPr>
        <p:spPr>
          <a:xfrm>
            <a:off x="6935340" y="3926725"/>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9" name="Connector: Curved 48">
            <a:extLst>
              <a:ext uri="{FF2B5EF4-FFF2-40B4-BE49-F238E27FC236}">
                <a16:creationId xmlns:a16="http://schemas.microsoft.com/office/drawing/2014/main" id="{DC766F22-BAD0-3675-E79B-DCAA5E6CD33F}"/>
              </a:ext>
            </a:extLst>
          </p:cNvPr>
          <p:cNvCxnSpPr/>
          <p:nvPr/>
        </p:nvCxnSpPr>
        <p:spPr>
          <a:xfrm>
            <a:off x="7151100" y="2877640"/>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0" name="Connector: Curved 49">
            <a:extLst>
              <a:ext uri="{FF2B5EF4-FFF2-40B4-BE49-F238E27FC236}">
                <a16:creationId xmlns:a16="http://schemas.microsoft.com/office/drawing/2014/main" id="{00B0F548-B2D1-CB11-A021-70AFB499F4D0}"/>
              </a:ext>
            </a:extLst>
          </p:cNvPr>
          <p:cNvCxnSpPr>
            <a:cxnSpLocks/>
          </p:cNvCxnSpPr>
          <p:nvPr/>
        </p:nvCxnSpPr>
        <p:spPr>
          <a:xfrm>
            <a:off x="6693198" y="3292074"/>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1" name="Connector: Curved 50">
            <a:extLst>
              <a:ext uri="{FF2B5EF4-FFF2-40B4-BE49-F238E27FC236}">
                <a16:creationId xmlns:a16="http://schemas.microsoft.com/office/drawing/2014/main" id="{E9985826-0117-B86F-1C6B-250BB0391EDF}"/>
              </a:ext>
            </a:extLst>
          </p:cNvPr>
          <p:cNvCxnSpPr>
            <a:cxnSpLocks/>
          </p:cNvCxnSpPr>
          <p:nvPr/>
        </p:nvCxnSpPr>
        <p:spPr>
          <a:xfrm rot="16200000" flipH="1">
            <a:off x="7213447" y="3469108"/>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2" name="Connector: Curved 51">
            <a:extLst>
              <a:ext uri="{FF2B5EF4-FFF2-40B4-BE49-F238E27FC236}">
                <a16:creationId xmlns:a16="http://schemas.microsoft.com/office/drawing/2014/main" id="{DCB25D07-8063-2741-3121-5DBAF1BA2937}"/>
              </a:ext>
            </a:extLst>
          </p:cNvPr>
          <p:cNvCxnSpPr>
            <a:cxnSpLocks/>
          </p:cNvCxnSpPr>
          <p:nvPr/>
        </p:nvCxnSpPr>
        <p:spPr>
          <a:xfrm flipV="1">
            <a:off x="6785543" y="2961929"/>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3" name="Connector: Curved 52">
            <a:extLst>
              <a:ext uri="{FF2B5EF4-FFF2-40B4-BE49-F238E27FC236}">
                <a16:creationId xmlns:a16="http://schemas.microsoft.com/office/drawing/2014/main" id="{95FC2208-95E4-4ACC-4CA2-0DD343FF4097}"/>
              </a:ext>
            </a:extLst>
          </p:cNvPr>
          <p:cNvCxnSpPr>
            <a:cxnSpLocks/>
          </p:cNvCxnSpPr>
          <p:nvPr/>
        </p:nvCxnSpPr>
        <p:spPr>
          <a:xfrm>
            <a:off x="7074423" y="3342077"/>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Connector: Curved 53">
            <a:extLst>
              <a:ext uri="{FF2B5EF4-FFF2-40B4-BE49-F238E27FC236}">
                <a16:creationId xmlns:a16="http://schemas.microsoft.com/office/drawing/2014/main" id="{FDD89EC3-E1B3-9124-E532-809B5DF9ABF6}"/>
              </a:ext>
            </a:extLst>
          </p:cNvPr>
          <p:cNvCxnSpPr/>
          <p:nvPr/>
        </p:nvCxnSpPr>
        <p:spPr>
          <a:xfrm>
            <a:off x="7729368" y="3671258"/>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5" name="Connector: Curved 54">
            <a:extLst>
              <a:ext uri="{FF2B5EF4-FFF2-40B4-BE49-F238E27FC236}">
                <a16:creationId xmlns:a16="http://schemas.microsoft.com/office/drawing/2014/main" id="{00546880-19B4-B28C-F941-F25588CC6C07}"/>
              </a:ext>
            </a:extLst>
          </p:cNvPr>
          <p:cNvCxnSpPr>
            <a:cxnSpLocks/>
          </p:cNvCxnSpPr>
          <p:nvPr/>
        </p:nvCxnSpPr>
        <p:spPr>
          <a:xfrm>
            <a:off x="7271466" y="4085692"/>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7" name="Connector: Curved 56">
            <a:extLst>
              <a:ext uri="{FF2B5EF4-FFF2-40B4-BE49-F238E27FC236}">
                <a16:creationId xmlns:a16="http://schemas.microsoft.com/office/drawing/2014/main" id="{870751DD-32B8-6047-EE6C-8DAC2C31A78B}"/>
              </a:ext>
            </a:extLst>
          </p:cNvPr>
          <p:cNvCxnSpPr>
            <a:cxnSpLocks/>
          </p:cNvCxnSpPr>
          <p:nvPr/>
        </p:nvCxnSpPr>
        <p:spPr>
          <a:xfrm rot="16200000" flipH="1">
            <a:off x="7791715" y="4262726"/>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9" name="Connector: Curved 58">
            <a:extLst>
              <a:ext uri="{FF2B5EF4-FFF2-40B4-BE49-F238E27FC236}">
                <a16:creationId xmlns:a16="http://schemas.microsoft.com/office/drawing/2014/main" id="{3768F2B9-CEC7-94A7-1768-189B21B62762}"/>
              </a:ext>
            </a:extLst>
          </p:cNvPr>
          <p:cNvCxnSpPr>
            <a:cxnSpLocks/>
          </p:cNvCxnSpPr>
          <p:nvPr/>
        </p:nvCxnSpPr>
        <p:spPr>
          <a:xfrm flipV="1">
            <a:off x="7363811" y="3755547"/>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0" name="Connector: Curved 59">
            <a:extLst>
              <a:ext uri="{FF2B5EF4-FFF2-40B4-BE49-F238E27FC236}">
                <a16:creationId xmlns:a16="http://schemas.microsoft.com/office/drawing/2014/main" id="{A5EFB979-6543-968F-971D-879A8E343E79}"/>
              </a:ext>
            </a:extLst>
          </p:cNvPr>
          <p:cNvCxnSpPr>
            <a:cxnSpLocks/>
          </p:cNvCxnSpPr>
          <p:nvPr/>
        </p:nvCxnSpPr>
        <p:spPr>
          <a:xfrm>
            <a:off x="7652691" y="4135695"/>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Connector: Curved 60">
            <a:extLst>
              <a:ext uri="{FF2B5EF4-FFF2-40B4-BE49-F238E27FC236}">
                <a16:creationId xmlns:a16="http://schemas.microsoft.com/office/drawing/2014/main" id="{76F71175-C6B2-D9A9-A0FB-B58B71F871FF}"/>
              </a:ext>
            </a:extLst>
          </p:cNvPr>
          <p:cNvCxnSpPr/>
          <p:nvPr/>
        </p:nvCxnSpPr>
        <p:spPr>
          <a:xfrm>
            <a:off x="6394767" y="3346553"/>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2" name="Connector: Curved 61">
            <a:extLst>
              <a:ext uri="{FF2B5EF4-FFF2-40B4-BE49-F238E27FC236}">
                <a16:creationId xmlns:a16="http://schemas.microsoft.com/office/drawing/2014/main" id="{02AC32B7-BE1B-14B0-6A23-B3D4C63BFCA1}"/>
              </a:ext>
            </a:extLst>
          </p:cNvPr>
          <p:cNvCxnSpPr>
            <a:cxnSpLocks/>
          </p:cNvCxnSpPr>
          <p:nvPr/>
        </p:nvCxnSpPr>
        <p:spPr>
          <a:xfrm>
            <a:off x="5936865" y="3760987"/>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3" name="Connector: Curved 62">
            <a:extLst>
              <a:ext uri="{FF2B5EF4-FFF2-40B4-BE49-F238E27FC236}">
                <a16:creationId xmlns:a16="http://schemas.microsoft.com/office/drawing/2014/main" id="{00A2786B-29F3-CD81-6846-D1CBE317C4A7}"/>
              </a:ext>
            </a:extLst>
          </p:cNvPr>
          <p:cNvCxnSpPr>
            <a:cxnSpLocks/>
          </p:cNvCxnSpPr>
          <p:nvPr/>
        </p:nvCxnSpPr>
        <p:spPr>
          <a:xfrm rot="16200000" flipH="1">
            <a:off x="6457114" y="3938021"/>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28" name="Connector: Curved 127">
            <a:extLst>
              <a:ext uri="{FF2B5EF4-FFF2-40B4-BE49-F238E27FC236}">
                <a16:creationId xmlns:a16="http://schemas.microsoft.com/office/drawing/2014/main" id="{E5EF8C33-7638-5407-19D1-27785D93E4B4}"/>
              </a:ext>
            </a:extLst>
          </p:cNvPr>
          <p:cNvCxnSpPr>
            <a:cxnSpLocks/>
          </p:cNvCxnSpPr>
          <p:nvPr/>
        </p:nvCxnSpPr>
        <p:spPr>
          <a:xfrm flipV="1">
            <a:off x="6029210" y="3430842"/>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9" name="Connector: Curved 128">
            <a:extLst>
              <a:ext uri="{FF2B5EF4-FFF2-40B4-BE49-F238E27FC236}">
                <a16:creationId xmlns:a16="http://schemas.microsoft.com/office/drawing/2014/main" id="{50907A33-D999-32CB-1F88-BE1C7C0E2DD8}"/>
              </a:ext>
            </a:extLst>
          </p:cNvPr>
          <p:cNvCxnSpPr>
            <a:cxnSpLocks/>
          </p:cNvCxnSpPr>
          <p:nvPr/>
        </p:nvCxnSpPr>
        <p:spPr>
          <a:xfrm>
            <a:off x="6318090" y="3810990"/>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0" name="Connector: Curved 129">
            <a:extLst>
              <a:ext uri="{FF2B5EF4-FFF2-40B4-BE49-F238E27FC236}">
                <a16:creationId xmlns:a16="http://schemas.microsoft.com/office/drawing/2014/main" id="{5E180E28-4FE4-C6EC-D9D0-1A3A48CC741B}"/>
              </a:ext>
            </a:extLst>
          </p:cNvPr>
          <p:cNvCxnSpPr/>
          <p:nvPr/>
        </p:nvCxnSpPr>
        <p:spPr>
          <a:xfrm>
            <a:off x="6902905" y="4032992"/>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1" name="Connector: Curved 130">
            <a:extLst>
              <a:ext uri="{FF2B5EF4-FFF2-40B4-BE49-F238E27FC236}">
                <a16:creationId xmlns:a16="http://schemas.microsoft.com/office/drawing/2014/main" id="{5E9F172C-D3C0-60C8-5F91-20144CC03640}"/>
              </a:ext>
            </a:extLst>
          </p:cNvPr>
          <p:cNvCxnSpPr>
            <a:cxnSpLocks/>
          </p:cNvCxnSpPr>
          <p:nvPr/>
        </p:nvCxnSpPr>
        <p:spPr>
          <a:xfrm>
            <a:off x="6445003" y="4447426"/>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2" name="Connector: Curved 131">
            <a:extLst>
              <a:ext uri="{FF2B5EF4-FFF2-40B4-BE49-F238E27FC236}">
                <a16:creationId xmlns:a16="http://schemas.microsoft.com/office/drawing/2014/main" id="{03D5B8BC-2355-C6D8-E77E-EBEF161BED64}"/>
              </a:ext>
            </a:extLst>
          </p:cNvPr>
          <p:cNvCxnSpPr>
            <a:cxnSpLocks/>
          </p:cNvCxnSpPr>
          <p:nvPr/>
        </p:nvCxnSpPr>
        <p:spPr>
          <a:xfrm rot="16200000" flipH="1">
            <a:off x="6965252" y="4624460"/>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3" name="Connector: Curved 132">
            <a:extLst>
              <a:ext uri="{FF2B5EF4-FFF2-40B4-BE49-F238E27FC236}">
                <a16:creationId xmlns:a16="http://schemas.microsoft.com/office/drawing/2014/main" id="{C9DADE07-3272-CFBA-0365-8A92239F9479}"/>
              </a:ext>
            </a:extLst>
          </p:cNvPr>
          <p:cNvCxnSpPr>
            <a:cxnSpLocks/>
          </p:cNvCxnSpPr>
          <p:nvPr/>
        </p:nvCxnSpPr>
        <p:spPr>
          <a:xfrm flipV="1">
            <a:off x="6537348" y="4117281"/>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4" name="Connector: Curved 133">
            <a:extLst>
              <a:ext uri="{FF2B5EF4-FFF2-40B4-BE49-F238E27FC236}">
                <a16:creationId xmlns:a16="http://schemas.microsoft.com/office/drawing/2014/main" id="{8D1BB78D-C09D-FF96-AA09-77867B2D9122}"/>
              </a:ext>
            </a:extLst>
          </p:cNvPr>
          <p:cNvCxnSpPr>
            <a:cxnSpLocks/>
          </p:cNvCxnSpPr>
          <p:nvPr/>
        </p:nvCxnSpPr>
        <p:spPr>
          <a:xfrm>
            <a:off x="6826228" y="4497429"/>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5" name="Connector: Curved 134">
            <a:extLst>
              <a:ext uri="{FF2B5EF4-FFF2-40B4-BE49-F238E27FC236}">
                <a16:creationId xmlns:a16="http://schemas.microsoft.com/office/drawing/2014/main" id="{110B7089-626A-1AE6-B685-2574C482EF65}"/>
              </a:ext>
            </a:extLst>
          </p:cNvPr>
          <p:cNvCxnSpPr>
            <a:cxnSpLocks/>
          </p:cNvCxnSpPr>
          <p:nvPr/>
        </p:nvCxnSpPr>
        <p:spPr>
          <a:xfrm flipV="1">
            <a:off x="7058153" y="4797356"/>
            <a:ext cx="517890" cy="308882"/>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6" name="Connector: Curved 135">
            <a:extLst>
              <a:ext uri="{FF2B5EF4-FFF2-40B4-BE49-F238E27FC236}">
                <a16:creationId xmlns:a16="http://schemas.microsoft.com/office/drawing/2014/main" id="{66F50316-334D-DC1C-60DC-6E689B3A94F1}"/>
              </a:ext>
            </a:extLst>
          </p:cNvPr>
          <p:cNvCxnSpPr>
            <a:cxnSpLocks/>
          </p:cNvCxnSpPr>
          <p:nvPr/>
        </p:nvCxnSpPr>
        <p:spPr>
          <a:xfrm rot="16200000" flipH="1">
            <a:off x="7734252" y="3853731"/>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7" name="Connector: Curved 136">
            <a:extLst>
              <a:ext uri="{FF2B5EF4-FFF2-40B4-BE49-F238E27FC236}">
                <a16:creationId xmlns:a16="http://schemas.microsoft.com/office/drawing/2014/main" id="{C96D41E6-1F40-6ADA-2465-E982EC23D09E}"/>
              </a:ext>
            </a:extLst>
          </p:cNvPr>
          <p:cNvCxnSpPr>
            <a:cxnSpLocks/>
          </p:cNvCxnSpPr>
          <p:nvPr/>
        </p:nvCxnSpPr>
        <p:spPr>
          <a:xfrm rot="16200000" flipH="1">
            <a:off x="6977919" y="4322644"/>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8" name="Connector: Curved 137">
            <a:extLst>
              <a:ext uri="{FF2B5EF4-FFF2-40B4-BE49-F238E27FC236}">
                <a16:creationId xmlns:a16="http://schemas.microsoft.com/office/drawing/2014/main" id="{77684720-8A52-6BEA-28B5-162036D468BA}"/>
              </a:ext>
            </a:extLst>
          </p:cNvPr>
          <p:cNvCxnSpPr/>
          <p:nvPr/>
        </p:nvCxnSpPr>
        <p:spPr>
          <a:xfrm>
            <a:off x="7423710" y="4417615"/>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9" name="Connector: Curved 138">
            <a:extLst>
              <a:ext uri="{FF2B5EF4-FFF2-40B4-BE49-F238E27FC236}">
                <a16:creationId xmlns:a16="http://schemas.microsoft.com/office/drawing/2014/main" id="{F43DD516-C985-0492-D65F-5407A5427CCB}"/>
              </a:ext>
            </a:extLst>
          </p:cNvPr>
          <p:cNvCxnSpPr>
            <a:cxnSpLocks/>
          </p:cNvCxnSpPr>
          <p:nvPr/>
        </p:nvCxnSpPr>
        <p:spPr>
          <a:xfrm flipV="1">
            <a:off x="7058153" y="4501904"/>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51" name="Right Triangle 150">
            <a:extLst>
              <a:ext uri="{FF2B5EF4-FFF2-40B4-BE49-F238E27FC236}">
                <a16:creationId xmlns:a16="http://schemas.microsoft.com/office/drawing/2014/main" id="{AEC75258-3C91-009F-2887-DF378709BF28}"/>
              </a:ext>
            </a:extLst>
          </p:cNvPr>
          <p:cNvSpPr/>
          <p:nvPr/>
        </p:nvSpPr>
        <p:spPr>
          <a:xfrm rot="10800000">
            <a:off x="11861181" y="2484909"/>
            <a:ext cx="330818" cy="61313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ight Triangle 158">
            <a:extLst>
              <a:ext uri="{FF2B5EF4-FFF2-40B4-BE49-F238E27FC236}">
                <a16:creationId xmlns:a16="http://schemas.microsoft.com/office/drawing/2014/main" id="{878BC932-938E-65D3-3918-1A9D3ED3CDEB}"/>
              </a:ext>
            </a:extLst>
          </p:cNvPr>
          <p:cNvSpPr/>
          <p:nvPr/>
        </p:nvSpPr>
        <p:spPr>
          <a:xfrm rot="16200000">
            <a:off x="11082078" y="4311193"/>
            <a:ext cx="863121" cy="1381926"/>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Arrow: Curved Down 161">
            <a:extLst>
              <a:ext uri="{FF2B5EF4-FFF2-40B4-BE49-F238E27FC236}">
                <a16:creationId xmlns:a16="http://schemas.microsoft.com/office/drawing/2014/main" id="{3BA9ABD6-15F0-DC8E-4E51-CB504DB8FAB0}"/>
              </a:ext>
            </a:extLst>
          </p:cNvPr>
          <p:cNvSpPr/>
          <p:nvPr/>
        </p:nvSpPr>
        <p:spPr>
          <a:xfrm rot="972855">
            <a:off x="7994629" y="2266517"/>
            <a:ext cx="2223102" cy="1330549"/>
          </a:xfrm>
          <a:prstGeom prst="curvedDownArrow">
            <a:avLst>
              <a:gd name="adj1" fmla="val 4696"/>
              <a:gd name="adj2" fmla="val 20070"/>
              <a:gd name="adj3" fmla="val 14934"/>
            </a:avLst>
          </a:prstGeom>
          <a:solidFill>
            <a:schemeClr val="accent2"/>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Cloud 18">
            <a:extLst>
              <a:ext uri="{FF2B5EF4-FFF2-40B4-BE49-F238E27FC236}">
                <a16:creationId xmlns:a16="http://schemas.microsoft.com/office/drawing/2014/main" id="{37B7D6BB-7B8A-FDF6-B9C6-C3982D6D3EE8}"/>
              </a:ext>
            </a:extLst>
          </p:cNvPr>
          <p:cNvSpPr/>
          <p:nvPr/>
        </p:nvSpPr>
        <p:spPr>
          <a:xfrm>
            <a:off x="9156395" y="1022472"/>
            <a:ext cx="1450652" cy="562710"/>
          </a:xfrm>
          <a:prstGeom prst="cloud">
            <a:avLst/>
          </a:prstGeom>
          <a:solidFill>
            <a:schemeClr val="accent6"/>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95A83996-29E5-B679-8FB7-41C2E1FE13F0}"/>
              </a:ext>
            </a:extLst>
          </p:cNvPr>
          <p:cNvSpPr/>
          <p:nvPr/>
        </p:nvSpPr>
        <p:spPr>
          <a:xfrm>
            <a:off x="8085556" y="371752"/>
            <a:ext cx="1090330" cy="545887"/>
          </a:xfrm>
          <a:prstGeom prst="cloud">
            <a:avLst/>
          </a:prstGeom>
          <a:solidFill>
            <a:schemeClr val="accent6"/>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30895CDB-BE77-BF20-BF8A-57EBE54A45D6}"/>
              </a:ext>
            </a:extLst>
          </p:cNvPr>
          <p:cNvSpPr/>
          <p:nvPr/>
        </p:nvSpPr>
        <p:spPr>
          <a:xfrm flipH="1">
            <a:off x="9881815" y="88306"/>
            <a:ext cx="986743" cy="438539"/>
          </a:xfrm>
          <a:prstGeom prst="cloud">
            <a:avLst/>
          </a:prstGeom>
          <a:solidFill>
            <a:schemeClr val="accent6"/>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n 19">
            <a:extLst>
              <a:ext uri="{FF2B5EF4-FFF2-40B4-BE49-F238E27FC236}">
                <a16:creationId xmlns:a16="http://schemas.microsoft.com/office/drawing/2014/main" id="{BD31C8E7-07FC-C968-0262-A07A742216F1}"/>
              </a:ext>
            </a:extLst>
          </p:cNvPr>
          <p:cNvSpPr/>
          <p:nvPr/>
        </p:nvSpPr>
        <p:spPr>
          <a:xfrm>
            <a:off x="10994141" y="268536"/>
            <a:ext cx="944863" cy="805168"/>
          </a:xfrm>
          <a:prstGeom prst="su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C830877B-7D53-7135-54B6-D250208E110F}"/>
              </a:ext>
            </a:extLst>
          </p:cNvPr>
          <p:cNvSpPr/>
          <p:nvPr/>
        </p:nvSpPr>
        <p:spPr>
          <a:xfrm flipH="1">
            <a:off x="10983557" y="1376590"/>
            <a:ext cx="1187733" cy="696402"/>
          </a:xfrm>
          <a:prstGeom prst="cloud">
            <a:avLst/>
          </a:prstGeom>
          <a:solidFill>
            <a:schemeClr val="accent6"/>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BF4ADB9-14F3-4872-A39D-27E1643F5F39}"/>
              </a:ext>
            </a:extLst>
          </p:cNvPr>
          <p:cNvSpPr/>
          <p:nvPr/>
        </p:nvSpPr>
        <p:spPr>
          <a:xfrm flipH="1">
            <a:off x="8003300" y="1650722"/>
            <a:ext cx="986743" cy="438539"/>
          </a:xfrm>
          <a:prstGeom prst="cloud">
            <a:avLst/>
          </a:prstGeom>
          <a:solidFill>
            <a:schemeClr val="accent6"/>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45824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down)">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10"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par>
                                <p:cTn id="51" presetID="10"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10"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par>
                                <p:cTn id="60" presetID="10"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par>
                                <p:cTn id="63" presetID="10"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par>
                                <p:cTn id="66" presetID="10"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par>
                                <p:cTn id="69" presetID="10" presetClass="entr" presetSubtype="0" fill="hold"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cTn>
                              </p:par>
                              <p:par>
                                <p:cTn id="72" presetID="10" presetClass="entr" presetSubtype="0" fill="hold"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500"/>
                                        <p:tgtEl>
                                          <p:spTgt spid="62"/>
                                        </p:tgtEl>
                                      </p:cBhvr>
                                    </p:animEffect>
                                  </p:childTnLst>
                                </p:cTn>
                              </p:par>
                              <p:par>
                                <p:cTn id="75" presetID="10"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500"/>
                                        <p:tgtEl>
                                          <p:spTgt spid="63"/>
                                        </p:tgtEl>
                                      </p:cBhvr>
                                    </p:animEffect>
                                  </p:childTnLst>
                                </p:cTn>
                              </p:par>
                              <p:par>
                                <p:cTn id="78" presetID="10" presetClass="entr" presetSubtype="0" fill="hold" nodeType="with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fade">
                                      <p:cBhvr>
                                        <p:cTn id="80" dur="500"/>
                                        <p:tgtEl>
                                          <p:spTgt spid="128"/>
                                        </p:tgtEl>
                                      </p:cBhvr>
                                    </p:animEffect>
                                  </p:childTnLst>
                                </p:cTn>
                              </p:par>
                              <p:par>
                                <p:cTn id="81" presetID="10" presetClass="entr" presetSubtype="0" fill="hold" nodeType="withEffect">
                                  <p:stCondLst>
                                    <p:cond delay="0"/>
                                  </p:stCondLst>
                                  <p:childTnLst>
                                    <p:set>
                                      <p:cBhvr>
                                        <p:cTn id="82" dur="1" fill="hold">
                                          <p:stCondLst>
                                            <p:cond delay="0"/>
                                          </p:stCondLst>
                                        </p:cTn>
                                        <p:tgtEl>
                                          <p:spTgt spid="129"/>
                                        </p:tgtEl>
                                        <p:attrNameLst>
                                          <p:attrName>style.visibility</p:attrName>
                                        </p:attrNameLst>
                                      </p:cBhvr>
                                      <p:to>
                                        <p:strVal val="visible"/>
                                      </p:to>
                                    </p:set>
                                    <p:animEffect transition="in" filter="fade">
                                      <p:cBhvr>
                                        <p:cTn id="83" dur="500"/>
                                        <p:tgtEl>
                                          <p:spTgt spid="129"/>
                                        </p:tgtEl>
                                      </p:cBhvr>
                                    </p:animEffect>
                                  </p:childTnLst>
                                </p:cTn>
                              </p:par>
                              <p:par>
                                <p:cTn id="84" presetID="10" presetClass="entr" presetSubtype="0" fill="hold" nodeType="withEffect">
                                  <p:stCondLst>
                                    <p:cond delay="0"/>
                                  </p:stCondLst>
                                  <p:childTnLst>
                                    <p:set>
                                      <p:cBhvr>
                                        <p:cTn id="85" dur="1" fill="hold">
                                          <p:stCondLst>
                                            <p:cond delay="0"/>
                                          </p:stCondLst>
                                        </p:cTn>
                                        <p:tgtEl>
                                          <p:spTgt spid="130"/>
                                        </p:tgtEl>
                                        <p:attrNameLst>
                                          <p:attrName>style.visibility</p:attrName>
                                        </p:attrNameLst>
                                      </p:cBhvr>
                                      <p:to>
                                        <p:strVal val="visible"/>
                                      </p:to>
                                    </p:set>
                                    <p:animEffect transition="in" filter="fade">
                                      <p:cBhvr>
                                        <p:cTn id="86" dur="500"/>
                                        <p:tgtEl>
                                          <p:spTgt spid="130"/>
                                        </p:tgtEl>
                                      </p:cBhvr>
                                    </p:animEffect>
                                  </p:childTnLst>
                                </p:cTn>
                              </p:par>
                              <p:par>
                                <p:cTn id="87" presetID="10" presetClass="entr" presetSubtype="0" fill="hold" nodeType="withEffect">
                                  <p:stCondLst>
                                    <p:cond delay="0"/>
                                  </p:stCondLst>
                                  <p:childTnLst>
                                    <p:set>
                                      <p:cBhvr>
                                        <p:cTn id="88" dur="1" fill="hold">
                                          <p:stCondLst>
                                            <p:cond delay="0"/>
                                          </p:stCondLst>
                                        </p:cTn>
                                        <p:tgtEl>
                                          <p:spTgt spid="131"/>
                                        </p:tgtEl>
                                        <p:attrNameLst>
                                          <p:attrName>style.visibility</p:attrName>
                                        </p:attrNameLst>
                                      </p:cBhvr>
                                      <p:to>
                                        <p:strVal val="visible"/>
                                      </p:to>
                                    </p:set>
                                    <p:animEffect transition="in" filter="fade">
                                      <p:cBhvr>
                                        <p:cTn id="89" dur="500"/>
                                        <p:tgtEl>
                                          <p:spTgt spid="131"/>
                                        </p:tgtEl>
                                      </p:cBhvr>
                                    </p:animEffect>
                                  </p:childTnLst>
                                </p:cTn>
                              </p:par>
                              <p:par>
                                <p:cTn id="90" presetID="10" presetClass="entr" presetSubtype="0" fill="hold" nodeType="withEffect">
                                  <p:stCondLst>
                                    <p:cond delay="0"/>
                                  </p:stCondLst>
                                  <p:childTnLst>
                                    <p:set>
                                      <p:cBhvr>
                                        <p:cTn id="91" dur="1" fill="hold">
                                          <p:stCondLst>
                                            <p:cond delay="0"/>
                                          </p:stCondLst>
                                        </p:cTn>
                                        <p:tgtEl>
                                          <p:spTgt spid="132"/>
                                        </p:tgtEl>
                                        <p:attrNameLst>
                                          <p:attrName>style.visibility</p:attrName>
                                        </p:attrNameLst>
                                      </p:cBhvr>
                                      <p:to>
                                        <p:strVal val="visible"/>
                                      </p:to>
                                    </p:set>
                                    <p:animEffect transition="in" filter="fade">
                                      <p:cBhvr>
                                        <p:cTn id="92" dur="500"/>
                                        <p:tgtEl>
                                          <p:spTgt spid="132"/>
                                        </p:tgtEl>
                                      </p:cBhvr>
                                    </p:animEffect>
                                  </p:childTnLst>
                                </p:cTn>
                              </p:par>
                              <p:par>
                                <p:cTn id="93" presetID="10" presetClass="entr" presetSubtype="0" fill="hold" nodeType="withEffect">
                                  <p:stCondLst>
                                    <p:cond delay="0"/>
                                  </p:stCondLst>
                                  <p:childTnLst>
                                    <p:set>
                                      <p:cBhvr>
                                        <p:cTn id="94" dur="1" fill="hold">
                                          <p:stCondLst>
                                            <p:cond delay="0"/>
                                          </p:stCondLst>
                                        </p:cTn>
                                        <p:tgtEl>
                                          <p:spTgt spid="133"/>
                                        </p:tgtEl>
                                        <p:attrNameLst>
                                          <p:attrName>style.visibility</p:attrName>
                                        </p:attrNameLst>
                                      </p:cBhvr>
                                      <p:to>
                                        <p:strVal val="visible"/>
                                      </p:to>
                                    </p:set>
                                    <p:animEffect transition="in" filter="fade">
                                      <p:cBhvr>
                                        <p:cTn id="95" dur="500"/>
                                        <p:tgtEl>
                                          <p:spTgt spid="133"/>
                                        </p:tgtEl>
                                      </p:cBhvr>
                                    </p:animEffect>
                                  </p:childTnLst>
                                </p:cTn>
                              </p:par>
                              <p:par>
                                <p:cTn id="96" presetID="10" presetClass="entr" presetSubtype="0" fill="hold" nodeType="withEffect">
                                  <p:stCondLst>
                                    <p:cond delay="0"/>
                                  </p:stCondLst>
                                  <p:childTnLst>
                                    <p:set>
                                      <p:cBhvr>
                                        <p:cTn id="97" dur="1" fill="hold">
                                          <p:stCondLst>
                                            <p:cond delay="0"/>
                                          </p:stCondLst>
                                        </p:cTn>
                                        <p:tgtEl>
                                          <p:spTgt spid="134"/>
                                        </p:tgtEl>
                                        <p:attrNameLst>
                                          <p:attrName>style.visibility</p:attrName>
                                        </p:attrNameLst>
                                      </p:cBhvr>
                                      <p:to>
                                        <p:strVal val="visible"/>
                                      </p:to>
                                    </p:set>
                                    <p:animEffect transition="in" filter="fade">
                                      <p:cBhvr>
                                        <p:cTn id="98" dur="500"/>
                                        <p:tgtEl>
                                          <p:spTgt spid="134"/>
                                        </p:tgtEl>
                                      </p:cBhvr>
                                    </p:animEffect>
                                  </p:childTnLst>
                                </p:cTn>
                              </p:par>
                              <p:par>
                                <p:cTn id="99" presetID="10" presetClass="entr" presetSubtype="0" fill="hold" nodeType="withEffect">
                                  <p:stCondLst>
                                    <p:cond delay="0"/>
                                  </p:stCondLst>
                                  <p:childTnLst>
                                    <p:set>
                                      <p:cBhvr>
                                        <p:cTn id="100" dur="1" fill="hold">
                                          <p:stCondLst>
                                            <p:cond delay="0"/>
                                          </p:stCondLst>
                                        </p:cTn>
                                        <p:tgtEl>
                                          <p:spTgt spid="135"/>
                                        </p:tgtEl>
                                        <p:attrNameLst>
                                          <p:attrName>style.visibility</p:attrName>
                                        </p:attrNameLst>
                                      </p:cBhvr>
                                      <p:to>
                                        <p:strVal val="visible"/>
                                      </p:to>
                                    </p:set>
                                    <p:animEffect transition="in" filter="fade">
                                      <p:cBhvr>
                                        <p:cTn id="101" dur="500"/>
                                        <p:tgtEl>
                                          <p:spTgt spid="135"/>
                                        </p:tgtEl>
                                      </p:cBhvr>
                                    </p:animEffect>
                                  </p:childTnLst>
                                </p:cTn>
                              </p:par>
                              <p:par>
                                <p:cTn id="102" presetID="10" presetClass="entr" presetSubtype="0" fill="hold" nodeType="withEffect">
                                  <p:stCondLst>
                                    <p:cond delay="0"/>
                                  </p:stCondLst>
                                  <p:childTnLst>
                                    <p:set>
                                      <p:cBhvr>
                                        <p:cTn id="103" dur="1" fill="hold">
                                          <p:stCondLst>
                                            <p:cond delay="0"/>
                                          </p:stCondLst>
                                        </p:cTn>
                                        <p:tgtEl>
                                          <p:spTgt spid="136"/>
                                        </p:tgtEl>
                                        <p:attrNameLst>
                                          <p:attrName>style.visibility</p:attrName>
                                        </p:attrNameLst>
                                      </p:cBhvr>
                                      <p:to>
                                        <p:strVal val="visible"/>
                                      </p:to>
                                    </p:set>
                                    <p:animEffect transition="in" filter="fade">
                                      <p:cBhvr>
                                        <p:cTn id="104" dur="500"/>
                                        <p:tgtEl>
                                          <p:spTgt spid="136"/>
                                        </p:tgtEl>
                                      </p:cBhvr>
                                    </p:animEffect>
                                  </p:childTnLst>
                                </p:cTn>
                              </p:par>
                              <p:par>
                                <p:cTn id="105" presetID="10" presetClass="entr" presetSubtype="0" fill="hold" nodeType="withEffect">
                                  <p:stCondLst>
                                    <p:cond delay="0"/>
                                  </p:stCondLst>
                                  <p:childTnLst>
                                    <p:set>
                                      <p:cBhvr>
                                        <p:cTn id="106" dur="1" fill="hold">
                                          <p:stCondLst>
                                            <p:cond delay="0"/>
                                          </p:stCondLst>
                                        </p:cTn>
                                        <p:tgtEl>
                                          <p:spTgt spid="137"/>
                                        </p:tgtEl>
                                        <p:attrNameLst>
                                          <p:attrName>style.visibility</p:attrName>
                                        </p:attrNameLst>
                                      </p:cBhvr>
                                      <p:to>
                                        <p:strVal val="visible"/>
                                      </p:to>
                                    </p:set>
                                    <p:animEffect transition="in" filter="fade">
                                      <p:cBhvr>
                                        <p:cTn id="107" dur="500"/>
                                        <p:tgtEl>
                                          <p:spTgt spid="137"/>
                                        </p:tgtEl>
                                      </p:cBhvr>
                                    </p:animEffect>
                                  </p:childTnLst>
                                </p:cTn>
                              </p:par>
                              <p:par>
                                <p:cTn id="108" presetID="10" presetClass="entr" presetSubtype="0" fill="hold" nodeType="withEffect">
                                  <p:stCondLst>
                                    <p:cond delay="0"/>
                                  </p:stCondLst>
                                  <p:childTnLst>
                                    <p:set>
                                      <p:cBhvr>
                                        <p:cTn id="109" dur="1" fill="hold">
                                          <p:stCondLst>
                                            <p:cond delay="0"/>
                                          </p:stCondLst>
                                        </p:cTn>
                                        <p:tgtEl>
                                          <p:spTgt spid="138"/>
                                        </p:tgtEl>
                                        <p:attrNameLst>
                                          <p:attrName>style.visibility</p:attrName>
                                        </p:attrNameLst>
                                      </p:cBhvr>
                                      <p:to>
                                        <p:strVal val="visible"/>
                                      </p:to>
                                    </p:set>
                                    <p:animEffect transition="in" filter="fade">
                                      <p:cBhvr>
                                        <p:cTn id="110" dur="500"/>
                                        <p:tgtEl>
                                          <p:spTgt spid="138"/>
                                        </p:tgtEl>
                                      </p:cBhvr>
                                    </p:animEffect>
                                  </p:childTnLst>
                                </p:cTn>
                              </p:par>
                              <p:par>
                                <p:cTn id="111" presetID="10" presetClass="entr" presetSubtype="0" fill="hold" nodeType="withEffect">
                                  <p:stCondLst>
                                    <p:cond delay="0"/>
                                  </p:stCondLst>
                                  <p:childTnLst>
                                    <p:set>
                                      <p:cBhvr>
                                        <p:cTn id="112" dur="1" fill="hold">
                                          <p:stCondLst>
                                            <p:cond delay="0"/>
                                          </p:stCondLst>
                                        </p:cTn>
                                        <p:tgtEl>
                                          <p:spTgt spid="139"/>
                                        </p:tgtEl>
                                        <p:attrNameLst>
                                          <p:attrName>style.visibility</p:attrName>
                                        </p:attrNameLst>
                                      </p:cBhvr>
                                      <p:to>
                                        <p:strVal val="visible"/>
                                      </p:to>
                                    </p:set>
                                    <p:animEffect transition="in" filter="fade">
                                      <p:cBhvr>
                                        <p:cTn id="113" dur="500"/>
                                        <p:tgtEl>
                                          <p:spTgt spid="13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47"/>
                                        </p:tgtEl>
                                        <p:attrNameLst>
                                          <p:attrName>style.visibility</p:attrName>
                                        </p:attrNameLst>
                                      </p:cBhvr>
                                      <p:to>
                                        <p:strVal val="visible"/>
                                      </p:to>
                                    </p:set>
                                    <p:animEffect transition="in" filter="fade">
                                      <p:cBhvr>
                                        <p:cTn id="118" dur="500"/>
                                        <p:tgtEl>
                                          <p:spTgt spid="14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50"/>
                                        </p:tgtEl>
                                        <p:attrNameLst>
                                          <p:attrName>style.visibility</p:attrName>
                                        </p:attrNameLst>
                                      </p:cBhvr>
                                      <p:to>
                                        <p:strVal val="visible"/>
                                      </p:to>
                                    </p:set>
                                    <p:animEffect transition="in" filter="fade">
                                      <p:cBhvr>
                                        <p:cTn id="121" dur="500"/>
                                        <p:tgtEl>
                                          <p:spTgt spid="15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51"/>
                                        </p:tgtEl>
                                        <p:attrNameLst>
                                          <p:attrName>style.visibility</p:attrName>
                                        </p:attrNameLst>
                                      </p:cBhvr>
                                      <p:to>
                                        <p:strVal val="visible"/>
                                      </p:to>
                                    </p:set>
                                    <p:animEffect transition="in" filter="fade">
                                      <p:cBhvr>
                                        <p:cTn id="124" dur="500"/>
                                        <p:tgtEl>
                                          <p:spTgt spid="151"/>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59"/>
                                        </p:tgtEl>
                                        <p:attrNameLst>
                                          <p:attrName>style.visibility</p:attrName>
                                        </p:attrNameLst>
                                      </p:cBhvr>
                                      <p:to>
                                        <p:strVal val="visible"/>
                                      </p:to>
                                    </p:set>
                                    <p:animEffect transition="in" filter="fade">
                                      <p:cBhvr>
                                        <p:cTn id="127" dur="500"/>
                                        <p:tgtEl>
                                          <p:spTgt spid="159"/>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48"/>
                                        </p:tgtEl>
                                        <p:attrNameLst>
                                          <p:attrName>style.visibility</p:attrName>
                                        </p:attrNameLst>
                                      </p:cBhvr>
                                      <p:to>
                                        <p:strVal val="visible"/>
                                      </p:to>
                                    </p:set>
                                    <p:animEffect transition="in" filter="fade">
                                      <p:cBhvr>
                                        <p:cTn id="130" dur="500"/>
                                        <p:tgtEl>
                                          <p:spTgt spid="14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4"/>
                                        </p:tgtEl>
                                        <p:attrNameLst>
                                          <p:attrName>style.visibility</p:attrName>
                                        </p:attrNameLst>
                                      </p:cBhvr>
                                      <p:to>
                                        <p:strVal val="visible"/>
                                      </p:to>
                                    </p:set>
                                    <p:animEffect transition="in" filter="fade">
                                      <p:cBhvr>
                                        <p:cTn id="133" dur="500"/>
                                        <p:tgtEl>
                                          <p:spTgt spid="1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5"/>
                                        </p:tgtEl>
                                        <p:attrNameLst>
                                          <p:attrName>style.visibility</p:attrName>
                                        </p:attrNameLst>
                                      </p:cBhvr>
                                      <p:to>
                                        <p:strVal val="visible"/>
                                      </p:to>
                                    </p:set>
                                    <p:animEffect transition="in" filter="fade">
                                      <p:cBhvr>
                                        <p:cTn id="136" dur="500"/>
                                        <p:tgtEl>
                                          <p:spTgt spid="15"/>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fade">
                                      <p:cBhvr>
                                        <p:cTn id="139" dur="500"/>
                                        <p:tgtEl>
                                          <p:spTgt spid="2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9"/>
                                        </p:tgtEl>
                                        <p:attrNameLst>
                                          <p:attrName>style.visibility</p:attrName>
                                        </p:attrNameLst>
                                      </p:cBhvr>
                                      <p:to>
                                        <p:strVal val="visible"/>
                                      </p:to>
                                    </p:set>
                                    <p:animEffect transition="in" filter="fade">
                                      <p:cBhvr>
                                        <p:cTn id="142" dur="500"/>
                                        <p:tgtEl>
                                          <p:spTgt spid="19"/>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animEffect transition="in" filter="fade">
                                      <p:cBhvr>
                                        <p:cTn id="145" dur="500"/>
                                        <p:tgtEl>
                                          <p:spTgt spid="2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8"/>
                                        </p:tgtEl>
                                        <p:attrNameLst>
                                          <p:attrName>style.visibility</p:attrName>
                                        </p:attrNameLst>
                                      </p:cBhvr>
                                      <p:to>
                                        <p:strVal val="visible"/>
                                      </p:to>
                                    </p:set>
                                    <p:animEffect transition="in" filter="fade">
                                      <p:cBhvr>
                                        <p:cTn id="148" dur="500"/>
                                        <p:tgtEl>
                                          <p:spTgt spid="1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2"/>
                                        </p:tgtEl>
                                        <p:attrNameLst>
                                          <p:attrName>style.visibility</p:attrName>
                                        </p:attrNameLst>
                                      </p:cBhvr>
                                      <p:to>
                                        <p:strVal val="visible"/>
                                      </p:to>
                                    </p:set>
                                    <p:animEffect transition="in" filter="fade">
                                      <p:cBhvr>
                                        <p:cTn id="151" dur="500"/>
                                        <p:tgtEl>
                                          <p:spTgt spid="22"/>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0"/>
                                        </p:tgtEl>
                                        <p:attrNameLst>
                                          <p:attrName>style.visibility</p:attrName>
                                        </p:attrNameLst>
                                      </p:cBhvr>
                                      <p:to>
                                        <p:strVal val="visible"/>
                                      </p:to>
                                    </p:set>
                                    <p:animEffect transition="in" filter="fade">
                                      <p:cBhvr>
                                        <p:cTn id="154" dur="500"/>
                                        <p:tgtEl>
                                          <p:spTgt spid="20"/>
                                        </p:tgtEl>
                                      </p:cBhvr>
                                    </p:animEffect>
                                  </p:childTnLst>
                                </p:cTn>
                              </p:par>
                            </p:childTnLst>
                          </p:cTn>
                        </p:par>
                        <p:par>
                          <p:cTn id="155" fill="hold">
                            <p:stCondLst>
                              <p:cond delay="500"/>
                            </p:stCondLst>
                            <p:childTnLst>
                              <p:par>
                                <p:cTn id="156" presetID="22" presetClass="entr" presetSubtype="8" fill="hold" grpId="0" nodeType="afterEffect">
                                  <p:stCondLst>
                                    <p:cond delay="0"/>
                                  </p:stCondLst>
                                  <p:childTnLst>
                                    <p:set>
                                      <p:cBhvr>
                                        <p:cTn id="157" dur="1" fill="hold">
                                          <p:stCondLst>
                                            <p:cond delay="0"/>
                                          </p:stCondLst>
                                        </p:cTn>
                                        <p:tgtEl>
                                          <p:spTgt spid="162"/>
                                        </p:tgtEl>
                                        <p:attrNameLst>
                                          <p:attrName>style.visibility</p:attrName>
                                        </p:attrNameLst>
                                      </p:cBhvr>
                                      <p:to>
                                        <p:strVal val="visible"/>
                                      </p:to>
                                    </p:set>
                                    <p:animEffect transition="in" filter="wipe(left)">
                                      <p:cBhvr>
                                        <p:cTn id="158" dur="1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47" grpId="0" animBg="1"/>
      <p:bldP spid="148" grpId="0" animBg="1"/>
      <p:bldP spid="150" grpId="0" animBg="1"/>
      <p:bldP spid="154" grpId="0" animBg="1"/>
      <p:bldP spid="10" grpId="0" animBg="1"/>
      <p:bldP spid="31" grpId="0" animBg="1"/>
      <p:bldP spid="151" grpId="0" animBg="1"/>
      <p:bldP spid="159" grpId="0" animBg="1"/>
      <p:bldP spid="162" grpId="0" animBg="1"/>
      <p:bldP spid="19" grpId="0" animBg="1"/>
      <p:bldP spid="18" grpId="0" animBg="1"/>
      <p:bldP spid="22" grpId="0" animBg="1"/>
      <p:bldP spid="20" grpId="0" animBg="1"/>
      <p:bldP spid="23"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9">
            <a:extLst>
              <a:ext uri="{FF2B5EF4-FFF2-40B4-BE49-F238E27FC236}">
                <a16:creationId xmlns:a16="http://schemas.microsoft.com/office/drawing/2014/main" id="{CC5D70C0-BD2B-E69B-7C57-8D14079D93CF}"/>
              </a:ext>
            </a:extLst>
          </p:cNvPr>
          <p:cNvSpPr/>
          <p:nvPr/>
        </p:nvSpPr>
        <p:spPr>
          <a:xfrm>
            <a:off x="7574024" y="2487766"/>
            <a:ext cx="322374" cy="29469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6AE92271-2FEF-DA06-D787-8CE75CB12756}"/>
              </a:ext>
            </a:extLst>
          </p:cNvPr>
          <p:cNvSpPr/>
          <p:nvPr/>
        </p:nvSpPr>
        <p:spPr>
          <a:xfrm>
            <a:off x="723758" y="1579565"/>
            <a:ext cx="3524818" cy="4448709"/>
          </a:xfrm>
          <a:prstGeom prst="round2SameRect">
            <a:avLst/>
          </a:prstGeom>
          <a:solidFill>
            <a:schemeClr val="bg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5AD4AAB2-CD47-9893-5431-A50304E732E8}"/>
              </a:ext>
            </a:extLst>
          </p:cNvPr>
          <p:cNvSpPr/>
          <p:nvPr/>
        </p:nvSpPr>
        <p:spPr>
          <a:xfrm>
            <a:off x="853272" y="1998559"/>
            <a:ext cx="3259013" cy="29532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A0132291-EAFE-27C3-0C3D-4A278FB3DCDF}"/>
              </a:ext>
            </a:extLst>
          </p:cNvPr>
          <p:cNvSpPr/>
          <p:nvPr/>
        </p:nvSpPr>
        <p:spPr>
          <a:xfrm>
            <a:off x="1021574" y="2143280"/>
            <a:ext cx="2917637" cy="2648467"/>
          </a:xfrm>
          <a:prstGeom prst="ellipse">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58" name="Graphic 57" descr="Formal Shirt with solid fill">
            <a:extLst>
              <a:ext uri="{FF2B5EF4-FFF2-40B4-BE49-F238E27FC236}">
                <a16:creationId xmlns:a16="http://schemas.microsoft.com/office/drawing/2014/main" id="{4AF5D72A-FFEB-77C3-FB49-650E890AD6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8875" y="2660019"/>
            <a:ext cx="1580225" cy="1580225"/>
          </a:xfrm>
          <a:prstGeom prst="rect">
            <a:avLst/>
          </a:prstGeom>
        </p:spPr>
      </p:pic>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err="1">
                <a:solidFill>
                  <a:schemeClr val="accent2"/>
                </a:solidFill>
              </a:rPr>
              <a:t>DryFast</a:t>
            </a:r>
            <a:r>
              <a:rPr lang="en-US" baseline="30000" dirty="0">
                <a:solidFill>
                  <a:schemeClr val="accent2"/>
                </a:solidFill>
              </a:rPr>
              <a:t>®</a:t>
            </a:r>
            <a:r>
              <a:rPr lang="en-US" dirty="0">
                <a:solidFill>
                  <a:schemeClr val="accent2"/>
                </a:solidFill>
              </a:rPr>
              <a:t> Additives</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154" name="Block Arc 153">
            <a:extLst>
              <a:ext uri="{FF2B5EF4-FFF2-40B4-BE49-F238E27FC236}">
                <a16:creationId xmlns:a16="http://schemas.microsoft.com/office/drawing/2014/main" id="{5DCCB5F0-7309-37E0-5270-7E7D46B45A0D}"/>
              </a:ext>
            </a:extLst>
          </p:cNvPr>
          <p:cNvSpPr/>
          <p:nvPr/>
        </p:nvSpPr>
        <p:spPr>
          <a:xfrm rot="10800000">
            <a:off x="1037758" y="2484909"/>
            <a:ext cx="2884144" cy="2282984"/>
          </a:xfrm>
          <a:prstGeom prst="blockArc">
            <a:avLst>
              <a:gd name="adj1" fmla="val 10800000"/>
              <a:gd name="adj2" fmla="val 5"/>
              <a:gd name="adj3" fmla="val 50000"/>
            </a:avLst>
          </a:prstGeom>
          <a:solidFill>
            <a:schemeClr val="accent3">
              <a:lumMod val="40000"/>
              <a:lumOff val="60000"/>
              <a:alpha val="7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a:extLst>
              <a:ext uri="{FF2B5EF4-FFF2-40B4-BE49-F238E27FC236}">
                <a16:creationId xmlns:a16="http://schemas.microsoft.com/office/drawing/2014/main" id="{A782B08D-E801-A9BC-CCEA-44D0CC6A068A}"/>
              </a:ext>
            </a:extLst>
          </p:cNvPr>
          <p:cNvCxnSpPr>
            <a:cxnSpLocks/>
          </p:cNvCxnSpPr>
          <p:nvPr/>
        </p:nvCxnSpPr>
        <p:spPr>
          <a:xfrm flipH="1" flipV="1">
            <a:off x="3343296" y="4151125"/>
            <a:ext cx="3349902" cy="955113"/>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6866E71-5420-C20A-5FCF-9FB531122CCD}"/>
              </a:ext>
            </a:extLst>
          </p:cNvPr>
          <p:cNvCxnSpPr>
            <a:cxnSpLocks/>
            <a:stCxn id="10" idx="0"/>
          </p:cNvCxnSpPr>
          <p:nvPr/>
        </p:nvCxnSpPr>
        <p:spPr>
          <a:xfrm flipV="1">
            <a:off x="3244916" y="2859940"/>
            <a:ext cx="3401544" cy="947695"/>
          </a:xfrm>
          <a:prstGeom prst="line">
            <a:avLst/>
          </a:prstGeom>
          <a:ln w="19050">
            <a:solidFill>
              <a:schemeClr val="accent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2B723539-E07C-A2FA-00AA-007145D6D62B}"/>
              </a:ext>
            </a:extLst>
          </p:cNvPr>
          <p:cNvSpPr/>
          <p:nvPr/>
        </p:nvSpPr>
        <p:spPr>
          <a:xfrm rot="20394206">
            <a:off x="3124874" y="3796500"/>
            <a:ext cx="365760" cy="365760"/>
          </a:xfrm>
          <a:prstGeom prst="ellipse">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D203B58-B490-293F-441B-075C3D92AC7F}"/>
              </a:ext>
            </a:extLst>
          </p:cNvPr>
          <p:cNvSpPr/>
          <p:nvPr/>
        </p:nvSpPr>
        <p:spPr>
          <a:xfrm>
            <a:off x="5836764" y="2764102"/>
            <a:ext cx="2571461" cy="2430556"/>
          </a:xfrm>
          <a:prstGeom prst="ellipse">
            <a:avLst/>
          </a:prstGeom>
          <a:solidFill>
            <a:schemeClr val="accent3">
              <a:lumMod val="40000"/>
              <a:lumOff val="60000"/>
            </a:schemeClr>
          </a:solid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Connector: Curved 35">
            <a:extLst>
              <a:ext uri="{FF2B5EF4-FFF2-40B4-BE49-F238E27FC236}">
                <a16:creationId xmlns:a16="http://schemas.microsoft.com/office/drawing/2014/main" id="{63560C43-0074-983B-89D4-09BDB632FFAE}"/>
              </a:ext>
            </a:extLst>
          </p:cNvPr>
          <p:cNvCxnSpPr/>
          <p:nvPr/>
        </p:nvCxnSpPr>
        <p:spPr>
          <a:xfrm>
            <a:off x="7012017" y="3462288"/>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37" name="Connector: Curved 36">
            <a:extLst>
              <a:ext uri="{FF2B5EF4-FFF2-40B4-BE49-F238E27FC236}">
                <a16:creationId xmlns:a16="http://schemas.microsoft.com/office/drawing/2014/main" id="{ECD9AEEF-C190-83EA-C3F1-27829C0BE282}"/>
              </a:ext>
            </a:extLst>
          </p:cNvPr>
          <p:cNvCxnSpPr>
            <a:cxnSpLocks/>
          </p:cNvCxnSpPr>
          <p:nvPr/>
        </p:nvCxnSpPr>
        <p:spPr>
          <a:xfrm>
            <a:off x="6554115" y="3876722"/>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38" name="Connector: Curved 37">
            <a:extLst>
              <a:ext uri="{FF2B5EF4-FFF2-40B4-BE49-F238E27FC236}">
                <a16:creationId xmlns:a16="http://schemas.microsoft.com/office/drawing/2014/main" id="{02EB5699-3390-7FDD-07B6-EC0B8B92EB32}"/>
              </a:ext>
            </a:extLst>
          </p:cNvPr>
          <p:cNvCxnSpPr>
            <a:cxnSpLocks/>
          </p:cNvCxnSpPr>
          <p:nvPr/>
        </p:nvCxnSpPr>
        <p:spPr>
          <a:xfrm rot="16200000" flipH="1">
            <a:off x="7074364" y="4053756"/>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42" name="Connector: Curved 41">
            <a:extLst>
              <a:ext uri="{FF2B5EF4-FFF2-40B4-BE49-F238E27FC236}">
                <a16:creationId xmlns:a16="http://schemas.microsoft.com/office/drawing/2014/main" id="{B5BFFAF7-505E-FEB0-B750-F5EC4C2AA089}"/>
              </a:ext>
            </a:extLst>
          </p:cNvPr>
          <p:cNvCxnSpPr>
            <a:cxnSpLocks/>
          </p:cNvCxnSpPr>
          <p:nvPr/>
        </p:nvCxnSpPr>
        <p:spPr>
          <a:xfrm flipV="1">
            <a:off x="6646460" y="3546577"/>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7" name="Connector: Curved 46">
            <a:extLst>
              <a:ext uri="{FF2B5EF4-FFF2-40B4-BE49-F238E27FC236}">
                <a16:creationId xmlns:a16="http://schemas.microsoft.com/office/drawing/2014/main" id="{4430EF12-3920-BEDD-CC10-84F415A65093}"/>
              </a:ext>
            </a:extLst>
          </p:cNvPr>
          <p:cNvCxnSpPr>
            <a:cxnSpLocks/>
          </p:cNvCxnSpPr>
          <p:nvPr/>
        </p:nvCxnSpPr>
        <p:spPr>
          <a:xfrm>
            <a:off x="6935340" y="3926725"/>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9" name="Connector: Curved 48">
            <a:extLst>
              <a:ext uri="{FF2B5EF4-FFF2-40B4-BE49-F238E27FC236}">
                <a16:creationId xmlns:a16="http://schemas.microsoft.com/office/drawing/2014/main" id="{DC766F22-BAD0-3675-E79B-DCAA5E6CD33F}"/>
              </a:ext>
            </a:extLst>
          </p:cNvPr>
          <p:cNvCxnSpPr/>
          <p:nvPr/>
        </p:nvCxnSpPr>
        <p:spPr>
          <a:xfrm>
            <a:off x="7151100" y="2877640"/>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0" name="Connector: Curved 49">
            <a:extLst>
              <a:ext uri="{FF2B5EF4-FFF2-40B4-BE49-F238E27FC236}">
                <a16:creationId xmlns:a16="http://schemas.microsoft.com/office/drawing/2014/main" id="{00B0F548-B2D1-CB11-A021-70AFB499F4D0}"/>
              </a:ext>
            </a:extLst>
          </p:cNvPr>
          <p:cNvCxnSpPr>
            <a:cxnSpLocks/>
          </p:cNvCxnSpPr>
          <p:nvPr/>
        </p:nvCxnSpPr>
        <p:spPr>
          <a:xfrm>
            <a:off x="6693198" y="3292074"/>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1" name="Connector: Curved 50">
            <a:extLst>
              <a:ext uri="{FF2B5EF4-FFF2-40B4-BE49-F238E27FC236}">
                <a16:creationId xmlns:a16="http://schemas.microsoft.com/office/drawing/2014/main" id="{E9985826-0117-B86F-1C6B-250BB0391EDF}"/>
              </a:ext>
            </a:extLst>
          </p:cNvPr>
          <p:cNvCxnSpPr>
            <a:cxnSpLocks/>
          </p:cNvCxnSpPr>
          <p:nvPr/>
        </p:nvCxnSpPr>
        <p:spPr>
          <a:xfrm rot="16200000" flipH="1">
            <a:off x="7213447" y="3469108"/>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2" name="Connector: Curved 51">
            <a:extLst>
              <a:ext uri="{FF2B5EF4-FFF2-40B4-BE49-F238E27FC236}">
                <a16:creationId xmlns:a16="http://schemas.microsoft.com/office/drawing/2014/main" id="{DCB25D07-8063-2741-3121-5DBAF1BA2937}"/>
              </a:ext>
            </a:extLst>
          </p:cNvPr>
          <p:cNvCxnSpPr>
            <a:cxnSpLocks/>
          </p:cNvCxnSpPr>
          <p:nvPr/>
        </p:nvCxnSpPr>
        <p:spPr>
          <a:xfrm flipV="1">
            <a:off x="6785543" y="2961929"/>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3" name="Connector: Curved 52">
            <a:extLst>
              <a:ext uri="{FF2B5EF4-FFF2-40B4-BE49-F238E27FC236}">
                <a16:creationId xmlns:a16="http://schemas.microsoft.com/office/drawing/2014/main" id="{95FC2208-95E4-4ACC-4CA2-0DD343FF4097}"/>
              </a:ext>
            </a:extLst>
          </p:cNvPr>
          <p:cNvCxnSpPr>
            <a:cxnSpLocks/>
          </p:cNvCxnSpPr>
          <p:nvPr/>
        </p:nvCxnSpPr>
        <p:spPr>
          <a:xfrm>
            <a:off x="7074423" y="3342077"/>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Connector: Curved 53">
            <a:extLst>
              <a:ext uri="{FF2B5EF4-FFF2-40B4-BE49-F238E27FC236}">
                <a16:creationId xmlns:a16="http://schemas.microsoft.com/office/drawing/2014/main" id="{FDD89EC3-E1B3-9124-E532-809B5DF9ABF6}"/>
              </a:ext>
            </a:extLst>
          </p:cNvPr>
          <p:cNvCxnSpPr/>
          <p:nvPr/>
        </p:nvCxnSpPr>
        <p:spPr>
          <a:xfrm>
            <a:off x="7729368" y="3671258"/>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5" name="Connector: Curved 54">
            <a:extLst>
              <a:ext uri="{FF2B5EF4-FFF2-40B4-BE49-F238E27FC236}">
                <a16:creationId xmlns:a16="http://schemas.microsoft.com/office/drawing/2014/main" id="{00546880-19B4-B28C-F941-F25588CC6C07}"/>
              </a:ext>
            </a:extLst>
          </p:cNvPr>
          <p:cNvCxnSpPr>
            <a:cxnSpLocks/>
          </p:cNvCxnSpPr>
          <p:nvPr/>
        </p:nvCxnSpPr>
        <p:spPr>
          <a:xfrm>
            <a:off x="7271466" y="4085692"/>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7" name="Connector: Curved 56">
            <a:extLst>
              <a:ext uri="{FF2B5EF4-FFF2-40B4-BE49-F238E27FC236}">
                <a16:creationId xmlns:a16="http://schemas.microsoft.com/office/drawing/2014/main" id="{870751DD-32B8-6047-EE6C-8DAC2C31A78B}"/>
              </a:ext>
            </a:extLst>
          </p:cNvPr>
          <p:cNvCxnSpPr>
            <a:cxnSpLocks/>
          </p:cNvCxnSpPr>
          <p:nvPr/>
        </p:nvCxnSpPr>
        <p:spPr>
          <a:xfrm rot="16200000" flipH="1">
            <a:off x="7791715" y="4262726"/>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9" name="Connector: Curved 58">
            <a:extLst>
              <a:ext uri="{FF2B5EF4-FFF2-40B4-BE49-F238E27FC236}">
                <a16:creationId xmlns:a16="http://schemas.microsoft.com/office/drawing/2014/main" id="{3768F2B9-CEC7-94A7-1768-189B21B62762}"/>
              </a:ext>
            </a:extLst>
          </p:cNvPr>
          <p:cNvCxnSpPr>
            <a:cxnSpLocks/>
          </p:cNvCxnSpPr>
          <p:nvPr/>
        </p:nvCxnSpPr>
        <p:spPr>
          <a:xfrm flipV="1">
            <a:off x="7363811" y="3755547"/>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0" name="Connector: Curved 59">
            <a:extLst>
              <a:ext uri="{FF2B5EF4-FFF2-40B4-BE49-F238E27FC236}">
                <a16:creationId xmlns:a16="http://schemas.microsoft.com/office/drawing/2014/main" id="{A5EFB979-6543-968F-971D-879A8E343E79}"/>
              </a:ext>
            </a:extLst>
          </p:cNvPr>
          <p:cNvCxnSpPr>
            <a:cxnSpLocks/>
          </p:cNvCxnSpPr>
          <p:nvPr/>
        </p:nvCxnSpPr>
        <p:spPr>
          <a:xfrm>
            <a:off x="7652691" y="4135695"/>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Connector: Curved 60">
            <a:extLst>
              <a:ext uri="{FF2B5EF4-FFF2-40B4-BE49-F238E27FC236}">
                <a16:creationId xmlns:a16="http://schemas.microsoft.com/office/drawing/2014/main" id="{76F71175-C6B2-D9A9-A0FB-B58B71F871FF}"/>
              </a:ext>
            </a:extLst>
          </p:cNvPr>
          <p:cNvCxnSpPr/>
          <p:nvPr/>
        </p:nvCxnSpPr>
        <p:spPr>
          <a:xfrm>
            <a:off x="6394767" y="3346553"/>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2" name="Connector: Curved 61">
            <a:extLst>
              <a:ext uri="{FF2B5EF4-FFF2-40B4-BE49-F238E27FC236}">
                <a16:creationId xmlns:a16="http://schemas.microsoft.com/office/drawing/2014/main" id="{02AC32B7-BE1B-14B0-6A23-B3D4C63BFCA1}"/>
              </a:ext>
            </a:extLst>
          </p:cNvPr>
          <p:cNvCxnSpPr>
            <a:cxnSpLocks/>
          </p:cNvCxnSpPr>
          <p:nvPr/>
        </p:nvCxnSpPr>
        <p:spPr>
          <a:xfrm>
            <a:off x="5936865" y="3760987"/>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3" name="Connector: Curved 62">
            <a:extLst>
              <a:ext uri="{FF2B5EF4-FFF2-40B4-BE49-F238E27FC236}">
                <a16:creationId xmlns:a16="http://schemas.microsoft.com/office/drawing/2014/main" id="{00A2786B-29F3-CD81-6846-D1CBE317C4A7}"/>
              </a:ext>
            </a:extLst>
          </p:cNvPr>
          <p:cNvCxnSpPr>
            <a:cxnSpLocks/>
          </p:cNvCxnSpPr>
          <p:nvPr/>
        </p:nvCxnSpPr>
        <p:spPr>
          <a:xfrm rot="16200000" flipH="1">
            <a:off x="6457114" y="3938021"/>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28" name="Connector: Curved 127">
            <a:extLst>
              <a:ext uri="{FF2B5EF4-FFF2-40B4-BE49-F238E27FC236}">
                <a16:creationId xmlns:a16="http://schemas.microsoft.com/office/drawing/2014/main" id="{E5EF8C33-7638-5407-19D1-27785D93E4B4}"/>
              </a:ext>
            </a:extLst>
          </p:cNvPr>
          <p:cNvCxnSpPr>
            <a:cxnSpLocks/>
          </p:cNvCxnSpPr>
          <p:nvPr/>
        </p:nvCxnSpPr>
        <p:spPr>
          <a:xfrm flipV="1">
            <a:off x="6029210" y="3430842"/>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9" name="Connector: Curved 128">
            <a:extLst>
              <a:ext uri="{FF2B5EF4-FFF2-40B4-BE49-F238E27FC236}">
                <a16:creationId xmlns:a16="http://schemas.microsoft.com/office/drawing/2014/main" id="{50907A33-D999-32CB-1F88-BE1C7C0E2DD8}"/>
              </a:ext>
            </a:extLst>
          </p:cNvPr>
          <p:cNvCxnSpPr>
            <a:cxnSpLocks/>
          </p:cNvCxnSpPr>
          <p:nvPr/>
        </p:nvCxnSpPr>
        <p:spPr>
          <a:xfrm>
            <a:off x="6318090" y="3810990"/>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0" name="Connector: Curved 129">
            <a:extLst>
              <a:ext uri="{FF2B5EF4-FFF2-40B4-BE49-F238E27FC236}">
                <a16:creationId xmlns:a16="http://schemas.microsoft.com/office/drawing/2014/main" id="{5E180E28-4FE4-C6EC-D9D0-1A3A48CC741B}"/>
              </a:ext>
            </a:extLst>
          </p:cNvPr>
          <p:cNvCxnSpPr/>
          <p:nvPr/>
        </p:nvCxnSpPr>
        <p:spPr>
          <a:xfrm>
            <a:off x="6902905" y="4032992"/>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1" name="Connector: Curved 130">
            <a:extLst>
              <a:ext uri="{FF2B5EF4-FFF2-40B4-BE49-F238E27FC236}">
                <a16:creationId xmlns:a16="http://schemas.microsoft.com/office/drawing/2014/main" id="{5E9F172C-D3C0-60C8-5F91-20144CC03640}"/>
              </a:ext>
            </a:extLst>
          </p:cNvPr>
          <p:cNvCxnSpPr>
            <a:cxnSpLocks/>
          </p:cNvCxnSpPr>
          <p:nvPr/>
        </p:nvCxnSpPr>
        <p:spPr>
          <a:xfrm>
            <a:off x="6445003" y="4447426"/>
            <a:ext cx="295140" cy="10265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2" name="Connector: Curved 131">
            <a:extLst>
              <a:ext uri="{FF2B5EF4-FFF2-40B4-BE49-F238E27FC236}">
                <a16:creationId xmlns:a16="http://schemas.microsoft.com/office/drawing/2014/main" id="{03D5B8BC-2355-C6D8-E77E-EBEF161BED64}"/>
              </a:ext>
            </a:extLst>
          </p:cNvPr>
          <p:cNvCxnSpPr>
            <a:cxnSpLocks/>
          </p:cNvCxnSpPr>
          <p:nvPr/>
        </p:nvCxnSpPr>
        <p:spPr>
          <a:xfrm rot="16200000" flipH="1">
            <a:off x="6965252" y="4624460"/>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3" name="Connector: Curved 132">
            <a:extLst>
              <a:ext uri="{FF2B5EF4-FFF2-40B4-BE49-F238E27FC236}">
                <a16:creationId xmlns:a16="http://schemas.microsoft.com/office/drawing/2014/main" id="{C9DADE07-3272-CFBA-0365-8A92239F9479}"/>
              </a:ext>
            </a:extLst>
          </p:cNvPr>
          <p:cNvCxnSpPr>
            <a:cxnSpLocks/>
          </p:cNvCxnSpPr>
          <p:nvPr/>
        </p:nvCxnSpPr>
        <p:spPr>
          <a:xfrm flipV="1">
            <a:off x="6537348" y="4117281"/>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4" name="Connector: Curved 133">
            <a:extLst>
              <a:ext uri="{FF2B5EF4-FFF2-40B4-BE49-F238E27FC236}">
                <a16:creationId xmlns:a16="http://schemas.microsoft.com/office/drawing/2014/main" id="{8D1BB78D-C09D-FF96-AA09-77867B2D9122}"/>
              </a:ext>
            </a:extLst>
          </p:cNvPr>
          <p:cNvCxnSpPr>
            <a:cxnSpLocks/>
          </p:cNvCxnSpPr>
          <p:nvPr/>
        </p:nvCxnSpPr>
        <p:spPr>
          <a:xfrm>
            <a:off x="6826228" y="4497429"/>
            <a:ext cx="269215" cy="73168"/>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5" name="Connector: Curved 134">
            <a:extLst>
              <a:ext uri="{FF2B5EF4-FFF2-40B4-BE49-F238E27FC236}">
                <a16:creationId xmlns:a16="http://schemas.microsoft.com/office/drawing/2014/main" id="{110B7089-626A-1AE6-B685-2574C482EF65}"/>
              </a:ext>
            </a:extLst>
          </p:cNvPr>
          <p:cNvCxnSpPr>
            <a:cxnSpLocks/>
          </p:cNvCxnSpPr>
          <p:nvPr/>
        </p:nvCxnSpPr>
        <p:spPr>
          <a:xfrm flipV="1">
            <a:off x="7058153" y="4797356"/>
            <a:ext cx="517890" cy="308882"/>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6" name="Connector: Curved 135">
            <a:extLst>
              <a:ext uri="{FF2B5EF4-FFF2-40B4-BE49-F238E27FC236}">
                <a16:creationId xmlns:a16="http://schemas.microsoft.com/office/drawing/2014/main" id="{66F50316-334D-DC1C-60DC-6E689B3A94F1}"/>
              </a:ext>
            </a:extLst>
          </p:cNvPr>
          <p:cNvCxnSpPr>
            <a:cxnSpLocks/>
          </p:cNvCxnSpPr>
          <p:nvPr/>
        </p:nvCxnSpPr>
        <p:spPr>
          <a:xfrm rot="16200000" flipH="1">
            <a:off x="7734252" y="3853731"/>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7" name="Connector: Curved 136">
            <a:extLst>
              <a:ext uri="{FF2B5EF4-FFF2-40B4-BE49-F238E27FC236}">
                <a16:creationId xmlns:a16="http://schemas.microsoft.com/office/drawing/2014/main" id="{C96D41E6-1F40-6ADA-2465-E982EC23D09E}"/>
              </a:ext>
            </a:extLst>
          </p:cNvPr>
          <p:cNvCxnSpPr>
            <a:cxnSpLocks/>
          </p:cNvCxnSpPr>
          <p:nvPr/>
        </p:nvCxnSpPr>
        <p:spPr>
          <a:xfrm rot="16200000" flipH="1">
            <a:off x="6977919" y="4322644"/>
            <a:ext cx="352979" cy="10786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8" name="Connector: Curved 137">
            <a:extLst>
              <a:ext uri="{FF2B5EF4-FFF2-40B4-BE49-F238E27FC236}">
                <a16:creationId xmlns:a16="http://schemas.microsoft.com/office/drawing/2014/main" id="{77684720-8A52-6BEA-28B5-162036D468BA}"/>
              </a:ext>
            </a:extLst>
          </p:cNvPr>
          <p:cNvCxnSpPr/>
          <p:nvPr/>
        </p:nvCxnSpPr>
        <p:spPr>
          <a:xfrm>
            <a:off x="7423710" y="4417615"/>
            <a:ext cx="477672" cy="352979"/>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9" name="Connector: Curved 138">
            <a:extLst>
              <a:ext uri="{FF2B5EF4-FFF2-40B4-BE49-F238E27FC236}">
                <a16:creationId xmlns:a16="http://schemas.microsoft.com/office/drawing/2014/main" id="{F43DD516-C985-0492-D65F-5407A5427CCB}"/>
              </a:ext>
            </a:extLst>
          </p:cNvPr>
          <p:cNvCxnSpPr>
            <a:cxnSpLocks/>
          </p:cNvCxnSpPr>
          <p:nvPr/>
        </p:nvCxnSpPr>
        <p:spPr>
          <a:xfrm flipV="1">
            <a:off x="7058153" y="4501904"/>
            <a:ext cx="604393" cy="268690"/>
          </a:xfrm>
          <a:prstGeom prst="curved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Rectangle: Top Corners Rounded 10">
            <a:extLst>
              <a:ext uri="{FF2B5EF4-FFF2-40B4-BE49-F238E27FC236}">
                <a16:creationId xmlns:a16="http://schemas.microsoft.com/office/drawing/2014/main" id="{D80E99E4-8695-40D4-4F3C-6FED048D48D9}"/>
              </a:ext>
            </a:extLst>
          </p:cNvPr>
          <p:cNvSpPr/>
          <p:nvPr/>
        </p:nvSpPr>
        <p:spPr>
          <a:xfrm rot="5400000">
            <a:off x="11188710" y="2290357"/>
            <a:ext cx="574873" cy="945283"/>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88DEA0A-EE49-744D-6980-5CBC499FDD84}"/>
              </a:ext>
            </a:extLst>
          </p:cNvPr>
          <p:cNvSpPr/>
          <p:nvPr/>
        </p:nvSpPr>
        <p:spPr>
          <a:xfrm rot="10800000">
            <a:off x="8397219" y="2475561"/>
            <a:ext cx="3200043" cy="574874"/>
          </a:xfrm>
          <a:prstGeom prst="trapezoi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BF1845-3788-42C6-7D16-A30507BC118C}"/>
              </a:ext>
            </a:extLst>
          </p:cNvPr>
          <p:cNvSpPr txBox="1"/>
          <p:nvPr/>
        </p:nvSpPr>
        <p:spPr>
          <a:xfrm>
            <a:off x="8554533" y="2544543"/>
            <a:ext cx="3269306"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Protects Filaments</a:t>
            </a:r>
          </a:p>
        </p:txBody>
      </p:sp>
      <p:sp>
        <p:nvSpPr>
          <p:cNvPr id="14" name="Rectangle: Rounded Corners 13">
            <a:extLst>
              <a:ext uri="{FF2B5EF4-FFF2-40B4-BE49-F238E27FC236}">
                <a16:creationId xmlns:a16="http://schemas.microsoft.com/office/drawing/2014/main" id="{962CCA49-2EB5-58FB-BF56-70B0DABBA634}"/>
              </a:ext>
            </a:extLst>
          </p:cNvPr>
          <p:cNvSpPr/>
          <p:nvPr/>
        </p:nvSpPr>
        <p:spPr>
          <a:xfrm>
            <a:off x="8489823" y="3281374"/>
            <a:ext cx="3476528" cy="1573510"/>
          </a:xfrm>
          <a:prstGeom prst="roundRect">
            <a:avLst/>
          </a:prstGeom>
          <a:solidFill>
            <a:schemeClr val="accent6">
              <a:lumMod val="95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87602162-ED2E-3072-04B3-9ECEEC1295EC}"/>
              </a:ext>
            </a:extLst>
          </p:cNvPr>
          <p:cNvSpPr/>
          <p:nvPr/>
        </p:nvSpPr>
        <p:spPr>
          <a:xfrm>
            <a:off x="8627262" y="3442882"/>
            <a:ext cx="343827" cy="454137"/>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8C56BD6-25C3-7365-CF33-7A145CDB0FE1}"/>
              </a:ext>
            </a:extLst>
          </p:cNvPr>
          <p:cNvSpPr txBox="1"/>
          <p:nvPr/>
        </p:nvSpPr>
        <p:spPr>
          <a:xfrm>
            <a:off x="8930366" y="3449811"/>
            <a:ext cx="3035986" cy="369332"/>
          </a:xfrm>
          <a:prstGeom prst="rect">
            <a:avLst/>
          </a:prstGeom>
          <a:noFill/>
        </p:spPr>
        <p:txBody>
          <a:bodyPr wrap="square" rtlCol="0">
            <a:spAutoFit/>
          </a:bodyPr>
          <a:lstStyle/>
          <a:p>
            <a:r>
              <a:rPr lang="en-US" b="1" dirty="0">
                <a:latin typeface="+mj-lt"/>
              </a:rPr>
              <a:t>Reduces shedding</a:t>
            </a:r>
          </a:p>
        </p:txBody>
      </p:sp>
      <p:sp>
        <p:nvSpPr>
          <p:cNvPr id="17" name="TextBox 16">
            <a:extLst>
              <a:ext uri="{FF2B5EF4-FFF2-40B4-BE49-F238E27FC236}">
                <a16:creationId xmlns:a16="http://schemas.microsoft.com/office/drawing/2014/main" id="{BA3B55FC-1152-7D67-75FB-3E92F8DAF74A}"/>
              </a:ext>
            </a:extLst>
          </p:cNvPr>
          <p:cNvSpPr txBox="1"/>
          <p:nvPr/>
        </p:nvSpPr>
        <p:spPr>
          <a:xfrm>
            <a:off x="8920126" y="4132622"/>
            <a:ext cx="3046226" cy="646331"/>
          </a:xfrm>
          <a:prstGeom prst="rect">
            <a:avLst/>
          </a:prstGeom>
          <a:noFill/>
        </p:spPr>
        <p:txBody>
          <a:bodyPr wrap="square" rtlCol="0">
            <a:spAutoFit/>
          </a:bodyPr>
          <a:lstStyle/>
          <a:p>
            <a:r>
              <a:rPr lang="en-US" b="1" dirty="0">
                <a:latin typeface="+mj-lt"/>
              </a:rPr>
              <a:t>Reduces microfiber release in water systems</a:t>
            </a:r>
          </a:p>
        </p:txBody>
      </p:sp>
      <p:sp>
        <p:nvSpPr>
          <p:cNvPr id="18" name="Arrow: Down 17">
            <a:extLst>
              <a:ext uri="{FF2B5EF4-FFF2-40B4-BE49-F238E27FC236}">
                <a16:creationId xmlns:a16="http://schemas.microsoft.com/office/drawing/2014/main" id="{6761722C-5C26-591D-8D05-188556A523C7}"/>
              </a:ext>
            </a:extLst>
          </p:cNvPr>
          <p:cNvSpPr/>
          <p:nvPr/>
        </p:nvSpPr>
        <p:spPr>
          <a:xfrm>
            <a:off x="8627263" y="4264393"/>
            <a:ext cx="343827" cy="454137"/>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07750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err="1">
                <a:solidFill>
                  <a:schemeClr val="accent2"/>
                </a:solidFill>
              </a:rPr>
              <a:t>DryFast</a:t>
            </a:r>
            <a:r>
              <a:rPr lang="en-US" baseline="30000" dirty="0">
                <a:solidFill>
                  <a:schemeClr val="accent2"/>
                </a:solidFill>
              </a:rPr>
              <a:t>®</a:t>
            </a:r>
            <a:r>
              <a:rPr lang="en-US" dirty="0">
                <a:solidFill>
                  <a:schemeClr val="accent2"/>
                </a:solidFill>
              </a:rPr>
              <a:t> Additives</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pic>
        <p:nvPicPr>
          <p:cNvPr id="5" name="Picture 4">
            <a:extLst>
              <a:ext uri="{FF2B5EF4-FFF2-40B4-BE49-F238E27FC236}">
                <a16:creationId xmlns:a16="http://schemas.microsoft.com/office/drawing/2014/main" id="{04CB3A13-95CC-AEC7-02AB-84DDC1121558}"/>
              </a:ext>
            </a:extLst>
          </p:cNvPr>
          <p:cNvPicPr>
            <a:picLocks noChangeAspect="1"/>
          </p:cNvPicPr>
          <p:nvPr/>
        </p:nvPicPr>
        <p:blipFill>
          <a:blip r:embed="rId3"/>
          <a:stretch>
            <a:fillRect/>
          </a:stretch>
        </p:blipFill>
        <p:spPr>
          <a:xfrm>
            <a:off x="3001272" y="1354659"/>
            <a:ext cx="5587819" cy="1393652"/>
          </a:xfrm>
          <a:prstGeom prst="rect">
            <a:avLst/>
          </a:prstGeom>
        </p:spPr>
      </p:pic>
      <p:sp>
        <p:nvSpPr>
          <p:cNvPr id="8" name="Arrow: Down 7">
            <a:extLst>
              <a:ext uri="{FF2B5EF4-FFF2-40B4-BE49-F238E27FC236}">
                <a16:creationId xmlns:a16="http://schemas.microsoft.com/office/drawing/2014/main" id="{29BDF3A8-7222-62B3-57DC-2E77EFD4C588}"/>
              </a:ext>
            </a:extLst>
          </p:cNvPr>
          <p:cNvSpPr/>
          <p:nvPr/>
        </p:nvSpPr>
        <p:spPr>
          <a:xfrm>
            <a:off x="5652675" y="3790950"/>
            <a:ext cx="297712" cy="1281658"/>
          </a:xfrm>
          <a:prstGeom prst="down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369CA94-0FF5-C5C1-3716-77B570BD8736}"/>
              </a:ext>
            </a:extLst>
          </p:cNvPr>
          <p:cNvSpPr/>
          <p:nvPr/>
        </p:nvSpPr>
        <p:spPr>
          <a:xfrm>
            <a:off x="5732130" y="2804647"/>
            <a:ext cx="162833" cy="5678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53B677-C645-EE72-92DE-4BF22A122F6F}"/>
              </a:ext>
            </a:extLst>
          </p:cNvPr>
          <p:cNvSpPr txBox="1"/>
          <p:nvPr/>
        </p:nvSpPr>
        <p:spPr>
          <a:xfrm>
            <a:off x="4278886" y="3349029"/>
            <a:ext cx="3032589" cy="430887"/>
          </a:xfrm>
          <a:prstGeom prst="rect">
            <a:avLst/>
          </a:prstGeom>
          <a:noFill/>
        </p:spPr>
        <p:txBody>
          <a:bodyPr wrap="square" rtlCol="0">
            <a:spAutoFit/>
          </a:bodyPr>
          <a:lstStyle/>
          <a:p>
            <a:pPr algn="ctr"/>
            <a:r>
              <a:rPr lang="en-US" sz="2200" dirty="0">
                <a:latin typeface="Franklin Gothic Demi Cond" panose="020B0706030402020204" pitchFamily="34" charset="0"/>
              </a:rPr>
              <a:t>Chemistry Application</a:t>
            </a:r>
          </a:p>
        </p:txBody>
      </p:sp>
      <p:sp>
        <p:nvSpPr>
          <p:cNvPr id="14" name="TextBox 13">
            <a:extLst>
              <a:ext uri="{FF2B5EF4-FFF2-40B4-BE49-F238E27FC236}">
                <a16:creationId xmlns:a16="http://schemas.microsoft.com/office/drawing/2014/main" id="{DD2D698B-5572-ECC3-0FD7-165F7316B4AF}"/>
              </a:ext>
            </a:extLst>
          </p:cNvPr>
          <p:cNvSpPr txBox="1"/>
          <p:nvPr/>
        </p:nvSpPr>
        <p:spPr>
          <a:xfrm>
            <a:off x="4295869" y="5096544"/>
            <a:ext cx="3032589" cy="677108"/>
          </a:xfrm>
          <a:prstGeom prst="rect">
            <a:avLst/>
          </a:prstGeom>
          <a:noFill/>
        </p:spPr>
        <p:txBody>
          <a:bodyPr wrap="square" rtlCol="0">
            <a:spAutoFit/>
          </a:bodyPr>
          <a:lstStyle/>
          <a:p>
            <a:pPr algn="ctr"/>
            <a:r>
              <a:rPr lang="en-US" sz="2000" dirty="0">
                <a:latin typeface="Franklin Gothic Demi Cond" panose="020B0706030402020204" pitchFamily="34" charset="0"/>
              </a:rPr>
              <a:t>Final Stage</a:t>
            </a:r>
          </a:p>
          <a:p>
            <a:pPr algn="ctr"/>
            <a:r>
              <a:rPr lang="en-US" dirty="0">
                <a:latin typeface="Franklin Gothic Medium" panose="020B0603020102020204" pitchFamily="34" charset="0"/>
              </a:rPr>
              <a:t>(Ex. Dyeing / Finishing)</a:t>
            </a:r>
          </a:p>
        </p:txBody>
      </p:sp>
      <p:sp>
        <p:nvSpPr>
          <p:cNvPr id="15" name="Arrow: Bent 14">
            <a:extLst>
              <a:ext uri="{FF2B5EF4-FFF2-40B4-BE49-F238E27FC236}">
                <a16:creationId xmlns:a16="http://schemas.microsoft.com/office/drawing/2014/main" id="{84FD6DB3-1BA9-6DA8-4212-3F3F80906005}"/>
              </a:ext>
            </a:extLst>
          </p:cNvPr>
          <p:cNvSpPr/>
          <p:nvPr/>
        </p:nvSpPr>
        <p:spPr>
          <a:xfrm rot="5400000">
            <a:off x="6789557" y="2929940"/>
            <a:ext cx="1100244" cy="3183344"/>
          </a:xfrm>
          <a:prstGeom prst="bentArrow">
            <a:avLst>
              <a:gd name="adj1" fmla="val 16301"/>
              <a:gd name="adj2" fmla="val 13401"/>
              <a:gd name="adj3" fmla="val 14367"/>
              <a:gd name="adj4" fmla="val 43750"/>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Arrow: Bent 15">
            <a:extLst>
              <a:ext uri="{FF2B5EF4-FFF2-40B4-BE49-F238E27FC236}">
                <a16:creationId xmlns:a16="http://schemas.microsoft.com/office/drawing/2014/main" id="{8A706B13-4233-B9E4-84D2-83BB7641A81B}"/>
              </a:ext>
            </a:extLst>
          </p:cNvPr>
          <p:cNvSpPr/>
          <p:nvPr/>
        </p:nvSpPr>
        <p:spPr>
          <a:xfrm rot="5400000" flipV="1">
            <a:off x="3690348" y="2883148"/>
            <a:ext cx="1100244" cy="3278676"/>
          </a:xfrm>
          <a:prstGeom prst="bentArrow">
            <a:avLst>
              <a:gd name="adj1" fmla="val 16301"/>
              <a:gd name="adj2" fmla="val 13401"/>
              <a:gd name="adj3" fmla="val 14367"/>
              <a:gd name="adj4" fmla="val 43750"/>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8AA17E66-C418-8649-35DA-9664A0FC343E}"/>
              </a:ext>
            </a:extLst>
          </p:cNvPr>
          <p:cNvSpPr txBox="1"/>
          <p:nvPr/>
        </p:nvSpPr>
        <p:spPr>
          <a:xfrm>
            <a:off x="7275293" y="5096544"/>
            <a:ext cx="3032589" cy="677108"/>
          </a:xfrm>
          <a:prstGeom prst="rect">
            <a:avLst/>
          </a:prstGeom>
          <a:noFill/>
        </p:spPr>
        <p:txBody>
          <a:bodyPr wrap="square" rtlCol="0">
            <a:spAutoFit/>
          </a:bodyPr>
          <a:lstStyle/>
          <a:p>
            <a:pPr algn="ctr"/>
            <a:r>
              <a:rPr lang="en-US" sz="2000" dirty="0">
                <a:latin typeface="Franklin Gothic Demi Cond" panose="020B0706030402020204" pitchFamily="34" charset="0"/>
              </a:rPr>
              <a:t>Post Treatment</a:t>
            </a:r>
          </a:p>
          <a:p>
            <a:pPr algn="ctr"/>
            <a:r>
              <a:rPr lang="en-US" dirty="0">
                <a:latin typeface="Franklin Gothic Medium" panose="020B0603020102020204" pitchFamily="34" charset="0"/>
              </a:rPr>
              <a:t>(Ex. Laundering)</a:t>
            </a:r>
          </a:p>
        </p:txBody>
      </p:sp>
      <p:sp>
        <p:nvSpPr>
          <p:cNvPr id="47" name="TextBox 46">
            <a:extLst>
              <a:ext uri="{FF2B5EF4-FFF2-40B4-BE49-F238E27FC236}">
                <a16:creationId xmlns:a16="http://schemas.microsoft.com/office/drawing/2014/main" id="{AF2DA024-9694-1110-74FF-524A8A335968}"/>
              </a:ext>
            </a:extLst>
          </p:cNvPr>
          <p:cNvSpPr txBox="1"/>
          <p:nvPr/>
        </p:nvSpPr>
        <p:spPr>
          <a:xfrm>
            <a:off x="1242014" y="5096544"/>
            <a:ext cx="3032589" cy="677108"/>
          </a:xfrm>
          <a:prstGeom prst="rect">
            <a:avLst/>
          </a:prstGeom>
          <a:noFill/>
        </p:spPr>
        <p:txBody>
          <a:bodyPr wrap="square" rtlCol="0">
            <a:spAutoFit/>
          </a:bodyPr>
          <a:lstStyle/>
          <a:p>
            <a:pPr algn="ctr"/>
            <a:r>
              <a:rPr lang="en-US" sz="2000" dirty="0">
                <a:latin typeface="Franklin Gothic Demi Cond" panose="020B0706030402020204" pitchFamily="34" charset="0"/>
              </a:rPr>
              <a:t>In-Process</a:t>
            </a:r>
          </a:p>
          <a:p>
            <a:pPr algn="ctr"/>
            <a:r>
              <a:rPr lang="en-US" dirty="0">
                <a:latin typeface="Franklin Gothic Medium" panose="020B0603020102020204" pitchFamily="34" charset="0"/>
              </a:rPr>
              <a:t>(Ex. Coning Oil Step)</a:t>
            </a:r>
          </a:p>
        </p:txBody>
      </p:sp>
    </p:spTree>
    <p:extLst>
      <p:ext uri="{BB962C8B-B14F-4D97-AF65-F5344CB8AC3E}">
        <p14:creationId xmlns:p14="http://schemas.microsoft.com/office/powerpoint/2010/main" val="67485700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4" grpId="0"/>
      <p:bldP spid="15" grpId="0" animBg="1"/>
      <p:bldP spid="16" grpId="0" animBg="1"/>
      <p:bldP spid="44"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E9CBAAC4-6125-31CE-22F8-79E3B436FAEE}"/>
              </a:ext>
            </a:extLst>
          </p:cNvPr>
          <p:cNvSpPr txBox="1">
            <a:spLocks/>
          </p:cNvSpPr>
          <p:nvPr/>
        </p:nvSpPr>
        <p:spPr>
          <a:xfrm>
            <a:off x="7722125" y="3522373"/>
            <a:ext cx="4469875" cy="1449913"/>
          </a:xfrm>
          <a:prstGeom prst="rect">
            <a:avLst/>
          </a:prstGeom>
          <a:solidFill>
            <a:schemeClr val="bg1">
              <a:lumMod val="5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6171" name="Arrow: Right 6170">
            <a:extLst>
              <a:ext uri="{FF2B5EF4-FFF2-40B4-BE49-F238E27FC236}">
                <a16:creationId xmlns:a16="http://schemas.microsoft.com/office/drawing/2014/main" id="{DEC80F49-C1D6-1E32-F86A-17AA8078B3B5}"/>
              </a:ext>
            </a:extLst>
          </p:cNvPr>
          <p:cNvSpPr/>
          <p:nvPr/>
        </p:nvSpPr>
        <p:spPr>
          <a:xfrm rot="16200000">
            <a:off x="11124620" y="3969864"/>
            <a:ext cx="829600" cy="169798"/>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173" name="Arrow: Right 6172">
            <a:extLst>
              <a:ext uri="{FF2B5EF4-FFF2-40B4-BE49-F238E27FC236}">
                <a16:creationId xmlns:a16="http://schemas.microsoft.com/office/drawing/2014/main" id="{7328620B-D7DC-5206-4BB3-26169C13BE23}"/>
              </a:ext>
            </a:extLst>
          </p:cNvPr>
          <p:cNvSpPr/>
          <p:nvPr/>
        </p:nvSpPr>
        <p:spPr>
          <a:xfrm rot="16200000">
            <a:off x="10266223" y="4061507"/>
            <a:ext cx="348307" cy="169800"/>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174" name="Arrow: Right 6173">
            <a:extLst>
              <a:ext uri="{FF2B5EF4-FFF2-40B4-BE49-F238E27FC236}">
                <a16:creationId xmlns:a16="http://schemas.microsoft.com/office/drawing/2014/main" id="{5597FFE6-3640-AB1C-EB0A-12C8850D078D}"/>
              </a:ext>
            </a:extLst>
          </p:cNvPr>
          <p:cNvSpPr/>
          <p:nvPr/>
        </p:nvSpPr>
        <p:spPr>
          <a:xfrm rot="16200000">
            <a:off x="9796402" y="4239092"/>
            <a:ext cx="202018" cy="190536"/>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175" name="Arrow: Right 6174">
            <a:extLst>
              <a:ext uri="{FF2B5EF4-FFF2-40B4-BE49-F238E27FC236}">
                <a16:creationId xmlns:a16="http://schemas.microsoft.com/office/drawing/2014/main" id="{F6C1A0D9-8C85-C1B0-F8DA-5D625A395813}"/>
              </a:ext>
            </a:extLst>
          </p:cNvPr>
          <p:cNvSpPr/>
          <p:nvPr/>
        </p:nvSpPr>
        <p:spPr>
          <a:xfrm rot="16200000">
            <a:off x="8279263" y="4032791"/>
            <a:ext cx="487179" cy="169798"/>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176" name="Arrow: Right 6175">
            <a:extLst>
              <a:ext uri="{FF2B5EF4-FFF2-40B4-BE49-F238E27FC236}">
                <a16:creationId xmlns:a16="http://schemas.microsoft.com/office/drawing/2014/main" id="{666503D4-67BB-8C72-E89D-192C85F5FA6D}"/>
              </a:ext>
            </a:extLst>
          </p:cNvPr>
          <p:cNvSpPr/>
          <p:nvPr/>
        </p:nvSpPr>
        <p:spPr>
          <a:xfrm rot="16200000">
            <a:off x="8760650" y="4329691"/>
            <a:ext cx="348307" cy="169800"/>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172" name="Arrow: Right 6171">
            <a:extLst>
              <a:ext uri="{FF2B5EF4-FFF2-40B4-BE49-F238E27FC236}">
                <a16:creationId xmlns:a16="http://schemas.microsoft.com/office/drawing/2014/main" id="{51D754A7-D610-F046-42B2-937AD8990146}"/>
              </a:ext>
            </a:extLst>
          </p:cNvPr>
          <p:cNvSpPr/>
          <p:nvPr/>
        </p:nvSpPr>
        <p:spPr>
          <a:xfrm rot="16200000">
            <a:off x="10723465" y="3894184"/>
            <a:ext cx="487179" cy="169798"/>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BDC8AB65-FE4B-26D0-4532-3FF984C1DD9B}"/>
              </a:ext>
            </a:extLst>
          </p:cNvPr>
          <p:cNvSpPr txBox="1">
            <a:spLocks/>
          </p:cNvSpPr>
          <p:nvPr/>
        </p:nvSpPr>
        <p:spPr>
          <a:xfrm>
            <a:off x="-1900" y="1"/>
            <a:ext cx="7793831" cy="6864326"/>
          </a:xfrm>
          <a:prstGeom prst="rect">
            <a:avLst/>
          </a:prstGeom>
          <a:solidFill>
            <a:schemeClr val="accent1">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6" name="Text Placeholder 5">
            <a:extLst>
              <a:ext uri="{FF2B5EF4-FFF2-40B4-BE49-F238E27FC236}">
                <a16:creationId xmlns:a16="http://schemas.microsoft.com/office/drawing/2014/main" id="{B7E4F528-22E1-7454-ED01-D2CCDB0B062A}"/>
              </a:ext>
            </a:extLst>
          </p:cNvPr>
          <p:cNvSpPr>
            <a:spLocks noGrp="1"/>
          </p:cNvSpPr>
          <p:nvPr>
            <p:ph type="body" sz="quarter" idx="14"/>
          </p:nvPr>
        </p:nvSpPr>
        <p:spPr/>
        <p:txBody>
          <a:bodyPr/>
          <a:lstStyle/>
          <a:p>
            <a:endParaRPr lang="en-US"/>
          </a:p>
        </p:txBody>
      </p:sp>
      <p:pic>
        <p:nvPicPr>
          <p:cNvPr id="20" name="DryFast - Lululemon 2 Edited">
            <a:hlinkClick r:id="" action="ppaction://media"/>
            <a:extLst>
              <a:ext uri="{FF2B5EF4-FFF2-40B4-BE49-F238E27FC236}">
                <a16:creationId xmlns:a16="http://schemas.microsoft.com/office/drawing/2014/main" id="{7602FEF6-60FE-827F-B800-E3E0873D976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 r="-564" b="-565"/>
          <a:stretch/>
        </p:blipFill>
        <p:spPr>
          <a:xfrm>
            <a:off x="531286" y="1189457"/>
            <a:ext cx="7447167" cy="4189032"/>
          </a:xfrm>
          <a:prstGeom prst="rect">
            <a:avLst/>
          </a:prstGeom>
          <a:effectLst>
            <a:outerShdw blurRad="50800" dist="38100" dir="8100000" algn="tr" rotWithShape="0">
              <a:prstClr val="black">
                <a:alpha val="40000"/>
              </a:prstClr>
            </a:outerShdw>
          </a:effectLst>
        </p:spPr>
      </p:pic>
      <p:sp>
        <p:nvSpPr>
          <p:cNvPr id="23" name="Title 1">
            <a:extLst>
              <a:ext uri="{FF2B5EF4-FFF2-40B4-BE49-F238E27FC236}">
                <a16:creationId xmlns:a16="http://schemas.microsoft.com/office/drawing/2014/main" id="{FC94977D-65E0-4039-AEB7-BB40D17DB1DB}"/>
              </a:ext>
            </a:extLst>
          </p:cNvPr>
          <p:cNvSpPr>
            <a:spLocks noGrp="1"/>
          </p:cNvSpPr>
          <p:nvPr>
            <p:ph type="ctrTitle"/>
          </p:nvPr>
        </p:nvSpPr>
        <p:spPr>
          <a:xfrm>
            <a:off x="531837" y="304798"/>
            <a:ext cx="10995891" cy="524933"/>
          </a:xfrm>
        </p:spPr>
        <p:txBody>
          <a:bodyPr/>
          <a:lstStyle/>
          <a:p>
            <a:r>
              <a:rPr lang="en-US" dirty="0">
                <a:solidFill>
                  <a:schemeClr val="accent2"/>
                </a:solidFill>
              </a:rPr>
              <a:t>Moisture Management Approach</a:t>
            </a:r>
          </a:p>
        </p:txBody>
      </p:sp>
      <p:sp>
        <p:nvSpPr>
          <p:cNvPr id="2" name="Rectangle: Top Corners Rounded 1">
            <a:extLst>
              <a:ext uri="{FF2B5EF4-FFF2-40B4-BE49-F238E27FC236}">
                <a16:creationId xmlns:a16="http://schemas.microsoft.com/office/drawing/2014/main" id="{EFA81AA3-668D-F605-272D-E47921DB89A9}"/>
              </a:ext>
            </a:extLst>
          </p:cNvPr>
          <p:cNvSpPr/>
          <p:nvPr/>
        </p:nvSpPr>
        <p:spPr>
          <a:xfrm rot="16200000">
            <a:off x="8737669" y="-20165"/>
            <a:ext cx="573445" cy="94528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rapezoid 2">
            <a:extLst>
              <a:ext uri="{FF2B5EF4-FFF2-40B4-BE49-F238E27FC236}">
                <a16:creationId xmlns:a16="http://schemas.microsoft.com/office/drawing/2014/main" id="{0D823CF8-B1A7-53AB-F2F7-9967C8C7ADBA}"/>
              </a:ext>
            </a:extLst>
          </p:cNvPr>
          <p:cNvSpPr/>
          <p:nvPr/>
        </p:nvSpPr>
        <p:spPr>
          <a:xfrm rot="10800000">
            <a:off x="9263505" y="163577"/>
            <a:ext cx="2786150" cy="574874"/>
          </a:xfrm>
          <a:prstGeom prst="trapezoi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AFDD8A-B3B2-56B7-6DE4-A4950F020F65}"/>
              </a:ext>
            </a:extLst>
          </p:cNvPr>
          <p:cNvSpPr txBox="1"/>
          <p:nvPr/>
        </p:nvSpPr>
        <p:spPr>
          <a:xfrm>
            <a:off x="8583385" y="230671"/>
            <a:ext cx="3406245"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Manages Moisture Transport</a:t>
            </a:r>
          </a:p>
        </p:txBody>
      </p:sp>
      <p:sp>
        <p:nvSpPr>
          <p:cNvPr id="12" name="Wave 11">
            <a:extLst>
              <a:ext uri="{FF2B5EF4-FFF2-40B4-BE49-F238E27FC236}">
                <a16:creationId xmlns:a16="http://schemas.microsoft.com/office/drawing/2014/main" id="{3D105F81-7F3F-CB50-6C9D-A17194FCEA81}"/>
              </a:ext>
            </a:extLst>
          </p:cNvPr>
          <p:cNvSpPr/>
          <p:nvPr/>
        </p:nvSpPr>
        <p:spPr>
          <a:xfrm rot="21083959" flipH="1">
            <a:off x="7915753" y="2534063"/>
            <a:ext cx="4000063" cy="1786203"/>
          </a:xfrm>
          <a:prstGeom prst="wave">
            <a:avLst>
              <a:gd name="adj1" fmla="val 12500"/>
              <a:gd name="adj2" fmla="val -1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A44206-4C30-831A-12F6-FCBBDB607F5B}"/>
              </a:ext>
            </a:extLst>
          </p:cNvPr>
          <p:cNvSpPr/>
          <p:nvPr/>
        </p:nvSpPr>
        <p:spPr>
          <a:xfrm rot="19243973">
            <a:off x="8267004" y="2803972"/>
            <a:ext cx="125852" cy="15460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969DF6-1319-FBF5-D2C0-0855C4841144}"/>
              </a:ext>
            </a:extLst>
          </p:cNvPr>
          <p:cNvSpPr/>
          <p:nvPr/>
        </p:nvSpPr>
        <p:spPr>
          <a:xfrm rot="19243973">
            <a:off x="11493860" y="2371571"/>
            <a:ext cx="125852" cy="154607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FD9237-AE89-22DB-1B9B-9F7E7611C52C}"/>
              </a:ext>
            </a:extLst>
          </p:cNvPr>
          <p:cNvSpPr/>
          <p:nvPr/>
        </p:nvSpPr>
        <p:spPr>
          <a:xfrm rot="19243973">
            <a:off x="11478056" y="2382204"/>
            <a:ext cx="125852" cy="154607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Wave 12">
            <a:extLst>
              <a:ext uri="{FF2B5EF4-FFF2-40B4-BE49-F238E27FC236}">
                <a16:creationId xmlns:a16="http://schemas.microsoft.com/office/drawing/2014/main" id="{A5275C43-999A-0D54-2644-74B09E48BEE3}"/>
              </a:ext>
            </a:extLst>
          </p:cNvPr>
          <p:cNvSpPr/>
          <p:nvPr/>
        </p:nvSpPr>
        <p:spPr>
          <a:xfrm rot="21068610" flipH="1">
            <a:off x="7981068" y="2409535"/>
            <a:ext cx="4000063" cy="1786203"/>
          </a:xfrm>
          <a:prstGeom prst="wave">
            <a:avLst>
              <a:gd name="adj1" fmla="val 12500"/>
              <a:gd name="adj2" fmla="val -1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53" name="Oval 6152">
            <a:extLst>
              <a:ext uri="{FF2B5EF4-FFF2-40B4-BE49-F238E27FC236}">
                <a16:creationId xmlns:a16="http://schemas.microsoft.com/office/drawing/2014/main" id="{D3E95039-F407-9A61-30AF-AE8FA35A0CDD}"/>
              </a:ext>
            </a:extLst>
          </p:cNvPr>
          <p:cNvSpPr/>
          <p:nvPr/>
        </p:nvSpPr>
        <p:spPr>
          <a:xfrm rot="11127586">
            <a:off x="10887740" y="4337235"/>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55" name="Oval 6154">
            <a:extLst>
              <a:ext uri="{FF2B5EF4-FFF2-40B4-BE49-F238E27FC236}">
                <a16:creationId xmlns:a16="http://schemas.microsoft.com/office/drawing/2014/main" id="{0109F798-8F33-42E0-3C99-37ECE9FA822C}"/>
              </a:ext>
            </a:extLst>
          </p:cNvPr>
          <p:cNvSpPr/>
          <p:nvPr/>
        </p:nvSpPr>
        <p:spPr>
          <a:xfrm rot="10800000">
            <a:off x="10539622" y="4662815"/>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56" name="Oval 6155">
            <a:extLst>
              <a:ext uri="{FF2B5EF4-FFF2-40B4-BE49-F238E27FC236}">
                <a16:creationId xmlns:a16="http://schemas.microsoft.com/office/drawing/2014/main" id="{D94E594D-949D-2B62-474B-FBC0D7093655}"/>
              </a:ext>
            </a:extLst>
          </p:cNvPr>
          <p:cNvSpPr/>
          <p:nvPr/>
        </p:nvSpPr>
        <p:spPr>
          <a:xfrm rot="9169297">
            <a:off x="10318440" y="4548462"/>
            <a:ext cx="112135" cy="11435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57" name="Oval 6156">
            <a:extLst>
              <a:ext uri="{FF2B5EF4-FFF2-40B4-BE49-F238E27FC236}">
                <a16:creationId xmlns:a16="http://schemas.microsoft.com/office/drawing/2014/main" id="{A45F150D-11C6-216B-4FF4-F346343D685C}"/>
              </a:ext>
            </a:extLst>
          </p:cNvPr>
          <p:cNvSpPr/>
          <p:nvPr/>
        </p:nvSpPr>
        <p:spPr>
          <a:xfrm rot="10800000">
            <a:off x="10874709" y="4648494"/>
            <a:ext cx="128272" cy="11435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58" name="Oval 6157">
            <a:extLst>
              <a:ext uri="{FF2B5EF4-FFF2-40B4-BE49-F238E27FC236}">
                <a16:creationId xmlns:a16="http://schemas.microsoft.com/office/drawing/2014/main" id="{6F7D3E87-2D88-4FC7-E497-D3E298FB51A1}"/>
              </a:ext>
            </a:extLst>
          </p:cNvPr>
          <p:cNvSpPr/>
          <p:nvPr/>
        </p:nvSpPr>
        <p:spPr>
          <a:xfrm rot="10800000">
            <a:off x="11721616" y="4436437"/>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59" name="Oval 6158">
            <a:extLst>
              <a:ext uri="{FF2B5EF4-FFF2-40B4-BE49-F238E27FC236}">
                <a16:creationId xmlns:a16="http://schemas.microsoft.com/office/drawing/2014/main" id="{37D24DE4-9A30-5978-999C-B72AF96806A6}"/>
              </a:ext>
            </a:extLst>
          </p:cNvPr>
          <p:cNvSpPr/>
          <p:nvPr/>
        </p:nvSpPr>
        <p:spPr>
          <a:xfrm rot="9082318">
            <a:off x="11229112" y="4688479"/>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0" name="Oval 6159">
            <a:extLst>
              <a:ext uri="{FF2B5EF4-FFF2-40B4-BE49-F238E27FC236}">
                <a16:creationId xmlns:a16="http://schemas.microsoft.com/office/drawing/2014/main" id="{72D3AA01-1B94-CAA3-0B1C-4EAFF2BAB46F}"/>
              </a:ext>
            </a:extLst>
          </p:cNvPr>
          <p:cNvSpPr/>
          <p:nvPr/>
        </p:nvSpPr>
        <p:spPr>
          <a:xfrm rot="9082318">
            <a:off x="11213395" y="4490309"/>
            <a:ext cx="112135" cy="11435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1" name="Oval 6160">
            <a:extLst>
              <a:ext uri="{FF2B5EF4-FFF2-40B4-BE49-F238E27FC236}">
                <a16:creationId xmlns:a16="http://schemas.microsoft.com/office/drawing/2014/main" id="{9C075145-F08C-0B9B-A196-C94148289A4B}"/>
              </a:ext>
            </a:extLst>
          </p:cNvPr>
          <p:cNvSpPr/>
          <p:nvPr/>
        </p:nvSpPr>
        <p:spPr>
          <a:xfrm rot="9082318">
            <a:off x="11564199" y="4674158"/>
            <a:ext cx="128272" cy="11435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2" name="Oval 6161">
            <a:extLst>
              <a:ext uri="{FF2B5EF4-FFF2-40B4-BE49-F238E27FC236}">
                <a16:creationId xmlns:a16="http://schemas.microsoft.com/office/drawing/2014/main" id="{96D6C11A-4217-BF21-22DF-AC170D7E486F}"/>
              </a:ext>
            </a:extLst>
          </p:cNvPr>
          <p:cNvSpPr/>
          <p:nvPr/>
        </p:nvSpPr>
        <p:spPr>
          <a:xfrm rot="11083494">
            <a:off x="9639707" y="4668283"/>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3" name="Oval 6162">
            <a:extLst>
              <a:ext uri="{FF2B5EF4-FFF2-40B4-BE49-F238E27FC236}">
                <a16:creationId xmlns:a16="http://schemas.microsoft.com/office/drawing/2014/main" id="{3184896A-126B-0027-C623-A0DCA65A7BF5}"/>
              </a:ext>
            </a:extLst>
          </p:cNvPr>
          <p:cNvSpPr/>
          <p:nvPr/>
        </p:nvSpPr>
        <p:spPr>
          <a:xfrm rot="10184744">
            <a:off x="8302429" y="4698765"/>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4" name="Oval 6163">
            <a:extLst>
              <a:ext uri="{FF2B5EF4-FFF2-40B4-BE49-F238E27FC236}">
                <a16:creationId xmlns:a16="http://schemas.microsoft.com/office/drawing/2014/main" id="{B84D037B-B54A-05DB-CE36-F15631D15BDE}"/>
              </a:ext>
            </a:extLst>
          </p:cNvPr>
          <p:cNvSpPr/>
          <p:nvPr/>
        </p:nvSpPr>
        <p:spPr>
          <a:xfrm rot="10472839">
            <a:off x="8080714" y="4488713"/>
            <a:ext cx="112135" cy="11435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5" name="Oval 6164">
            <a:extLst>
              <a:ext uri="{FF2B5EF4-FFF2-40B4-BE49-F238E27FC236}">
                <a16:creationId xmlns:a16="http://schemas.microsoft.com/office/drawing/2014/main" id="{12847951-A215-5377-C4F2-6A8329C3D423}"/>
              </a:ext>
            </a:extLst>
          </p:cNvPr>
          <p:cNvSpPr/>
          <p:nvPr/>
        </p:nvSpPr>
        <p:spPr>
          <a:xfrm rot="10144101">
            <a:off x="8636983" y="4588745"/>
            <a:ext cx="128272" cy="11435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6" name="Oval 6165">
            <a:extLst>
              <a:ext uri="{FF2B5EF4-FFF2-40B4-BE49-F238E27FC236}">
                <a16:creationId xmlns:a16="http://schemas.microsoft.com/office/drawing/2014/main" id="{D31A89B9-A6A2-A839-77DF-86C3B3361EF5}"/>
              </a:ext>
            </a:extLst>
          </p:cNvPr>
          <p:cNvSpPr/>
          <p:nvPr/>
        </p:nvSpPr>
        <p:spPr>
          <a:xfrm rot="12052727">
            <a:off x="9965634" y="4547485"/>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7" name="Oval 6166">
            <a:extLst>
              <a:ext uri="{FF2B5EF4-FFF2-40B4-BE49-F238E27FC236}">
                <a16:creationId xmlns:a16="http://schemas.microsoft.com/office/drawing/2014/main" id="{CCE77E46-A526-46F6-7AEA-984CADA6F060}"/>
              </a:ext>
            </a:extLst>
          </p:cNvPr>
          <p:cNvSpPr/>
          <p:nvPr/>
        </p:nvSpPr>
        <p:spPr>
          <a:xfrm rot="9082318">
            <a:off x="8885304" y="4713787"/>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8" name="Oval 6167">
            <a:extLst>
              <a:ext uri="{FF2B5EF4-FFF2-40B4-BE49-F238E27FC236}">
                <a16:creationId xmlns:a16="http://schemas.microsoft.com/office/drawing/2014/main" id="{1766F442-7279-EFFC-7173-532CF29437E2}"/>
              </a:ext>
            </a:extLst>
          </p:cNvPr>
          <p:cNvSpPr/>
          <p:nvPr/>
        </p:nvSpPr>
        <p:spPr>
          <a:xfrm rot="9563425">
            <a:off x="10258011" y="4766939"/>
            <a:ext cx="146517" cy="16737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69" name="Oval 6168">
            <a:extLst>
              <a:ext uri="{FF2B5EF4-FFF2-40B4-BE49-F238E27FC236}">
                <a16:creationId xmlns:a16="http://schemas.microsoft.com/office/drawing/2014/main" id="{B5B26546-3E58-7D2F-37E2-B0AE403FA2CC}"/>
              </a:ext>
            </a:extLst>
          </p:cNvPr>
          <p:cNvSpPr/>
          <p:nvPr/>
        </p:nvSpPr>
        <p:spPr>
          <a:xfrm rot="9082318">
            <a:off x="9307000" y="4720977"/>
            <a:ext cx="128272" cy="11435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77" name="Arrow: Right 6176">
            <a:extLst>
              <a:ext uri="{FF2B5EF4-FFF2-40B4-BE49-F238E27FC236}">
                <a16:creationId xmlns:a16="http://schemas.microsoft.com/office/drawing/2014/main" id="{86567C48-5061-F0FB-C54A-D9BCC60B98A7}"/>
              </a:ext>
            </a:extLst>
          </p:cNvPr>
          <p:cNvSpPr/>
          <p:nvPr/>
        </p:nvSpPr>
        <p:spPr>
          <a:xfrm rot="16200000">
            <a:off x="8582160" y="2432917"/>
            <a:ext cx="332070" cy="169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78" name="Oval 6177">
            <a:extLst>
              <a:ext uri="{FF2B5EF4-FFF2-40B4-BE49-F238E27FC236}">
                <a16:creationId xmlns:a16="http://schemas.microsoft.com/office/drawing/2014/main" id="{8079488F-888B-FDD4-A45E-8329DB94BBD0}"/>
              </a:ext>
            </a:extLst>
          </p:cNvPr>
          <p:cNvSpPr/>
          <p:nvPr/>
        </p:nvSpPr>
        <p:spPr>
          <a:xfrm rot="10015232">
            <a:off x="9414025" y="4503648"/>
            <a:ext cx="158309" cy="1618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81" name="Rectangle 6180">
            <a:extLst>
              <a:ext uri="{FF2B5EF4-FFF2-40B4-BE49-F238E27FC236}">
                <a16:creationId xmlns:a16="http://schemas.microsoft.com/office/drawing/2014/main" id="{2E464008-4E97-8F4A-42EA-55CDBC6B118B}"/>
              </a:ext>
            </a:extLst>
          </p:cNvPr>
          <p:cNvSpPr/>
          <p:nvPr/>
        </p:nvSpPr>
        <p:spPr>
          <a:xfrm>
            <a:off x="8708108" y="2741690"/>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82" name="Rectangle 6181">
            <a:extLst>
              <a:ext uri="{FF2B5EF4-FFF2-40B4-BE49-F238E27FC236}">
                <a16:creationId xmlns:a16="http://schemas.microsoft.com/office/drawing/2014/main" id="{B836472B-DC9B-06B5-A12C-AE5253A7DA93}"/>
              </a:ext>
            </a:extLst>
          </p:cNvPr>
          <p:cNvSpPr/>
          <p:nvPr/>
        </p:nvSpPr>
        <p:spPr>
          <a:xfrm>
            <a:off x="8709038" y="2959783"/>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83" name="Rectangle 6182">
            <a:extLst>
              <a:ext uri="{FF2B5EF4-FFF2-40B4-BE49-F238E27FC236}">
                <a16:creationId xmlns:a16="http://schemas.microsoft.com/office/drawing/2014/main" id="{01E39216-BDD6-9938-6A1D-E54FA8DDEE92}"/>
              </a:ext>
            </a:extLst>
          </p:cNvPr>
          <p:cNvSpPr/>
          <p:nvPr/>
        </p:nvSpPr>
        <p:spPr>
          <a:xfrm>
            <a:off x="8712838" y="3165105"/>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84" name="Arrow: Right 6183">
            <a:extLst>
              <a:ext uri="{FF2B5EF4-FFF2-40B4-BE49-F238E27FC236}">
                <a16:creationId xmlns:a16="http://schemas.microsoft.com/office/drawing/2014/main" id="{4308DAA1-977B-1A69-5FCD-0116D34B2342}"/>
              </a:ext>
            </a:extLst>
          </p:cNvPr>
          <p:cNvSpPr/>
          <p:nvPr/>
        </p:nvSpPr>
        <p:spPr>
          <a:xfrm rot="16200000">
            <a:off x="9150209" y="2206504"/>
            <a:ext cx="332070" cy="169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85" name="Rectangle 6184">
            <a:extLst>
              <a:ext uri="{FF2B5EF4-FFF2-40B4-BE49-F238E27FC236}">
                <a16:creationId xmlns:a16="http://schemas.microsoft.com/office/drawing/2014/main" id="{08A50C5A-ABD9-0139-8287-074AB494C73C}"/>
              </a:ext>
            </a:extLst>
          </p:cNvPr>
          <p:cNvSpPr/>
          <p:nvPr/>
        </p:nvSpPr>
        <p:spPr>
          <a:xfrm>
            <a:off x="9276157" y="2515277"/>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86" name="Rectangle 6185">
            <a:extLst>
              <a:ext uri="{FF2B5EF4-FFF2-40B4-BE49-F238E27FC236}">
                <a16:creationId xmlns:a16="http://schemas.microsoft.com/office/drawing/2014/main" id="{F227BFC4-12D5-46AB-7FAF-B55B3BDE518A}"/>
              </a:ext>
            </a:extLst>
          </p:cNvPr>
          <p:cNvSpPr/>
          <p:nvPr/>
        </p:nvSpPr>
        <p:spPr>
          <a:xfrm>
            <a:off x="9277087" y="2733370"/>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87" name="Rectangle 6186">
            <a:extLst>
              <a:ext uri="{FF2B5EF4-FFF2-40B4-BE49-F238E27FC236}">
                <a16:creationId xmlns:a16="http://schemas.microsoft.com/office/drawing/2014/main" id="{804537DC-1DCD-6C8E-6CB5-6E657ED24CCB}"/>
              </a:ext>
            </a:extLst>
          </p:cNvPr>
          <p:cNvSpPr/>
          <p:nvPr/>
        </p:nvSpPr>
        <p:spPr>
          <a:xfrm>
            <a:off x="9280887" y="2938692"/>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88" name="Arrow: Right 6187">
            <a:extLst>
              <a:ext uri="{FF2B5EF4-FFF2-40B4-BE49-F238E27FC236}">
                <a16:creationId xmlns:a16="http://schemas.microsoft.com/office/drawing/2014/main" id="{D1224835-0C32-72DD-D532-BB3A2209440B}"/>
              </a:ext>
            </a:extLst>
          </p:cNvPr>
          <p:cNvSpPr/>
          <p:nvPr/>
        </p:nvSpPr>
        <p:spPr>
          <a:xfrm rot="16200000">
            <a:off x="11250155" y="2509829"/>
            <a:ext cx="332070" cy="169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89" name="Rectangle 6188">
            <a:extLst>
              <a:ext uri="{FF2B5EF4-FFF2-40B4-BE49-F238E27FC236}">
                <a16:creationId xmlns:a16="http://schemas.microsoft.com/office/drawing/2014/main" id="{C468472F-C1D0-4B61-70B1-2140EBFB7E70}"/>
              </a:ext>
            </a:extLst>
          </p:cNvPr>
          <p:cNvSpPr/>
          <p:nvPr/>
        </p:nvSpPr>
        <p:spPr>
          <a:xfrm>
            <a:off x="11376103" y="2818602"/>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90" name="Rectangle 6189">
            <a:extLst>
              <a:ext uri="{FF2B5EF4-FFF2-40B4-BE49-F238E27FC236}">
                <a16:creationId xmlns:a16="http://schemas.microsoft.com/office/drawing/2014/main" id="{1E831B30-A2A3-BCF0-FDB1-9B00DC8AF7E7}"/>
              </a:ext>
            </a:extLst>
          </p:cNvPr>
          <p:cNvSpPr/>
          <p:nvPr/>
        </p:nvSpPr>
        <p:spPr>
          <a:xfrm>
            <a:off x="11377033" y="3036695"/>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91" name="Rectangle 6190">
            <a:extLst>
              <a:ext uri="{FF2B5EF4-FFF2-40B4-BE49-F238E27FC236}">
                <a16:creationId xmlns:a16="http://schemas.microsoft.com/office/drawing/2014/main" id="{E9241242-FDAF-6646-F544-7EEC0DB14423}"/>
              </a:ext>
            </a:extLst>
          </p:cNvPr>
          <p:cNvSpPr/>
          <p:nvPr/>
        </p:nvSpPr>
        <p:spPr>
          <a:xfrm>
            <a:off x="11380833" y="3242017"/>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92" name="Arrow: Right 6191">
            <a:extLst>
              <a:ext uri="{FF2B5EF4-FFF2-40B4-BE49-F238E27FC236}">
                <a16:creationId xmlns:a16="http://schemas.microsoft.com/office/drawing/2014/main" id="{D33F1998-49CB-4E83-645F-1A2CCE6C480C}"/>
              </a:ext>
            </a:extLst>
          </p:cNvPr>
          <p:cNvSpPr/>
          <p:nvPr/>
        </p:nvSpPr>
        <p:spPr>
          <a:xfrm rot="16200000">
            <a:off x="9701944" y="1966841"/>
            <a:ext cx="332070" cy="169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93" name="Rectangle 6192">
            <a:extLst>
              <a:ext uri="{FF2B5EF4-FFF2-40B4-BE49-F238E27FC236}">
                <a16:creationId xmlns:a16="http://schemas.microsoft.com/office/drawing/2014/main" id="{C59E20CC-333E-04EB-AC55-D8134E5B41DD}"/>
              </a:ext>
            </a:extLst>
          </p:cNvPr>
          <p:cNvSpPr/>
          <p:nvPr/>
        </p:nvSpPr>
        <p:spPr>
          <a:xfrm>
            <a:off x="9827892" y="2275614"/>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94" name="Rectangle 6193">
            <a:extLst>
              <a:ext uri="{FF2B5EF4-FFF2-40B4-BE49-F238E27FC236}">
                <a16:creationId xmlns:a16="http://schemas.microsoft.com/office/drawing/2014/main" id="{96EE227D-45BD-8C6F-3252-3BC33E34C6C7}"/>
              </a:ext>
            </a:extLst>
          </p:cNvPr>
          <p:cNvSpPr/>
          <p:nvPr/>
        </p:nvSpPr>
        <p:spPr>
          <a:xfrm>
            <a:off x="9828822" y="2493707"/>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00" name="Arrow: Right 6199">
            <a:extLst>
              <a:ext uri="{FF2B5EF4-FFF2-40B4-BE49-F238E27FC236}">
                <a16:creationId xmlns:a16="http://schemas.microsoft.com/office/drawing/2014/main" id="{15DA2267-F580-E989-C0C1-BF219655DF67}"/>
              </a:ext>
            </a:extLst>
          </p:cNvPr>
          <p:cNvSpPr/>
          <p:nvPr/>
        </p:nvSpPr>
        <p:spPr>
          <a:xfrm rot="16200000">
            <a:off x="10313238" y="1689371"/>
            <a:ext cx="332070" cy="169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01" name="Rectangle 6200">
            <a:extLst>
              <a:ext uri="{FF2B5EF4-FFF2-40B4-BE49-F238E27FC236}">
                <a16:creationId xmlns:a16="http://schemas.microsoft.com/office/drawing/2014/main" id="{05101E7C-61AD-F34F-87AE-BF3537100D6D}"/>
              </a:ext>
            </a:extLst>
          </p:cNvPr>
          <p:cNvSpPr/>
          <p:nvPr/>
        </p:nvSpPr>
        <p:spPr>
          <a:xfrm>
            <a:off x="10439186" y="1998144"/>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02" name="Rectangle 6201">
            <a:extLst>
              <a:ext uri="{FF2B5EF4-FFF2-40B4-BE49-F238E27FC236}">
                <a16:creationId xmlns:a16="http://schemas.microsoft.com/office/drawing/2014/main" id="{DD87CBDB-6390-A399-3C25-4A9ECACA4C50}"/>
              </a:ext>
            </a:extLst>
          </p:cNvPr>
          <p:cNvSpPr/>
          <p:nvPr/>
        </p:nvSpPr>
        <p:spPr>
          <a:xfrm>
            <a:off x="10440116" y="2216237"/>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03" name="Rectangle 6202">
            <a:extLst>
              <a:ext uri="{FF2B5EF4-FFF2-40B4-BE49-F238E27FC236}">
                <a16:creationId xmlns:a16="http://schemas.microsoft.com/office/drawing/2014/main" id="{8039A058-8482-47D8-6264-7CED6D593592}"/>
              </a:ext>
            </a:extLst>
          </p:cNvPr>
          <p:cNvSpPr/>
          <p:nvPr/>
        </p:nvSpPr>
        <p:spPr>
          <a:xfrm>
            <a:off x="10443916" y="2421559"/>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05" name="Rectangle 6204">
            <a:extLst>
              <a:ext uri="{FF2B5EF4-FFF2-40B4-BE49-F238E27FC236}">
                <a16:creationId xmlns:a16="http://schemas.microsoft.com/office/drawing/2014/main" id="{FB073706-8669-BD83-C1CD-7436CE37E334}"/>
              </a:ext>
            </a:extLst>
          </p:cNvPr>
          <p:cNvSpPr/>
          <p:nvPr/>
        </p:nvSpPr>
        <p:spPr>
          <a:xfrm>
            <a:off x="9354884" y="3521636"/>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06" name="Rectangle 6205">
            <a:extLst>
              <a:ext uri="{FF2B5EF4-FFF2-40B4-BE49-F238E27FC236}">
                <a16:creationId xmlns:a16="http://schemas.microsoft.com/office/drawing/2014/main" id="{C8C60FFF-FE2B-016D-8EED-A4F13DF16477}"/>
              </a:ext>
            </a:extLst>
          </p:cNvPr>
          <p:cNvSpPr/>
          <p:nvPr/>
        </p:nvSpPr>
        <p:spPr>
          <a:xfrm>
            <a:off x="9355814" y="3739729"/>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07" name="Rectangle 6206">
            <a:extLst>
              <a:ext uri="{FF2B5EF4-FFF2-40B4-BE49-F238E27FC236}">
                <a16:creationId xmlns:a16="http://schemas.microsoft.com/office/drawing/2014/main" id="{86AFA4BF-02D4-9731-D05A-5D1A128E6F19}"/>
              </a:ext>
            </a:extLst>
          </p:cNvPr>
          <p:cNvSpPr/>
          <p:nvPr/>
        </p:nvSpPr>
        <p:spPr>
          <a:xfrm>
            <a:off x="9359614" y="3945051"/>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12" name="Arrow: Right 6211">
            <a:extLst>
              <a:ext uri="{FF2B5EF4-FFF2-40B4-BE49-F238E27FC236}">
                <a16:creationId xmlns:a16="http://schemas.microsoft.com/office/drawing/2014/main" id="{8BFADB31-2A75-9AC0-62A3-3A4A63CA713A}"/>
              </a:ext>
            </a:extLst>
          </p:cNvPr>
          <p:cNvSpPr/>
          <p:nvPr/>
        </p:nvSpPr>
        <p:spPr>
          <a:xfrm rot="16200000">
            <a:off x="10672749" y="2637959"/>
            <a:ext cx="332070" cy="169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13" name="Rectangle 6212">
            <a:extLst>
              <a:ext uri="{FF2B5EF4-FFF2-40B4-BE49-F238E27FC236}">
                <a16:creationId xmlns:a16="http://schemas.microsoft.com/office/drawing/2014/main" id="{2B9669CA-9A98-DE87-AA22-2EEC9BBD95E7}"/>
              </a:ext>
            </a:extLst>
          </p:cNvPr>
          <p:cNvSpPr/>
          <p:nvPr/>
        </p:nvSpPr>
        <p:spPr>
          <a:xfrm>
            <a:off x="10798697" y="2946732"/>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14" name="Rectangle 6213">
            <a:extLst>
              <a:ext uri="{FF2B5EF4-FFF2-40B4-BE49-F238E27FC236}">
                <a16:creationId xmlns:a16="http://schemas.microsoft.com/office/drawing/2014/main" id="{2C732A1E-718B-BDD7-C661-CC29AD9DD81B}"/>
              </a:ext>
            </a:extLst>
          </p:cNvPr>
          <p:cNvSpPr/>
          <p:nvPr/>
        </p:nvSpPr>
        <p:spPr>
          <a:xfrm>
            <a:off x="10799627" y="3164825"/>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15" name="Rectangle 6214">
            <a:extLst>
              <a:ext uri="{FF2B5EF4-FFF2-40B4-BE49-F238E27FC236}">
                <a16:creationId xmlns:a16="http://schemas.microsoft.com/office/drawing/2014/main" id="{18C53E45-128E-BC28-6146-5BC94E5C65EF}"/>
              </a:ext>
            </a:extLst>
          </p:cNvPr>
          <p:cNvSpPr/>
          <p:nvPr/>
        </p:nvSpPr>
        <p:spPr>
          <a:xfrm>
            <a:off x="10803427" y="3370147"/>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25" name="Rectangle 6224">
            <a:extLst>
              <a:ext uri="{FF2B5EF4-FFF2-40B4-BE49-F238E27FC236}">
                <a16:creationId xmlns:a16="http://schemas.microsoft.com/office/drawing/2014/main" id="{7C413358-D536-C14F-B14F-54A21A0E2EFA}"/>
              </a:ext>
            </a:extLst>
          </p:cNvPr>
          <p:cNvSpPr/>
          <p:nvPr/>
        </p:nvSpPr>
        <p:spPr>
          <a:xfrm>
            <a:off x="10211143" y="3235945"/>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27" name="Rectangle 6226">
            <a:extLst>
              <a:ext uri="{FF2B5EF4-FFF2-40B4-BE49-F238E27FC236}">
                <a16:creationId xmlns:a16="http://schemas.microsoft.com/office/drawing/2014/main" id="{2F9EE964-E89A-BF95-D3F5-DCC341DF300F}"/>
              </a:ext>
            </a:extLst>
          </p:cNvPr>
          <p:cNvSpPr/>
          <p:nvPr/>
        </p:nvSpPr>
        <p:spPr>
          <a:xfrm>
            <a:off x="10215873" y="3659360"/>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33" name="Arrow: Quad 6232">
            <a:extLst>
              <a:ext uri="{FF2B5EF4-FFF2-40B4-BE49-F238E27FC236}">
                <a16:creationId xmlns:a16="http://schemas.microsoft.com/office/drawing/2014/main" id="{265122CA-7EDE-CAD8-FD8C-4A49C2D32891}"/>
              </a:ext>
            </a:extLst>
          </p:cNvPr>
          <p:cNvSpPr/>
          <p:nvPr/>
        </p:nvSpPr>
        <p:spPr>
          <a:xfrm rot="19782937">
            <a:off x="9341040" y="2687832"/>
            <a:ext cx="1131722" cy="1009069"/>
          </a:xfrm>
          <a:prstGeom prst="quadArrow">
            <a:avLst>
              <a:gd name="adj1" fmla="val 7555"/>
              <a:gd name="adj2" fmla="val 15965"/>
              <a:gd name="adj3" fmla="val 13533"/>
            </a:avLst>
          </a:prstGeom>
          <a:gradFill flip="none" rotWithShape="1">
            <a:gsLst>
              <a:gs pos="0">
                <a:schemeClr val="accent3"/>
              </a:gs>
              <a:gs pos="100000">
                <a:schemeClr val="accent3">
                  <a:lumMod val="20000"/>
                  <a:lumOff val="8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04" name="Arrow: Right 6203">
            <a:extLst>
              <a:ext uri="{FF2B5EF4-FFF2-40B4-BE49-F238E27FC236}">
                <a16:creationId xmlns:a16="http://schemas.microsoft.com/office/drawing/2014/main" id="{71882CA4-663F-EBFC-3C30-6E77EC28C386}"/>
              </a:ext>
            </a:extLst>
          </p:cNvPr>
          <p:cNvSpPr/>
          <p:nvPr/>
        </p:nvSpPr>
        <p:spPr>
          <a:xfrm rot="16200000">
            <a:off x="9228936" y="3212863"/>
            <a:ext cx="332070" cy="169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24" name="Arrow: Right 6223">
            <a:extLst>
              <a:ext uri="{FF2B5EF4-FFF2-40B4-BE49-F238E27FC236}">
                <a16:creationId xmlns:a16="http://schemas.microsoft.com/office/drawing/2014/main" id="{0E352800-6B12-DEA4-7537-05C2BB8293AB}"/>
              </a:ext>
            </a:extLst>
          </p:cNvPr>
          <p:cNvSpPr/>
          <p:nvPr/>
        </p:nvSpPr>
        <p:spPr>
          <a:xfrm rot="16200000">
            <a:off x="10085195" y="2927172"/>
            <a:ext cx="332070" cy="169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34" name="Oval 6233">
            <a:extLst>
              <a:ext uri="{FF2B5EF4-FFF2-40B4-BE49-F238E27FC236}">
                <a16:creationId xmlns:a16="http://schemas.microsoft.com/office/drawing/2014/main" id="{232D8BAD-9EEE-9516-9E5F-0B02444D29C6}"/>
              </a:ext>
            </a:extLst>
          </p:cNvPr>
          <p:cNvSpPr/>
          <p:nvPr/>
        </p:nvSpPr>
        <p:spPr>
          <a:xfrm rot="10184744">
            <a:off x="8010314" y="4210303"/>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237" name="Oval 6236">
            <a:extLst>
              <a:ext uri="{FF2B5EF4-FFF2-40B4-BE49-F238E27FC236}">
                <a16:creationId xmlns:a16="http://schemas.microsoft.com/office/drawing/2014/main" id="{D085C495-58E8-F458-0A18-90844900B23C}"/>
              </a:ext>
            </a:extLst>
          </p:cNvPr>
          <p:cNvSpPr/>
          <p:nvPr/>
        </p:nvSpPr>
        <p:spPr>
          <a:xfrm rot="10328490">
            <a:off x="8254989" y="4059265"/>
            <a:ext cx="112135" cy="11435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238" name="Oval 6237">
            <a:extLst>
              <a:ext uri="{FF2B5EF4-FFF2-40B4-BE49-F238E27FC236}">
                <a16:creationId xmlns:a16="http://schemas.microsoft.com/office/drawing/2014/main" id="{2CE1CD2D-E617-5AC6-E213-AF82477DFABB}"/>
              </a:ext>
            </a:extLst>
          </p:cNvPr>
          <p:cNvSpPr/>
          <p:nvPr/>
        </p:nvSpPr>
        <p:spPr>
          <a:xfrm rot="10537833">
            <a:off x="11886524" y="3938319"/>
            <a:ext cx="233916" cy="202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239" name="Oval 6238">
            <a:extLst>
              <a:ext uri="{FF2B5EF4-FFF2-40B4-BE49-F238E27FC236}">
                <a16:creationId xmlns:a16="http://schemas.microsoft.com/office/drawing/2014/main" id="{B9CF3060-B3B9-E196-AA2B-0512859C8586}"/>
              </a:ext>
            </a:extLst>
          </p:cNvPr>
          <p:cNvSpPr/>
          <p:nvPr/>
        </p:nvSpPr>
        <p:spPr>
          <a:xfrm rot="7205046">
            <a:off x="11684392" y="4173881"/>
            <a:ext cx="146517" cy="16737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195" name="Rectangle 6194">
            <a:extLst>
              <a:ext uri="{FF2B5EF4-FFF2-40B4-BE49-F238E27FC236}">
                <a16:creationId xmlns:a16="http://schemas.microsoft.com/office/drawing/2014/main" id="{BD90E0CA-8323-036D-69F3-D9F2B4A2AE08}"/>
              </a:ext>
            </a:extLst>
          </p:cNvPr>
          <p:cNvSpPr/>
          <p:nvPr/>
        </p:nvSpPr>
        <p:spPr>
          <a:xfrm>
            <a:off x="9832622" y="2699029"/>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26" name="Rectangle 6225">
            <a:extLst>
              <a:ext uri="{FF2B5EF4-FFF2-40B4-BE49-F238E27FC236}">
                <a16:creationId xmlns:a16="http://schemas.microsoft.com/office/drawing/2014/main" id="{455168FC-3755-BF71-E899-75F7EA844707}"/>
              </a:ext>
            </a:extLst>
          </p:cNvPr>
          <p:cNvSpPr/>
          <p:nvPr/>
        </p:nvSpPr>
        <p:spPr>
          <a:xfrm>
            <a:off x="10212073" y="3454038"/>
            <a:ext cx="88663" cy="14514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14156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9B29DBA8-9F3C-4573-852A-73849EA7FFBB}"/>
              </a:ext>
            </a:extLst>
          </p:cNvPr>
          <p:cNvSpPr txBox="1">
            <a:spLocks/>
          </p:cNvSpPr>
          <p:nvPr/>
        </p:nvSpPr>
        <p:spPr>
          <a:xfrm>
            <a:off x="1" y="0"/>
            <a:ext cx="7827742" cy="6858000"/>
          </a:xfrm>
          <a:prstGeom prst="rect">
            <a:avLst/>
          </a:prstGeom>
          <a:solidFill>
            <a:schemeClr val="accent1">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Moisture Management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4" name="Rectangle: Top Corners Rounded 3">
            <a:extLst>
              <a:ext uri="{FF2B5EF4-FFF2-40B4-BE49-F238E27FC236}">
                <a16:creationId xmlns:a16="http://schemas.microsoft.com/office/drawing/2014/main" id="{4968A8F7-3ED4-FA99-BC10-1D540756B1AE}"/>
              </a:ext>
            </a:extLst>
          </p:cNvPr>
          <p:cNvSpPr/>
          <p:nvPr/>
        </p:nvSpPr>
        <p:spPr>
          <a:xfrm rot="16200000">
            <a:off x="8737669" y="-20165"/>
            <a:ext cx="573445" cy="94528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9C356B55-84D1-6027-3BF1-01B8409F3930}"/>
              </a:ext>
            </a:extLst>
          </p:cNvPr>
          <p:cNvSpPr/>
          <p:nvPr/>
        </p:nvSpPr>
        <p:spPr>
          <a:xfrm rot="10800000">
            <a:off x="9263505" y="163577"/>
            <a:ext cx="2786150" cy="574874"/>
          </a:xfrm>
          <a:prstGeom prst="trapezoi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5BD4E6-0F21-5A41-C285-19D1B848FD7E}"/>
              </a:ext>
            </a:extLst>
          </p:cNvPr>
          <p:cNvSpPr txBox="1"/>
          <p:nvPr/>
        </p:nvSpPr>
        <p:spPr>
          <a:xfrm>
            <a:off x="8583385" y="230671"/>
            <a:ext cx="3406245"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Manages Moisture Transport</a:t>
            </a:r>
          </a:p>
        </p:txBody>
      </p:sp>
      <p:sp>
        <p:nvSpPr>
          <p:cNvPr id="13" name="Subtitle 2">
            <a:extLst>
              <a:ext uri="{FF2B5EF4-FFF2-40B4-BE49-F238E27FC236}">
                <a16:creationId xmlns:a16="http://schemas.microsoft.com/office/drawing/2014/main" id="{2D661BD7-2488-017D-5A5E-B2038004B69D}"/>
              </a:ext>
            </a:extLst>
          </p:cNvPr>
          <p:cNvSpPr txBox="1">
            <a:spLocks/>
          </p:cNvSpPr>
          <p:nvPr/>
        </p:nvSpPr>
        <p:spPr>
          <a:xfrm>
            <a:off x="7933578" y="1967389"/>
            <a:ext cx="4258422" cy="2066065"/>
          </a:xfrm>
          <a:prstGeom prst="rect">
            <a:avLst/>
          </a:prstGeom>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buClr>
                <a:schemeClr val="accent2"/>
              </a:buClr>
              <a:buSzPct val="70000"/>
              <a:buFont typeface="Wingdings 2" panose="05020102010507070707" pitchFamily="18" charset="2"/>
              <a:buChar char="Ã"/>
              <a:defRPr/>
            </a:pPr>
            <a:r>
              <a:rPr lang="en-US" sz="1900" dirty="0" err="1"/>
              <a:t>DryFast</a:t>
            </a:r>
            <a:r>
              <a:rPr lang="en-US" sz="1900" baseline="30000" dirty="0"/>
              <a:t>®</a:t>
            </a:r>
            <a:r>
              <a:rPr lang="en-US" sz="1900" dirty="0"/>
              <a:t> provides enhanced wicking </a:t>
            </a:r>
          </a:p>
          <a:p>
            <a:pPr lvl="1">
              <a:buClr>
                <a:schemeClr val="accent2"/>
              </a:buClr>
              <a:buSzPct val="70000"/>
              <a:buFont typeface="Wingdings 2" panose="05020102010507070707" pitchFamily="18" charset="2"/>
              <a:buChar char="Ã"/>
              <a:defRPr/>
            </a:pPr>
            <a:endParaRPr lang="en-US" sz="1900" dirty="0"/>
          </a:p>
          <a:p>
            <a:pPr lvl="1">
              <a:buClr>
                <a:schemeClr val="accent2"/>
              </a:buClr>
              <a:buSzPct val="70000"/>
              <a:buFont typeface="Wingdings 2" panose="05020102010507070707" pitchFamily="18" charset="2"/>
              <a:buChar char="Ã"/>
              <a:defRPr/>
            </a:pPr>
            <a:r>
              <a:rPr lang="en-US" sz="1900" dirty="0" err="1"/>
              <a:t>DryFast</a:t>
            </a:r>
            <a:r>
              <a:rPr lang="en-US" sz="1900" baseline="30000" dirty="0"/>
              <a:t>® </a:t>
            </a:r>
            <a:r>
              <a:rPr lang="en-US" sz="1900" dirty="0"/>
              <a:t>replenishes wicking length lost through laundering </a:t>
            </a:r>
          </a:p>
          <a:p>
            <a:pPr marL="342900" lvl="1" indent="0">
              <a:buClr>
                <a:schemeClr val="accent2"/>
              </a:buClr>
              <a:buSzPct val="70000"/>
              <a:buNone/>
              <a:defRPr/>
            </a:pPr>
            <a:endParaRPr lang="en-US" altLang="en-US" sz="1900" dirty="0"/>
          </a:p>
        </p:txBody>
      </p:sp>
      <p:graphicFrame>
        <p:nvGraphicFramePr>
          <p:cNvPr id="12" name="Chart 11">
            <a:extLst>
              <a:ext uri="{FF2B5EF4-FFF2-40B4-BE49-F238E27FC236}">
                <a16:creationId xmlns:a16="http://schemas.microsoft.com/office/drawing/2014/main" id="{7A211E2C-EC68-ACEB-1E40-4CCA7ADAB0F1}"/>
              </a:ext>
            </a:extLst>
          </p:cNvPr>
          <p:cNvGraphicFramePr>
            <a:graphicFrameLocks/>
          </p:cNvGraphicFramePr>
          <p:nvPr>
            <p:extLst>
              <p:ext uri="{D42A27DB-BD31-4B8C-83A1-F6EECF244321}">
                <p14:modId xmlns:p14="http://schemas.microsoft.com/office/powerpoint/2010/main" val="1046034073"/>
              </p:ext>
            </p:extLst>
          </p:nvPr>
        </p:nvGraphicFramePr>
        <p:xfrm>
          <a:off x="531286" y="1134529"/>
          <a:ext cx="7563142" cy="50739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96244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E890AB6-247A-2E89-F229-A7B76E1828A8}"/>
              </a:ext>
            </a:extLst>
          </p:cNvPr>
          <p:cNvSpPr txBox="1">
            <a:spLocks/>
          </p:cNvSpPr>
          <p:nvPr/>
        </p:nvSpPr>
        <p:spPr>
          <a:xfrm>
            <a:off x="1" y="0"/>
            <a:ext cx="7827742" cy="6858000"/>
          </a:xfrm>
          <a:prstGeom prst="rect">
            <a:avLst/>
          </a:prstGeom>
          <a:solidFill>
            <a:schemeClr val="accent1">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Moisture Management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4" name="Rectangle: Top Corners Rounded 3">
            <a:extLst>
              <a:ext uri="{FF2B5EF4-FFF2-40B4-BE49-F238E27FC236}">
                <a16:creationId xmlns:a16="http://schemas.microsoft.com/office/drawing/2014/main" id="{4968A8F7-3ED4-FA99-BC10-1D540756B1AE}"/>
              </a:ext>
            </a:extLst>
          </p:cNvPr>
          <p:cNvSpPr/>
          <p:nvPr/>
        </p:nvSpPr>
        <p:spPr>
          <a:xfrm rot="16200000">
            <a:off x="8737669" y="-20165"/>
            <a:ext cx="573445" cy="94528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9C356B55-84D1-6027-3BF1-01B8409F3930}"/>
              </a:ext>
            </a:extLst>
          </p:cNvPr>
          <p:cNvSpPr/>
          <p:nvPr/>
        </p:nvSpPr>
        <p:spPr>
          <a:xfrm rot="10800000">
            <a:off x="9263505" y="163577"/>
            <a:ext cx="2786150" cy="574874"/>
          </a:xfrm>
          <a:prstGeom prst="trapezoi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5BD4E6-0F21-5A41-C285-19D1B848FD7E}"/>
              </a:ext>
            </a:extLst>
          </p:cNvPr>
          <p:cNvSpPr txBox="1"/>
          <p:nvPr/>
        </p:nvSpPr>
        <p:spPr>
          <a:xfrm>
            <a:off x="8583385" y="230671"/>
            <a:ext cx="3406245"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Manages Moisture Transport</a:t>
            </a:r>
          </a:p>
        </p:txBody>
      </p:sp>
      <p:sp>
        <p:nvSpPr>
          <p:cNvPr id="11" name="Subtitle 2">
            <a:extLst>
              <a:ext uri="{FF2B5EF4-FFF2-40B4-BE49-F238E27FC236}">
                <a16:creationId xmlns:a16="http://schemas.microsoft.com/office/drawing/2014/main" id="{1D5E2150-7612-195F-472A-E14A3EF32BFC}"/>
              </a:ext>
            </a:extLst>
          </p:cNvPr>
          <p:cNvSpPr txBox="1">
            <a:spLocks/>
          </p:cNvSpPr>
          <p:nvPr/>
        </p:nvSpPr>
        <p:spPr>
          <a:xfrm>
            <a:off x="7933578" y="1967389"/>
            <a:ext cx="4258422" cy="2066065"/>
          </a:xfrm>
          <a:prstGeom prst="rect">
            <a:avLst/>
          </a:prstGeom>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buClr>
                <a:schemeClr val="accent2"/>
              </a:buClr>
              <a:buSzPct val="70000"/>
              <a:buFont typeface="Wingdings 2" panose="05020102010507070707" pitchFamily="18" charset="2"/>
              <a:buChar char="Ã"/>
              <a:defRPr/>
            </a:pPr>
            <a:r>
              <a:rPr lang="en-US" sz="1900" dirty="0" err="1"/>
              <a:t>DryFast</a:t>
            </a:r>
            <a:r>
              <a:rPr lang="en-US" sz="1900" baseline="30000" dirty="0"/>
              <a:t>®</a:t>
            </a:r>
            <a:r>
              <a:rPr lang="en-US" sz="1900" dirty="0"/>
              <a:t> restores and enhances one-way transport</a:t>
            </a:r>
          </a:p>
          <a:p>
            <a:pPr lvl="1">
              <a:buClr>
                <a:schemeClr val="accent2"/>
              </a:buClr>
              <a:buSzPct val="70000"/>
              <a:buFont typeface="Wingdings 2" panose="05020102010507070707" pitchFamily="18" charset="2"/>
              <a:buChar char="Ã"/>
              <a:defRPr/>
            </a:pPr>
            <a:endParaRPr lang="en-US" altLang="en-US" sz="1900" dirty="0"/>
          </a:p>
          <a:p>
            <a:pPr lvl="1">
              <a:buClr>
                <a:schemeClr val="accent2"/>
              </a:buClr>
              <a:buSzPct val="70000"/>
              <a:buFont typeface="Wingdings 2" panose="05020102010507070707" pitchFamily="18" charset="2"/>
              <a:buChar char="Ã"/>
              <a:defRPr/>
            </a:pPr>
            <a:r>
              <a:rPr lang="en-US" sz="1900" dirty="0" err="1"/>
              <a:t>DryFast</a:t>
            </a:r>
            <a:r>
              <a:rPr lang="en-US" sz="1900" baseline="30000" dirty="0"/>
              <a:t>®</a:t>
            </a:r>
            <a:r>
              <a:rPr lang="en-US" sz="1900" dirty="0"/>
              <a:t> provides enhanced overall moisture management capacity</a:t>
            </a:r>
          </a:p>
        </p:txBody>
      </p:sp>
      <p:graphicFrame>
        <p:nvGraphicFramePr>
          <p:cNvPr id="9" name="Chart 8">
            <a:extLst>
              <a:ext uri="{FF2B5EF4-FFF2-40B4-BE49-F238E27FC236}">
                <a16:creationId xmlns:a16="http://schemas.microsoft.com/office/drawing/2014/main" id="{4D79A446-0DBD-0C9E-C840-D3EDB0E54DF9}"/>
              </a:ext>
            </a:extLst>
          </p:cNvPr>
          <p:cNvGraphicFramePr>
            <a:graphicFrameLocks/>
          </p:cNvGraphicFramePr>
          <p:nvPr>
            <p:extLst>
              <p:ext uri="{D42A27DB-BD31-4B8C-83A1-F6EECF244321}">
                <p14:modId xmlns:p14="http://schemas.microsoft.com/office/powerpoint/2010/main" val="3467098653"/>
              </p:ext>
            </p:extLst>
          </p:nvPr>
        </p:nvGraphicFramePr>
        <p:xfrm>
          <a:off x="531285" y="1158855"/>
          <a:ext cx="7594947" cy="50292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359392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E0F9C5AD-5DEF-2A16-84B5-0C0C08FD1B7F}"/>
              </a:ext>
            </a:extLst>
          </p:cNvPr>
          <p:cNvSpPr txBox="1">
            <a:spLocks/>
          </p:cNvSpPr>
          <p:nvPr/>
        </p:nvSpPr>
        <p:spPr>
          <a:xfrm>
            <a:off x="1" y="0"/>
            <a:ext cx="7827742" cy="6858000"/>
          </a:xfrm>
          <a:prstGeom prst="rect">
            <a:avLst/>
          </a:prstGeom>
          <a:solidFill>
            <a:schemeClr val="accent1">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pic>
        <p:nvPicPr>
          <p:cNvPr id="11" name="Picture 10">
            <a:extLst>
              <a:ext uri="{FF2B5EF4-FFF2-40B4-BE49-F238E27FC236}">
                <a16:creationId xmlns:a16="http://schemas.microsoft.com/office/drawing/2014/main" id="{F96E8109-4550-9C7F-0E4A-A1E558015A47}"/>
              </a:ext>
            </a:extLst>
          </p:cNvPr>
          <p:cNvPicPr>
            <a:picLocks noChangeAspect="1"/>
          </p:cNvPicPr>
          <p:nvPr/>
        </p:nvPicPr>
        <p:blipFill>
          <a:blip r:embed="rId3"/>
          <a:stretch>
            <a:fillRect/>
          </a:stretch>
        </p:blipFill>
        <p:spPr>
          <a:xfrm>
            <a:off x="143711" y="1048278"/>
            <a:ext cx="9644708" cy="5163760"/>
          </a:xfrm>
          <a:prstGeom prst="rect">
            <a:avLst/>
          </a:prstGeom>
        </p:spPr>
      </p:pic>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Moisture Management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4" name="Rectangle: Top Corners Rounded 3">
            <a:extLst>
              <a:ext uri="{FF2B5EF4-FFF2-40B4-BE49-F238E27FC236}">
                <a16:creationId xmlns:a16="http://schemas.microsoft.com/office/drawing/2014/main" id="{8F44A3B3-3B1B-93D8-89E0-0AD5DE9E3D4D}"/>
              </a:ext>
            </a:extLst>
          </p:cNvPr>
          <p:cNvSpPr/>
          <p:nvPr/>
        </p:nvSpPr>
        <p:spPr>
          <a:xfrm rot="16200000">
            <a:off x="8737669" y="-20165"/>
            <a:ext cx="573445" cy="94528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86378D7C-7A0A-2064-4230-5A6D36257094}"/>
              </a:ext>
            </a:extLst>
          </p:cNvPr>
          <p:cNvSpPr/>
          <p:nvPr/>
        </p:nvSpPr>
        <p:spPr>
          <a:xfrm rot="10800000">
            <a:off x="9263505" y="163577"/>
            <a:ext cx="2786150" cy="574874"/>
          </a:xfrm>
          <a:prstGeom prst="trapezoi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6BE0DD0-453E-9C45-1882-F71FB62DB023}"/>
              </a:ext>
            </a:extLst>
          </p:cNvPr>
          <p:cNvSpPr txBox="1"/>
          <p:nvPr/>
        </p:nvSpPr>
        <p:spPr>
          <a:xfrm>
            <a:off x="8583385" y="230671"/>
            <a:ext cx="3406245"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Manages Moisture Transport</a:t>
            </a:r>
          </a:p>
        </p:txBody>
      </p:sp>
      <p:sp>
        <p:nvSpPr>
          <p:cNvPr id="10" name="TextBox 9">
            <a:extLst>
              <a:ext uri="{FF2B5EF4-FFF2-40B4-BE49-F238E27FC236}">
                <a16:creationId xmlns:a16="http://schemas.microsoft.com/office/drawing/2014/main" id="{AFB56742-9188-C7C7-8652-D5B269EE1653}"/>
              </a:ext>
            </a:extLst>
          </p:cNvPr>
          <p:cNvSpPr txBox="1"/>
          <p:nvPr/>
        </p:nvSpPr>
        <p:spPr>
          <a:xfrm>
            <a:off x="1800832" y="1638396"/>
            <a:ext cx="999517" cy="461665"/>
          </a:xfrm>
          <a:prstGeom prst="rect">
            <a:avLst/>
          </a:prstGeom>
          <a:noFill/>
        </p:spPr>
        <p:txBody>
          <a:bodyPr wrap="square" rtlCol="0">
            <a:spAutoFit/>
          </a:bodyPr>
          <a:lstStyle/>
          <a:p>
            <a:pPr algn="ctr"/>
            <a:r>
              <a:rPr lang="en-US" sz="2400" b="1" dirty="0">
                <a:solidFill>
                  <a:schemeClr val="accent3"/>
                </a:solidFill>
                <a:latin typeface="+mj-lt"/>
              </a:rPr>
              <a:t>-10%</a:t>
            </a:r>
          </a:p>
        </p:txBody>
      </p:sp>
      <p:sp>
        <p:nvSpPr>
          <p:cNvPr id="12" name="TextBox 11">
            <a:extLst>
              <a:ext uri="{FF2B5EF4-FFF2-40B4-BE49-F238E27FC236}">
                <a16:creationId xmlns:a16="http://schemas.microsoft.com/office/drawing/2014/main" id="{924158B6-EA39-F869-1863-AAD46DBEA9B8}"/>
              </a:ext>
            </a:extLst>
          </p:cNvPr>
          <p:cNvSpPr txBox="1"/>
          <p:nvPr/>
        </p:nvSpPr>
        <p:spPr>
          <a:xfrm>
            <a:off x="3875389" y="2571846"/>
            <a:ext cx="999517" cy="461665"/>
          </a:xfrm>
          <a:prstGeom prst="rect">
            <a:avLst/>
          </a:prstGeom>
          <a:noFill/>
        </p:spPr>
        <p:txBody>
          <a:bodyPr wrap="square" rtlCol="0">
            <a:spAutoFit/>
          </a:bodyPr>
          <a:lstStyle/>
          <a:p>
            <a:pPr algn="ctr"/>
            <a:r>
              <a:rPr lang="en-US" sz="2400" b="1" dirty="0">
                <a:solidFill>
                  <a:schemeClr val="accent3"/>
                </a:solidFill>
                <a:latin typeface="+mj-lt"/>
              </a:rPr>
              <a:t>-33%</a:t>
            </a:r>
          </a:p>
        </p:txBody>
      </p:sp>
      <p:sp>
        <p:nvSpPr>
          <p:cNvPr id="13" name="TextBox 12">
            <a:extLst>
              <a:ext uri="{FF2B5EF4-FFF2-40B4-BE49-F238E27FC236}">
                <a16:creationId xmlns:a16="http://schemas.microsoft.com/office/drawing/2014/main" id="{2CDC68E6-4478-0A00-79C7-EFF834FC1DB9}"/>
              </a:ext>
            </a:extLst>
          </p:cNvPr>
          <p:cNvSpPr txBox="1"/>
          <p:nvPr/>
        </p:nvSpPr>
        <p:spPr>
          <a:xfrm>
            <a:off x="5929240" y="2869173"/>
            <a:ext cx="999517" cy="461665"/>
          </a:xfrm>
          <a:prstGeom prst="rect">
            <a:avLst/>
          </a:prstGeom>
          <a:noFill/>
        </p:spPr>
        <p:txBody>
          <a:bodyPr wrap="square" rtlCol="0">
            <a:spAutoFit/>
          </a:bodyPr>
          <a:lstStyle/>
          <a:p>
            <a:pPr algn="ctr"/>
            <a:r>
              <a:rPr lang="en-US" sz="2400" b="1" dirty="0">
                <a:solidFill>
                  <a:schemeClr val="accent3"/>
                </a:solidFill>
                <a:latin typeface="+mj-lt"/>
              </a:rPr>
              <a:t>-8%</a:t>
            </a:r>
          </a:p>
        </p:txBody>
      </p:sp>
      <p:sp>
        <p:nvSpPr>
          <p:cNvPr id="14" name="TextBox 13">
            <a:extLst>
              <a:ext uri="{FF2B5EF4-FFF2-40B4-BE49-F238E27FC236}">
                <a16:creationId xmlns:a16="http://schemas.microsoft.com/office/drawing/2014/main" id="{72E71E71-A9FE-4FF6-3282-A10D70E27557}"/>
              </a:ext>
            </a:extLst>
          </p:cNvPr>
          <p:cNvSpPr txBox="1"/>
          <p:nvPr/>
        </p:nvSpPr>
        <p:spPr>
          <a:xfrm>
            <a:off x="7972795" y="2660398"/>
            <a:ext cx="999517" cy="461665"/>
          </a:xfrm>
          <a:prstGeom prst="rect">
            <a:avLst/>
          </a:prstGeom>
          <a:noFill/>
        </p:spPr>
        <p:txBody>
          <a:bodyPr wrap="square" rtlCol="0">
            <a:spAutoFit/>
          </a:bodyPr>
          <a:lstStyle/>
          <a:p>
            <a:pPr algn="ctr"/>
            <a:r>
              <a:rPr lang="en-US" sz="2400" b="1" dirty="0">
                <a:solidFill>
                  <a:schemeClr val="accent3"/>
                </a:solidFill>
                <a:latin typeface="+mj-lt"/>
              </a:rPr>
              <a:t>-33%</a:t>
            </a:r>
          </a:p>
        </p:txBody>
      </p:sp>
      <p:sp>
        <p:nvSpPr>
          <p:cNvPr id="16" name="Subtitle 2">
            <a:extLst>
              <a:ext uri="{FF2B5EF4-FFF2-40B4-BE49-F238E27FC236}">
                <a16:creationId xmlns:a16="http://schemas.microsoft.com/office/drawing/2014/main" id="{C95311EA-713C-30DB-86CB-B6E501BC5FC8}"/>
              </a:ext>
            </a:extLst>
          </p:cNvPr>
          <p:cNvSpPr txBox="1">
            <a:spLocks/>
          </p:cNvSpPr>
          <p:nvPr/>
        </p:nvSpPr>
        <p:spPr>
          <a:xfrm>
            <a:off x="9509251" y="1809864"/>
            <a:ext cx="2644649" cy="3238272"/>
          </a:xfrm>
          <a:prstGeom prst="rect">
            <a:avLst/>
          </a:prstGeom>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buClr>
                <a:schemeClr val="accent2"/>
              </a:buClr>
              <a:buSzPct val="70000"/>
              <a:buFont typeface="Wingdings 2" panose="05020102010507070707" pitchFamily="18" charset="2"/>
              <a:buChar char="Ã"/>
              <a:defRPr/>
            </a:pPr>
            <a:r>
              <a:rPr lang="en-US" sz="1900" dirty="0"/>
              <a:t>8-33% reductions in dry time using </a:t>
            </a:r>
            <a:r>
              <a:rPr lang="en-US" sz="1900" dirty="0" err="1"/>
              <a:t>DryFast</a:t>
            </a:r>
            <a:r>
              <a:rPr lang="en-US" sz="2000" baseline="30000" dirty="0"/>
              <a:t>®</a:t>
            </a:r>
            <a:r>
              <a:rPr lang="en-US" sz="1900" dirty="0"/>
              <a:t> additives in home dryer</a:t>
            </a:r>
          </a:p>
          <a:p>
            <a:pPr marL="342900" lvl="1" indent="0">
              <a:buClr>
                <a:schemeClr val="accent2"/>
              </a:buClr>
              <a:buSzPct val="70000"/>
              <a:buNone/>
              <a:defRPr/>
            </a:pPr>
            <a:endParaRPr lang="en-US" sz="1900" dirty="0"/>
          </a:p>
          <a:p>
            <a:pPr lvl="1">
              <a:buClr>
                <a:schemeClr val="accent2"/>
              </a:buClr>
              <a:buSzPct val="70000"/>
              <a:buFont typeface="Wingdings 2" panose="05020102010507070707" pitchFamily="18" charset="2"/>
              <a:buChar char="Ã"/>
              <a:defRPr/>
            </a:pPr>
            <a:r>
              <a:rPr lang="en-US" sz="1900" dirty="0"/>
              <a:t>Performance improved with synthetics</a:t>
            </a:r>
          </a:p>
        </p:txBody>
      </p:sp>
    </p:spTree>
    <p:extLst>
      <p:ext uri="{BB962C8B-B14F-4D97-AF65-F5344CB8AC3E}">
        <p14:creationId xmlns:p14="http://schemas.microsoft.com/office/powerpoint/2010/main" val="236336270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ubtitle 2">
            <a:extLst>
              <a:ext uri="{FF2B5EF4-FFF2-40B4-BE49-F238E27FC236}">
                <a16:creationId xmlns:a16="http://schemas.microsoft.com/office/drawing/2014/main" id="{2ADE64F6-455E-2141-2B24-8A0CA41CFF4B}"/>
              </a:ext>
            </a:extLst>
          </p:cNvPr>
          <p:cNvSpPr txBox="1">
            <a:spLocks/>
          </p:cNvSpPr>
          <p:nvPr/>
        </p:nvSpPr>
        <p:spPr>
          <a:xfrm>
            <a:off x="1" y="0"/>
            <a:ext cx="7827742" cy="6858000"/>
          </a:xfrm>
          <a:prstGeom prst="rect">
            <a:avLst/>
          </a:prstGeom>
          <a:solidFill>
            <a:schemeClr val="accent1">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50" name="Rectangle 49">
            <a:extLst>
              <a:ext uri="{FF2B5EF4-FFF2-40B4-BE49-F238E27FC236}">
                <a16:creationId xmlns:a16="http://schemas.microsoft.com/office/drawing/2014/main" id="{02B88130-90C5-1B88-ECC1-715CA0B07750}"/>
              </a:ext>
            </a:extLst>
          </p:cNvPr>
          <p:cNvSpPr/>
          <p:nvPr/>
        </p:nvSpPr>
        <p:spPr>
          <a:xfrm>
            <a:off x="77786" y="1050758"/>
            <a:ext cx="9669577" cy="5157710"/>
          </a:xfrm>
          <a:prstGeom prst="rect">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Moisture Management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pic>
        <p:nvPicPr>
          <p:cNvPr id="4" name="Picture 3">
            <a:extLst>
              <a:ext uri="{FF2B5EF4-FFF2-40B4-BE49-F238E27FC236}">
                <a16:creationId xmlns:a16="http://schemas.microsoft.com/office/drawing/2014/main" id="{44423890-2103-1813-F113-5FE8ADE6F241}"/>
              </a:ext>
            </a:extLst>
          </p:cNvPr>
          <p:cNvPicPr>
            <a:picLocks noChangeAspect="1"/>
          </p:cNvPicPr>
          <p:nvPr/>
        </p:nvPicPr>
        <p:blipFill rotWithShape="1">
          <a:blip r:embed="rId3"/>
          <a:srcRect l="1423" r="933"/>
          <a:stretch/>
        </p:blipFill>
        <p:spPr>
          <a:xfrm>
            <a:off x="169246" y="1228213"/>
            <a:ext cx="9578117" cy="4779730"/>
          </a:xfrm>
          <a:prstGeom prst="rect">
            <a:avLst/>
          </a:prstGeom>
          <a:ln w="6350">
            <a:noFill/>
          </a:ln>
        </p:spPr>
      </p:pic>
      <p:sp>
        <p:nvSpPr>
          <p:cNvPr id="5" name="TextBox 4">
            <a:extLst>
              <a:ext uri="{FF2B5EF4-FFF2-40B4-BE49-F238E27FC236}">
                <a16:creationId xmlns:a16="http://schemas.microsoft.com/office/drawing/2014/main" id="{3C13C64E-2DFC-3AB5-0C7B-FFBA9B732067}"/>
              </a:ext>
            </a:extLst>
          </p:cNvPr>
          <p:cNvSpPr txBox="1"/>
          <p:nvPr/>
        </p:nvSpPr>
        <p:spPr>
          <a:xfrm>
            <a:off x="6430043" y="1153363"/>
            <a:ext cx="1228298" cy="461665"/>
          </a:xfrm>
          <a:prstGeom prst="rect">
            <a:avLst/>
          </a:prstGeom>
          <a:noFill/>
          <a:ln>
            <a:noFill/>
          </a:ln>
        </p:spPr>
        <p:txBody>
          <a:bodyPr wrap="square" rtlCol="0">
            <a:spAutoFit/>
          </a:bodyPr>
          <a:lstStyle/>
          <a:p>
            <a:r>
              <a:rPr lang="en-US" sz="2400" b="1" dirty="0">
                <a:solidFill>
                  <a:schemeClr val="accent3"/>
                </a:solidFill>
                <a:latin typeface="+mj-lt"/>
              </a:rPr>
              <a:t>-</a:t>
            </a:r>
            <a:r>
              <a:rPr lang="en-US" sz="2000" b="1" dirty="0">
                <a:solidFill>
                  <a:schemeClr val="accent3"/>
                </a:solidFill>
                <a:latin typeface="+mj-lt"/>
              </a:rPr>
              <a:t>37% </a:t>
            </a:r>
          </a:p>
        </p:txBody>
      </p:sp>
      <p:cxnSp>
        <p:nvCxnSpPr>
          <p:cNvPr id="7" name="Straight Connector 6">
            <a:extLst>
              <a:ext uri="{FF2B5EF4-FFF2-40B4-BE49-F238E27FC236}">
                <a16:creationId xmlns:a16="http://schemas.microsoft.com/office/drawing/2014/main" id="{0AFEC74A-BE67-88B4-8CAA-864BBE29B05B}"/>
              </a:ext>
            </a:extLst>
          </p:cNvPr>
          <p:cNvCxnSpPr>
            <a:cxnSpLocks/>
          </p:cNvCxnSpPr>
          <p:nvPr/>
        </p:nvCxnSpPr>
        <p:spPr>
          <a:xfrm>
            <a:off x="5756048" y="1361973"/>
            <a:ext cx="0" cy="136783"/>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F032050-63F6-C66E-5EA1-D1FFF0AC0794}"/>
              </a:ext>
            </a:extLst>
          </p:cNvPr>
          <p:cNvCxnSpPr>
            <a:cxnSpLocks/>
          </p:cNvCxnSpPr>
          <p:nvPr/>
        </p:nvCxnSpPr>
        <p:spPr>
          <a:xfrm>
            <a:off x="8409227" y="1350601"/>
            <a:ext cx="0" cy="136783"/>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3B68F09-E642-8CA3-23BD-8C18A31D8CA3}"/>
              </a:ext>
            </a:extLst>
          </p:cNvPr>
          <p:cNvCxnSpPr>
            <a:cxnSpLocks/>
          </p:cNvCxnSpPr>
          <p:nvPr/>
        </p:nvCxnSpPr>
        <p:spPr>
          <a:xfrm flipH="1">
            <a:off x="7129857" y="1412322"/>
            <a:ext cx="1283527" cy="11371"/>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D72D3A1-7E2F-BF9B-2E60-937E629CB8CB}"/>
              </a:ext>
            </a:extLst>
          </p:cNvPr>
          <p:cNvCxnSpPr>
            <a:cxnSpLocks/>
          </p:cNvCxnSpPr>
          <p:nvPr/>
        </p:nvCxnSpPr>
        <p:spPr>
          <a:xfrm flipH="1">
            <a:off x="5764658" y="1428224"/>
            <a:ext cx="691205" cy="0"/>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1" name="Rectangle: Top Corners Rounded 10">
            <a:extLst>
              <a:ext uri="{FF2B5EF4-FFF2-40B4-BE49-F238E27FC236}">
                <a16:creationId xmlns:a16="http://schemas.microsoft.com/office/drawing/2014/main" id="{8D58760D-6EED-DD48-2E4E-6A4A70475DFE}"/>
              </a:ext>
            </a:extLst>
          </p:cNvPr>
          <p:cNvSpPr/>
          <p:nvPr/>
        </p:nvSpPr>
        <p:spPr>
          <a:xfrm rot="16200000">
            <a:off x="8737669" y="-20165"/>
            <a:ext cx="573445" cy="94528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0C3D60D1-E4CC-FD5E-7926-EB9A75A05217}"/>
              </a:ext>
            </a:extLst>
          </p:cNvPr>
          <p:cNvSpPr/>
          <p:nvPr/>
        </p:nvSpPr>
        <p:spPr>
          <a:xfrm rot="10800000">
            <a:off x="9263505" y="163577"/>
            <a:ext cx="2786150" cy="574874"/>
          </a:xfrm>
          <a:prstGeom prst="trapezoi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14BD02C-C1F6-5363-9F1E-F623E3DD3C2D}"/>
              </a:ext>
            </a:extLst>
          </p:cNvPr>
          <p:cNvSpPr txBox="1"/>
          <p:nvPr/>
        </p:nvSpPr>
        <p:spPr>
          <a:xfrm>
            <a:off x="8583385" y="230671"/>
            <a:ext cx="3406245"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Manages Moisture Transport</a:t>
            </a:r>
          </a:p>
        </p:txBody>
      </p:sp>
      <p:sp>
        <p:nvSpPr>
          <p:cNvPr id="18" name="TextBox 17">
            <a:extLst>
              <a:ext uri="{FF2B5EF4-FFF2-40B4-BE49-F238E27FC236}">
                <a16:creationId xmlns:a16="http://schemas.microsoft.com/office/drawing/2014/main" id="{4597199E-3423-7E0A-DA67-1C319220D94B}"/>
              </a:ext>
            </a:extLst>
          </p:cNvPr>
          <p:cNvSpPr txBox="1"/>
          <p:nvPr/>
        </p:nvSpPr>
        <p:spPr>
          <a:xfrm>
            <a:off x="1078110" y="4790898"/>
            <a:ext cx="378714"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0</a:t>
            </a:r>
            <a:endParaRPr lang="en-US" dirty="0">
              <a:solidFill>
                <a:schemeClr val="tx1">
                  <a:lumMod val="50000"/>
                </a:schemeClr>
              </a:solidFill>
              <a:latin typeface="+mj-lt"/>
            </a:endParaRPr>
          </a:p>
        </p:txBody>
      </p:sp>
      <p:sp>
        <p:nvSpPr>
          <p:cNvPr id="19" name="TextBox 18">
            <a:extLst>
              <a:ext uri="{FF2B5EF4-FFF2-40B4-BE49-F238E27FC236}">
                <a16:creationId xmlns:a16="http://schemas.microsoft.com/office/drawing/2014/main" id="{938974FE-C1DC-A82E-FEB6-F8F9738A1F59}"/>
              </a:ext>
            </a:extLst>
          </p:cNvPr>
          <p:cNvSpPr txBox="1"/>
          <p:nvPr/>
        </p:nvSpPr>
        <p:spPr>
          <a:xfrm>
            <a:off x="774453" y="4561424"/>
            <a:ext cx="378714"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0</a:t>
            </a:r>
            <a:endParaRPr lang="en-US" dirty="0">
              <a:solidFill>
                <a:schemeClr val="tx1">
                  <a:lumMod val="50000"/>
                </a:schemeClr>
              </a:solidFill>
              <a:latin typeface="+mj-lt"/>
            </a:endParaRPr>
          </a:p>
        </p:txBody>
      </p:sp>
      <p:sp>
        <p:nvSpPr>
          <p:cNvPr id="20" name="TextBox 19">
            <a:extLst>
              <a:ext uri="{FF2B5EF4-FFF2-40B4-BE49-F238E27FC236}">
                <a16:creationId xmlns:a16="http://schemas.microsoft.com/office/drawing/2014/main" id="{83A6F240-05F4-BD79-75AE-52CB85D23855}"/>
              </a:ext>
            </a:extLst>
          </p:cNvPr>
          <p:cNvSpPr txBox="1"/>
          <p:nvPr/>
        </p:nvSpPr>
        <p:spPr>
          <a:xfrm>
            <a:off x="618624" y="3993401"/>
            <a:ext cx="53568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20</a:t>
            </a:r>
            <a:endParaRPr lang="en-US" dirty="0">
              <a:solidFill>
                <a:schemeClr val="tx1">
                  <a:lumMod val="50000"/>
                </a:schemeClr>
              </a:solidFill>
              <a:latin typeface="+mj-lt"/>
            </a:endParaRPr>
          </a:p>
        </p:txBody>
      </p:sp>
      <p:sp>
        <p:nvSpPr>
          <p:cNvPr id="21" name="TextBox 20">
            <a:extLst>
              <a:ext uri="{FF2B5EF4-FFF2-40B4-BE49-F238E27FC236}">
                <a16:creationId xmlns:a16="http://schemas.microsoft.com/office/drawing/2014/main" id="{B2FC44EC-313E-CFAB-68EC-B979936FFC95}"/>
              </a:ext>
            </a:extLst>
          </p:cNvPr>
          <p:cNvSpPr txBox="1"/>
          <p:nvPr/>
        </p:nvSpPr>
        <p:spPr>
          <a:xfrm>
            <a:off x="617481" y="3304799"/>
            <a:ext cx="53568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40</a:t>
            </a:r>
            <a:endParaRPr lang="en-US" dirty="0">
              <a:solidFill>
                <a:schemeClr val="tx1">
                  <a:lumMod val="50000"/>
                </a:schemeClr>
              </a:solidFill>
              <a:latin typeface="+mj-lt"/>
            </a:endParaRPr>
          </a:p>
        </p:txBody>
      </p:sp>
      <p:sp>
        <p:nvSpPr>
          <p:cNvPr id="22" name="TextBox 21">
            <a:extLst>
              <a:ext uri="{FF2B5EF4-FFF2-40B4-BE49-F238E27FC236}">
                <a16:creationId xmlns:a16="http://schemas.microsoft.com/office/drawing/2014/main" id="{EED83AA5-AF72-BF0B-22FA-CD82A2390F8D}"/>
              </a:ext>
            </a:extLst>
          </p:cNvPr>
          <p:cNvSpPr txBox="1"/>
          <p:nvPr/>
        </p:nvSpPr>
        <p:spPr>
          <a:xfrm>
            <a:off x="612468" y="2595369"/>
            <a:ext cx="53568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60</a:t>
            </a:r>
            <a:endParaRPr lang="en-US" dirty="0">
              <a:solidFill>
                <a:schemeClr val="tx1">
                  <a:lumMod val="50000"/>
                </a:schemeClr>
              </a:solidFill>
              <a:latin typeface="+mj-lt"/>
            </a:endParaRPr>
          </a:p>
        </p:txBody>
      </p:sp>
      <p:sp>
        <p:nvSpPr>
          <p:cNvPr id="23" name="TextBox 22">
            <a:extLst>
              <a:ext uri="{FF2B5EF4-FFF2-40B4-BE49-F238E27FC236}">
                <a16:creationId xmlns:a16="http://schemas.microsoft.com/office/drawing/2014/main" id="{73699CF8-43DC-57E9-73B5-84EB7FEEDD1C}"/>
              </a:ext>
            </a:extLst>
          </p:cNvPr>
          <p:cNvSpPr txBox="1"/>
          <p:nvPr/>
        </p:nvSpPr>
        <p:spPr>
          <a:xfrm>
            <a:off x="624640" y="1835050"/>
            <a:ext cx="53568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80</a:t>
            </a:r>
            <a:endParaRPr lang="en-US" dirty="0">
              <a:solidFill>
                <a:schemeClr val="tx1">
                  <a:lumMod val="50000"/>
                </a:schemeClr>
              </a:solidFill>
              <a:latin typeface="+mj-lt"/>
            </a:endParaRPr>
          </a:p>
        </p:txBody>
      </p:sp>
      <p:sp>
        <p:nvSpPr>
          <p:cNvPr id="24" name="TextBox 23">
            <a:extLst>
              <a:ext uri="{FF2B5EF4-FFF2-40B4-BE49-F238E27FC236}">
                <a16:creationId xmlns:a16="http://schemas.microsoft.com/office/drawing/2014/main" id="{AA111E12-6374-53A8-B488-F1D9580D745B}"/>
              </a:ext>
            </a:extLst>
          </p:cNvPr>
          <p:cNvSpPr txBox="1"/>
          <p:nvPr/>
        </p:nvSpPr>
        <p:spPr>
          <a:xfrm>
            <a:off x="483711" y="1171399"/>
            <a:ext cx="66945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100</a:t>
            </a:r>
            <a:endParaRPr lang="en-US" dirty="0">
              <a:solidFill>
                <a:schemeClr val="tx1">
                  <a:lumMod val="50000"/>
                </a:schemeClr>
              </a:solidFill>
              <a:latin typeface="+mj-lt"/>
            </a:endParaRPr>
          </a:p>
        </p:txBody>
      </p:sp>
      <p:sp>
        <p:nvSpPr>
          <p:cNvPr id="25" name="TextBox 24">
            <a:extLst>
              <a:ext uri="{FF2B5EF4-FFF2-40B4-BE49-F238E27FC236}">
                <a16:creationId xmlns:a16="http://schemas.microsoft.com/office/drawing/2014/main" id="{254010DA-5127-E52A-63FF-F4C30F7C87AC}"/>
              </a:ext>
            </a:extLst>
          </p:cNvPr>
          <p:cNvSpPr txBox="1"/>
          <p:nvPr/>
        </p:nvSpPr>
        <p:spPr>
          <a:xfrm>
            <a:off x="2614977" y="4812337"/>
            <a:ext cx="53568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20</a:t>
            </a:r>
            <a:endParaRPr lang="en-US" dirty="0">
              <a:solidFill>
                <a:schemeClr val="tx1">
                  <a:lumMod val="50000"/>
                </a:schemeClr>
              </a:solidFill>
              <a:latin typeface="+mj-lt"/>
            </a:endParaRPr>
          </a:p>
        </p:txBody>
      </p:sp>
      <p:sp>
        <p:nvSpPr>
          <p:cNvPr id="26" name="TextBox 25">
            <a:extLst>
              <a:ext uri="{FF2B5EF4-FFF2-40B4-BE49-F238E27FC236}">
                <a16:creationId xmlns:a16="http://schemas.microsoft.com/office/drawing/2014/main" id="{BF9F151C-58EA-7B30-5416-9FEA689CFEAF}"/>
              </a:ext>
            </a:extLst>
          </p:cNvPr>
          <p:cNvSpPr txBox="1"/>
          <p:nvPr/>
        </p:nvSpPr>
        <p:spPr>
          <a:xfrm>
            <a:off x="4246843" y="4812337"/>
            <a:ext cx="53568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40</a:t>
            </a:r>
            <a:endParaRPr lang="en-US" dirty="0">
              <a:solidFill>
                <a:schemeClr val="tx1">
                  <a:lumMod val="50000"/>
                </a:schemeClr>
              </a:solidFill>
              <a:latin typeface="+mj-lt"/>
            </a:endParaRPr>
          </a:p>
        </p:txBody>
      </p:sp>
      <p:sp>
        <p:nvSpPr>
          <p:cNvPr id="27" name="TextBox 26">
            <a:extLst>
              <a:ext uri="{FF2B5EF4-FFF2-40B4-BE49-F238E27FC236}">
                <a16:creationId xmlns:a16="http://schemas.microsoft.com/office/drawing/2014/main" id="{6C98ADD7-23A1-89DA-F884-C259AC65FF70}"/>
              </a:ext>
            </a:extLst>
          </p:cNvPr>
          <p:cNvSpPr txBox="1"/>
          <p:nvPr/>
        </p:nvSpPr>
        <p:spPr>
          <a:xfrm>
            <a:off x="5852853" y="4816199"/>
            <a:ext cx="53568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60</a:t>
            </a:r>
            <a:endParaRPr lang="en-US" dirty="0">
              <a:solidFill>
                <a:schemeClr val="tx1">
                  <a:lumMod val="50000"/>
                </a:schemeClr>
              </a:solidFill>
              <a:latin typeface="+mj-lt"/>
            </a:endParaRPr>
          </a:p>
        </p:txBody>
      </p:sp>
      <p:sp>
        <p:nvSpPr>
          <p:cNvPr id="28" name="TextBox 27">
            <a:extLst>
              <a:ext uri="{FF2B5EF4-FFF2-40B4-BE49-F238E27FC236}">
                <a16:creationId xmlns:a16="http://schemas.microsoft.com/office/drawing/2014/main" id="{3E45151A-AE5E-B8AF-7917-B4BD357FCD5D}"/>
              </a:ext>
            </a:extLst>
          </p:cNvPr>
          <p:cNvSpPr txBox="1"/>
          <p:nvPr/>
        </p:nvSpPr>
        <p:spPr>
          <a:xfrm>
            <a:off x="7568885" y="4816199"/>
            <a:ext cx="53568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80</a:t>
            </a:r>
            <a:endParaRPr lang="en-US" dirty="0">
              <a:solidFill>
                <a:schemeClr val="tx1">
                  <a:lumMod val="50000"/>
                </a:schemeClr>
              </a:solidFill>
              <a:latin typeface="+mj-lt"/>
            </a:endParaRPr>
          </a:p>
        </p:txBody>
      </p:sp>
      <p:sp>
        <p:nvSpPr>
          <p:cNvPr id="29" name="TextBox 28">
            <a:extLst>
              <a:ext uri="{FF2B5EF4-FFF2-40B4-BE49-F238E27FC236}">
                <a16:creationId xmlns:a16="http://schemas.microsoft.com/office/drawing/2014/main" id="{EF642488-7E48-3E80-99C3-651E8F11D0D2}"/>
              </a:ext>
            </a:extLst>
          </p:cNvPr>
          <p:cNvSpPr txBox="1"/>
          <p:nvPr/>
        </p:nvSpPr>
        <p:spPr>
          <a:xfrm>
            <a:off x="9066666" y="4794760"/>
            <a:ext cx="660336"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100</a:t>
            </a:r>
            <a:endParaRPr lang="en-US" dirty="0">
              <a:solidFill>
                <a:schemeClr val="tx1">
                  <a:lumMod val="50000"/>
                </a:schemeClr>
              </a:solidFill>
              <a:latin typeface="+mj-lt"/>
            </a:endParaRPr>
          </a:p>
        </p:txBody>
      </p:sp>
      <p:sp>
        <p:nvSpPr>
          <p:cNvPr id="30" name="TextBox 29">
            <a:extLst>
              <a:ext uri="{FF2B5EF4-FFF2-40B4-BE49-F238E27FC236}">
                <a16:creationId xmlns:a16="http://schemas.microsoft.com/office/drawing/2014/main" id="{9BA7F2F7-B94D-BABF-4EAA-E2FBAB1AD6D7}"/>
              </a:ext>
            </a:extLst>
          </p:cNvPr>
          <p:cNvSpPr txBox="1"/>
          <p:nvPr/>
        </p:nvSpPr>
        <p:spPr>
          <a:xfrm>
            <a:off x="4290673" y="5183520"/>
            <a:ext cx="2097865" cy="369332"/>
          </a:xfrm>
          <a:prstGeom prst="rect">
            <a:avLst/>
          </a:prstGeom>
          <a:solidFill>
            <a:schemeClr val="accent6"/>
          </a:solidFill>
        </p:spPr>
        <p:txBody>
          <a:bodyPr wrap="square" rtlCol="0">
            <a:spAutoFit/>
          </a:bodyPr>
          <a:lstStyle/>
          <a:p>
            <a:endParaRPr lang="en-US" dirty="0">
              <a:solidFill>
                <a:schemeClr val="tx1">
                  <a:lumMod val="50000"/>
                </a:schemeClr>
              </a:solidFill>
              <a:latin typeface="+mj-lt"/>
            </a:endParaRPr>
          </a:p>
        </p:txBody>
      </p:sp>
      <p:pic>
        <p:nvPicPr>
          <p:cNvPr id="33" name="Picture 32">
            <a:extLst>
              <a:ext uri="{FF2B5EF4-FFF2-40B4-BE49-F238E27FC236}">
                <a16:creationId xmlns:a16="http://schemas.microsoft.com/office/drawing/2014/main" id="{65084331-A4C1-7A93-603D-4586C6B4EAF9}"/>
              </a:ext>
            </a:extLst>
          </p:cNvPr>
          <p:cNvPicPr>
            <a:picLocks noChangeAspect="1"/>
          </p:cNvPicPr>
          <p:nvPr/>
        </p:nvPicPr>
        <p:blipFill>
          <a:blip r:embed="rId4"/>
          <a:stretch>
            <a:fillRect/>
          </a:stretch>
        </p:blipFill>
        <p:spPr>
          <a:xfrm>
            <a:off x="2732712" y="5642240"/>
            <a:ext cx="4890768" cy="527022"/>
          </a:xfrm>
          <a:prstGeom prst="rect">
            <a:avLst/>
          </a:prstGeom>
        </p:spPr>
      </p:pic>
      <p:sp>
        <p:nvSpPr>
          <p:cNvPr id="36" name="TextBox 35">
            <a:extLst>
              <a:ext uri="{FF2B5EF4-FFF2-40B4-BE49-F238E27FC236}">
                <a16:creationId xmlns:a16="http://schemas.microsoft.com/office/drawing/2014/main" id="{0EDEFF2B-002F-FA44-2231-18FBA2A16D06}"/>
              </a:ext>
            </a:extLst>
          </p:cNvPr>
          <p:cNvSpPr txBox="1"/>
          <p:nvPr/>
        </p:nvSpPr>
        <p:spPr>
          <a:xfrm>
            <a:off x="2843202" y="5374633"/>
            <a:ext cx="4725683" cy="532127"/>
          </a:xfrm>
          <a:prstGeom prst="rect">
            <a:avLst/>
          </a:prstGeom>
          <a:solidFill>
            <a:schemeClr val="accent6"/>
          </a:solidFill>
        </p:spPr>
        <p:txBody>
          <a:bodyPr wrap="square" rtlCol="0">
            <a:spAutoFit/>
          </a:bodyPr>
          <a:lstStyle/>
          <a:p>
            <a:endParaRPr lang="en-US" dirty="0">
              <a:solidFill>
                <a:schemeClr val="tx1">
                  <a:lumMod val="50000"/>
                </a:schemeClr>
              </a:solidFill>
              <a:latin typeface="+mj-lt"/>
            </a:endParaRPr>
          </a:p>
        </p:txBody>
      </p:sp>
      <p:sp>
        <p:nvSpPr>
          <p:cNvPr id="31" name="TextBox 30">
            <a:extLst>
              <a:ext uri="{FF2B5EF4-FFF2-40B4-BE49-F238E27FC236}">
                <a16:creationId xmlns:a16="http://schemas.microsoft.com/office/drawing/2014/main" id="{B70185B8-6CAA-5C20-FD3B-756E60F86413}"/>
              </a:ext>
            </a:extLst>
          </p:cNvPr>
          <p:cNvSpPr txBox="1"/>
          <p:nvPr/>
        </p:nvSpPr>
        <p:spPr>
          <a:xfrm>
            <a:off x="4196885" y="5232740"/>
            <a:ext cx="2630845" cy="400110"/>
          </a:xfrm>
          <a:prstGeom prst="rect">
            <a:avLst/>
          </a:prstGeom>
          <a:solidFill>
            <a:schemeClr val="accent6"/>
          </a:solidFill>
        </p:spPr>
        <p:txBody>
          <a:bodyPr wrap="square" rtlCol="0">
            <a:spAutoFit/>
          </a:bodyPr>
          <a:lstStyle/>
          <a:p>
            <a:pPr algn="ctr"/>
            <a:r>
              <a:rPr lang="en-US" sz="2000" b="1" dirty="0">
                <a:solidFill>
                  <a:schemeClr val="tx1">
                    <a:lumMod val="50000"/>
                  </a:schemeClr>
                </a:solidFill>
                <a:latin typeface="+mj-lt"/>
              </a:rPr>
              <a:t>Time in Dryer (min)</a:t>
            </a:r>
          </a:p>
        </p:txBody>
      </p:sp>
      <p:sp>
        <p:nvSpPr>
          <p:cNvPr id="37" name="TextBox 36">
            <a:extLst>
              <a:ext uri="{FF2B5EF4-FFF2-40B4-BE49-F238E27FC236}">
                <a16:creationId xmlns:a16="http://schemas.microsoft.com/office/drawing/2014/main" id="{E4CC3695-61EC-9A8D-5B5B-3FF1CFA2D68A}"/>
              </a:ext>
            </a:extLst>
          </p:cNvPr>
          <p:cNvSpPr txBox="1"/>
          <p:nvPr/>
        </p:nvSpPr>
        <p:spPr>
          <a:xfrm>
            <a:off x="3375510" y="5703022"/>
            <a:ext cx="2221981"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Untreated Control</a:t>
            </a:r>
          </a:p>
        </p:txBody>
      </p:sp>
      <p:sp>
        <p:nvSpPr>
          <p:cNvPr id="38" name="TextBox 37">
            <a:extLst>
              <a:ext uri="{FF2B5EF4-FFF2-40B4-BE49-F238E27FC236}">
                <a16:creationId xmlns:a16="http://schemas.microsoft.com/office/drawing/2014/main" id="{EEADEA86-C7C8-E892-0DCB-66F662A6D470}"/>
              </a:ext>
            </a:extLst>
          </p:cNvPr>
          <p:cNvSpPr txBox="1"/>
          <p:nvPr/>
        </p:nvSpPr>
        <p:spPr>
          <a:xfrm>
            <a:off x="6048057" y="5703022"/>
            <a:ext cx="1691902" cy="400110"/>
          </a:xfrm>
          <a:prstGeom prst="rect">
            <a:avLst/>
          </a:prstGeom>
          <a:solidFill>
            <a:schemeClr val="accent6"/>
          </a:solidFill>
        </p:spPr>
        <p:txBody>
          <a:bodyPr wrap="square" rtlCol="0">
            <a:spAutoFit/>
          </a:bodyPr>
          <a:lstStyle/>
          <a:p>
            <a:r>
              <a:rPr lang="en-US" sz="2000" dirty="0">
                <a:solidFill>
                  <a:schemeClr val="tx1">
                    <a:lumMod val="50000"/>
                  </a:schemeClr>
                </a:solidFill>
                <a:latin typeface="+mj-lt"/>
              </a:rPr>
              <a:t>1% </a:t>
            </a:r>
            <a:r>
              <a:rPr lang="en-US" sz="2000" dirty="0" err="1">
                <a:solidFill>
                  <a:schemeClr val="tx1">
                    <a:lumMod val="50000"/>
                  </a:schemeClr>
                </a:solidFill>
                <a:latin typeface="+mj-lt"/>
              </a:rPr>
              <a:t>DryFast</a:t>
            </a:r>
            <a:r>
              <a:rPr lang="en-US" sz="2000" baseline="30000" dirty="0">
                <a:solidFill>
                  <a:schemeClr val="tx1">
                    <a:lumMod val="50000"/>
                  </a:schemeClr>
                </a:solidFill>
                <a:latin typeface="+mj-lt"/>
              </a:rPr>
              <a:t>®</a:t>
            </a:r>
          </a:p>
        </p:txBody>
      </p:sp>
      <p:sp>
        <p:nvSpPr>
          <p:cNvPr id="43" name="Subtitle 2">
            <a:extLst>
              <a:ext uri="{FF2B5EF4-FFF2-40B4-BE49-F238E27FC236}">
                <a16:creationId xmlns:a16="http://schemas.microsoft.com/office/drawing/2014/main" id="{94FA6708-271B-4D64-D7CE-B9FA0BAE9C86}"/>
              </a:ext>
            </a:extLst>
          </p:cNvPr>
          <p:cNvSpPr txBox="1">
            <a:spLocks/>
          </p:cNvSpPr>
          <p:nvPr/>
        </p:nvSpPr>
        <p:spPr>
          <a:xfrm>
            <a:off x="9509251" y="1428223"/>
            <a:ext cx="2682749" cy="3686701"/>
          </a:xfrm>
          <a:prstGeom prst="rect">
            <a:avLst/>
          </a:prstGeom>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buClr>
                <a:schemeClr val="accent2"/>
              </a:buClr>
              <a:buSzPct val="70000"/>
              <a:buFont typeface="Wingdings 2" panose="05020102010507070707" pitchFamily="18" charset="2"/>
              <a:buChar char="Ã"/>
              <a:defRPr/>
            </a:pPr>
            <a:r>
              <a:rPr lang="en-US" sz="1900" dirty="0"/>
              <a:t>37% reduction in dry time using </a:t>
            </a:r>
            <a:r>
              <a:rPr lang="en-US" sz="1900" dirty="0" err="1"/>
              <a:t>DryFast</a:t>
            </a:r>
            <a:r>
              <a:rPr lang="en-US" sz="2000" baseline="30000" dirty="0"/>
              <a:t>®</a:t>
            </a:r>
            <a:r>
              <a:rPr lang="en-US" sz="1900" dirty="0"/>
              <a:t> additives </a:t>
            </a:r>
          </a:p>
          <a:p>
            <a:pPr lvl="1">
              <a:buClr>
                <a:schemeClr val="accent2"/>
              </a:buClr>
              <a:buSzPct val="70000"/>
              <a:buFont typeface="Wingdings 2" panose="05020102010507070707" pitchFamily="18" charset="2"/>
              <a:buChar char="Ã"/>
              <a:defRPr/>
            </a:pPr>
            <a:endParaRPr lang="en-US" sz="1900" dirty="0"/>
          </a:p>
          <a:p>
            <a:pPr lvl="1">
              <a:buClr>
                <a:schemeClr val="accent2"/>
              </a:buClr>
              <a:buSzPct val="70000"/>
              <a:buFont typeface="Wingdings 2" panose="05020102010507070707" pitchFamily="18" charset="2"/>
              <a:buChar char="Ã"/>
              <a:defRPr/>
            </a:pPr>
            <a:r>
              <a:rPr lang="en-US" sz="1900" dirty="0"/>
              <a:t>At 55 minutes,</a:t>
            </a:r>
          </a:p>
          <a:p>
            <a:pPr lvl="2">
              <a:buClr>
                <a:schemeClr val="accent2"/>
              </a:buClr>
              <a:buSzPct val="70000"/>
              <a:buFont typeface="Wingdings 2" panose="05020102010507070707" pitchFamily="18" charset="2"/>
              <a:buChar char="Ã"/>
              <a:defRPr/>
            </a:pPr>
            <a:r>
              <a:rPr lang="en-US" sz="1600" dirty="0"/>
              <a:t>Untreated 82% dry</a:t>
            </a:r>
          </a:p>
          <a:p>
            <a:pPr lvl="2">
              <a:buClr>
                <a:schemeClr val="accent2"/>
              </a:buClr>
              <a:buSzPct val="70000"/>
              <a:buFont typeface="Wingdings 2" panose="05020102010507070707" pitchFamily="18" charset="2"/>
              <a:buChar char="Ã"/>
              <a:defRPr/>
            </a:pPr>
            <a:r>
              <a:rPr lang="en-US" sz="1600" dirty="0" err="1"/>
              <a:t>DryFast</a:t>
            </a:r>
            <a:r>
              <a:rPr lang="en-US" sz="1600" baseline="30000" dirty="0"/>
              <a:t>®</a:t>
            </a:r>
            <a:r>
              <a:rPr lang="en-US" sz="1600" dirty="0"/>
              <a:t> 100% dry</a:t>
            </a:r>
          </a:p>
          <a:p>
            <a:pPr marL="342900" lvl="1" indent="0">
              <a:buClr>
                <a:schemeClr val="accent2"/>
              </a:buClr>
              <a:buSzPct val="70000"/>
              <a:buNone/>
              <a:defRPr/>
            </a:pPr>
            <a:endParaRPr lang="en-US" sz="1900" dirty="0"/>
          </a:p>
          <a:p>
            <a:pPr lvl="1">
              <a:buClr>
                <a:schemeClr val="accent2"/>
              </a:buClr>
              <a:buSzPct val="70000"/>
              <a:buFont typeface="Wingdings 2" panose="05020102010507070707" pitchFamily="18" charset="2"/>
              <a:buChar char="Ã"/>
              <a:defRPr/>
            </a:pPr>
            <a:r>
              <a:rPr lang="en-US" sz="1900" dirty="0"/>
              <a:t>80% polyester, 20% cotton shirts used</a:t>
            </a:r>
          </a:p>
        </p:txBody>
      </p:sp>
      <p:sp>
        <p:nvSpPr>
          <p:cNvPr id="44" name="TextBox 43">
            <a:extLst>
              <a:ext uri="{FF2B5EF4-FFF2-40B4-BE49-F238E27FC236}">
                <a16:creationId xmlns:a16="http://schemas.microsoft.com/office/drawing/2014/main" id="{1CB2101F-CF0E-F283-6172-6EC0277746AC}"/>
              </a:ext>
            </a:extLst>
          </p:cNvPr>
          <p:cNvSpPr txBox="1"/>
          <p:nvPr/>
        </p:nvSpPr>
        <p:spPr>
          <a:xfrm rot="16200000">
            <a:off x="-1011485" y="2858094"/>
            <a:ext cx="2761575" cy="400110"/>
          </a:xfrm>
          <a:prstGeom prst="rect">
            <a:avLst/>
          </a:prstGeom>
          <a:solidFill>
            <a:schemeClr val="accent6"/>
          </a:solidFill>
        </p:spPr>
        <p:txBody>
          <a:bodyPr wrap="square" rtlCol="0">
            <a:spAutoFit/>
          </a:bodyPr>
          <a:lstStyle/>
          <a:p>
            <a:pPr algn="ctr"/>
            <a:r>
              <a:rPr lang="en-US" sz="2000" b="1" dirty="0">
                <a:solidFill>
                  <a:schemeClr val="tx1">
                    <a:lumMod val="50000"/>
                  </a:schemeClr>
                </a:solidFill>
                <a:latin typeface="+mj-lt"/>
              </a:rPr>
              <a:t>Mass Loss of Water (%)</a:t>
            </a:r>
          </a:p>
        </p:txBody>
      </p:sp>
      <p:cxnSp>
        <p:nvCxnSpPr>
          <p:cNvPr id="66" name="Straight Connector 65">
            <a:extLst>
              <a:ext uri="{FF2B5EF4-FFF2-40B4-BE49-F238E27FC236}">
                <a16:creationId xmlns:a16="http://schemas.microsoft.com/office/drawing/2014/main" id="{59894A3E-967C-34E5-A5A1-FF2F6DDA2C8A}"/>
              </a:ext>
            </a:extLst>
          </p:cNvPr>
          <p:cNvCxnSpPr>
            <a:cxnSpLocks/>
          </p:cNvCxnSpPr>
          <p:nvPr/>
        </p:nvCxnSpPr>
        <p:spPr>
          <a:xfrm flipH="1" flipV="1">
            <a:off x="5484570"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A486D20F-DB4F-A23D-1121-E9A666DFBA34}"/>
              </a:ext>
            </a:extLst>
          </p:cNvPr>
          <p:cNvCxnSpPr>
            <a:cxnSpLocks/>
          </p:cNvCxnSpPr>
          <p:nvPr/>
        </p:nvCxnSpPr>
        <p:spPr>
          <a:xfrm flipH="1" flipV="1">
            <a:off x="5120530"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C3803D5-ED97-2AE8-E6A8-F603FC9E81A0}"/>
              </a:ext>
            </a:extLst>
          </p:cNvPr>
          <p:cNvCxnSpPr>
            <a:cxnSpLocks/>
          </p:cNvCxnSpPr>
          <p:nvPr/>
        </p:nvCxnSpPr>
        <p:spPr>
          <a:xfrm flipH="1" flipV="1">
            <a:off x="4779261"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2C41E6A-FE07-4183-03B2-D8B9BEED8FA3}"/>
              </a:ext>
            </a:extLst>
          </p:cNvPr>
          <p:cNvCxnSpPr>
            <a:cxnSpLocks/>
          </p:cNvCxnSpPr>
          <p:nvPr/>
        </p:nvCxnSpPr>
        <p:spPr>
          <a:xfrm flipH="1" flipV="1">
            <a:off x="4415221"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1679813C-47E5-EF3F-116C-26A3300FEB40}"/>
              </a:ext>
            </a:extLst>
          </p:cNvPr>
          <p:cNvCxnSpPr>
            <a:cxnSpLocks/>
          </p:cNvCxnSpPr>
          <p:nvPr/>
        </p:nvCxnSpPr>
        <p:spPr>
          <a:xfrm flipH="1" flipV="1">
            <a:off x="4048808"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2AC3BF2-6F22-F1DA-F480-1D5CFD3A4C7C}"/>
              </a:ext>
            </a:extLst>
          </p:cNvPr>
          <p:cNvCxnSpPr>
            <a:cxnSpLocks/>
          </p:cNvCxnSpPr>
          <p:nvPr/>
        </p:nvCxnSpPr>
        <p:spPr>
          <a:xfrm flipH="1" flipV="1">
            <a:off x="3684768"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8162F119-96EB-D3E5-A19E-440F9765FF5E}"/>
              </a:ext>
            </a:extLst>
          </p:cNvPr>
          <p:cNvCxnSpPr>
            <a:cxnSpLocks/>
          </p:cNvCxnSpPr>
          <p:nvPr/>
        </p:nvCxnSpPr>
        <p:spPr>
          <a:xfrm flipH="1" flipV="1">
            <a:off x="3343499"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DFC10EA-C1FB-CA28-8D84-7E28E99451C0}"/>
              </a:ext>
            </a:extLst>
          </p:cNvPr>
          <p:cNvCxnSpPr>
            <a:cxnSpLocks/>
          </p:cNvCxnSpPr>
          <p:nvPr/>
        </p:nvCxnSpPr>
        <p:spPr>
          <a:xfrm flipH="1" flipV="1">
            <a:off x="2979459"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E6414B64-CF81-2AB9-6251-692E9B92B31E}"/>
              </a:ext>
            </a:extLst>
          </p:cNvPr>
          <p:cNvCxnSpPr>
            <a:cxnSpLocks/>
          </p:cNvCxnSpPr>
          <p:nvPr/>
        </p:nvCxnSpPr>
        <p:spPr>
          <a:xfrm flipH="1" flipV="1">
            <a:off x="2628889"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DF7D1B79-DE06-85D8-2CA7-CEB9619674E6}"/>
              </a:ext>
            </a:extLst>
          </p:cNvPr>
          <p:cNvCxnSpPr>
            <a:cxnSpLocks/>
          </p:cNvCxnSpPr>
          <p:nvPr/>
        </p:nvCxnSpPr>
        <p:spPr>
          <a:xfrm flipH="1" flipV="1">
            <a:off x="2264849"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2879374E-34CD-01D1-8773-1E4AA66199E1}"/>
              </a:ext>
            </a:extLst>
          </p:cNvPr>
          <p:cNvCxnSpPr>
            <a:cxnSpLocks/>
          </p:cNvCxnSpPr>
          <p:nvPr/>
        </p:nvCxnSpPr>
        <p:spPr>
          <a:xfrm flipH="1" flipV="1">
            <a:off x="1923580"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8FC08A3-DF3B-84D1-E5D1-70887B65F393}"/>
              </a:ext>
            </a:extLst>
          </p:cNvPr>
          <p:cNvCxnSpPr>
            <a:cxnSpLocks/>
          </p:cNvCxnSpPr>
          <p:nvPr/>
        </p:nvCxnSpPr>
        <p:spPr>
          <a:xfrm flipH="1" flipV="1">
            <a:off x="1559540"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3460000D-5285-45E1-E3EE-C0750073AF4E}"/>
              </a:ext>
            </a:extLst>
          </p:cNvPr>
          <p:cNvCxnSpPr>
            <a:cxnSpLocks/>
          </p:cNvCxnSpPr>
          <p:nvPr/>
        </p:nvCxnSpPr>
        <p:spPr>
          <a:xfrm flipH="1" flipV="1">
            <a:off x="1223371" y="1890877"/>
            <a:ext cx="247650" cy="293"/>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CCB7E04-DBFB-CACA-E48A-7E655A1C1C3A}"/>
              </a:ext>
            </a:extLst>
          </p:cNvPr>
          <p:cNvCxnSpPr>
            <a:cxnSpLocks/>
          </p:cNvCxnSpPr>
          <p:nvPr/>
        </p:nvCxnSpPr>
        <p:spPr>
          <a:xfrm flipH="1" flipV="1">
            <a:off x="5484570"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9368097-1D9D-1464-C51F-9D73CA7E205D}"/>
              </a:ext>
            </a:extLst>
          </p:cNvPr>
          <p:cNvCxnSpPr>
            <a:cxnSpLocks/>
          </p:cNvCxnSpPr>
          <p:nvPr/>
        </p:nvCxnSpPr>
        <p:spPr>
          <a:xfrm flipH="1" flipV="1">
            <a:off x="5120530"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6620FDF-A28E-57AF-B1D4-4CCE79E492EE}"/>
              </a:ext>
            </a:extLst>
          </p:cNvPr>
          <p:cNvCxnSpPr>
            <a:cxnSpLocks/>
          </p:cNvCxnSpPr>
          <p:nvPr/>
        </p:nvCxnSpPr>
        <p:spPr>
          <a:xfrm flipH="1" flipV="1">
            <a:off x="4779261"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4ED927F-761C-E0E6-4F45-CAAD13832892}"/>
              </a:ext>
            </a:extLst>
          </p:cNvPr>
          <p:cNvCxnSpPr>
            <a:cxnSpLocks/>
          </p:cNvCxnSpPr>
          <p:nvPr/>
        </p:nvCxnSpPr>
        <p:spPr>
          <a:xfrm flipH="1" flipV="1">
            <a:off x="4415221"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29BAEF4-855C-F46C-7E8E-43331D4B02CD}"/>
              </a:ext>
            </a:extLst>
          </p:cNvPr>
          <p:cNvCxnSpPr>
            <a:cxnSpLocks/>
          </p:cNvCxnSpPr>
          <p:nvPr/>
        </p:nvCxnSpPr>
        <p:spPr>
          <a:xfrm flipH="1" flipV="1">
            <a:off x="4048808"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A2A5035-7DE4-F2A1-5506-0358C257FC19}"/>
              </a:ext>
            </a:extLst>
          </p:cNvPr>
          <p:cNvCxnSpPr>
            <a:cxnSpLocks/>
          </p:cNvCxnSpPr>
          <p:nvPr/>
        </p:nvCxnSpPr>
        <p:spPr>
          <a:xfrm flipH="1" flipV="1">
            <a:off x="3684768"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7EC264B-259C-66BE-C6DC-697232207676}"/>
              </a:ext>
            </a:extLst>
          </p:cNvPr>
          <p:cNvCxnSpPr>
            <a:cxnSpLocks/>
          </p:cNvCxnSpPr>
          <p:nvPr/>
        </p:nvCxnSpPr>
        <p:spPr>
          <a:xfrm flipH="1" flipV="1">
            <a:off x="3343499"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E6BBFCD-F119-3BEE-D534-7A80E68EDAAD}"/>
              </a:ext>
            </a:extLst>
          </p:cNvPr>
          <p:cNvCxnSpPr>
            <a:cxnSpLocks/>
          </p:cNvCxnSpPr>
          <p:nvPr/>
        </p:nvCxnSpPr>
        <p:spPr>
          <a:xfrm flipH="1" flipV="1">
            <a:off x="2979459"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C0E1EB5-3C7B-42C7-404B-17D6B94A147C}"/>
              </a:ext>
            </a:extLst>
          </p:cNvPr>
          <p:cNvCxnSpPr>
            <a:cxnSpLocks/>
          </p:cNvCxnSpPr>
          <p:nvPr/>
        </p:nvCxnSpPr>
        <p:spPr>
          <a:xfrm flipH="1" flipV="1">
            <a:off x="2628889"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B24F8B3-66A1-F7F6-7FBD-F2ECFEF35488}"/>
              </a:ext>
            </a:extLst>
          </p:cNvPr>
          <p:cNvCxnSpPr>
            <a:cxnSpLocks/>
          </p:cNvCxnSpPr>
          <p:nvPr/>
        </p:nvCxnSpPr>
        <p:spPr>
          <a:xfrm flipH="1" flipV="1">
            <a:off x="2264849"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CBB80F7-A6A3-5428-1728-C765BF87511F}"/>
              </a:ext>
            </a:extLst>
          </p:cNvPr>
          <p:cNvCxnSpPr>
            <a:cxnSpLocks/>
          </p:cNvCxnSpPr>
          <p:nvPr/>
        </p:nvCxnSpPr>
        <p:spPr>
          <a:xfrm flipH="1" flipV="1">
            <a:off x="1923580"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E660FE9-8714-A723-748E-95FF444FA9B6}"/>
              </a:ext>
            </a:extLst>
          </p:cNvPr>
          <p:cNvCxnSpPr>
            <a:cxnSpLocks/>
          </p:cNvCxnSpPr>
          <p:nvPr/>
        </p:nvCxnSpPr>
        <p:spPr>
          <a:xfrm flipH="1" flipV="1">
            <a:off x="1559540"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634523C-1ABD-FA8C-FFE3-1083CECC56A0}"/>
              </a:ext>
            </a:extLst>
          </p:cNvPr>
          <p:cNvCxnSpPr>
            <a:cxnSpLocks/>
          </p:cNvCxnSpPr>
          <p:nvPr/>
        </p:nvCxnSpPr>
        <p:spPr>
          <a:xfrm flipH="1" flipV="1">
            <a:off x="1223371" y="1431675"/>
            <a:ext cx="247650" cy="29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7F934467-F95C-01C3-68EA-597E06647CD5}"/>
              </a:ext>
            </a:extLst>
          </p:cNvPr>
          <p:cNvSpPr txBox="1"/>
          <p:nvPr/>
        </p:nvSpPr>
        <p:spPr>
          <a:xfrm>
            <a:off x="1189871" y="1038143"/>
            <a:ext cx="2482983" cy="400110"/>
          </a:xfrm>
          <a:prstGeom prst="rect">
            <a:avLst/>
          </a:prstGeom>
          <a:noFill/>
          <a:ln>
            <a:noFill/>
          </a:ln>
        </p:spPr>
        <p:txBody>
          <a:bodyPr wrap="square" rtlCol="0">
            <a:spAutoFit/>
          </a:bodyPr>
          <a:lstStyle/>
          <a:p>
            <a:r>
              <a:rPr lang="en-US" sz="2000" b="1" dirty="0">
                <a:solidFill>
                  <a:schemeClr val="accent1"/>
                </a:solidFill>
                <a:latin typeface="+mj-lt"/>
              </a:rPr>
              <a:t>100% Dry</a:t>
            </a:r>
          </a:p>
        </p:txBody>
      </p:sp>
      <p:sp>
        <p:nvSpPr>
          <p:cNvPr id="53" name="TextBox 52">
            <a:extLst>
              <a:ext uri="{FF2B5EF4-FFF2-40B4-BE49-F238E27FC236}">
                <a16:creationId xmlns:a16="http://schemas.microsoft.com/office/drawing/2014/main" id="{D0CDBB4F-D474-AFFF-FDCE-D130865FC6A4}"/>
              </a:ext>
            </a:extLst>
          </p:cNvPr>
          <p:cNvSpPr txBox="1"/>
          <p:nvPr/>
        </p:nvSpPr>
        <p:spPr>
          <a:xfrm>
            <a:off x="1189870" y="1908504"/>
            <a:ext cx="2482983" cy="400110"/>
          </a:xfrm>
          <a:prstGeom prst="rect">
            <a:avLst/>
          </a:prstGeom>
          <a:noFill/>
          <a:ln>
            <a:noFill/>
          </a:ln>
        </p:spPr>
        <p:txBody>
          <a:bodyPr wrap="square" rtlCol="0">
            <a:spAutoFit/>
          </a:bodyPr>
          <a:lstStyle/>
          <a:p>
            <a:r>
              <a:rPr lang="en-US" sz="2000" b="1" dirty="0">
                <a:solidFill>
                  <a:schemeClr val="accent2"/>
                </a:solidFill>
                <a:latin typeface="+mj-lt"/>
              </a:rPr>
              <a:t>82% Dry</a:t>
            </a:r>
          </a:p>
        </p:txBody>
      </p:sp>
      <p:cxnSp>
        <p:nvCxnSpPr>
          <p:cNvPr id="54" name="Straight Connector 53">
            <a:extLst>
              <a:ext uri="{FF2B5EF4-FFF2-40B4-BE49-F238E27FC236}">
                <a16:creationId xmlns:a16="http://schemas.microsoft.com/office/drawing/2014/main" id="{C7E79FE4-E4A1-6A78-7589-37CD4461601B}"/>
              </a:ext>
            </a:extLst>
          </p:cNvPr>
          <p:cNvCxnSpPr>
            <a:cxnSpLocks/>
          </p:cNvCxnSpPr>
          <p:nvPr/>
        </p:nvCxnSpPr>
        <p:spPr>
          <a:xfrm>
            <a:off x="5755133" y="1886064"/>
            <a:ext cx="0" cy="3086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BF3A162-0FE2-9EAD-E85C-B3482EC14DEB}"/>
              </a:ext>
            </a:extLst>
          </p:cNvPr>
          <p:cNvCxnSpPr>
            <a:cxnSpLocks/>
          </p:cNvCxnSpPr>
          <p:nvPr/>
        </p:nvCxnSpPr>
        <p:spPr>
          <a:xfrm>
            <a:off x="5755133" y="2315324"/>
            <a:ext cx="0" cy="3086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9A203FD-9832-4B97-9C20-3285DB2831EA}"/>
              </a:ext>
            </a:extLst>
          </p:cNvPr>
          <p:cNvCxnSpPr>
            <a:cxnSpLocks/>
          </p:cNvCxnSpPr>
          <p:nvPr/>
        </p:nvCxnSpPr>
        <p:spPr>
          <a:xfrm>
            <a:off x="5755133" y="2730754"/>
            <a:ext cx="0" cy="3086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030FF826-1A5E-4F89-C855-E31637A202D1}"/>
              </a:ext>
            </a:extLst>
          </p:cNvPr>
          <p:cNvCxnSpPr>
            <a:cxnSpLocks/>
          </p:cNvCxnSpPr>
          <p:nvPr/>
        </p:nvCxnSpPr>
        <p:spPr>
          <a:xfrm>
            <a:off x="5755133" y="3160014"/>
            <a:ext cx="0" cy="3086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C905D9B-B1DD-35EC-CF32-EB439E3D34AD}"/>
              </a:ext>
            </a:extLst>
          </p:cNvPr>
          <p:cNvCxnSpPr>
            <a:cxnSpLocks/>
          </p:cNvCxnSpPr>
          <p:nvPr/>
        </p:nvCxnSpPr>
        <p:spPr>
          <a:xfrm>
            <a:off x="5755133" y="3580523"/>
            <a:ext cx="0" cy="3086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5F52F49-3D20-FF7C-6046-A7D58BBAC426}"/>
              </a:ext>
            </a:extLst>
          </p:cNvPr>
          <p:cNvCxnSpPr>
            <a:cxnSpLocks/>
          </p:cNvCxnSpPr>
          <p:nvPr/>
        </p:nvCxnSpPr>
        <p:spPr>
          <a:xfrm>
            <a:off x="5755133" y="4009783"/>
            <a:ext cx="0" cy="3086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B25F5F7B-5A76-EF32-ED89-4080322AF2E8}"/>
              </a:ext>
            </a:extLst>
          </p:cNvPr>
          <p:cNvCxnSpPr>
            <a:cxnSpLocks/>
          </p:cNvCxnSpPr>
          <p:nvPr/>
        </p:nvCxnSpPr>
        <p:spPr>
          <a:xfrm>
            <a:off x="5755133" y="4425213"/>
            <a:ext cx="0" cy="3086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7F05BC5-448F-A466-9AA2-0A8FCE423BAC}"/>
              </a:ext>
            </a:extLst>
          </p:cNvPr>
          <p:cNvCxnSpPr>
            <a:cxnSpLocks/>
          </p:cNvCxnSpPr>
          <p:nvPr/>
        </p:nvCxnSpPr>
        <p:spPr>
          <a:xfrm>
            <a:off x="5755133" y="1488330"/>
            <a:ext cx="0" cy="30862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136134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500"/>
                                        <p:tgtEl>
                                          <p:spTgt spid="66"/>
                                        </p:tgtEl>
                                      </p:cBhvr>
                                    </p:animEffect>
                                  </p:childTnLst>
                                </p:cTn>
                              </p:par>
                              <p:par>
                                <p:cTn id="31" presetID="10"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par>
                                <p:cTn id="37" presetID="10" presetClass="entr" presetSubtype="0" fill="hold"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par>
                                <p:cTn id="46" presetID="10" presetClass="entr" presetSubtype="0" fill="hold"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fade">
                                      <p:cBhvr>
                                        <p:cTn id="48" dur="500"/>
                                        <p:tgtEl>
                                          <p:spTgt spid="74"/>
                                        </p:tgtEl>
                                      </p:cBhvr>
                                    </p:animEffect>
                                  </p:childTnLst>
                                </p:cTn>
                              </p:par>
                              <p:par>
                                <p:cTn id="49" presetID="10"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par>
                                <p:cTn id="52" presetID="10" presetClass="entr" presetSubtype="0" fill="hold"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par>
                                <p:cTn id="55" presetID="10"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par>
                                <p:cTn id="58" presetID="10" presetClass="entr" presetSubtype="0" fill="hold" nodeType="with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fade">
                                      <p:cBhvr>
                                        <p:cTn id="60" dur="500"/>
                                        <p:tgtEl>
                                          <p:spTgt spid="78"/>
                                        </p:tgtEl>
                                      </p:cBhvr>
                                    </p:animEffect>
                                  </p:childTnLst>
                                </p:cTn>
                              </p:par>
                              <p:par>
                                <p:cTn id="61" presetID="10" presetClass="entr" presetSubtype="0"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fade">
                                      <p:cBhvr>
                                        <p:cTn id="63" dur="500"/>
                                        <p:tgtEl>
                                          <p:spTgt spid="79"/>
                                        </p:tgtEl>
                                      </p:cBhvr>
                                    </p:animEffect>
                                  </p:childTnLst>
                                </p:cTn>
                              </p:par>
                              <p:par>
                                <p:cTn id="64" presetID="10" presetClass="entr" presetSubtype="0"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500"/>
                                        <p:tgtEl>
                                          <p:spTgt spid="80"/>
                                        </p:tgtEl>
                                      </p:cBhvr>
                                    </p:animEffect>
                                  </p:childTnLst>
                                </p:cTn>
                              </p:par>
                              <p:par>
                                <p:cTn id="67" presetID="10"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cTn>
                              </p:par>
                              <p:par>
                                <p:cTn id="76" presetID="10" presetClass="entr" presetSubtype="0"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par>
                                <p:cTn id="82" presetID="10" presetClass="entr" presetSubtype="0"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par>
                                <p:cTn id="88" presetID="10" presetClass="entr" presetSubtype="0" fill="hold"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par>
                                <p:cTn id="91" presetID="10"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500"/>
                                        <p:tgtEl>
                                          <p:spTgt spid="41"/>
                                        </p:tgtEl>
                                      </p:cBhvr>
                                    </p:animEffec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500"/>
                                        <p:tgtEl>
                                          <p:spTgt spid="45"/>
                                        </p:tgtEl>
                                      </p:cBhvr>
                                    </p:animEffect>
                                  </p:childTnLst>
                                </p:cTn>
                              </p:par>
                              <p:par>
                                <p:cTn id="100" presetID="10" presetClass="entr" presetSubtype="0"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par>
                                <p:cTn id="103" presetID="10" presetClass="entr" presetSubtype="0" fill="hold"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500"/>
                                        <p:tgtEl>
                                          <p:spTgt spid="47"/>
                                        </p:tgtEl>
                                      </p:cBhvr>
                                    </p:animEffect>
                                  </p:childTnLst>
                                </p:cTn>
                              </p:par>
                              <p:par>
                                <p:cTn id="106" presetID="10" presetClass="entr" presetSubtype="0" fill="hold" nodeType="with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fade">
                                      <p:cBhvr>
                                        <p:cTn id="108" dur="500"/>
                                        <p:tgtEl>
                                          <p:spTgt spid="54"/>
                                        </p:tgtEl>
                                      </p:cBhvr>
                                    </p:animEffect>
                                  </p:childTnLst>
                                </p:cTn>
                              </p:par>
                              <p:par>
                                <p:cTn id="109" presetID="10" presetClass="entr" presetSubtype="0" fill="hold" nodeType="withEffect">
                                  <p:stCondLst>
                                    <p:cond delay="0"/>
                                  </p:stCondLst>
                                  <p:childTnLst>
                                    <p:set>
                                      <p:cBhvr>
                                        <p:cTn id="110" dur="1" fill="hold">
                                          <p:stCondLst>
                                            <p:cond delay="0"/>
                                          </p:stCondLst>
                                        </p:cTn>
                                        <p:tgtEl>
                                          <p:spTgt spid="61"/>
                                        </p:tgtEl>
                                        <p:attrNameLst>
                                          <p:attrName>style.visibility</p:attrName>
                                        </p:attrNameLst>
                                      </p:cBhvr>
                                      <p:to>
                                        <p:strVal val="visible"/>
                                      </p:to>
                                    </p:set>
                                    <p:animEffect transition="in" filter="fade">
                                      <p:cBhvr>
                                        <p:cTn id="111" dur="500"/>
                                        <p:tgtEl>
                                          <p:spTgt spid="61"/>
                                        </p:tgtEl>
                                      </p:cBhvr>
                                    </p:animEffect>
                                  </p:childTnLst>
                                </p:cTn>
                              </p:par>
                              <p:par>
                                <p:cTn id="112" presetID="10"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fade">
                                      <p:cBhvr>
                                        <p:cTn id="114" dur="500"/>
                                        <p:tgtEl>
                                          <p:spTgt spid="55"/>
                                        </p:tgtEl>
                                      </p:cBhvr>
                                    </p:animEffect>
                                  </p:childTnLst>
                                </p:cTn>
                              </p:par>
                              <p:par>
                                <p:cTn id="115" presetID="10" presetClass="entr" presetSubtype="0" fill="hold"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fade">
                                      <p:cBhvr>
                                        <p:cTn id="117" dur="500"/>
                                        <p:tgtEl>
                                          <p:spTgt spid="56"/>
                                        </p:tgtEl>
                                      </p:cBhvr>
                                    </p:animEffect>
                                  </p:childTnLst>
                                </p:cTn>
                              </p:par>
                              <p:par>
                                <p:cTn id="118" presetID="10" presetClass="entr" presetSubtype="0" fill="hold" nodeType="with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fade">
                                      <p:cBhvr>
                                        <p:cTn id="120" dur="500"/>
                                        <p:tgtEl>
                                          <p:spTgt spid="57"/>
                                        </p:tgtEl>
                                      </p:cBhvr>
                                    </p:animEffect>
                                  </p:childTnLst>
                                </p:cTn>
                              </p:par>
                              <p:par>
                                <p:cTn id="121" presetID="10" presetClass="entr" presetSubtype="0" fill="hold" nodeType="withEffect">
                                  <p:stCondLst>
                                    <p:cond delay="0"/>
                                  </p:stCondLst>
                                  <p:childTnLst>
                                    <p:set>
                                      <p:cBhvr>
                                        <p:cTn id="122" dur="1" fill="hold">
                                          <p:stCondLst>
                                            <p:cond delay="0"/>
                                          </p:stCondLst>
                                        </p:cTn>
                                        <p:tgtEl>
                                          <p:spTgt spid="58"/>
                                        </p:tgtEl>
                                        <p:attrNameLst>
                                          <p:attrName>style.visibility</p:attrName>
                                        </p:attrNameLst>
                                      </p:cBhvr>
                                      <p:to>
                                        <p:strVal val="visible"/>
                                      </p:to>
                                    </p:set>
                                    <p:animEffect transition="in" filter="fade">
                                      <p:cBhvr>
                                        <p:cTn id="123" dur="500"/>
                                        <p:tgtEl>
                                          <p:spTgt spid="58"/>
                                        </p:tgtEl>
                                      </p:cBhvr>
                                    </p:animEffect>
                                  </p:childTnLst>
                                </p:cTn>
                              </p:par>
                              <p:par>
                                <p:cTn id="124" presetID="10" presetClass="entr" presetSubtype="0" fill="hold" nodeType="withEffect">
                                  <p:stCondLst>
                                    <p:cond delay="0"/>
                                  </p:stCondLst>
                                  <p:childTnLst>
                                    <p:set>
                                      <p:cBhvr>
                                        <p:cTn id="125" dur="1" fill="hold">
                                          <p:stCondLst>
                                            <p:cond delay="0"/>
                                          </p:stCondLst>
                                        </p:cTn>
                                        <p:tgtEl>
                                          <p:spTgt spid="59"/>
                                        </p:tgtEl>
                                        <p:attrNameLst>
                                          <p:attrName>style.visibility</p:attrName>
                                        </p:attrNameLst>
                                      </p:cBhvr>
                                      <p:to>
                                        <p:strVal val="visible"/>
                                      </p:to>
                                    </p:set>
                                    <p:animEffect transition="in" filter="fade">
                                      <p:cBhvr>
                                        <p:cTn id="126" dur="500"/>
                                        <p:tgtEl>
                                          <p:spTgt spid="59"/>
                                        </p:tgtEl>
                                      </p:cBhvr>
                                    </p:animEffect>
                                  </p:childTnLst>
                                </p:cTn>
                              </p:par>
                              <p:par>
                                <p:cTn id="127" presetID="10" presetClass="entr" presetSubtype="0" fill="hold" nodeType="with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fade">
                                      <p:cBhvr>
                                        <p:cTn id="1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969B3C6A-3E50-4CC6-2227-CED0762D0088}"/>
              </a:ext>
            </a:extLst>
          </p:cNvPr>
          <p:cNvSpPr txBox="1">
            <a:spLocks/>
          </p:cNvSpPr>
          <p:nvPr/>
        </p:nvSpPr>
        <p:spPr>
          <a:xfrm>
            <a:off x="1" y="0"/>
            <a:ext cx="7827742" cy="6858000"/>
          </a:xfrm>
          <a:prstGeom prst="rect">
            <a:avLst/>
          </a:prstGeom>
          <a:solidFill>
            <a:schemeClr val="accent1">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Moisture Management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7" name="Subtitle 2">
            <a:extLst>
              <a:ext uri="{FF2B5EF4-FFF2-40B4-BE49-F238E27FC236}">
                <a16:creationId xmlns:a16="http://schemas.microsoft.com/office/drawing/2014/main" id="{06572BB5-B389-6437-EB1B-1263FE1FEED0}"/>
              </a:ext>
            </a:extLst>
          </p:cNvPr>
          <p:cNvSpPr txBox="1">
            <a:spLocks/>
          </p:cNvSpPr>
          <p:nvPr/>
        </p:nvSpPr>
        <p:spPr>
          <a:xfrm>
            <a:off x="7933580" y="1967389"/>
            <a:ext cx="4258420" cy="2066065"/>
          </a:xfrm>
          <a:prstGeom prst="rect">
            <a:avLst/>
          </a:prstGeom>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buClr>
                <a:schemeClr val="accent2"/>
              </a:buClr>
              <a:buSzPct val="70000"/>
              <a:buFont typeface="Wingdings 2" panose="05020102010507070707" pitchFamily="18" charset="2"/>
              <a:buChar char="Ã"/>
              <a:defRPr/>
            </a:pPr>
            <a:r>
              <a:rPr lang="en-US" sz="1900" dirty="0" err="1"/>
              <a:t>DryFast</a:t>
            </a:r>
            <a:r>
              <a:rPr lang="en-US" sz="1900" baseline="30000" dirty="0"/>
              <a:t>®</a:t>
            </a:r>
            <a:r>
              <a:rPr lang="en-US" sz="1900" dirty="0"/>
              <a:t> significantly enhances vertical wicking</a:t>
            </a:r>
          </a:p>
          <a:p>
            <a:pPr lvl="1">
              <a:buClr>
                <a:schemeClr val="accent2"/>
              </a:buClr>
              <a:buSzPct val="70000"/>
              <a:buFont typeface="Wingdings 2" panose="05020102010507070707" pitchFamily="18" charset="2"/>
              <a:buChar char="Ã"/>
              <a:defRPr/>
            </a:pPr>
            <a:endParaRPr lang="en-US" altLang="en-US" sz="1900" dirty="0"/>
          </a:p>
          <a:p>
            <a:pPr lvl="1">
              <a:buClr>
                <a:schemeClr val="accent2"/>
              </a:buClr>
              <a:buSzPct val="70000"/>
              <a:buFont typeface="Wingdings 2" panose="05020102010507070707" pitchFamily="18" charset="2"/>
              <a:buChar char="Ã"/>
              <a:defRPr/>
            </a:pPr>
            <a:r>
              <a:rPr lang="en-US" sz="1900" dirty="0" err="1"/>
              <a:t>DryFast</a:t>
            </a:r>
            <a:r>
              <a:rPr lang="en-US" sz="1900" baseline="30000" dirty="0"/>
              <a:t>®</a:t>
            </a:r>
            <a:r>
              <a:rPr lang="en-US" sz="1900" dirty="0"/>
              <a:t> imparts wash durability</a:t>
            </a:r>
          </a:p>
        </p:txBody>
      </p:sp>
      <p:sp>
        <p:nvSpPr>
          <p:cNvPr id="9" name="Rectangle: Top Corners Rounded 8">
            <a:extLst>
              <a:ext uri="{FF2B5EF4-FFF2-40B4-BE49-F238E27FC236}">
                <a16:creationId xmlns:a16="http://schemas.microsoft.com/office/drawing/2014/main" id="{4AE3DD98-6714-9CBD-7131-A4424EEBA288}"/>
              </a:ext>
            </a:extLst>
          </p:cNvPr>
          <p:cNvSpPr/>
          <p:nvPr/>
        </p:nvSpPr>
        <p:spPr>
          <a:xfrm rot="16200000">
            <a:off x="8737669" y="-20165"/>
            <a:ext cx="573445" cy="945283"/>
          </a:xfrm>
          <a:prstGeom prst="round2Same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3C02F1D-97A4-AA20-66D1-DA85A64AAC9F}"/>
              </a:ext>
            </a:extLst>
          </p:cNvPr>
          <p:cNvSpPr/>
          <p:nvPr/>
        </p:nvSpPr>
        <p:spPr>
          <a:xfrm rot="10800000">
            <a:off x="9263505" y="163577"/>
            <a:ext cx="2786150" cy="574874"/>
          </a:xfrm>
          <a:prstGeom prst="trapezoi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ABE0C0-5324-D3F1-5CA2-166CD4E53A87}"/>
              </a:ext>
            </a:extLst>
          </p:cNvPr>
          <p:cNvSpPr txBox="1"/>
          <p:nvPr/>
        </p:nvSpPr>
        <p:spPr>
          <a:xfrm>
            <a:off x="8583385" y="230671"/>
            <a:ext cx="3406245"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Manages Moisture Transport</a:t>
            </a:r>
          </a:p>
        </p:txBody>
      </p:sp>
      <p:graphicFrame>
        <p:nvGraphicFramePr>
          <p:cNvPr id="17" name="Chart 16">
            <a:extLst>
              <a:ext uri="{FF2B5EF4-FFF2-40B4-BE49-F238E27FC236}">
                <a16:creationId xmlns:a16="http://schemas.microsoft.com/office/drawing/2014/main" id="{001376E1-3644-1640-4617-BBA650E20D37}"/>
              </a:ext>
            </a:extLst>
          </p:cNvPr>
          <p:cNvGraphicFramePr>
            <a:graphicFrameLocks/>
          </p:cNvGraphicFramePr>
          <p:nvPr>
            <p:extLst>
              <p:ext uri="{D42A27DB-BD31-4B8C-83A1-F6EECF244321}">
                <p14:modId xmlns:p14="http://schemas.microsoft.com/office/powerpoint/2010/main" val="1687867993"/>
              </p:ext>
            </p:extLst>
          </p:nvPr>
        </p:nvGraphicFramePr>
        <p:xfrm>
          <a:off x="531286" y="1157015"/>
          <a:ext cx="7584014" cy="50514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98F96EB-1AC7-AEA3-F48E-255AD8C182EB}"/>
              </a:ext>
            </a:extLst>
          </p:cNvPr>
          <p:cNvSpPr txBox="1"/>
          <p:nvPr/>
        </p:nvSpPr>
        <p:spPr>
          <a:xfrm rot="16200000">
            <a:off x="2781803" y="5494675"/>
            <a:ext cx="267483" cy="202286"/>
          </a:xfrm>
          <a:prstGeom prst="rect">
            <a:avLst/>
          </a:prstGeom>
          <a:solidFill>
            <a:schemeClr val="accent6"/>
          </a:solidFill>
          <a:effectLst/>
        </p:spPr>
        <p:txBody>
          <a:bodyPr wrap="square" rtlCol="0">
            <a:spAutoFit/>
          </a:bodyPr>
          <a:lstStyle/>
          <a:p>
            <a:pPr algn="ctr"/>
            <a:endParaRPr lang="en-US" sz="2000" b="1" dirty="0">
              <a:solidFill>
                <a:schemeClr val="tx1">
                  <a:lumMod val="50000"/>
                </a:schemeClr>
              </a:solidFill>
              <a:latin typeface="+mj-lt"/>
            </a:endParaRPr>
          </a:p>
        </p:txBody>
      </p:sp>
      <p:sp>
        <p:nvSpPr>
          <p:cNvPr id="12" name="TextBox 11">
            <a:extLst>
              <a:ext uri="{FF2B5EF4-FFF2-40B4-BE49-F238E27FC236}">
                <a16:creationId xmlns:a16="http://schemas.microsoft.com/office/drawing/2014/main" id="{68C2F1BC-EF55-CADC-A997-ADF88E662EEA}"/>
              </a:ext>
            </a:extLst>
          </p:cNvPr>
          <p:cNvSpPr txBox="1"/>
          <p:nvPr/>
        </p:nvSpPr>
        <p:spPr>
          <a:xfrm>
            <a:off x="2714624" y="5337494"/>
            <a:ext cx="247649" cy="338554"/>
          </a:xfrm>
          <a:prstGeom prst="rect">
            <a:avLst/>
          </a:prstGeom>
          <a:noFill/>
        </p:spPr>
        <p:txBody>
          <a:bodyPr wrap="square" rtlCol="0">
            <a:spAutoFit/>
          </a:bodyPr>
          <a:lstStyle/>
          <a:p>
            <a:r>
              <a:rPr lang="en-US" sz="1600" dirty="0">
                <a:solidFill>
                  <a:schemeClr val="tx1">
                    <a:lumMod val="50000"/>
                  </a:schemeClr>
                </a:solidFill>
                <a:latin typeface="Franklin Gothic Book" panose="020B0503020102020204" pitchFamily="34" charset="0"/>
              </a:rPr>
              <a:t>®</a:t>
            </a:r>
          </a:p>
        </p:txBody>
      </p:sp>
      <p:sp>
        <p:nvSpPr>
          <p:cNvPr id="18" name="TextBox 17">
            <a:extLst>
              <a:ext uri="{FF2B5EF4-FFF2-40B4-BE49-F238E27FC236}">
                <a16:creationId xmlns:a16="http://schemas.microsoft.com/office/drawing/2014/main" id="{57A92692-C8A4-C75D-36A3-F2B4D02CD18E}"/>
              </a:ext>
            </a:extLst>
          </p:cNvPr>
          <p:cNvSpPr txBox="1"/>
          <p:nvPr/>
        </p:nvSpPr>
        <p:spPr>
          <a:xfrm rot="16200000">
            <a:off x="5420229" y="5522493"/>
            <a:ext cx="267483" cy="202286"/>
          </a:xfrm>
          <a:prstGeom prst="rect">
            <a:avLst/>
          </a:prstGeom>
          <a:solidFill>
            <a:schemeClr val="accent6"/>
          </a:solidFill>
          <a:effectLst/>
        </p:spPr>
        <p:txBody>
          <a:bodyPr wrap="square" rtlCol="0">
            <a:spAutoFit/>
          </a:bodyPr>
          <a:lstStyle/>
          <a:p>
            <a:pPr algn="ctr"/>
            <a:endParaRPr lang="en-US" sz="2000" b="1" dirty="0">
              <a:solidFill>
                <a:schemeClr val="tx1">
                  <a:lumMod val="50000"/>
                </a:schemeClr>
              </a:solidFill>
              <a:latin typeface="+mj-lt"/>
            </a:endParaRPr>
          </a:p>
        </p:txBody>
      </p:sp>
      <p:sp>
        <p:nvSpPr>
          <p:cNvPr id="19" name="TextBox 18">
            <a:extLst>
              <a:ext uri="{FF2B5EF4-FFF2-40B4-BE49-F238E27FC236}">
                <a16:creationId xmlns:a16="http://schemas.microsoft.com/office/drawing/2014/main" id="{70B2A817-F56C-AB0C-D284-2F0EAF017C0D}"/>
              </a:ext>
            </a:extLst>
          </p:cNvPr>
          <p:cNvSpPr txBox="1"/>
          <p:nvPr/>
        </p:nvSpPr>
        <p:spPr>
          <a:xfrm>
            <a:off x="5362575" y="5346262"/>
            <a:ext cx="247649" cy="338554"/>
          </a:xfrm>
          <a:prstGeom prst="rect">
            <a:avLst/>
          </a:prstGeom>
          <a:noFill/>
        </p:spPr>
        <p:txBody>
          <a:bodyPr wrap="square" rtlCol="0">
            <a:spAutoFit/>
          </a:bodyPr>
          <a:lstStyle/>
          <a:p>
            <a:r>
              <a:rPr lang="en-US" sz="1600" dirty="0">
                <a:solidFill>
                  <a:schemeClr val="tx1">
                    <a:lumMod val="50000"/>
                  </a:schemeClr>
                </a:solidFill>
                <a:latin typeface="Franklin Gothic Book" panose="020B0503020102020204" pitchFamily="34" charset="0"/>
              </a:rPr>
              <a:t>®</a:t>
            </a:r>
          </a:p>
        </p:txBody>
      </p:sp>
    </p:spTree>
    <p:extLst>
      <p:ext uri="{BB962C8B-B14F-4D97-AF65-F5344CB8AC3E}">
        <p14:creationId xmlns:p14="http://schemas.microsoft.com/office/powerpoint/2010/main" val="229850744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ubtitle 2">
            <a:extLst>
              <a:ext uri="{FF2B5EF4-FFF2-40B4-BE49-F238E27FC236}">
                <a16:creationId xmlns:a16="http://schemas.microsoft.com/office/drawing/2014/main" id="{EA629793-001C-2B06-CB8B-9A9C75C75D97}"/>
              </a:ext>
            </a:extLst>
          </p:cNvPr>
          <p:cNvSpPr txBox="1">
            <a:spLocks/>
          </p:cNvSpPr>
          <p:nvPr/>
        </p:nvSpPr>
        <p:spPr>
          <a:xfrm>
            <a:off x="1" y="0"/>
            <a:ext cx="7827742" cy="6858000"/>
          </a:xfrm>
          <a:prstGeom prst="rect">
            <a:avLst/>
          </a:prstGeom>
          <a:solidFill>
            <a:schemeClr val="bg2">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58" name="Rectangle 57">
            <a:extLst>
              <a:ext uri="{FF2B5EF4-FFF2-40B4-BE49-F238E27FC236}">
                <a16:creationId xmlns:a16="http://schemas.microsoft.com/office/drawing/2014/main" id="{324400D1-8C90-CDE2-A0E0-636BEC8C23D5}"/>
              </a:ext>
            </a:extLst>
          </p:cNvPr>
          <p:cNvSpPr/>
          <p:nvPr/>
        </p:nvSpPr>
        <p:spPr>
          <a:xfrm>
            <a:off x="695915" y="1602223"/>
            <a:ext cx="5850542" cy="411884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Microfiber Reduction Approach</a:t>
            </a:r>
          </a:p>
        </p:txBody>
      </p:sp>
      <p:pic>
        <p:nvPicPr>
          <p:cNvPr id="57" name="Picture 56" descr="A picture containing text, indoor&#10;&#10;Description automatically generated">
            <a:extLst>
              <a:ext uri="{FF2B5EF4-FFF2-40B4-BE49-F238E27FC236}">
                <a16:creationId xmlns:a16="http://schemas.microsoft.com/office/drawing/2014/main" id="{8CFFF4DE-9FF7-1B5D-1C25-825D71AA48E9}"/>
              </a:ext>
            </a:extLst>
          </p:cNvPr>
          <p:cNvPicPr>
            <a:picLocks noChangeAspect="1"/>
          </p:cNvPicPr>
          <p:nvPr/>
        </p:nvPicPr>
        <p:blipFill rotWithShape="1">
          <a:blip r:embed="rId3"/>
          <a:srcRect t="6655"/>
          <a:stretch/>
        </p:blipFill>
        <p:spPr>
          <a:xfrm>
            <a:off x="803809" y="1691235"/>
            <a:ext cx="5653636" cy="3958044"/>
          </a:xfrm>
          <a:prstGeom prst="rect">
            <a:avLst/>
          </a:prstGeom>
          <a:effectLst>
            <a:softEdge rad="38100"/>
          </a:effectLst>
        </p:spPr>
      </p:pic>
      <p:sp>
        <p:nvSpPr>
          <p:cNvPr id="59" name="TextBox 58">
            <a:extLst>
              <a:ext uri="{FF2B5EF4-FFF2-40B4-BE49-F238E27FC236}">
                <a16:creationId xmlns:a16="http://schemas.microsoft.com/office/drawing/2014/main" id="{6D052390-F20E-05C1-453D-F3CD6A39B08F}"/>
              </a:ext>
            </a:extLst>
          </p:cNvPr>
          <p:cNvSpPr txBox="1"/>
          <p:nvPr/>
        </p:nvSpPr>
        <p:spPr>
          <a:xfrm>
            <a:off x="7935637" y="1513211"/>
            <a:ext cx="4857150" cy="1015663"/>
          </a:xfrm>
          <a:prstGeom prst="rect">
            <a:avLst/>
          </a:prstGeom>
          <a:noFill/>
        </p:spPr>
        <p:txBody>
          <a:bodyPr wrap="square" rtlCol="0">
            <a:spAutoFit/>
          </a:bodyPr>
          <a:lstStyle/>
          <a:p>
            <a:r>
              <a:rPr lang="en-US" sz="2000" b="1" dirty="0">
                <a:latin typeface="+mj-lt"/>
              </a:rPr>
              <a:t>AATCC TM212-2021</a:t>
            </a:r>
          </a:p>
          <a:p>
            <a:r>
              <a:rPr lang="en-US" sz="2000" dirty="0">
                <a:latin typeface="+mj-lt"/>
              </a:rPr>
              <a:t>Fiber Fragment Release During                            Home Laundering</a:t>
            </a:r>
          </a:p>
        </p:txBody>
      </p:sp>
      <p:sp>
        <p:nvSpPr>
          <p:cNvPr id="61" name="TextBox 60">
            <a:extLst>
              <a:ext uri="{FF2B5EF4-FFF2-40B4-BE49-F238E27FC236}">
                <a16:creationId xmlns:a16="http://schemas.microsoft.com/office/drawing/2014/main" id="{92E5316C-AEA6-FD86-23AA-7F06C911322C}"/>
              </a:ext>
            </a:extLst>
          </p:cNvPr>
          <p:cNvSpPr txBox="1"/>
          <p:nvPr/>
        </p:nvSpPr>
        <p:spPr>
          <a:xfrm>
            <a:off x="8142648" y="2556453"/>
            <a:ext cx="4049352" cy="1288045"/>
          </a:xfrm>
          <a:prstGeom prst="rect">
            <a:avLst/>
          </a:prstGeom>
          <a:noFill/>
        </p:spPr>
        <p:txBody>
          <a:bodyPr wrap="square">
            <a:spAutoFit/>
          </a:bodyPr>
          <a:lstStyle/>
          <a:p>
            <a:pPr>
              <a:lnSpc>
                <a:spcPct val="150000"/>
              </a:lnSpc>
              <a:buClr>
                <a:schemeClr val="accent2"/>
              </a:buClr>
              <a:buSzPct val="70000"/>
              <a:buFont typeface="Wingdings 2" panose="05020102010507070707" pitchFamily="18" charset="2"/>
              <a:buChar char="Ã"/>
              <a:defRPr/>
            </a:pPr>
            <a:r>
              <a:rPr lang="en-US" dirty="0">
                <a:latin typeface="+mj-lt"/>
              </a:rPr>
              <a:t> Washing Option B – No detergent</a:t>
            </a:r>
          </a:p>
          <a:p>
            <a:pPr>
              <a:lnSpc>
                <a:spcPct val="150000"/>
              </a:lnSpc>
              <a:buClr>
                <a:schemeClr val="accent2"/>
              </a:buClr>
              <a:buSzPct val="70000"/>
              <a:buFont typeface="Wingdings 2" panose="05020102010507070707" pitchFamily="18" charset="2"/>
              <a:buChar char="Ã"/>
              <a:defRPr/>
            </a:pPr>
            <a:r>
              <a:rPr lang="en-US" dirty="0">
                <a:latin typeface="+mj-lt"/>
              </a:rPr>
              <a:t> Drying Option B – Oven dried filters</a:t>
            </a:r>
          </a:p>
          <a:p>
            <a:pPr>
              <a:lnSpc>
                <a:spcPct val="150000"/>
              </a:lnSpc>
              <a:buClr>
                <a:schemeClr val="accent2"/>
              </a:buClr>
              <a:buSzPct val="70000"/>
              <a:buFont typeface="Wingdings 2" panose="05020102010507070707" pitchFamily="18" charset="2"/>
              <a:buChar char="Ã"/>
              <a:defRPr/>
            </a:pPr>
            <a:r>
              <a:rPr lang="en-US" dirty="0">
                <a:latin typeface="+mj-lt"/>
              </a:rPr>
              <a:t> Socks used – 98% PET / 2% Spandex</a:t>
            </a:r>
          </a:p>
        </p:txBody>
      </p:sp>
      <p:sp>
        <p:nvSpPr>
          <p:cNvPr id="64" name="Rectangle: Top Corners Rounded 63">
            <a:extLst>
              <a:ext uri="{FF2B5EF4-FFF2-40B4-BE49-F238E27FC236}">
                <a16:creationId xmlns:a16="http://schemas.microsoft.com/office/drawing/2014/main" id="{D5BDEDB9-35BD-C42C-2476-B217102B49B0}"/>
              </a:ext>
            </a:extLst>
          </p:cNvPr>
          <p:cNvSpPr/>
          <p:nvPr/>
        </p:nvSpPr>
        <p:spPr>
          <a:xfrm rot="5400000">
            <a:off x="11275559" y="-24481"/>
            <a:ext cx="574873" cy="945283"/>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905908E2-309E-3702-BC8C-3C5ABA92A801}"/>
              </a:ext>
            </a:extLst>
          </p:cNvPr>
          <p:cNvSpPr/>
          <p:nvPr/>
        </p:nvSpPr>
        <p:spPr>
          <a:xfrm rot="10800000">
            <a:off x="8484068" y="160723"/>
            <a:ext cx="3200043" cy="574874"/>
          </a:xfrm>
          <a:prstGeom prst="trapezoi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38CC632-6E49-080F-51E8-E84E2EE1F592}"/>
              </a:ext>
            </a:extLst>
          </p:cNvPr>
          <p:cNvSpPr txBox="1"/>
          <p:nvPr/>
        </p:nvSpPr>
        <p:spPr>
          <a:xfrm>
            <a:off x="8641382" y="229705"/>
            <a:ext cx="3269306"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Protects Filaments</a:t>
            </a:r>
          </a:p>
        </p:txBody>
      </p:sp>
    </p:spTree>
    <p:extLst>
      <p:ext uri="{BB962C8B-B14F-4D97-AF65-F5344CB8AC3E}">
        <p14:creationId xmlns:p14="http://schemas.microsoft.com/office/powerpoint/2010/main" val="13294168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AF65F8-145F-1229-7798-D2170E2C8592}"/>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C1B58E3-DB4A-70A2-D7BC-638F270FD879}"/>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5D762CCA-D9E5-4312-9B1F-190E39010218}"/>
              </a:ext>
            </a:extLst>
          </p:cNvPr>
          <p:cNvSpPr/>
          <p:nvPr/>
        </p:nvSpPr>
        <p:spPr>
          <a:xfrm>
            <a:off x="0" y="0"/>
            <a:ext cx="344369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
        <p:nvSpPr>
          <p:cNvPr id="8" name="Isosceles Triangle 7">
            <a:extLst>
              <a:ext uri="{FF2B5EF4-FFF2-40B4-BE49-F238E27FC236}">
                <a16:creationId xmlns:a16="http://schemas.microsoft.com/office/drawing/2014/main" id="{2F9755BE-52A9-F251-AAFF-F5F45C26340C}"/>
              </a:ext>
            </a:extLst>
          </p:cNvPr>
          <p:cNvSpPr/>
          <p:nvPr/>
        </p:nvSpPr>
        <p:spPr>
          <a:xfrm rot="5400000">
            <a:off x="1735010" y="1708686"/>
            <a:ext cx="6858001" cy="344063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824E2032-9FC2-7BB8-A9D5-09232915628A}"/>
              </a:ext>
            </a:extLst>
          </p:cNvPr>
          <p:cNvSpPr txBox="1">
            <a:spLocks/>
          </p:cNvSpPr>
          <p:nvPr/>
        </p:nvSpPr>
        <p:spPr>
          <a:xfrm>
            <a:off x="205429" y="1796036"/>
            <a:ext cx="4958581" cy="3051125"/>
          </a:xfrm>
          <a:prstGeom prst="rect">
            <a:avLst/>
          </a:prstGeom>
        </p:spPr>
        <p:txBody>
          <a:bodyPr vert="horz" lIns="91440" tIns="45720" rIns="91440" bIns="45720" rtlCol="0">
            <a:normAutofit/>
          </a:bodyPr>
          <a:lstStyle>
            <a:lvl1pPr marL="0" indent="0" algn="l" defTabSz="342900" rtl="0" eaLnBrk="1" latinLnBrk="0" hangingPunct="1">
              <a:spcBef>
                <a:spcPct val="20000"/>
              </a:spcBef>
              <a:buFont typeface="Arial"/>
              <a:buNone/>
              <a:defRPr sz="2800" kern="1200">
                <a:solidFill>
                  <a:schemeClr val="tx1"/>
                </a:solidFill>
                <a:latin typeface="Franklin Gothic Book"/>
                <a:ea typeface="+mn-ea"/>
                <a:cs typeface="Franklin Gothic Book"/>
              </a:defRPr>
            </a:lvl1pPr>
            <a:lvl2pPr marL="342900" indent="0" algn="ctr" defTabSz="342900" rtl="0" eaLnBrk="1" latinLnBrk="0" hangingPunct="1">
              <a:spcBef>
                <a:spcPct val="20000"/>
              </a:spcBef>
              <a:buFont typeface="Arial"/>
              <a:buNone/>
              <a:defRPr sz="2100" kern="1200">
                <a:solidFill>
                  <a:schemeClr val="tx1">
                    <a:tint val="75000"/>
                  </a:schemeClr>
                </a:solidFill>
                <a:latin typeface="Franklin Gothic Book"/>
                <a:ea typeface="+mn-ea"/>
                <a:cs typeface="Franklin Gothic Book"/>
              </a:defRPr>
            </a:lvl2pPr>
            <a:lvl3pPr marL="685800" indent="0" algn="ctr" defTabSz="342900" rtl="0" eaLnBrk="1" latinLnBrk="0" hangingPunct="1">
              <a:spcBef>
                <a:spcPct val="20000"/>
              </a:spcBef>
              <a:buFont typeface="Arial"/>
              <a:buNone/>
              <a:defRPr sz="1800" kern="1200">
                <a:solidFill>
                  <a:schemeClr val="tx1">
                    <a:tint val="75000"/>
                  </a:schemeClr>
                </a:solidFill>
                <a:latin typeface="Franklin Gothic Book"/>
                <a:ea typeface="+mn-ea"/>
                <a:cs typeface="Franklin Gothic Book"/>
              </a:defRPr>
            </a:lvl3pPr>
            <a:lvl4pPr marL="10287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4pPr>
            <a:lvl5pPr marL="13716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lvl="1" algn="l">
              <a:lnSpc>
                <a:spcPct val="150000"/>
              </a:lnSpc>
              <a:buClr>
                <a:schemeClr val="accent2"/>
              </a:buClr>
              <a:buSzPct val="70000"/>
              <a:buFont typeface="Wingdings 2" panose="05020102010507070707" pitchFamily="18" charset="2"/>
              <a:buChar char="Ã"/>
              <a:defRPr/>
            </a:pPr>
            <a:r>
              <a:rPr lang="en-US" altLang="en-US" sz="2400" dirty="0">
                <a:solidFill>
                  <a:schemeClr val="tx1"/>
                </a:solidFill>
              </a:rPr>
              <a:t>  The Laundry Dilemma</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accent1">
                    <a:lumMod val="60000"/>
                    <a:lumOff val="40000"/>
                  </a:schemeClr>
                </a:solidFill>
              </a:rPr>
              <a:t>Goulston’s</a:t>
            </a:r>
            <a:r>
              <a:rPr lang="en-US" altLang="en-US" sz="2400" dirty="0">
                <a:solidFill>
                  <a:schemeClr val="accent1">
                    <a:lumMod val="60000"/>
                    <a:lumOff val="40000"/>
                  </a:schemeClr>
                </a:solidFill>
              </a:rPr>
              <a:t> Background</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accent1">
                    <a:lumMod val="60000"/>
                    <a:lumOff val="40000"/>
                  </a:schemeClr>
                </a:solidFill>
              </a:rPr>
              <a:t>  </a:t>
            </a:r>
            <a:r>
              <a:rPr lang="en-US" altLang="en-US" sz="2400" dirty="0" err="1">
                <a:solidFill>
                  <a:schemeClr val="accent1">
                    <a:lumMod val="60000"/>
                    <a:lumOff val="40000"/>
                  </a:schemeClr>
                </a:solidFill>
              </a:rPr>
              <a:t>Goulston</a:t>
            </a:r>
            <a:r>
              <a:rPr lang="en-US" altLang="en-US" sz="2400" dirty="0">
                <a:solidFill>
                  <a:schemeClr val="accent1">
                    <a:lumMod val="60000"/>
                    <a:lumOff val="40000"/>
                  </a:schemeClr>
                </a:solidFill>
              </a:rPr>
              <a:t> Tackling the Dilemma</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accent1">
                    <a:lumMod val="60000"/>
                    <a:lumOff val="40000"/>
                  </a:schemeClr>
                </a:solidFill>
              </a:rPr>
              <a:t>  Wrap-Up</a:t>
            </a:r>
          </a:p>
          <a:p>
            <a:endParaRPr lang="en-US" dirty="0"/>
          </a:p>
        </p:txBody>
      </p:sp>
      <p:sp>
        <p:nvSpPr>
          <p:cNvPr id="10" name="Title 1">
            <a:extLst>
              <a:ext uri="{FF2B5EF4-FFF2-40B4-BE49-F238E27FC236}">
                <a16:creationId xmlns:a16="http://schemas.microsoft.com/office/drawing/2014/main" id="{99BE2F15-F604-5E3B-A3B5-CFAAEA3759BC}"/>
              </a:ext>
            </a:extLst>
          </p:cNvPr>
          <p:cNvSpPr>
            <a:spLocks noGrp="1"/>
          </p:cNvSpPr>
          <p:nvPr>
            <p:ph type="ctrTitle"/>
          </p:nvPr>
        </p:nvSpPr>
        <p:spPr>
          <a:xfrm>
            <a:off x="448247" y="577658"/>
            <a:ext cx="3605538" cy="776817"/>
          </a:xfrm>
        </p:spPr>
        <p:txBody>
          <a:bodyPr/>
          <a:lstStyle/>
          <a:p>
            <a:r>
              <a:rPr lang="en-US" dirty="0">
                <a:solidFill>
                  <a:schemeClr val="tx1"/>
                </a:solidFill>
                <a:latin typeface="Franklin Gothic Medium Cond" panose="020B0606030402020204" pitchFamily="34" charset="0"/>
              </a:rPr>
              <a:t>Overview</a:t>
            </a:r>
          </a:p>
        </p:txBody>
      </p:sp>
      <p:cxnSp>
        <p:nvCxnSpPr>
          <p:cNvPr id="11" name="Straight Connector 10">
            <a:extLst>
              <a:ext uri="{FF2B5EF4-FFF2-40B4-BE49-F238E27FC236}">
                <a16:creationId xmlns:a16="http://schemas.microsoft.com/office/drawing/2014/main" id="{850F5905-D806-2C8D-4647-F1106FB2AE24}"/>
              </a:ext>
            </a:extLst>
          </p:cNvPr>
          <p:cNvCxnSpPr>
            <a:cxnSpLocks/>
          </p:cNvCxnSpPr>
          <p:nvPr/>
        </p:nvCxnSpPr>
        <p:spPr>
          <a:xfrm>
            <a:off x="657726" y="1330077"/>
            <a:ext cx="5438274" cy="0"/>
          </a:xfrm>
          <a:prstGeom prst="line">
            <a:avLst/>
          </a:prstGeom>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179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7EFC457-4264-66F2-F6A3-D8D2C2F26B11}"/>
              </a:ext>
            </a:extLst>
          </p:cNvPr>
          <p:cNvSpPr txBox="1">
            <a:spLocks/>
          </p:cNvSpPr>
          <p:nvPr/>
        </p:nvSpPr>
        <p:spPr>
          <a:xfrm>
            <a:off x="1" y="0"/>
            <a:ext cx="7827742" cy="6858000"/>
          </a:xfrm>
          <a:prstGeom prst="rect">
            <a:avLst/>
          </a:prstGeom>
          <a:solidFill>
            <a:schemeClr val="bg2">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41" name="Rectangle 40">
            <a:extLst>
              <a:ext uri="{FF2B5EF4-FFF2-40B4-BE49-F238E27FC236}">
                <a16:creationId xmlns:a16="http://schemas.microsoft.com/office/drawing/2014/main" id="{4A2EDF1E-3FFD-80DC-05BB-4479EE0D9B5C}"/>
              </a:ext>
            </a:extLst>
          </p:cNvPr>
          <p:cNvSpPr/>
          <p:nvPr/>
        </p:nvSpPr>
        <p:spPr>
          <a:xfrm>
            <a:off x="5392776" y="1172030"/>
            <a:ext cx="6074494" cy="34358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picture containing gear, metalware, indoor, dirty&#10;&#10;Description automatically generated">
            <a:extLst>
              <a:ext uri="{FF2B5EF4-FFF2-40B4-BE49-F238E27FC236}">
                <a16:creationId xmlns:a16="http://schemas.microsoft.com/office/drawing/2014/main" id="{2CBA2F13-5598-9A4B-D34D-22564053E183}"/>
              </a:ext>
            </a:extLst>
          </p:cNvPr>
          <p:cNvPicPr>
            <a:picLocks noChangeAspect="1"/>
          </p:cNvPicPr>
          <p:nvPr/>
        </p:nvPicPr>
        <p:blipFill rotWithShape="1">
          <a:blip r:embed="rId3"/>
          <a:srcRect l="24286" t="13598" r="18809" b="10212"/>
          <a:stretch/>
        </p:blipFill>
        <p:spPr>
          <a:xfrm rot="16200000">
            <a:off x="321544" y="914171"/>
            <a:ext cx="2824844" cy="2836663"/>
          </a:xfrm>
          <a:prstGeom prst="rect">
            <a:avLst/>
          </a:prstGeom>
          <a:effectLst>
            <a:softEdge rad="38100"/>
          </a:effectLst>
        </p:spPr>
      </p:pic>
      <p:cxnSp>
        <p:nvCxnSpPr>
          <p:cNvPr id="15" name="Connector: Curved 14">
            <a:extLst>
              <a:ext uri="{FF2B5EF4-FFF2-40B4-BE49-F238E27FC236}">
                <a16:creationId xmlns:a16="http://schemas.microsoft.com/office/drawing/2014/main" id="{A1FBE575-DCD8-1898-119C-2D2B0091BC14}"/>
              </a:ext>
            </a:extLst>
          </p:cNvPr>
          <p:cNvCxnSpPr>
            <a:cxnSpLocks/>
          </p:cNvCxnSpPr>
          <p:nvPr/>
        </p:nvCxnSpPr>
        <p:spPr>
          <a:xfrm rot="10800000" flipV="1">
            <a:off x="814668" y="4303760"/>
            <a:ext cx="2169190" cy="1736041"/>
          </a:xfrm>
          <a:prstGeom prst="curvedConnector3">
            <a:avLst>
              <a:gd name="adj1" fmla="val 50000"/>
            </a:avLst>
          </a:prstGeom>
          <a:ln w="762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Cylinder 11">
            <a:extLst>
              <a:ext uri="{FF2B5EF4-FFF2-40B4-BE49-F238E27FC236}">
                <a16:creationId xmlns:a16="http://schemas.microsoft.com/office/drawing/2014/main" id="{26C4D892-E3BB-4F96-7D19-BC9EB1A87044}"/>
              </a:ext>
            </a:extLst>
          </p:cNvPr>
          <p:cNvSpPr/>
          <p:nvPr/>
        </p:nvSpPr>
        <p:spPr>
          <a:xfrm rot="16200000">
            <a:off x="3004737" y="3994971"/>
            <a:ext cx="212272" cy="621612"/>
          </a:xfrm>
          <a:prstGeom prst="can">
            <a:avLst/>
          </a:prstGeom>
          <a:solidFill>
            <a:srgbClr val="F9F9F9"/>
          </a:solidFill>
          <a:ln>
            <a:solidFill>
              <a:schemeClr val="accent6">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Microfiber Reduction Approach</a:t>
            </a:r>
          </a:p>
        </p:txBody>
      </p:sp>
      <p:sp>
        <p:nvSpPr>
          <p:cNvPr id="8" name="Isosceles Triangle 7">
            <a:extLst>
              <a:ext uri="{FF2B5EF4-FFF2-40B4-BE49-F238E27FC236}">
                <a16:creationId xmlns:a16="http://schemas.microsoft.com/office/drawing/2014/main" id="{85ECCB68-A3B2-8C20-0074-8FC81F03B5A3}"/>
              </a:ext>
            </a:extLst>
          </p:cNvPr>
          <p:cNvSpPr/>
          <p:nvPr/>
        </p:nvSpPr>
        <p:spPr>
          <a:xfrm>
            <a:off x="2642374" y="4283531"/>
            <a:ext cx="1738195" cy="2041068"/>
          </a:xfrm>
          <a:prstGeom prst="triangle">
            <a:avLst/>
          </a:prstGeom>
          <a:solidFill>
            <a:schemeClr val="accent3">
              <a:lumMod val="40000"/>
              <a:lumOff val="60000"/>
            </a:schemeClr>
          </a:solidFill>
          <a:ln>
            <a:solidFill>
              <a:schemeClr val="accent6">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D9E073-AA1F-4471-F81A-1270A19F881A}"/>
              </a:ext>
            </a:extLst>
          </p:cNvPr>
          <p:cNvSpPr/>
          <p:nvPr/>
        </p:nvSpPr>
        <p:spPr>
          <a:xfrm>
            <a:off x="2642373" y="6090559"/>
            <a:ext cx="1738196" cy="462643"/>
          </a:xfrm>
          <a:prstGeom prst="ellipse">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D8BFD476-9388-02C4-6BA1-AD078DD387A6}"/>
              </a:ext>
            </a:extLst>
          </p:cNvPr>
          <p:cNvSpPr/>
          <p:nvPr/>
        </p:nvSpPr>
        <p:spPr>
          <a:xfrm>
            <a:off x="2878429" y="4266073"/>
            <a:ext cx="1245258" cy="1477581"/>
          </a:xfrm>
          <a:prstGeom prst="triangle">
            <a:avLst/>
          </a:prstGeom>
          <a:solidFill>
            <a:srgbClr val="F9F9F9"/>
          </a:solidFill>
          <a:ln>
            <a:solidFill>
              <a:schemeClr val="accent6">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Magnetic Disk 10">
            <a:extLst>
              <a:ext uri="{FF2B5EF4-FFF2-40B4-BE49-F238E27FC236}">
                <a16:creationId xmlns:a16="http://schemas.microsoft.com/office/drawing/2014/main" id="{BAA9EDE4-BB1C-99A3-F61C-55349D160AFE}"/>
              </a:ext>
            </a:extLst>
          </p:cNvPr>
          <p:cNvSpPr/>
          <p:nvPr/>
        </p:nvSpPr>
        <p:spPr>
          <a:xfrm>
            <a:off x="3190410" y="4054928"/>
            <a:ext cx="620983" cy="613451"/>
          </a:xfrm>
          <a:prstGeom prst="flowChartMagneticDisk">
            <a:avLst/>
          </a:prstGeom>
          <a:solidFill>
            <a:srgbClr val="F9F9F9"/>
          </a:solidFill>
          <a:ln>
            <a:solidFill>
              <a:schemeClr val="accent6">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Top Corners One Rounded and One Snipped 12">
            <a:extLst>
              <a:ext uri="{FF2B5EF4-FFF2-40B4-BE49-F238E27FC236}">
                <a16:creationId xmlns:a16="http://schemas.microsoft.com/office/drawing/2014/main" id="{F043B275-70D8-198E-1A1A-D17164FEA6B2}"/>
              </a:ext>
            </a:extLst>
          </p:cNvPr>
          <p:cNvSpPr/>
          <p:nvPr/>
        </p:nvSpPr>
        <p:spPr>
          <a:xfrm>
            <a:off x="190832" y="5643200"/>
            <a:ext cx="1539818" cy="889903"/>
          </a:xfrm>
          <a:prstGeom prst="snipRoundRect">
            <a:avLst>
              <a:gd name="adj1" fmla="val 16667"/>
              <a:gd name="adj2" fmla="val 50000"/>
            </a:avLst>
          </a:prstGeom>
          <a:solidFill>
            <a:schemeClr val="accent6">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36C57-6F71-61D0-1ADD-C69B9131DDA8}"/>
              </a:ext>
            </a:extLst>
          </p:cNvPr>
          <p:cNvSpPr/>
          <p:nvPr/>
        </p:nvSpPr>
        <p:spPr>
          <a:xfrm>
            <a:off x="3198081" y="4404870"/>
            <a:ext cx="629641" cy="164416"/>
          </a:xfrm>
          <a:prstGeom prst="ellipse">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D4EE191A-C6D1-18CE-EAE2-42930DF9BE4E}"/>
              </a:ext>
            </a:extLst>
          </p:cNvPr>
          <p:cNvCxnSpPr>
            <a:cxnSpLocks/>
          </p:cNvCxnSpPr>
          <p:nvPr/>
        </p:nvCxnSpPr>
        <p:spPr>
          <a:xfrm>
            <a:off x="1276391" y="3653341"/>
            <a:ext cx="2125289" cy="857083"/>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8EE71E-3FF7-1C81-6E24-8A82F1D3D07A}"/>
              </a:ext>
            </a:extLst>
          </p:cNvPr>
          <p:cNvCxnSpPr>
            <a:cxnSpLocks/>
          </p:cNvCxnSpPr>
          <p:nvPr/>
        </p:nvCxnSpPr>
        <p:spPr>
          <a:xfrm>
            <a:off x="3127591" y="2316173"/>
            <a:ext cx="521175" cy="2173073"/>
          </a:xfrm>
          <a:prstGeom prst="line">
            <a:avLst/>
          </a:prstGeom>
          <a:ln w="19050">
            <a:solidFill>
              <a:schemeClr val="accent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37B3C1D5-2526-AE5C-769C-369FAA7142D1}"/>
              </a:ext>
            </a:extLst>
          </p:cNvPr>
          <p:cNvSpPr/>
          <p:nvPr/>
        </p:nvSpPr>
        <p:spPr>
          <a:xfrm>
            <a:off x="3383140" y="4459296"/>
            <a:ext cx="289479" cy="59900"/>
          </a:xfrm>
          <a:prstGeom prst="ellipse">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CDAE3FF5-396C-6AC5-916A-F413817FADD2}"/>
              </a:ext>
            </a:extLst>
          </p:cNvPr>
          <p:cNvCxnSpPr>
            <a:cxnSpLocks/>
          </p:cNvCxnSpPr>
          <p:nvPr/>
        </p:nvCxnSpPr>
        <p:spPr>
          <a:xfrm flipV="1">
            <a:off x="3963531" y="4820935"/>
            <a:ext cx="1738195" cy="1269624"/>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Top Corners Rounded 2">
            <a:extLst>
              <a:ext uri="{FF2B5EF4-FFF2-40B4-BE49-F238E27FC236}">
                <a16:creationId xmlns:a16="http://schemas.microsoft.com/office/drawing/2014/main" id="{404B1108-B11D-2107-87EB-DED291765E8F}"/>
              </a:ext>
            </a:extLst>
          </p:cNvPr>
          <p:cNvSpPr/>
          <p:nvPr/>
        </p:nvSpPr>
        <p:spPr>
          <a:xfrm rot="5400000">
            <a:off x="11275559" y="-24481"/>
            <a:ext cx="574873" cy="945283"/>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C70844ED-FEB9-63EC-1F96-3FF04B6FEE2B}"/>
              </a:ext>
            </a:extLst>
          </p:cNvPr>
          <p:cNvSpPr/>
          <p:nvPr/>
        </p:nvSpPr>
        <p:spPr>
          <a:xfrm rot="10800000">
            <a:off x="8484068" y="160723"/>
            <a:ext cx="3200043" cy="574874"/>
          </a:xfrm>
          <a:prstGeom prst="trapezoi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E220CF-CB93-CFE2-444C-33BB1CD20959}"/>
              </a:ext>
            </a:extLst>
          </p:cNvPr>
          <p:cNvSpPr txBox="1"/>
          <p:nvPr/>
        </p:nvSpPr>
        <p:spPr>
          <a:xfrm>
            <a:off x="8641382" y="229705"/>
            <a:ext cx="3269306"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Protects Filaments</a:t>
            </a:r>
          </a:p>
        </p:txBody>
      </p:sp>
      <p:sp>
        <p:nvSpPr>
          <p:cNvPr id="6" name="TextBox 5">
            <a:extLst>
              <a:ext uri="{FF2B5EF4-FFF2-40B4-BE49-F238E27FC236}">
                <a16:creationId xmlns:a16="http://schemas.microsoft.com/office/drawing/2014/main" id="{4D3A2270-0528-8FBA-7D75-7728FC3B7B12}"/>
              </a:ext>
            </a:extLst>
          </p:cNvPr>
          <p:cNvSpPr txBox="1"/>
          <p:nvPr/>
        </p:nvSpPr>
        <p:spPr>
          <a:xfrm>
            <a:off x="433007" y="5905893"/>
            <a:ext cx="1262315" cy="369332"/>
          </a:xfrm>
          <a:prstGeom prst="rect">
            <a:avLst/>
          </a:prstGeom>
          <a:noFill/>
        </p:spPr>
        <p:txBody>
          <a:bodyPr wrap="square" rtlCol="0">
            <a:spAutoFit/>
          </a:bodyPr>
          <a:lstStyle/>
          <a:p>
            <a:r>
              <a:rPr lang="en-US" dirty="0">
                <a:solidFill>
                  <a:schemeClr val="accent6"/>
                </a:solidFill>
                <a:latin typeface="+mj-lt"/>
              </a:rPr>
              <a:t>Vacuum</a:t>
            </a:r>
          </a:p>
        </p:txBody>
      </p:sp>
      <p:pic>
        <p:nvPicPr>
          <p:cNvPr id="16" name="Picture 15">
            <a:extLst>
              <a:ext uri="{FF2B5EF4-FFF2-40B4-BE49-F238E27FC236}">
                <a16:creationId xmlns:a16="http://schemas.microsoft.com/office/drawing/2014/main" id="{B1629F50-B182-2B7C-5D8D-72CF5912C4BF}"/>
              </a:ext>
            </a:extLst>
          </p:cNvPr>
          <p:cNvPicPr>
            <a:picLocks noChangeAspect="1"/>
          </p:cNvPicPr>
          <p:nvPr/>
        </p:nvPicPr>
        <p:blipFill>
          <a:blip r:embed="rId4"/>
          <a:stretch>
            <a:fillRect/>
          </a:stretch>
        </p:blipFill>
        <p:spPr>
          <a:xfrm>
            <a:off x="5622790" y="1343826"/>
            <a:ext cx="5657578" cy="3109229"/>
          </a:xfrm>
          <a:prstGeom prst="rect">
            <a:avLst/>
          </a:prstGeom>
        </p:spPr>
      </p:pic>
    </p:spTree>
    <p:extLst>
      <p:ext uri="{BB962C8B-B14F-4D97-AF65-F5344CB8AC3E}">
        <p14:creationId xmlns:p14="http://schemas.microsoft.com/office/powerpoint/2010/main" val="103406527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F2DCD20D-2C8F-55CD-DA64-57882DA814D6}"/>
              </a:ext>
            </a:extLst>
          </p:cNvPr>
          <p:cNvSpPr txBox="1">
            <a:spLocks/>
          </p:cNvSpPr>
          <p:nvPr/>
        </p:nvSpPr>
        <p:spPr>
          <a:xfrm>
            <a:off x="1" y="0"/>
            <a:ext cx="7827742" cy="6858000"/>
          </a:xfrm>
          <a:prstGeom prst="rect">
            <a:avLst/>
          </a:prstGeom>
          <a:solidFill>
            <a:schemeClr val="bg2">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Microfiber Reduction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55880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pic>
        <p:nvPicPr>
          <p:cNvPr id="10" name="Picture 9">
            <a:extLst>
              <a:ext uri="{FF2B5EF4-FFF2-40B4-BE49-F238E27FC236}">
                <a16:creationId xmlns:a16="http://schemas.microsoft.com/office/drawing/2014/main" id="{7EBCFD8C-A7F0-06DA-5DF9-91DB29CBD2DE}"/>
              </a:ext>
            </a:extLst>
          </p:cNvPr>
          <p:cNvPicPr>
            <a:picLocks noChangeAspect="1"/>
          </p:cNvPicPr>
          <p:nvPr/>
        </p:nvPicPr>
        <p:blipFill>
          <a:blip r:embed="rId2"/>
          <a:stretch>
            <a:fillRect/>
          </a:stretch>
        </p:blipFill>
        <p:spPr>
          <a:xfrm>
            <a:off x="531837" y="839354"/>
            <a:ext cx="3566397" cy="2674798"/>
          </a:xfrm>
          <a:prstGeom prst="rect">
            <a:avLst/>
          </a:prstGeom>
          <a:noFill/>
          <a:ln>
            <a:solidFill>
              <a:schemeClr val="tx2">
                <a:lumMod val="50000"/>
              </a:schemeClr>
            </a:solidFill>
          </a:ln>
        </p:spPr>
      </p:pic>
      <p:pic>
        <p:nvPicPr>
          <p:cNvPr id="12" name="Picture 11" descr="A picture containing text&#10;&#10;Description automatically generated">
            <a:extLst>
              <a:ext uri="{FF2B5EF4-FFF2-40B4-BE49-F238E27FC236}">
                <a16:creationId xmlns:a16="http://schemas.microsoft.com/office/drawing/2014/main" id="{1C0930FF-473A-74AF-38D5-EAD2DD0393A8}"/>
              </a:ext>
            </a:extLst>
          </p:cNvPr>
          <p:cNvPicPr>
            <a:picLocks noChangeAspect="1"/>
          </p:cNvPicPr>
          <p:nvPr/>
        </p:nvPicPr>
        <p:blipFill>
          <a:blip r:embed="rId3"/>
          <a:stretch>
            <a:fillRect/>
          </a:stretch>
        </p:blipFill>
        <p:spPr>
          <a:xfrm>
            <a:off x="531286" y="3589676"/>
            <a:ext cx="3566396" cy="2674796"/>
          </a:xfrm>
          <a:prstGeom prst="rect">
            <a:avLst/>
          </a:prstGeom>
          <a:noFill/>
          <a:ln>
            <a:solidFill>
              <a:schemeClr val="tx2">
                <a:lumMod val="50000"/>
              </a:schemeClr>
            </a:solidFill>
          </a:ln>
        </p:spPr>
      </p:pic>
      <p:pic>
        <p:nvPicPr>
          <p:cNvPr id="14" name="Picture 13" descr="A picture containing fabric&#10;&#10;Description automatically generated">
            <a:extLst>
              <a:ext uri="{FF2B5EF4-FFF2-40B4-BE49-F238E27FC236}">
                <a16:creationId xmlns:a16="http://schemas.microsoft.com/office/drawing/2014/main" id="{531586E7-18CA-BB2F-D6FA-B7D9E0876F93}"/>
              </a:ext>
            </a:extLst>
          </p:cNvPr>
          <p:cNvPicPr>
            <a:picLocks noChangeAspect="1"/>
          </p:cNvPicPr>
          <p:nvPr/>
        </p:nvPicPr>
        <p:blipFill>
          <a:blip r:embed="rId4"/>
          <a:stretch>
            <a:fillRect/>
          </a:stretch>
        </p:blipFill>
        <p:spPr>
          <a:xfrm>
            <a:off x="4164658" y="3589676"/>
            <a:ext cx="3605258" cy="2703944"/>
          </a:xfrm>
          <a:prstGeom prst="rect">
            <a:avLst/>
          </a:prstGeom>
          <a:noFill/>
          <a:ln>
            <a:solidFill>
              <a:schemeClr val="tx2">
                <a:lumMod val="50000"/>
              </a:schemeClr>
            </a:solidFill>
          </a:ln>
        </p:spPr>
      </p:pic>
      <p:pic>
        <p:nvPicPr>
          <p:cNvPr id="16" name="Picture 15" descr="A picture containing fabric&#10;&#10;Description automatically generated">
            <a:extLst>
              <a:ext uri="{FF2B5EF4-FFF2-40B4-BE49-F238E27FC236}">
                <a16:creationId xmlns:a16="http://schemas.microsoft.com/office/drawing/2014/main" id="{2EA5B76F-FC0D-4120-D624-A33944ED0D24}"/>
              </a:ext>
            </a:extLst>
          </p:cNvPr>
          <p:cNvPicPr>
            <a:picLocks noChangeAspect="1"/>
          </p:cNvPicPr>
          <p:nvPr/>
        </p:nvPicPr>
        <p:blipFill>
          <a:blip r:embed="rId5"/>
          <a:stretch>
            <a:fillRect/>
          </a:stretch>
        </p:blipFill>
        <p:spPr>
          <a:xfrm>
            <a:off x="4164658" y="839354"/>
            <a:ext cx="3566397" cy="2674798"/>
          </a:xfrm>
          <a:prstGeom prst="rect">
            <a:avLst/>
          </a:prstGeom>
          <a:noFill/>
          <a:ln>
            <a:solidFill>
              <a:schemeClr val="tx2">
                <a:lumMod val="50000"/>
              </a:schemeClr>
            </a:solidFill>
          </a:ln>
        </p:spPr>
      </p:pic>
      <p:sp>
        <p:nvSpPr>
          <p:cNvPr id="18" name="TextBox 17">
            <a:extLst>
              <a:ext uri="{FF2B5EF4-FFF2-40B4-BE49-F238E27FC236}">
                <a16:creationId xmlns:a16="http://schemas.microsoft.com/office/drawing/2014/main" id="{C2C17F48-7FEB-8F1E-4379-A3517CA3BECE}"/>
              </a:ext>
            </a:extLst>
          </p:cNvPr>
          <p:cNvSpPr txBox="1"/>
          <p:nvPr/>
        </p:nvSpPr>
        <p:spPr>
          <a:xfrm>
            <a:off x="8144078" y="1945920"/>
            <a:ext cx="3035986" cy="461665"/>
          </a:xfrm>
          <a:prstGeom prst="rect">
            <a:avLst/>
          </a:prstGeom>
          <a:noFill/>
        </p:spPr>
        <p:txBody>
          <a:bodyPr wrap="square" rtlCol="0">
            <a:spAutoFit/>
          </a:bodyPr>
          <a:lstStyle/>
          <a:p>
            <a:r>
              <a:rPr lang="en-US" sz="2400" b="1" dirty="0">
                <a:solidFill>
                  <a:srgbClr val="000000"/>
                </a:solidFill>
                <a:latin typeface="+mj-lt"/>
              </a:rPr>
              <a:t>Untreated Control</a:t>
            </a:r>
          </a:p>
        </p:txBody>
      </p:sp>
      <p:pic>
        <p:nvPicPr>
          <p:cNvPr id="20" name="Picture 19">
            <a:extLst>
              <a:ext uri="{FF2B5EF4-FFF2-40B4-BE49-F238E27FC236}">
                <a16:creationId xmlns:a16="http://schemas.microsoft.com/office/drawing/2014/main" id="{B3D70813-1166-F4C6-E1BC-9FC1838E4860}"/>
              </a:ext>
            </a:extLst>
          </p:cNvPr>
          <p:cNvPicPr/>
          <p:nvPr/>
        </p:nvPicPr>
        <p:blipFill rotWithShape="1">
          <a:blip r:embed="rId6">
            <a:extLst>
              <a:ext uri="{28A0092B-C50C-407E-A947-70E740481C1C}">
                <a14:useLocalDpi xmlns:a14="http://schemas.microsoft.com/office/drawing/2010/main" val="0"/>
              </a:ext>
            </a:extLst>
          </a:blip>
          <a:srcRect t="1607" r="7724" b="6696"/>
          <a:stretch/>
        </p:blipFill>
        <p:spPr bwMode="auto">
          <a:xfrm>
            <a:off x="8144078" y="4363099"/>
            <a:ext cx="2447321" cy="578549"/>
          </a:xfrm>
          <a:prstGeom prst="rect">
            <a:avLst/>
          </a:prstGeom>
          <a:noFill/>
          <a:ln>
            <a:noFill/>
          </a:ln>
          <a:effectLst>
            <a:softEdge rad="38100"/>
          </a:effectLst>
        </p:spPr>
      </p:pic>
      <p:sp>
        <p:nvSpPr>
          <p:cNvPr id="21" name="TextBox 20">
            <a:extLst>
              <a:ext uri="{FF2B5EF4-FFF2-40B4-BE49-F238E27FC236}">
                <a16:creationId xmlns:a16="http://schemas.microsoft.com/office/drawing/2014/main" id="{AFE7D913-622C-7EE7-F0DB-CB6779DDB7B7}"/>
              </a:ext>
            </a:extLst>
          </p:cNvPr>
          <p:cNvSpPr txBox="1"/>
          <p:nvPr/>
        </p:nvSpPr>
        <p:spPr>
          <a:xfrm>
            <a:off x="9464968" y="4879374"/>
            <a:ext cx="1820446" cy="461665"/>
          </a:xfrm>
          <a:prstGeom prst="rect">
            <a:avLst/>
          </a:prstGeom>
          <a:noFill/>
        </p:spPr>
        <p:txBody>
          <a:bodyPr wrap="square" rtlCol="0">
            <a:spAutoFit/>
          </a:bodyPr>
          <a:lstStyle/>
          <a:p>
            <a:pPr algn="ctr"/>
            <a:r>
              <a:rPr lang="en-US" sz="2400" dirty="0">
                <a:solidFill>
                  <a:schemeClr val="tx1">
                    <a:lumMod val="50000"/>
                  </a:schemeClr>
                </a:solidFill>
                <a:latin typeface="Franklin Gothic Book" panose="020B0503020102020204" pitchFamily="34" charset="0"/>
              </a:rPr>
              <a:t>additive</a:t>
            </a:r>
            <a:endParaRPr lang="en-US" dirty="0">
              <a:solidFill>
                <a:schemeClr val="tx1">
                  <a:lumMod val="50000"/>
                </a:schemeClr>
              </a:solidFill>
              <a:latin typeface="Franklin Gothic Book" panose="020B0503020102020204" pitchFamily="34" charset="0"/>
            </a:endParaRPr>
          </a:p>
        </p:txBody>
      </p:sp>
      <p:sp>
        <p:nvSpPr>
          <p:cNvPr id="22" name="TextBox 21">
            <a:extLst>
              <a:ext uri="{FF2B5EF4-FFF2-40B4-BE49-F238E27FC236}">
                <a16:creationId xmlns:a16="http://schemas.microsoft.com/office/drawing/2014/main" id="{8E0F462A-4DCF-6ECB-158D-C0E9ED083677}"/>
              </a:ext>
            </a:extLst>
          </p:cNvPr>
          <p:cNvSpPr txBox="1"/>
          <p:nvPr/>
        </p:nvSpPr>
        <p:spPr>
          <a:xfrm>
            <a:off x="10544840" y="4216800"/>
            <a:ext cx="420721" cy="369332"/>
          </a:xfrm>
          <a:prstGeom prst="rect">
            <a:avLst/>
          </a:prstGeom>
          <a:noFill/>
        </p:spPr>
        <p:txBody>
          <a:bodyPr wrap="square" rtlCol="0">
            <a:spAutoFit/>
          </a:bodyPr>
          <a:lstStyle/>
          <a:p>
            <a:r>
              <a:rPr lang="en-US" b="1" dirty="0">
                <a:latin typeface="Franklin Gothic Book" panose="020B0503020102020204" pitchFamily="34" charset="0"/>
              </a:rPr>
              <a:t>®</a:t>
            </a:r>
          </a:p>
        </p:txBody>
      </p:sp>
      <p:sp>
        <p:nvSpPr>
          <p:cNvPr id="23" name="Rectangle: Top Corners Rounded 22">
            <a:extLst>
              <a:ext uri="{FF2B5EF4-FFF2-40B4-BE49-F238E27FC236}">
                <a16:creationId xmlns:a16="http://schemas.microsoft.com/office/drawing/2014/main" id="{7E05AC52-8269-ADCD-6349-D89DE2387E2B}"/>
              </a:ext>
            </a:extLst>
          </p:cNvPr>
          <p:cNvSpPr/>
          <p:nvPr/>
        </p:nvSpPr>
        <p:spPr>
          <a:xfrm rot="5400000">
            <a:off x="11275559" y="-24481"/>
            <a:ext cx="574873" cy="945283"/>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71D41E0E-EF95-E000-CE78-C12F952CB18F}"/>
              </a:ext>
            </a:extLst>
          </p:cNvPr>
          <p:cNvSpPr/>
          <p:nvPr/>
        </p:nvSpPr>
        <p:spPr>
          <a:xfrm rot="10800000">
            <a:off x="8484068" y="160723"/>
            <a:ext cx="3200043" cy="574874"/>
          </a:xfrm>
          <a:prstGeom prst="trapezoi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876B8D7-B504-84D9-7C3C-F733BA5F5CBE}"/>
              </a:ext>
            </a:extLst>
          </p:cNvPr>
          <p:cNvSpPr txBox="1"/>
          <p:nvPr/>
        </p:nvSpPr>
        <p:spPr>
          <a:xfrm>
            <a:off x="8641382" y="229705"/>
            <a:ext cx="3269306"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Protects Filaments</a:t>
            </a:r>
          </a:p>
        </p:txBody>
      </p:sp>
    </p:spTree>
    <p:extLst>
      <p:ext uri="{BB962C8B-B14F-4D97-AF65-F5344CB8AC3E}">
        <p14:creationId xmlns:p14="http://schemas.microsoft.com/office/powerpoint/2010/main" val="111113344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D6BB68A-2D00-8867-8B02-B8865A534A3E}"/>
              </a:ext>
            </a:extLst>
          </p:cNvPr>
          <p:cNvSpPr txBox="1">
            <a:spLocks/>
          </p:cNvSpPr>
          <p:nvPr/>
        </p:nvSpPr>
        <p:spPr>
          <a:xfrm>
            <a:off x="1" y="0"/>
            <a:ext cx="7827742" cy="6858000"/>
          </a:xfrm>
          <a:prstGeom prst="rect">
            <a:avLst/>
          </a:prstGeom>
          <a:solidFill>
            <a:schemeClr val="bg2">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Microfiber Reduction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graphicFrame>
        <p:nvGraphicFramePr>
          <p:cNvPr id="7" name="Chart 6">
            <a:extLst>
              <a:ext uri="{FF2B5EF4-FFF2-40B4-BE49-F238E27FC236}">
                <a16:creationId xmlns:a16="http://schemas.microsoft.com/office/drawing/2014/main" id="{C1000B9B-D021-BF08-03DC-8DB684CBD65C}"/>
              </a:ext>
            </a:extLst>
          </p:cNvPr>
          <p:cNvGraphicFramePr>
            <a:graphicFrameLocks/>
          </p:cNvGraphicFramePr>
          <p:nvPr>
            <p:extLst>
              <p:ext uri="{D42A27DB-BD31-4B8C-83A1-F6EECF244321}">
                <p14:modId xmlns:p14="http://schemas.microsoft.com/office/powerpoint/2010/main" val="2482558829"/>
              </p:ext>
            </p:extLst>
          </p:nvPr>
        </p:nvGraphicFramePr>
        <p:xfrm>
          <a:off x="77786" y="1200150"/>
          <a:ext cx="7942264" cy="4828124"/>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descr="A picture containing cup, indoor, dirty&#10;&#10;Description automatically generated">
            <a:extLst>
              <a:ext uri="{FF2B5EF4-FFF2-40B4-BE49-F238E27FC236}">
                <a16:creationId xmlns:a16="http://schemas.microsoft.com/office/drawing/2014/main" id="{5572A557-DAEA-7E39-7C2E-8DEFD7E649BA}"/>
              </a:ext>
            </a:extLst>
          </p:cNvPr>
          <p:cNvPicPr>
            <a:picLocks noChangeAspect="1"/>
          </p:cNvPicPr>
          <p:nvPr/>
        </p:nvPicPr>
        <p:blipFill rotWithShape="1">
          <a:blip r:embed="rId3"/>
          <a:srcRect l="25476" t="13598" r="14048" b="6085"/>
          <a:stretch/>
        </p:blipFill>
        <p:spPr>
          <a:xfrm rot="5400000">
            <a:off x="8453904" y="3358220"/>
            <a:ext cx="2409337" cy="2399850"/>
          </a:xfrm>
          <a:prstGeom prst="rect">
            <a:avLst/>
          </a:prstGeom>
          <a:effectLst>
            <a:softEdge rad="38100"/>
          </a:effectLst>
        </p:spPr>
      </p:pic>
      <p:pic>
        <p:nvPicPr>
          <p:cNvPr id="10" name="Picture 9" descr="A picture containing porcelain, gear&#10;&#10;Description automatically generated">
            <a:extLst>
              <a:ext uri="{FF2B5EF4-FFF2-40B4-BE49-F238E27FC236}">
                <a16:creationId xmlns:a16="http://schemas.microsoft.com/office/drawing/2014/main" id="{3C4C02E2-75F3-AB8E-AB43-0F16F42CB1DD}"/>
              </a:ext>
            </a:extLst>
          </p:cNvPr>
          <p:cNvPicPr>
            <a:picLocks noChangeAspect="1"/>
          </p:cNvPicPr>
          <p:nvPr/>
        </p:nvPicPr>
        <p:blipFill rotWithShape="1">
          <a:blip r:embed="rId4"/>
          <a:srcRect l="37873" t="27928" r="26889" b="25722"/>
          <a:stretch/>
        </p:blipFill>
        <p:spPr>
          <a:xfrm rot="5400000">
            <a:off x="8453904" y="844211"/>
            <a:ext cx="2409339" cy="2399851"/>
          </a:xfrm>
          <a:prstGeom prst="rect">
            <a:avLst/>
          </a:prstGeom>
          <a:effectLst>
            <a:softEdge rad="38100"/>
          </a:effectLst>
        </p:spPr>
      </p:pic>
      <p:cxnSp>
        <p:nvCxnSpPr>
          <p:cNvPr id="11" name="Straight Arrow Connector 10">
            <a:extLst>
              <a:ext uri="{FF2B5EF4-FFF2-40B4-BE49-F238E27FC236}">
                <a16:creationId xmlns:a16="http://schemas.microsoft.com/office/drawing/2014/main" id="{D64B2D61-7993-8713-92F9-207E4EEE2642}"/>
              </a:ext>
            </a:extLst>
          </p:cNvPr>
          <p:cNvCxnSpPr>
            <a:cxnSpLocks/>
          </p:cNvCxnSpPr>
          <p:nvPr/>
        </p:nvCxnSpPr>
        <p:spPr>
          <a:xfrm flipV="1">
            <a:off x="6350898" y="2038350"/>
            <a:ext cx="1899894" cy="22147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B3AACDD-C5E6-9CAF-30C0-7D97160117D0}"/>
              </a:ext>
            </a:extLst>
          </p:cNvPr>
          <p:cNvCxnSpPr>
            <a:cxnSpLocks/>
          </p:cNvCxnSpPr>
          <p:nvPr/>
        </p:nvCxnSpPr>
        <p:spPr>
          <a:xfrm>
            <a:off x="7272270" y="4412512"/>
            <a:ext cx="978522" cy="4491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Top Corners Rounded 3">
            <a:extLst>
              <a:ext uri="{FF2B5EF4-FFF2-40B4-BE49-F238E27FC236}">
                <a16:creationId xmlns:a16="http://schemas.microsoft.com/office/drawing/2014/main" id="{5E01D186-BF8F-38DE-86E5-FE2683B4046A}"/>
              </a:ext>
            </a:extLst>
          </p:cNvPr>
          <p:cNvSpPr/>
          <p:nvPr/>
        </p:nvSpPr>
        <p:spPr>
          <a:xfrm rot="5400000">
            <a:off x="11275559" y="-24481"/>
            <a:ext cx="574873" cy="945283"/>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D7B95C79-3576-EF0F-C9F0-E173ECD99D43}"/>
              </a:ext>
            </a:extLst>
          </p:cNvPr>
          <p:cNvSpPr/>
          <p:nvPr/>
        </p:nvSpPr>
        <p:spPr>
          <a:xfrm rot="10800000">
            <a:off x="8484068" y="160723"/>
            <a:ext cx="3200043" cy="574874"/>
          </a:xfrm>
          <a:prstGeom prst="trapezoi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056394-D680-2C6B-AAA4-A5DF2C7F2006}"/>
              </a:ext>
            </a:extLst>
          </p:cNvPr>
          <p:cNvSpPr txBox="1"/>
          <p:nvPr/>
        </p:nvSpPr>
        <p:spPr>
          <a:xfrm>
            <a:off x="8641382" y="229705"/>
            <a:ext cx="3269306"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Protects Filaments</a:t>
            </a:r>
          </a:p>
        </p:txBody>
      </p:sp>
      <p:sp>
        <p:nvSpPr>
          <p:cNvPr id="15" name="TextBox 14">
            <a:extLst>
              <a:ext uri="{FF2B5EF4-FFF2-40B4-BE49-F238E27FC236}">
                <a16:creationId xmlns:a16="http://schemas.microsoft.com/office/drawing/2014/main" id="{B3DD7ACE-E604-4DCB-61E9-2C228ECC1BBB}"/>
              </a:ext>
            </a:extLst>
          </p:cNvPr>
          <p:cNvSpPr txBox="1"/>
          <p:nvPr/>
        </p:nvSpPr>
        <p:spPr>
          <a:xfrm rot="16200000">
            <a:off x="1522201" y="3080598"/>
            <a:ext cx="267483" cy="202286"/>
          </a:xfrm>
          <a:prstGeom prst="rect">
            <a:avLst/>
          </a:prstGeom>
          <a:solidFill>
            <a:schemeClr val="accent6"/>
          </a:solidFill>
          <a:effectLst/>
        </p:spPr>
        <p:txBody>
          <a:bodyPr wrap="square" rtlCol="0">
            <a:spAutoFit/>
          </a:bodyPr>
          <a:lstStyle/>
          <a:p>
            <a:pPr algn="ctr"/>
            <a:endParaRPr lang="en-US" sz="2000" b="1" dirty="0">
              <a:solidFill>
                <a:schemeClr val="tx1">
                  <a:lumMod val="50000"/>
                </a:schemeClr>
              </a:solidFill>
              <a:latin typeface="+mj-lt"/>
            </a:endParaRPr>
          </a:p>
        </p:txBody>
      </p:sp>
      <p:sp>
        <p:nvSpPr>
          <p:cNvPr id="16" name="TextBox 15">
            <a:extLst>
              <a:ext uri="{FF2B5EF4-FFF2-40B4-BE49-F238E27FC236}">
                <a16:creationId xmlns:a16="http://schemas.microsoft.com/office/drawing/2014/main" id="{00444F5A-128E-6342-A46A-3902CBF7E8AC}"/>
              </a:ext>
            </a:extLst>
          </p:cNvPr>
          <p:cNvSpPr txBox="1"/>
          <p:nvPr/>
        </p:nvSpPr>
        <p:spPr>
          <a:xfrm rot="16200000">
            <a:off x="1510253" y="4159699"/>
            <a:ext cx="267483" cy="202286"/>
          </a:xfrm>
          <a:prstGeom prst="rect">
            <a:avLst/>
          </a:prstGeom>
          <a:solidFill>
            <a:schemeClr val="accent6"/>
          </a:solidFill>
          <a:effectLst/>
        </p:spPr>
        <p:txBody>
          <a:bodyPr wrap="square" rtlCol="0">
            <a:spAutoFit/>
          </a:bodyPr>
          <a:lstStyle/>
          <a:p>
            <a:pPr algn="ctr"/>
            <a:endParaRPr lang="en-US" sz="2000" b="1" dirty="0">
              <a:solidFill>
                <a:schemeClr val="tx1">
                  <a:lumMod val="50000"/>
                </a:schemeClr>
              </a:solidFill>
              <a:latin typeface="+mj-lt"/>
            </a:endParaRPr>
          </a:p>
        </p:txBody>
      </p:sp>
      <p:sp>
        <p:nvSpPr>
          <p:cNvPr id="13" name="TextBox 12">
            <a:extLst>
              <a:ext uri="{FF2B5EF4-FFF2-40B4-BE49-F238E27FC236}">
                <a16:creationId xmlns:a16="http://schemas.microsoft.com/office/drawing/2014/main" id="{45AFE1AB-DA37-9278-DF11-D098252702DF}"/>
              </a:ext>
            </a:extLst>
          </p:cNvPr>
          <p:cNvSpPr txBox="1"/>
          <p:nvPr/>
        </p:nvSpPr>
        <p:spPr>
          <a:xfrm>
            <a:off x="1455022" y="2956870"/>
            <a:ext cx="247649" cy="338554"/>
          </a:xfrm>
          <a:prstGeom prst="rect">
            <a:avLst/>
          </a:prstGeom>
          <a:noFill/>
        </p:spPr>
        <p:txBody>
          <a:bodyPr wrap="square" rtlCol="0">
            <a:spAutoFit/>
          </a:bodyPr>
          <a:lstStyle/>
          <a:p>
            <a:r>
              <a:rPr lang="en-US" sz="1600" dirty="0">
                <a:solidFill>
                  <a:schemeClr val="tx1">
                    <a:lumMod val="50000"/>
                  </a:schemeClr>
                </a:solidFill>
                <a:latin typeface="Franklin Gothic Book" panose="020B0503020102020204" pitchFamily="34" charset="0"/>
              </a:rPr>
              <a:t>®</a:t>
            </a:r>
          </a:p>
        </p:txBody>
      </p:sp>
      <p:sp>
        <p:nvSpPr>
          <p:cNvPr id="17" name="TextBox 16">
            <a:extLst>
              <a:ext uri="{FF2B5EF4-FFF2-40B4-BE49-F238E27FC236}">
                <a16:creationId xmlns:a16="http://schemas.microsoft.com/office/drawing/2014/main" id="{C65B9617-374E-1C93-E8F3-D4348487BADD}"/>
              </a:ext>
            </a:extLst>
          </p:cNvPr>
          <p:cNvSpPr txBox="1"/>
          <p:nvPr/>
        </p:nvSpPr>
        <p:spPr>
          <a:xfrm>
            <a:off x="1455021" y="3993996"/>
            <a:ext cx="247649" cy="338554"/>
          </a:xfrm>
          <a:prstGeom prst="rect">
            <a:avLst/>
          </a:prstGeom>
          <a:noFill/>
        </p:spPr>
        <p:txBody>
          <a:bodyPr wrap="square" rtlCol="0">
            <a:spAutoFit/>
          </a:bodyPr>
          <a:lstStyle/>
          <a:p>
            <a:r>
              <a:rPr lang="en-US" sz="1600" dirty="0">
                <a:solidFill>
                  <a:schemeClr val="tx1">
                    <a:lumMod val="50000"/>
                  </a:schemeClr>
                </a:solidFill>
                <a:latin typeface="Franklin Gothic Book" panose="020B0503020102020204" pitchFamily="34" charset="0"/>
              </a:rPr>
              <a:t>®</a:t>
            </a:r>
          </a:p>
        </p:txBody>
      </p:sp>
      <p:sp>
        <p:nvSpPr>
          <p:cNvPr id="18" name="TextBox 17">
            <a:extLst>
              <a:ext uri="{FF2B5EF4-FFF2-40B4-BE49-F238E27FC236}">
                <a16:creationId xmlns:a16="http://schemas.microsoft.com/office/drawing/2014/main" id="{AB9E3980-38F0-5AC4-A07C-A6F323E0F10E}"/>
              </a:ext>
            </a:extLst>
          </p:cNvPr>
          <p:cNvSpPr txBox="1"/>
          <p:nvPr/>
        </p:nvSpPr>
        <p:spPr>
          <a:xfrm>
            <a:off x="4652008" y="4202932"/>
            <a:ext cx="2370805" cy="400110"/>
          </a:xfrm>
          <a:prstGeom prst="rect">
            <a:avLst/>
          </a:prstGeom>
          <a:noFill/>
          <a:effectLst/>
        </p:spPr>
        <p:txBody>
          <a:bodyPr wrap="square" rtlCol="0">
            <a:spAutoFit/>
          </a:bodyPr>
          <a:lstStyle/>
          <a:p>
            <a:pPr algn="r"/>
            <a:r>
              <a:rPr lang="en-US" sz="2000" b="1" dirty="0">
                <a:latin typeface="+mj-lt"/>
              </a:rPr>
              <a:t>89%</a:t>
            </a:r>
          </a:p>
        </p:txBody>
      </p:sp>
      <p:sp>
        <p:nvSpPr>
          <p:cNvPr id="20" name="TextBox 19">
            <a:extLst>
              <a:ext uri="{FF2B5EF4-FFF2-40B4-BE49-F238E27FC236}">
                <a16:creationId xmlns:a16="http://schemas.microsoft.com/office/drawing/2014/main" id="{3648A4DD-BD40-385C-C1A5-9512C06D53F7}"/>
              </a:ext>
            </a:extLst>
          </p:cNvPr>
          <p:cNvSpPr txBox="1"/>
          <p:nvPr/>
        </p:nvSpPr>
        <p:spPr>
          <a:xfrm>
            <a:off x="4298743" y="3153421"/>
            <a:ext cx="2370805" cy="400110"/>
          </a:xfrm>
          <a:prstGeom prst="rect">
            <a:avLst/>
          </a:prstGeom>
          <a:noFill/>
          <a:effectLst/>
        </p:spPr>
        <p:txBody>
          <a:bodyPr wrap="square" rtlCol="0">
            <a:spAutoFit/>
          </a:bodyPr>
          <a:lstStyle/>
          <a:p>
            <a:pPr algn="r"/>
            <a:r>
              <a:rPr lang="en-US" sz="2000" b="1" dirty="0">
                <a:latin typeface="+mj-lt"/>
              </a:rPr>
              <a:t>82%</a:t>
            </a:r>
          </a:p>
        </p:txBody>
      </p:sp>
    </p:spTree>
    <p:extLst>
      <p:ext uri="{BB962C8B-B14F-4D97-AF65-F5344CB8AC3E}">
        <p14:creationId xmlns:p14="http://schemas.microsoft.com/office/powerpoint/2010/main" val="324347327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9BEBC646-CA26-7A11-4FCD-4CDCB80E4AEA}"/>
              </a:ext>
            </a:extLst>
          </p:cNvPr>
          <p:cNvSpPr txBox="1">
            <a:spLocks/>
          </p:cNvSpPr>
          <p:nvPr/>
        </p:nvSpPr>
        <p:spPr>
          <a:xfrm>
            <a:off x="1" y="0"/>
            <a:ext cx="7827742" cy="6858000"/>
          </a:xfrm>
          <a:prstGeom prst="rect">
            <a:avLst/>
          </a:prstGeom>
          <a:solidFill>
            <a:schemeClr val="bg2">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pic>
        <p:nvPicPr>
          <p:cNvPr id="17" name="Picture 16" descr="A picture containing white, dirty&#10;&#10;Description automatically generated">
            <a:extLst>
              <a:ext uri="{FF2B5EF4-FFF2-40B4-BE49-F238E27FC236}">
                <a16:creationId xmlns:a16="http://schemas.microsoft.com/office/drawing/2014/main" id="{1FA310BC-5794-B51D-2110-BE36003E8024}"/>
              </a:ext>
            </a:extLst>
          </p:cNvPr>
          <p:cNvPicPr>
            <a:picLocks noChangeAspect="1"/>
          </p:cNvPicPr>
          <p:nvPr/>
        </p:nvPicPr>
        <p:blipFill>
          <a:blip r:embed="rId3"/>
          <a:stretch>
            <a:fillRect/>
          </a:stretch>
        </p:blipFill>
        <p:spPr>
          <a:xfrm>
            <a:off x="6029781" y="1421107"/>
            <a:ext cx="5482721" cy="4112041"/>
          </a:xfrm>
          <a:prstGeom prst="rect">
            <a:avLst/>
          </a:prstGeom>
          <a:effectLst>
            <a:softEdge rad="38100"/>
          </a:effectLst>
        </p:spPr>
      </p:pic>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normAutofit/>
          </a:bodyPr>
          <a:lstStyle/>
          <a:p>
            <a:r>
              <a:rPr lang="en-US" dirty="0">
                <a:solidFill>
                  <a:schemeClr val="accent2"/>
                </a:solidFill>
              </a:rPr>
              <a:t>Microfiber Reduction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graphicFrame>
        <p:nvGraphicFramePr>
          <p:cNvPr id="7" name="Chart 6">
            <a:extLst>
              <a:ext uri="{FF2B5EF4-FFF2-40B4-BE49-F238E27FC236}">
                <a16:creationId xmlns:a16="http://schemas.microsoft.com/office/drawing/2014/main" id="{C1000B9B-D021-BF08-03DC-8DB684CBD65C}"/>
              </a:ext>
            </a:extLst>
          </p:cNvPr>
          <p:cNvGraphicFramePr>
            <a:graphicFrameLocks/>
          </p:cNvGraphicFramePr>
          <p:nvPr/>
        </p:nvGraphicFramePr>
        <p:xfrm>
          <a:off x="77786" y="1200150"/>
          <a:ext cx="7942264" cy="4828124"/>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Top Corners Rounded 3">
            <a:extLst>
              <a:ext uri="{FF2B5EF4-FFF2-40B4-BE49-F238E27FC236}">
                <a16:creationId xmlns:a16="http://schemas.microsoft.com/office/drawing/2014/main" id="{C31B2C10-8BCE-AF49-A480-BCA501D31131}"/>
              </a:ext>
            </a:extLst>
          </p:cNvPr>
          <p:cNvSpPr/>
          <p:nvPr/>
        </p:nvSpPr>
        <p:spPr>
          <a:xfrm rot="5400000">
            <a:off x="11275559" y="-24481"/>
            <a:ext cx="574873" cy="945283"/>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1D05CF00-69FC-CEFF-D3C4-A312BF438FA5}"/>
              </a:ext>
            </a:extLst>
          </p:cNvPr>
          <p:cNvSpPr/>
          <p:nvPr/>
        </p:nvSpPr>
        <p:spPr>
          <a:xfrm rot="10800000">
            <a:off x="8484068" y="160723"/>
            <a:ext cx="3200043" cy="574874"/>
          </a:xfrm>
          <a:prstGeom prst="trapezoi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60B7C5-235F-CDC2-6E7C-1970C96A7DC1}"/>
              </a:ext>
            </a:extLst>
          </p:cNvPr>
          <p:cNvSpPr txBox="1"/>
          <p:nvPr/>
        </p:nvSpPr>
        <p:spPr>
          <a:xfrm>
            <a:off x="8641382" y="229705"/>
            <a:ext cx="3269306"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Protects Filaments</a:t>
            </a:r>
          </a:p>
        </p:txBody>
      </p:sp>
      <p:pic>
        <p:nvPicPr>
          <p:cNvPr id="13" name="Picture 12" descr="Diagram&#10;&#10;Description automatically generated">
            <a:extLst>
              <a:ext uri="{FF2B5EF4-FFF2-40B4-BE49-F238E27FC236}">
                <a16:creationId xmlns:a16="http://schemas.microsoft.com/office/drawing/2014/main" id="{BDEC0D18-F48D-E031-860A-949D2A45D025}"/>
              </a:ext>
            </a:extLst>
          </p:cNvPr>
          <p:cNvPicPr>
            <a:picLocks noChangeAspect="1"/>
          </p:cNvPicPr>
          <p:nvPr/>
        </p:nvPicPr>
        <p:blipFill>
          <a:blip r:embed="rId5"/>
          <a:stretch>
            <a:fillRect/>
          </a:stretch>
        </p:blipFill>
        <p:spPr>
          <a:xfrm>
            <a:off x="6029782" y="1421107"/>
            <a:ext cx="5482721" cy="4112041"/>
          </a:xfrm>
          <a:prstGeom prst="rect">
            <a:avLst/>
          </a:prstGeom>
          <a:effectLst>
            <a:softEdge rad="38100"/>
          </a:effectLst>
        </p:spPr>
      </p:pic>
      <p:pic>
        <p:nvPicPr>
          <p:cNvPr id="16" name="Picture 15">
            <a:extLst>
              <a:ext uri="{FF2B5EF4-FFF2-40B4-BE49-F238E27FC236}">
                <a16:creationId xmlns:a16="http://schemas.microsoft.com/office/drawing/2014/main" id="{61C96398-9F48-9EFE-1BC2-9666632F974C}"/>
              </a:ext>
            </a:extLst>
          </p:cNvPr>
          <p:cNvPicPr>
            <a:picLocks noChangeAspect="1"/>
          </p:cNvPicPr>
          <p:nvPr/>
        </p:nvPicPr>
        <p:blipFill>
          <a:blip r:embed="rId6"/>
          <a:stretch>
            <a:fillRect/>
          </a:stretch>
        </p:blipFill>
        <p:spPr>
          <a:xfrm>
            <a:off x="425450" y="1421107"/>
            <a:ext cx="5482720" cy="4112042"/>
          </a:xfrm>
          <a:prstGeom prst="rect">
            <a:avLst/>
          </a:prstGeom>
          <a:effectLst>
            <a:softEdge rad="38100"/>
          </a:effectLst>
        </p:spPr>
      </p:pic>
      <p:pic>
        <p:nvPicPr>
          <p:cNvPr id="19" name="Picture 18" descr="Diagram&#10;&#10;Description automatically generated">
            <a:extLst>
              <a:ext uri="{FF2B5EF4-FFF2-40B4-BE49-F238E27FC236}">
                <a16:creationId xmlns:a16="http://schemas.microsoft.com/office/drawing/2014/main" id="{CB8AF2DB-2BAC-F7B4-3BD5-42A5F467DC42}"/>
              </a:ext>
            </a:extLst>
          </p:cNvPr>
          <p:cNvPicPr>
            <a:picLocks noChangeAspect="1"/>
          </p:cNvPicPr>
          <p:nvPr/>
        </p:nvPicPr>
        <p:blipFill>
          <a:blip r:embed="rId7"/>
          <a:stretch>
            <a:fillRect/>
          </a:stretch>
        </p:blipFill>
        <p:spPr>
          <a:xfrm>
            <a:off x="425449" y="1421107"/>
            <a:ext cx="5482721" cy="4112041"/>
          </a:xfrm>
          <a:prstGeom prst="rect">
            <a:avLst/>
          </a:prstGeom>
          <a:effectLst>
            <a:softEdge rad="38100"/>
          </a:effectLst>
        </p:spPr>
      </p:pic>
      <p:sp>
        <p:nvSpPr>
          <p:cNvPr id="10" name="TextBox 9">
            <a:extLst>
              <a:ext uri="{FF2B5EF4-FFF2-40B4-BE49-F238E27FC236}">
                <a16:creationId xmlns:a16="http://schemas.microsoft.com/office/drawing/2014/main" id="{6BF41790-6206-341B-D6E4-D319AA55CA77}"/>
              </a:ext>
            </a:extLst>
          </p:cNvPr>
          <p:cNvSpPr txBox="1"/>
          <p:nvPr/>
        </p:nvSpPr>
        <p:spPr>
          <a:xfrm>
            <a:off x="2160172" y="1013729"/>
            <a:ext cx="2390745" cy="400110"/>
          </a:xfrm>
          <a:prstGeom prst="rect">
            <a:avLst/>
          </a:prstGeom>
          <a:noFill/>
          <a:effectLst/>
        </p:spPr>
        <p:txBody>
          <a:bodyPr wrap="square" rtlCol="0">
            <a:spAutoFit/>
          </a:bodyPr>
          <a:lstStyle/>
          <a:p>
            <a:r>
              <a:rPr lang="en-US" sz="2000" dirty="0">
                <a:solidFill>
                  <a:schemeClr val="tx1">
                    <a:lumMod val="50000"/>
                  </a:schemeClr>
                </a:solidFill>
                <a:latin typeface="+mj-lt"/>
              </a:rPr>
              <a:t>Untreated Control</a:t>
            </a:r>
          </a:p>
        </p:txBody>
      </p:sp>
      <p:sp>
        <p:nvSpPr>
          <p:cNvPr id="11" name="TextBox 10">
            <a:extLst>
              <a:ext uri="{FF2B5EF4-FFF2-40B4-BE49-F238E27FC236}">
                <a16:creationId xmlns:a16="http://schemas.microsoft.com/office/drawing/2014/main" id="{B21FCE79-0FA0-4D8E-4625-817EFA866F2E}"/>
              </a:ext>
            </a:extLst>
          </p:cNvPr>
          <p:cNvSpPr txBox="1"/>
          <p:nvPr/>
        </p:nvSpPr>
        <p:spPr>
          <a:xfrm>
            <a:off x="7132728" y="1009645"/>
            <a:ext cx="3276826" cy="400110"/>
          </a:xfrm>
          <a:prstGeom prst="rect">
            <a:avLst/>
          </a:prstGeom>
          <a:noFill/>
          <a:effectLst/>
        </p:spPr>
        <p:txBody>
          <a:bodyPr wrap="square" rtlCol="0">
            <a:spAutoFit/>
          </a:bodyPr>
          <a:lstStyle/>
          <a:p>
            <a:r>
              <a:rPr lang="en-US" sz="2000" dirty="0" err="1">
                <a:solidFill>
                  <a:schemeClr val="tx1">
                    <a:lumMod val="50000"/>
                  </a:schemeClr>
                </a:solidFill>
                <a:latin typeface="+mj-lt"/>
              </a:rPr>
              <a:t>DryFast</a:t>
            </a:r>
            <a:r>
              <a:rPr lang="en-US" sz="2000" baseline="30000" dirty="0">
                <a:solidFill>
                  <a:schemeClr val="tx1">
                    <a:lumMod val="50000"/>
                  </a:schemeClr>
                </a:solidFill>
                <a:latin typeface="+mj-lt"/>
              </a:rPr>
              <a:t>®</a:t>
            </a:r>
            <a:r>
              <a:rPr lang="en-US" sz="2000" dirty="0">
                <a:solidFill>
                  <a:schemeClr val="tx1">
                    <a:lumMod val="50000"/>
                  </a:schemeClr>
                </a:solidFill>
                <a:latin typeface="+mj-lt"/>
              </a:rPr>
              <a:t> Additive – 1% FOY</a:t>
            </a:r>
          </a:p>
        </p:txBody>
      </p:sp>
      <p:sp>
        <p:nvSpPr>
          <p:cNvPr id="12" name="TextBox 11">
            <a:extLst>
              <a:ext uri="{FF2B5EF4-FFF2-40B4-BE49-F238E27FC236}">
                <a16:creationId xmlns:a16="http://schemas.microsoft.com/office/drawing/2014/main" id="{92138C2F-F03C-7BEC-2C77-6F8947A8DB29}"/>
              </a:ext>
            </a:extLst>
          </p:cNvPr>
          <p:cNvSpPr txBox="1"/>
          <p:nvPr/>
        </p:nvSpPr>
        <p:spPr>
          <a:xfrm>
            <a:off x="531286" y="5089462"/>
            <a:ext cx="2390745" cy="400110"/>
          </a:xfrm>
          <a:prstGeom prst="rect">
            <a:avLst/>
          </a:prstGeom>
          <a:noFill/>
          <a:effectLst/>
        </p:spPr>
        <p:txBody>
          <a:bodyPr wrap="square" rtlCol="0">
            <a:spAutoFit/>
          </a:bodyPr>
          <a:lstStyle/>
          <a:p>
            <a:r>
              <a:rPr lang="en-US" sz="2000" b="1" dirty="0">
                <a:solidFill>
                  <a:schemeClr val="tx1">
                    <a:lumMod val="50000"/>
                  </a:schemeClr>
                </a:solidFill>
                <a:latin typeface="+mj-lt"/>
              </a:rPr>
              <a:t>X150</a:t>
            </a:r>
          </a:p>
        </p:txBody>
      </p:sp>
      <p:sp>
        <p:nvSpPr>
          <p:cNvPr id="14" name="TextBox 13">
            <a:extLst>
              <a:ext uri="{FF2B5EF4-FFF2-40B4-BE49-F238E27FC236}">
                <a16:creationId xmlns:a16="http://schemas.microsoft.com/office/drawing/2014/main" id="{35968D11-8C44-2DFF-1281-EC91414F38F6}"/>
              </a:ext>
            </a:extLst>
          </p:cNvPr>
          <p:cNvSpPr txBox="1"/>
          <p:nvPr/>
        </p:nvSpPr>
        <p:spPr>
          <a:xfrm>
            <a:off x="6096000" y="5092574"/>
            <a:ext cx="2390745" cy="400110"/>
          </a:xfrm>
          <a:prstGeom prst="rect">
            <a:avLst/>
          </a:prstGeom>
          <a:noFill/>
          <a:effectLst/>
        </p:spPr>
        <p:txBody>
          <a:bodyPr wrap="square" rtlCol="0">
            <a:spAutoFit/>
          </a:bodyPr>
          <a:lstStyle/>
          <a:p>
            <a:r>
              <a:rPr lang="en-US" sz="2000" b="1" dirty="0">
                <a:solidFill>
                  <a:schemeClr val="tx1">
                    <a:lumMod val="50000"/>
                  </a:schemeClr>
                </a:solidFill>
                <a:latin typeface="+mj-lt"/>
              </a:rPr>
              <a:t>X150</a:t>
            </a:r>
          </a:p>
        </p:txBody>
      </p:sp>
      <p:sp>
        <p:nvSpPr>
          <p:cNvPr id="15" name="TextBox 14">
            <a:extLst>
              <a:ext uri="{FF2B5EF4-FFF2-40B4-BE49-F238E27FC236}">
                <a16:creationId xmlns:a16="http://schemas.microsoft.com/office/drawing/2014/main" id="{9AF02586-E806-5362-3C33-6C567F42F4E3}"/>
              </a:ext>
            </a:extLst>
          </p:cNvPr>
          <p:cNvSpPr txBox="1"/>
          <p:nvPr/>
        </p:nvSpPr>
        <p:spPr>
          <a:xfrm>
            <a:off x="425447" y="5510849"/>
            <a:ext cx="7089777" cy="872547"/>
          </a:xfrm>
          <a:prstGeom prst="rect">
            <a:avLst/>
          </a:prstGeom>
          <a:noFill/>
        </p:spPr>
        <p:txBody>
          <a:bodyPr wrap="square">
            <a:spAutoFit/>
          </a:bodyPr>
          <a:lstStyle/>
          <a:p>
            <a:pPr>
              <a:lnSpc>
                <a:spcPct val="150000"/>
              </a:lnSpc>
              <a:buClr>
                <a:schemeClr val="accent2"/>
              </a:buClr>
              <a:buSzPct val="70000"/>
              <a:buFont typeface="Wingdings 2" panose="05020102010507070707" pitchFamily="18" charset="2"/>
              <a:buChar char="Ã"/>
              <a:defRPr/>
            </a:pPr>
            <a:r>
              <a:rPr lang="en-US" dirty="0">
                <a:latin typeface="+mj-lt"/>
              </a:rPr>
              <a:t> Clear differentiation in fiber counts</a:t>
            </a:r>
          </a:p>
          <a:p>
            <a:pPr>
              <a:lnSpc>
                <a:spcPct val="150000"/>
              </a:lnSpc>
              <a:buClr>
                <a:schemeClr val="accent2"/>
              </a:buClr>
              <a:buSzPct val="70000"/>
              <a:buFont typeface="Wingdings 2" panose="05020102010507070707" pitchFamily="18" charset="2"/>
              <a:buChar char="Ã"/>
              <a:defRPr/>
            </a:pPr>
            <a:r>
              <a:rPr lang="en-US" dirty="0">
                <a:latin typeface="+mj-lt"/>
              </a:rPr>
              <a:t> Differentiation in fiber fragment sizes difficult to discern</a:t>
            </a:r>
          </a:p>
        </p:txBody>
      </p:sp>
    </p:spTree>
    <p:extLst>
      <p:ext uri="{BB962C8B-B14F-4D97-AF65-F5344CB8AC3E}">
        <p14:creationId xmlns:p14="http://schemas.microsoft.com/office/powerpoint/2010/main" val="86757814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18ABDA3D-F1E5-D9A3-CF50-43F70B2751F4}"/>
              </a:ext>
            </a:extLst>
          </p:cNvPr>
          <p:cNvSpPr txBox="1">
            <a:spLocks/>
          </p:cNvSpPr>
          <p:nvPr/>
        </p:nvSpPr>
        <p:spPr>
          <a:xfrm>
            <a:off x="1" y="0"/>
            <a:ext cx="7827742" cy="6858000"/>
          </a:xfrm>
          <a:prstGeom prst="rect">
            <a:avLst/>
          </a:prstGeom>
          <a:solidFill>
            <a:schemeClr val="bg2">
              <a:lumMod val="20000"/>
              <a:lumOff val="80000"/>
            </a:schemeClr>
          </a:solidFill>
        </p:spPr>
        <p:txBody>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solidFill>
                <a:schemeClr val="bg2">
                  <a:lumMod val="25000"/>
                </a:schemeClr>
              </a:solidFill>
              <a:latin typeface="Franklin Gothic Demi" panose="020B0703020102020204" pitchFamily="34" charset="0"/>
            </a:endParaRPr>
          </a:p>
        </p:txBody>
      </p:sp>
      <p:sp>
        <p:nvSpPr>
          <p:cNvPr id="32" name="Rectangle 31">
            <a:extLst>
              <a:ext uri="{FF2B5EF4-FFF2-40B4-BE49-F238E27FC236}">
                <a16:creationId xmlns:a16="http://schemas.microsoft.com/office/drawing/2014/main" id="{78EE39AF-40E8-DEA0-A97F-3903A7B2CC91}"/>
              </a:ext>
            </a:extLst>
          </p:cNvPr>
          <p:cNvSpPr/>
          <p:nvPr/>
        </p:nvSpPr>
        <p:spPr>
          <a:xfrm>
            <a:off x="3649977" y="914399"/>
            <a:ext cx="7877751" cy="4647301"/>
          </a:xfrm>
          <a:prstGeom prst="rect">
            <a:avLst/>
          </a:prstGeom>
          <a:solidFill>
            <a:schemeClr val="accent6"/>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CA08078F-ECB5-BD6E-5BEB-271C921DF518}"/>
              </a:ext>
            </a:extLst>
          </p:cNvPr>
          <p:cNvPicPr>
            <a:picLocks noChangeAspect="1"/>
          </p:cNvPicPr>
          <p:nvPr/>
        </p:nvPicPr>
        <p:blipFill>
          <a:blip r:embed="rId3"/>
          <a:stretch>
            <a:fillRect/>
          </a:stretch>
        </p:blipFill>
        <p:spPr>
          <a:xfrm>
            <a:off x="3964301" y="1335379"/>
            <a:ext cx="7484736" cy="3636064"/>
          </a:xfrm>
          <a:prstGeom prst="rect">
            <a:avLst/>
          </a:prstGeom>
        </p:spPr>
      </p:pic>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Microfiber Reduction Approach</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4" name="Rectangle: Top Corners Rounded 3">
            <a:extLst>
              <a:ext uri="{FF2B5EF4-FFF2-40B4-BE49-F238E27FC236}">
                <a16:creationId xmlns:a16="http://schemas.microsoft.com/office/drawing/2014/main" id="{61670EED-E3A7-7BB9-7B43-901B6C46C128}"/>
              </a:ext>
            </a:extLst>
          </p:cNvPr>
          <p:cNvSpPr/>
          <p:nvPr/>
        </p:nvSpPr>
        <p:spPr>
          <a:xfrm rot="5400000">
            <a:off x="11275559" y="-24481"/>
            <a:ext cx="574873" cy="945283"/>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A30140C2-5766-143E-F150-A13F84FFBB80}"/>
              </a:ext>
            </a:extLst>
          </p:cNvPr>
          <p:cNvSpPr/>
          <p:nvPr/>
        </p:nvSpPr>
        <p:spPr>
          <a:xfrm rot="10800000">
            <a:off x="8484068" y="160723"/>
            <a:ext cx="3200043" cy="574874"/>
          </a:xfrm>
          <a:prstGeom prst="trapezoi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010756-A58A-2851-8F0C-4E386BB912D5}"/>
              </a:ext>
            </a:extLst>
          </p:cNvPr>
          <p:cNvSpPr txBox="1"/>
          <p:nvPr/>
        </p:nvSpPr>
        <p:spPr>
          <a:xfrm>
            <a:off x="8641382" y="229705"/>
            <a:ext cx="3269306" cy="430887"/>
          </a:xfrm>
          <a:prstGeom prst="rect">
            <a:avLst/>
          </a:prstGeom>
          <a:noFill/>
        </p:spPr>
        <p:txBody>
          <a:bodyPr wrap="square" rtlCol="0">
            <a:spAutoFit/>
          </a:bodyPr>
          <a:lstStyle/>
          <a:p>
            <a:pPr algn="ctr"/>
            <a:r>
              <a:rPr lang="en-US" sz="2200" dirty="0">
                <a:solidFill>
                  <a:schemeClr val="accent6"/>
                </a:solidFill>
                <a:latin typeface="Franklin Gothic Demi Cond" panose="020B0706030402020204" pitchFamily="34" charset="0"/>
              </a:rPr>
              <a:t>Protects Filaments</a:t>
            </a:r>
          </a:p>
        </p:txBody>
      </p:sp>
      <p:pic>
        <p:nvPicPr>
          <p:cNvPr id="10" name="Picture 9">
            <a:extLst>
              <a:ext uri="{FF2B5EF4-FFF2-40B4-BE49-F238E27FC236}">
                <a16:creationId xmlns:a16="http://schemas.microsoft.com/office/drawing/2014/main" id="{57877202-1A3B-1462-46CC-1F0F50BEFF95}"/>
              </a:ext>
            </a:extLst>
          </p:cNvPr>
          <p:cNvPicPr>
            <a:picLocks noChangeAspect="1"/>
          </p:cNvPicPr>
          <p:nvPr/>
        </p:nvPicPr>
        <p:blipFill>
          <a:blip r:embed="rId4"/>
          <a:stretch>
            <a:fillRect/>
          </a:stretch>
        </p:blipFill>
        <p:spPr>
          <a:xfrm>
            <a:off x="236607" y="973807"/>
            <a:ext cx="3209018" cy="2406764"/>
          </a:xfrm>
          <a:prstGeom prst="rect">
            <a:avLst/>
          </a:prstGeom>
          <a:effectLst>
            <a:softEdge rad="38100"/>
          </a:effectLst>
        </p:spPr>
      </p:pic>
      <p:pic>
        <p:nvPicPr>
          <p:cNvPr id="12" name="Picture 11" descr="A picture containing white, dirty&#10;&#10;Description automatically generated">
            <a:extLst>
              <a:ext uri="{FF2B5EF4-FFF2-40B4-BE49-F238E27FC236}">
                <a16:creationId xmlns:a16="http://schemas.microsoft.com/office/drawing/2014/main" id="{4501A92C-F8FC-9B36-F5DB-85B3E9D9A31B}"/>
              </a:ext>
            </a:extLst>
          </p:cNvPr>
          <p:cNvPicPr>
            <a:picLocks noChangeAspect="1"/>
          </p:cNvPicPr>
          <p:nvPr/>
        </p:nvPicPr>
        <p:blipFill>
          <a:blip r:embed="rId5"/>
          <a:stretch>
            <a:fillRect/>
          </a:stretch>
        </p:blipFill>
        <p:spPr>
          <a:xfrm>
            <a:off x="236608" y="3489093"/>
            <a:ext cx="3209020" cy="2406765"/>
          </a:xfrm>
          <a:prstGeom prst="rect">
            <a:avLst/>
          </a:prstGeom>
          <a:effectLst>
            <a:softEdge rad="38100"/>
          </a:effectLst>
        </p:spPr>
      </p:pic>
      <p:sp>
        <p:nvSpPr>
          <p:cNvPr id="8" name="TextBox 7">
            <a:extLst>
              <a:ext uri="{FF2B5EF4-FFF2-40B4-BE49-F238E27FC236}">
                <a16:creationId xmlns:a16="http://schemas.microsoft.com/office/drawing/2014/main" id="{8AEEA0FC-3511-64ED-65C6-2F71F42F0875}"/>
              </a:ext>
            </a:extLst>
          </p:cNvPr>
          <p:cNvSpPr txBox="1"/>
          <p:nvPr/>
        </p:nvSpPr>
        <p:spPr>
          <a:xfrm>
            <a:off x="6844996" y="4623544"/>
            <a:ext cx="2630845" cy="400110"/>
          </a:xfrm>
          <a:prstGeom prst="rect">
            <a:avLst/>
          </a:prstGeom>
          <a:solidFill>
            <a:schemeClr val="accent6"/>
          </a:solidFill>
          <a:effectLst/>
        </p:spPr>
        <p:txBody>
          <a:bodyPr wrap="square" rtlCol="0">
            <a:spAutoFit/>
          </a:bodyPr>
          <a:lstStyle/>
          <a:p>
            <a:pPr algn="ctr"/>
            <a:r>
              <a:rPr lang="en-US" sz="2000" b="1" dirty="0">
                <a:solidFill>
                  <a:schemeClr val="tx1">
                    <a:lumMod val="50000"/>
                  </a:schemeClr>
                </a:solidFill>
                <a:latin typeface="+mj-lt"/>
              </a:rPr>
              <a:t>Size (d. nm)</a:t>
            </a:r>
          </a:p>
        </p:txBody>
      </p:sp>
      <p:sp>
        <p:nvSpPr>
          <p:cNvPr id="13" name="TextBox 12">
            <a:extLst>
              <a:ext uri="{FF2B5EF4-FFF2-40B4-BE49-F238E27FC236}">
                <a16:creationId xmlns:a16="http://schemas.microsoft.com/office/drawing/2014/main" id="{31DDA097-5762-BDF4-E969-0C353211131E}"/>
              </a:ext>
            </a:extLst>
          </p:cNvPr>
          <p:cNvSpPr txBox="1"/>
          <p:nvPr/>
        </p:nvSpPr>
        <p:spPr>
          <a:xfrm>
            <a:off x="6256437" y="965390"/>
            <a:ext cx="3351670" cy="400110"/>
          </a:xfrm>
          <a:prstGeom prst="rect">
            <a:avLst/>
          </a:prstGeom>
          <a:solidFill>
            <a:schemeClr val="accent6"/>
          </a:solidFill>
          <a:effectLst/>
        </p:spPr>
        <p:txBody>
          <a:bodyPr wrap="square" rtlCol="0">
            <a:spAutoFit/>
          </a:bodyPr>
          <a:lstStyle/>
          <a:p>
            <a:pPr algn="ctr"/>
            <a:r>
              <a:rPr lang="en-US" sz="2000" b="1" dirty="0">
                <a:solidFill>
                  <a:schemeClr val="tx1">
                    <a:lumMod val="50000"/>
                  </a:schemeClr>
                </a:solidFill>
                <a:latin typeface="+mj-lt"/>
              </a:rPr>
              <a:t>Size Distribution by Number</a:t>
            </a:r>
          </a:p>
        </p:txBody>
      </p:sp>
      <p:sp>
        <p:nvSpPr>
          <p:cNvPr id="19" name="TextBox 18">
            <a:extLst>
              <a:ext uri="{FF2B5EF4-FFF2-40B4-BE49-F238E27FC236}">
                <a16:creationId xmlns:a16="http://schemas.microsoft.com/office/drawing/2014/main" id="{196DDACD-B134-65DA-1103-FA5B9F4773C8}"/>
              </a:ext>
            </a:extLst>
          </p:cNvPr>
          <p:cNvSpPr txBox="1"/>
          <p:nvPr/>
        </p:nvSpPr>
        <p:spPr>
          <a:xfrm rot="16200000">
            <a:off x="2767159" y="2781228"/>
            <a:ext cx="2630845" cy="400110"/>
          </a:xfrm>
          <a:prstGeom prst="rect">
            <a:avLst/>
          </a:prstGeom>
          <a:solidFill>
            <a:schemeClr val="accent6"/>
          </a:solidFill>
          <a:effectLst/>
        </p:spPr>
        <p:txBody>
          <a:bodyPr wrap="square" rtlCol="0">
            <a:spAutoFit/>
          </a:bodyPr>
          <a:lstStyle/>
          <a:p>
            <a:pPr algn="ctr"/>
            <a:endParaRPr lang="en-US" sz="2000" b="1" dirty="0">
              <a:solidFill>
                <a:schemeClr val="tx1">
                  <a:lumMod val="50000"/>
                </a:schemeClr>
              </a:solidFill>
              <a:latin typeface="+mj-lt"/>
            </a:endParaRPr>
          </a:p>
        </p:txBody>
      </p:sp>
      <p:sp>
        <p:nvSpPr>
          <p:cNvPr id="20" name="TextBox 19">
            <a:extLst>
              <a:ext uri="{FF2B5EF4-FFF2-40B4-BE49-F238E27FC236}">
                <a16:creationId xmlns:a16="http://schemas.microsoft.com/office/drawing/2014/main" id="{615CE483-F6A3-80D8-2EB3-B07B0F60D739}"/>
              </a:ext>
            </a:extLst>
          </p:cNvPr>
          <p:cNvSpPr txBox="1"/>
          <p:nvPr/>
        </p:nvSpPr>
        <p:spPr>
          <a:xfrm>
            <a:off x="3940328" y="2427182"/>
            <a:ext cx="525678" cy="400110"/>
          </a:xfrm>
          <a:prstGeom prst="rect">
            <a:avLst/>
          </a:prstGeom>
          <a:solidFill>
            <a:schemeClr val="accent6"/>
          </a:solidFill>
        </p:spPr>
        <p:txBody>
          <a:bodyPr wrap="square" rtlCol="0">
            <a:spAutoFit/>
          </a:bodyPr>
          <a:lstStyle/>
          <a:p>
            <a:pPr algn="r"/>
            <a:r>
              <a:rPr lang="en-US" sz="2000" dirty="0">
                <a:solidFill>
                  <a:schemeClr val="tx1">
                    <a:lumMod val="50000"/>
                  </a:schemeClr>
                </a:solidFill>
                <a:latin typeface="+mj-lt"/>
              </a:rPr>
              <a:t>15</a:t>
            </a:r>
            <a:endParaRPr lang="en-US" dirty="0">
              <a:solidFill>
                <a:schemeClr val="tx1">
                  <a:lumMod val="50000"/>
                </a:schemeClr>
              </a:solidFill>
              <a:latin typeface="+mj-lt"/>
            </a:endParaRPr>
          </a:p>
        </p:txBody>
      </p:sp>
      <p:sp>
        <p:nvSpPr>
          <p:cNvPr id="21" name="TextBox 20">
            <a:extLst>
              <a:ext uri="{FF2B5EF4-FFF2-40B4-BE49-F238E27FC236}">
                <a16:creationId xmlns:a16="http://schemas.microsoft.com/office/drawing/2014/main" id="{04221E43-2601-23B9-348C-119510238A4A}"/>
              </a:ext>
            </a:extLst>
          </p:cNvPr>
          <p:cNvSpPr txBox="1"/>
          <p:nvPr/>
        </p:nvSpPr>
        <p:spPr>
          <a:xfrm>
            <a:off x="3911502" y="2971558"/>
            <a:ext cx="525678" cy="400110"/>
          </a:xfrm>
          <a:prstGeom prst="rect">
            <a:avLst/>
          </a:prstGeom>
          <a:solidFill>
            <a:schemeClr val="accent6"/>
          </a:solidFill>
        </p:spPr>
        <p:txBody>
          <a:bodyPr wrap="square" rtlCol="0">
            <a:spAutoFit/>
          </a:bodyPr>
          <a:lstStyle/>
          <a:p>
            <a:pPr algn="r"/>
            <a:r>
              <a:rPr lang="en-US" sz="2000" dirty="0">
                <a:solidFill>
                  <a:schemeClr val="tx1">
                    <a:lumMod val="50000"/>
                  </a:schemeClr>
                </a:solidFill>
                <a:latin typeface="+mj-lt"/>
              </a:rPr>
              <a:t>10</a:t>
            </a:r>
            <a:endParaRPr lang="en-US" dirty="0">
              <a:solidFill>
                <a:schemeClr val="tx1">
                  <a:lumMod val="50000"/>
                </a:schemeClr>
              </a:solidFill>
              <a:latin typeface="+mj-lt"/>
            </a:endParaRPr>
          </a:p>
        </p:txBody>
      </p:sp>
      <p:sp>
        <p:nvSpPr>
          <p:cNvPr id="22" name="TextBox 21">
            <a:extLst>
              <a:ext uri="{FF2B5EF4-FFF2-40B4-BE49-F238E27FC236}">
                <a16:creationId xmlns:a16="http://schemas.microsoft.com/office/drawing/2014/main" id="{1763377C-8E80-3B9F-C045-2AE54CA1CFA8}"/>
              </a:ext>
            </a:extLst>
          </p:cNvPr>
          <p:cNvSpPr txBox="1"/>
          <p:nvPr/>
        </p:nvSpPr>
        <p:spPr>
          <a:xfrm>
            <a:off x="3930791" y="3544758"/>
            <a:ext cx="525678" cy="400110"/>
          </a:xfrm>
          <a:prstGeom prst="rect">
            <a:avLst/>
          </a:prstGeom>
          <a:solidFill>
            <a:schemeClr val="accent6"/>
          </a:solidFill>
        </p:spPr>
        <p:txBody>
          <a:bodyPr wrap="square" rtlCol="0">
            <a:spAutoFit/>
          </a:bodyPr>
          <a:lstStyle/>
          <a:p>
            <a:pPr algn="r"/>
            <a:r>
              <a:rPr lang="en-US" sz="2000" dirty="0">
                <a:solidFill>
                  <a:schemeClr val="tx1">
                    <a:lumMod val="50000"/>
                  </a:schemeClr>
                </a:solidFill>
                <a:latin typeface="+mj-lt"/>
              </a:rPr>
              <a:t>5</a:t>
            </a:r>
            <a:endParaRPr lang="en-US" dirty="0">
              <a:solidFill>
                <a:schemeClr val="tx1">
                  <a:lumMod val="50000"/>
                </a:schemeClr>
              </a:solidFill>
              <a:latin typeface="+mj-lt"/>
            </a:endParaRPr>
          </a:p>
        </p:txBody>
      </p:sp>
      <p:sp>
        <p:nvSpPr>
          <p:cNvPr id="24" name="TextBox 23">
            <a:extLst>
              <a:ext uri="{FF2B5EF4-FFF2-40B4-BE49-F238E27FC236}">
                <a16:creationId xmlns:a16="http://schemas.microsoft.com/office/drawing/2014/main" id="{8729A71F-DA72-EACF-3966-E7A738AAE2B1}"/>
              </a:ext>
            </a:extLst>
          </p:cNvPr>
          <p:cNvSpPr txBox="1"/>
          <p:nvPr/>
        </p:nvSpPr>
        <p:spPr>
          <a:xfrm>
            <a:off x="4178486" y="4326371"/>
            <a:ext cx="598348" cy="400110"/>
          </a:xfrm>
          <a:prstGeom prst="rect">
            <a:avLst/>
          </a:prstGeom>
          <a:solidFill>
            <a:schemeClr val="accent6"/>
          </a:solidFill>
        </p:spPr>
        <p:txBody>
          <a:bodyPr wrap="square" rtlCol="0">
            <a:spAutoFit/>
          </a:bodyPr>
          <a:lstStyle/>
          <a:p>
            <a:pPr algn="r"/>
            <a:r>
              <a:rPr lang="en-US" sz="2000" dirty="0">
                <a:solidFill>
                  <a:schemeClr val="tx1">
                    <a:lumMod val="50000"/>
                  </a:schemeClr>
                </a:solidFill>
                <a:latin typeface="+mj-lt"/>
              </a:rPr>
              <a:t>0.1</a:t>
            </a:r>
            <a:endParaRPr lang="en-US" dirty="0">
              <a:solidFill>
                <a:schemeClr val="tx1">
                  <a:lumMod val="50000"/>
                </a:schemeClr>
              </a:solidFill>
              <a:latin typeface="+mj-lt"/>
            </a:endParaRPr>
          </a:p>
        </p:txBody>
      </p:sp>
      <p:sp>
        <p:nvSpPr>
          <p:cNvPr id="25" name="TextBox 24">
            <a:extLst>
              <a:ext uri="{FF2B5EF4-FFF2-40B4-BE49-F238E27FC236}">
                <a16:creationId xmlns:a16="http://schemas.microsoft.com/office/drawing/2014/main" id="{F22DD988-F81F-B6F0-BA71-3E577B5D5F0F}"/>
              </a:ext>
            </a:extLst>
          </p:cNvPr>
          <p:cNvSpPr txBox="1"/>
          <p:nvPr/>
        </p:nvSpPr>
        <p:spPr>
          <a:xfrm rot="16200000">
            <a:off x="4027454" y="3959221"/>
            <a:ext cx="434164" cy="400110"/>
          </a:xfrm>
          <a:prstGeom prst="rect">
            <a:avLst/>
          </a:prstGeom>
          <a:solidFill>
            <a:schemeClr val="accent6"/>
          </a:solidFill>
          <a:effectLst/>
        </p:spPr>
        <p:txBody>
          <a:bodyPr wrap="square" rtlCol="0">
            <a:spAutoFit/>
          </a:bodyPr>
          <a:lstStyle/>
          <a:p>
            <a:pPr algn="ctr"/>
            <a:endParaRPr lang="en-US" sz="2000" b="1" dirty="0">
              <a:solidFill>
                <a:schemeClr val="tx1">
                  <a:lumMod val="50000"/>
                </a:schemeClr>
              </a:solidFill>
              <a:latin typeface="+mj-lt"/>
            </a:endParaRPr>
          </a:p>
        </p:txBody>
      </p:sp>
      <p:sp>
        <p:nvSpPr>
          <p:cNvPr id="23" name="TextBox 22">
            <a:extLst>
              <a:ext uri="{FF2B5EF4-FFF2-40B4-BE49-F238E27FC236}">
                <a16:creationId xmlns:a16="http://schemas.microsoft.com/office/drawing/2014/main" id="{118033A1-CE84-A945-E467-0139C7F1D140}"/>
              </a:ext>
            </a:extLst>
          </p:cNvPr>
          <p:cNvSpPr txBox="1"/>
          <p:nvPr/>
        </p:nvSpPr>
        <p:spPr>
          <a:xfrm>
            <a:off x="3920973" y="4069686"/>
            <a:ext cx="525678" cy="400110"/>
          </a:xfrm>
          <a:prstGeom prst="rect">
            <a:avLst/>
          </a:prstGeom>
          <a:noFill/>
        </p:spPr>
        <p:txBody>
          <a:bodyPr wrap="square" rtlCol="0">
            <a:spAutoFit/>
          </a:bodyPr>
          <a:lstStyle/>
          <a:p>
            <a:pPr algn="r"/>
            <a:r>
              <a:rPr lang="en-US" sz="2000" dirty="0">
                <a:solidFill>
                  <a:schemeClr val="tx1">
                    <a:lumMod val="50000"/>
                  </a:schemeClr>
                </a:solidFill>
                <a:latin typeface="+mj-lt"/>
              </a:rPr>
              <a:t>0</a:t>
            </a:r>
            <a:endParaRPr lang="en-US" dirty="0">
              <a:solidFill>
                <a:schemeClr val="tx1">
                  <a:lumMod val="50000"/>
                </a:schemeClr>
              </a:solidFill>
              <a:latin typeface="+mj-lt"/>
            </a:endParaRPr>
          </a:p>
        </p:txBody>
      </p:sp>
      <p:sp>
        <p:nvSpPr>
          <p:cNvPr id="26" name="TextBox 25">
            <a:extLst>
              <a:ext uri="{FF2B5EF4-FFF2-40B4-BE49-F238E27FC236}">
                <a16:creationId xmlns:a16="http://schemas.microsoft.com/office/drawing/2014/main" id="{E3DB07F2-C5F0-7778-7403-4269D20D8581}"/>
              </a:ext>
            </a:extLst>
          </p:cNvPr>
          <p:cNvSpPr txBox="1"/>
          <p:nvPr/>
        </p:nvSpPr>
        <p:spPr>
          <a:xfrm>
            <a:off x="5538537" y="4331763"/>
            <a:ext cx="598348" cy="400110"/>
          </a:xfrm>
          <a:prstGeom prst="rect">
            <a:avLst/>
          </a:prstGeom>
          <a:solidFill>
            <a:schemeClr val="accent6"/>
          </a:solidFill>
        </p:spPr>
        <p:txBody>
          <a:bodyPr wrap="square" rtlCol="0">
            <a:spAutoFit/>
          </a:bodyPr>
          <a:lstStyle/>
          <a:p>
            <a:pPr algn="ctr"/>
            <a:r>
              <a:rPr lang="en-US" sz="2000" dirty="0">
                <a:solidFill>
                  <a:schemeClr val="tx1">
                    <a:lumMod val="50000"/>
                  </a:schemeClr>
                </a:solidFill>
                <a:latin typeface="+mj-lt"/>
              </a:rPr>
              <a:t>1</a:t>
            </a:r>
            <a:endParaRPr lang="en-US" dirty="0">
              <a:solidFill>
                <a:schemeClr val="tx1">
                  <a:lumMod val="50000"/>
                </a:schemeClr>
              </a:solidFill>
              <a:latin typeface="+mj-lt"/>
            </a:endParaRPr>
          </a:p>
        </p:txBody>
      </p:sp>
      <p:sp>
        <p:nvSpPr>
          <p:cNvPr id="27" name="TextBox 26">
            <a:extLst>
              <a:ext uri="{FF2B5EF4-FFF2-40B4-BE49-F238E27FC236}">
                <a16:creationId xmlns:a16="http://schemas.microsoft.com/office/drawing/2014/main" id="{96A0B281-04C9-B69F-DC79-17ED0FD260AC}"/>
              </a:ext>
            </a:extLst>
          </p:cNvPr>
          <p:cNvSpPr txBox="1"/>
          <p:nvPr/>
        </p:nvSpPr>
        <p:spPr>
          <a:xfrm>
            <a:off x="6864982" y="4338025"/>
            <a:ext cx="598348" cy="400110"/>
          </a:xfrm>
          <a:prstGeom prst="rect">
            <a:avLst/>
          </a:prstGeom>
          <a:solidFill>
            <a:schemeClr val="accent6"/>
          </a:solidFill>
        </p:spPr>
        <p:txBody>
          <a:bodyPr wrap="square" rtlCol="0">
            <a:spAutoFit/>
          </a:bodyPr>
          <a:lstStyle/>
          <a:p>
            <a:pPr algn="ctr"/>
            <a:r>
              <a:rPr lang="en-US" sz="2000" dirty="0">
                <a:solidFill>
                  <a:schemeClr val="tx1">
                    <a:lumMod val="50000"/>
                  </a:schemeClr>
                </a:solidFill>
                <a:latin typeface="+mj-lt"/>
              </a:rPr>
              <a:t>10</a:t>
            </a:r>
            <a:endParaRPr lang="en-US" dirty="0">
              <a:solidFill>
                <a:schemeClr val="tx1">
                  <a:lumMod val="50000"/>
                </a:schemeClr>
              </a:solidFill>
              <a:latin typeface="+mj-lt"/>
            </a:endParaRPr>
          </a:p>
        </p:txBody>
      </p:sp>
      <p:sp>
        <p:nvSpPr>
          <p:cNvPr id="28" name="TextBox 27">
            <a:extLst>
              <a:ext uri="{FF2B5EF4-FFF2-40B4-BE49-F238E27FC236}">
                <a16:creationId xmlns:a16="http://schemas.microsoft.com/office/drawing/2014/main" id="{4FD52A85-5A69-B1A1-0B60-219FC13D3D3D}"/>
              </a:ext>
            </a:extLst>
          </p:cNvPr>
          <p:cNvSpPr txBox="1"/>
          <p:nvPr/>
        </p:nvSpPr>
        <p:spPr>
          <a:xfrm>
            <a:off x="8193407" y="4338025"/>
            <a:ext cx="660168" cy="400110"/>
          </a:xfrm>
          <a:prstGeom prst="rect">
            <a:avLst/>
          </a:prstGeom>
          <a:solidFill>
            <a:schemeClr val="accent6"/>
          </a:solidFill>
        </p:spPr>
        <p:txBody>
          <a:bodyPr wrap="square" rtlCol="0">
            <a:spAutoFit/>
          </a:bodyPr>
          <a:lstStyle/>
          <a:p>
            <a:pPr algn="ctr"/>
            <a:r>
              <a:rPr lang="en-US" sz="2000" dirty="0">
                <a:solidFill>
                  <a:schemeClr val="tx1">
                    <a:lumMod val="50000"/>
                  </a:schemeClr>
                </a:solidFill>
                <a:latin typeface="+mj-lt"/>
              </a:rPr>
              <a:t>100</a:t>
            </a:r>
            <a:endParaRPr lang="en-US" dirty="0">
              <a:solidFill>
                <a:schemeClr val="tx1">
                  <a:lumMod val="50000"/>
                </a:schemeClr>
              </a:solidFill>
              <a:latin typeface="+mj-lt"/>
            </a:endParaRPr>
          </a:p>
        </p:txBody>
      </p:sp>
      <p:sp>
        <p:nvSpPr>
          <p:cNvPr id="29" name="TextBox 28">
            <a:extLst>
              <a:ext uri="{FF2B5EF4-FFF2-40B4-BE49-F238E27FC236}">
                <a16:creationId xmlns:a16="http://schemas.microsoft.com/office/drawing/2014/main" id="{D9D3EA66-D2C9-87CD-6CF8-36A0912ACBF9}"/>
              </a:ext>
            </a:extLst>
          </p:cNvPr>
          <p:cNvSpPr txBox="1"/>
          <p:nvPr/>
        </p:nvSpPr>
        <p:spPr>
          <a:xfrm>
            <a:off x="9464286" y="4331763"/>
            <a:ext cx="799718" cy="400110"/>
          </a:xfrm>
          <a:prstGeom prst="rect">
            <a:avLst/>
          </a:prstGeom>
          <a:solidFill>
            <a:schemeClr val="accent6"/>
          </a:solidFill>
        </p:spPr>
        <p:txBody>
          <a:bodyPr wrap="square" rtlCol="0">
            <a:spAutoFit/>
          </a:bodyPr>
          <a:lstStyle/>
          <a:p>
            <a:pPr algn="ctr"/>
            <a:r>
              <a:rPr lang="en-US" sz="2000" dirty="0">
                <a:solidFill>
                  <a:schemeClr val="tx1">
                    <a:lumMod val="50000"/>
                  </a:schemeClr>
                </a:solidFill>
                <a:latin typeface="+mj-lt"/>
              </a:rPr>
              <a:t>1000</a:t>
            </a:r>
            <a:endParaRPr lang="en-US" dirty="0">
              <a:solidFill>
                <a:schemeClr val="tx1">
                  <a:lumMod val="50000"/>
                </a:schemeClr>
              </a:solidFill>
              <a:latin typeface="+mj-lt"/>
            </a:endParaRPr>
          </a:p>
        </p:txBody>
      </p:sp>
      <p:sp>
        <p:nvSpPr>
          <p:cNvPr id="30" name="TextBox 29">
            <a:extLst>
              <a:ext uri="{FF2B5EF4-FFF2-40B4-BE49-F238E27FC236}">
                <a16:creationId xmlns:a16="http://schemas.microsoft.com/office/drawing/2014/main" id="{A5AC2F6E-0CFA-C04D-B49A-887B4B835CE5}"/>
              </a:ext>
            </a:extLst>
          </p:cNvPr>
          <p:cNvSpPr txBox="1"/>
          <p:nvPr/>
        </p:nvSpPr>
        <p:spPr>
          <a:xfrm>
            <a:off x="10571076" y="4338025"/>
            <a:ext cx="927637" cy="400110"/>
          </a:xfrm>
          <a:prstGeom prst="rect">
            <a:avLst/>
          </a:prstGeom>
          <a:solidFill>
            <a:schemeClr val="accent6"/>
          </a:solidFill>
        </p:spPr>
        <p:txBody>
          <a:bodyPr wrap="square" rtlCol="0">
            <a:spAutoFit/>
          </a:bodyPr>
          <a:lstStyle/>
          <a:p>
            <a:pPr algn="ctr"/>
            <a:r>
              <a:rPr lang="en-US" sz="2000" dirty="0">
                <a:solidFill>
                  <a:schemeClr val="tx1">
                    <a:lumMod val="50000"/>
                  </a:schemeClr>
                </a:solidFill>
                <a:latin typeface="+mj-lt"/>
              </a:rPr>
              <a:t>10000</a:t>
            </a:r>
            <a:endParaRPr lang="en-US" dirty="0">
              <a:solidFill>
                <a:schemeClr val="tx1">
                  <a:lumMod val="50000"/>
                </a:schemeClr>
              </a:solidFill>
              <a:latin typeface="+mj-lt"/>
            </a:endParaRPr>
          </a:p>
        </p:txBody>
      </p:sp>
      <p:pic>
        <p:nvPicPr>
          <p:cNvPr id="34" name="Picture 33">
            <a:extLst>
              <a:ext uri="{FF2B5EF4-FFF2-40B4-BE49-F238E27FC236}">
                <a16:creationId xmlns:a16="http://schemas.microsoft.com/office/drawing/2014/main" id="{75F918DD-C320-575C-BC9B-4AE92D624191}"/>
              </a:ext>
            </a:extLst>
          </p:cNvPr>
          <p:cNvPicPr>
            <a:picLocks noChangeAspect="1"/>
          </p:cNvPicPr>
          <p:nvPr/>
        </p:nvPicPr>
        <p:blipFill rotWithShape="1">
          <a:blip r:embed="rId6"/>
          <a:srcRect t="39439"/>
          <a:stretch/>
        </p:blipFill>
        <p:spPr>
          <a:xfrm>
            <a:off x="4306088" y="5283709"/>
            <a:ext cx="678570" cy="142347"/>
          </a:xfrm>
          <a:prstGeom prst="rect">
            <a:avLst/>
          </a:prstGeom>
        </p:spPr>
      </p:pic>
      <p:pic>
        <p:nvPicPr>
          <p:cNvPr id="36" name="Picture 35">
            <a:extLst>
              <a:ext uri="{FF2B5EF4-FFF2-40B4-BE49-F238E27FC236}">
                <a16:creationId xmlns:a16="http://schemas.microsoft.com/office/drawing/2014/main" id="{F4DCCB17-DC78-A3AF-F52E-E2FE0ABAF42D}"/>
              </a:ext>
            </a:extLst>
          </p:cNvPr>
          <p:cNvPicPr>
            <a:picLocks noChangeAspect="1"/>
          </p:cNvPicPr>
          <p:nvPr/>
        </p:nvPicPr>
        <p:blipFill>
          <a:blip r:embed="rId7"/>
          <a:stretch>
            <a:fillRect/>
          </a:stretch>
        </p:blipFill>
        <p:spPr>
          <a:xfrm>
            <a:off x="7256598" y="5213032"/>
            <a:ext cx="656805" cy="277407"/>
          </a:xfrm>
          <a:prstGeom prst="rect">
            <a:avLst/>
          </a:prstGeom>
        </p:spPr>
      </p:pic>
      <p:sp>
        <p:nvSpPr>
          <p:cNvPr id="37" name="TextBox 36">
            <a:extLst>
              <a:ext uri="{FF2B5EF4-FFF2-40B4-BE49-F238E27FC236}">
                <a16:creationId xmlns:a16="http://schemas.microsoft.com/office/drawing/2014/main" id="{A6B72FD7-29C7-BFDD-2C30-F801A8EB939D}"/>
              </a:ext>
            </a:extLst>
          </p:cNvPr>
          <p:cNvSpPr txBox="1"/>
          <p:nvPr/>
        </p:nvSpPr>
        <p:spPr>
          <a:xfrm>
            <a:off x="4968615" y="5109379"/>
            <a:ext cx="2390745" cy="400110"/>
          </a:xfrm>
          <a:prstGeom prst="rect">
            <a:avLst/>
          </a:prstGeom>
          <a:noFill/>
          <a:effectLst/>
        </p:spPr>
        <p:txBody>
          <a:bodyPr wrap="square" rtlCol="0">
            <a:spAutoFit/>
          </a:bodyPr>
          <a:lstStyle/>
          <a:p>
            <a:r>
              <a:rPr lang="en-US" sz="2000" dirty="0">
                <a:solidFill>
                  <a:schemeClr val="tx1">
                    <a:lumMod val="50000"/>
                  </a:schemeClr>
                </a:solidFill>
                <a:latin typeface="+mj-lt"/>
              </a:rPr>
              <a:t>Untreated Control</a:t>
            </a:r>
          </a:p>
        </p:txBody>
      </p:sp>
      <p:sp>
        <p:nvSpPr>
          <p:cNvPr id="38" name="TextBox 37">
            <a:extLst>
              <a:ext uri="{FF2B5EF4-FFF2-40B4-BE49-F238E27FC236}">
                <a16:creationId xmlns:a16="http://schemas.microsoft.com/office/drawing/2014/main" id="{946F104D-0A35-A6BD-DB05-959898683805}"/>
              </a:ext>
            </a:extLst>
          </p:cNvPr>
          <p:cNvSpPr txBox="1"/>
          <p:nvPr/>
        </p:nvSpPr>
        <p:spPr>
          <a:xfrm>
            <a:off x="7897516" y="5109379"/>
            <a:ext cx="3276826" cy="400110"/>
          </a:xfrm>
          <a:prstGeom prst="rect">
            <a:avLst/>
          </a:prstGeom>
          <a:noFill/>
          <a:effectLst/>
        </p:spPr>
        <p:txBody>
          <a:bodyPr wrap="square" rtlCol="0">
            <a:spAutoFit/>
          </a:bodyPr>
          <a:lstStyle/>
          <a:p>
            <a:r>
              <a:rPr lang="en-US" sz="2000" dirty="0" err="1">
                <a:solidFill>
                  <a:schemeClr val="tx1">
                    <a:lumMod val="50000"/>
                  </a:schemeClr>
                </a:solidFill>
                <a:latin typeface="+mj-lt"/>
              </a:rPr>
              <a:t>DryFast</a:t>
            </a:r>
            <a:r>
              <a:rPr lang="en-US" sz="2000" baseline="30000" dirty="0">
                <a:solidFill>
                  <a:schemeClr val="tx1">
                    <a:lumMod val="50000"/>
                  </a:schemeClr>
                </a:solidFill>
                <a:latin typeface="+mj-lt"/>
              </a:rPr>
              <a:t>®</a:t>
            </a:r>
            <a:r>
              <a:rPr lang="en-US" sz="2000" dirty="0">
                <a:solidFill>
                  <a:schemeClr val="tx1">
                    <a:lumMod val="50000"/>
                  </a:schemeClr>
                </a:solidFill>
                <a:latin typeface="+mj-lt"/>
              </a:rPr>
              <a:t> Additive – 1% FOY</a:t>
            </a:r>
          </a:p>
        </p:txBody>
      </p:sp>
      <p:sp>
        <p:nvSpPr>
          <p:cNvPr id="39" name="TextBox 38">
            <a:extLst>
              <a:ext uri="{FF2B5EF4-FFF2-40B4-BE49-F238E27FC236}">
                <a16:creationId xmlns:a16="http://schemas.microsoft.com/office/drawing/2014/main" id="{F9C19FAE-E350-FC8D-B0B7-C3EB2FFA420D}"/>
              </a:ext>
            </a:extLst>
          </p:cNvPr>
          <p:cNvSpPr txBox="1"/>
          <p:nvPr/>
        </p:nvSpPr>
        <p:spPr>
          <a:xfrm>
            <a:off x="6029325" y="1701198"/>
            <a:ext cx="2221133" cy="400110"/>
          </a:xfrm>
          <a:prstGeom prst="rect">
            <a:avLst/>
          </a:prstGeom>
          <a:noFill/>
          <a:effectLst/>
        </p:spPr>
        <p:txBody>
          <a:bodyPr wrap="square" rtlCol="0">
            <a:spAutoFit/>
          </a:bodyPr>
          <a:lstStyle/>
          <a:p>
            <a:r>
              <a:rPr lang="en-US" sz="2000" dirty="0">
                <a:solidFill>
                  <a:srgbClr val="00B050"/>
                </a:solidFill>
                <a:latin typeface="+mj-lt"/>
              </a:rPr>
              <a:t>x = 80.75 ± 25.76</a:t>
            </a:r>
          </a:p>
        </p:txBody>
      </p:sp>
      <p:sp>
        <p:nvSpPr>
          <p:cNvPr id="40" name="TextBox 39">
            <a:extLst>
              <a:ext uri="{FF2B5EF4-FFF2-40B4-BE49-F238E27FC236}">
                <a16:creationId xmlns:a16="http://schemas.microsoft.com/office/drawing/2014/main" id="{FC53E96D-F2C6-8EE4-EE5B-A39CCEEE6751}"/>
              </a:ext>
            </a:extLst>
          </p:cNvPr>
          <p:cNvSpPr txBox="1"/>
          <p:nvPr/>
        </p:nvSpPr>
        <p:spPr>
          <a:xfrm>
            <a:off x="6021562" y="1496778"/>
            <a:ext cx="249412" cy="400110"/>
          </a:xfrm>
          <a:prstGeom prst="rect">
            <a:avLst/>
          </a:prstGeom>
          <a:noFill/>
          <a:effectLst/>
        </p:spPr>
        <p:txBody>
          <a:bodyPr wrap="square" rtlCol="0">
            <a:spAutoFit/>
          </a:bodyPr>
          <a:lstStyle/>
          <a:p>
            <a:r>
              <a:rPr lang="en-US" sz="2000" dirty="0">
                <a:solidFill>
                  <a:srgbClr val="00B050"/>
                </a:solidFill>
                <a:latin typeface="+mj-lt"/>
              </a:rPr>
              <a:t>_</a:t>
            </a:r>
          </a:p>
        </p:txBody>
      </p:sp>
      <p:sp>
        <p:nvSpPr>
          <p:cNvPr id="41" name="TextBox 40">
            <a:extLst>
              <a:ext uri="{FF2B5EF4-FFF2-40B4-BE49-F238E27FC236}">
                <a16:creationId xmlns:a16="http://schemas.microsoft.com/office/drawing/2014/main" id="{66EABF89-F3AC-B683-CEBD-426BB62E440A}"/>
              </a:ext>
            </a:extLst>
          </p:cNvPr>
          <p:cNvSpPr txBox="1"/>
          <p:nvPr/>
        </p:nvSpPr>
        <p:spPr>
          <a:xfrm>
            <a:off x="8719548" y="1718677"/>
            <a:ext cx="2370805" cy="400110"/>
          </a:xfrm>
          <a:prstGeom prst="rect">
            <a:avLst/>
          </a:prstGeom>
          <a:noFill/>
          <a:effectLst/>
        </p:spPr>
        <p:txBody>
          <a:bodyPr wrap="square" rtlCol="0">
            <a:spAutoFit/>
          </a:bodyPr>
          <a:lstStyle/>
          <a:p>
            <a:r>
              <a:rPr lang="en-US" sz="2000" dirty="0">
                <a:solidFill>
                  <a:schemeClr val="accent2"/>
                </a:solidFill>
                <a:latin typeface="+mj-lt"/>
              </a:rPr>
              <a:t>x = 182.7 ± 60.28</a:t>
            </a:r>
          </a:p>
        </p:txBody>
      </p:sp>
      <p:sp>
        <p:nvSpPr>
          <p:cNvPr id="42" name="TextBox 41">
            <a:extLst>
              <a:ext uri="{FF2B5EF4-FFF2-40B4-BE49-F238E27FC236}">
                <a16:creationId xmlns:a16="http://schemas.microsoft.com/office/drawing/2014/main" id="{C6A5854A-69BA-6863-6096-7DADD0E43622}"/>
              </a:ext>
            </a:extLst>
          </p:cNvPr>
          <p:cNvSpPr txBox="1"/>
          <p:nvPr/>
        </p:nvSpPr>
        <p:spPr>
          <a:xfrm>
            <a:off x="8713561" y="1519774"/>
            <a:ext cx="249412" cy="400110"/>
          </a:xfrm>
          <a:prstGeom prst="rect">
            <a:avLst/>
          </a:prstGeom>
          <a:noFill/>
          <a:effectLst/>
        </p:spPr>
        <p:txBody>
          <a:bodyPr wrap="square" rtlCol="0">
            <a:spAutoFit/>
          </a:bodyPr>
          <a:lstStyle/>
          <a:p>
            <a:r>
              <a:rPr lang="en-US" sz="2000" dirty="0">
                <a:solidFill>
                  <a:schemeClr val="accent2"/>
                </a:solidFill>
                <a:latin typeface="+mj-lt"/>
              </a:rPr>
              <a:t>_</a:t>
            </a:r>
          </a:p>
        </p:txBody>
      </p:sp>
      <p:sp>
        <p:nvSpPr>
          <p:cNvPr id="18" name="TextBox 17">
            <a:extLst>
              <a:ext uri="{FF2B5EF4-FFF2-40B4-BE49-F238E27FC236}">
                <a16:creationId xmlns:a16="http://schemas.microsoft.com/office/drawing/2014/main" id="{CEE8F766-7659-15E1-3E4A-729B2E921E56}"/>
              </a:ext>
            </a:extLst>
          </p:cNvPr>
          <p:cNvSpPr txBox="1"/>
          <p:nvPr/>
        </p:nvSpPr>
        <p:spPr>
          <a:xfrm>
            <a:off x="3800652" y="1883422"/>
            <a:ext cx="669456" cy="400110"/>
          </a:xfrm>
          <a:prstGeom prst="rect">
            <a:avLst/>
          </a:prstGeom>
          <a:solidFill>
            <a:schemeClr val="accent6"/>
          </a:solidFill>
        </p:spPr>
        <p:txBody>
          <a:bodyPr wrap="square" rtlCol="0">
            <a:spAutoFit/>
          </a:bodyPr>
          <a:lstStyle/>
          <a:p>
            <a:pPr algn="r"/>
            <a:r>
              <a:rPr lang="en-US" sz="2000" dirty="0">
                <a:solidFill>
                  <a:schemeClr val="tx1">
                    <a:lumMod val="50000"/>
                  </a:schemeClr>
                </a:solidFill>
                <a:latin typeface="+mj-lt"/>
              </a:rPr>
              <a:t>20</a:t>
            </a:r>
            <a:endParaRPr lang="en-US" dirty="0">
              <a:solidFill>
                <a:schemeClr val="tx1">
                  <a:lumMod val="50000"/>
                </a:schemeClr>
              </a:solidFill>
              <a:latin typeface="+mj-lt"/>
            </a:endParaRPr>
          </a:p>
        </p:txBody>
      </p:sp>
      <p:sp>
        <p:nvSpPr>
          <p:cNvPr id="44" name="TextBox 43">
            <a:extLst>
              <a:ext uri="{FF2B5EF4-FFF2-40B4-BE49-F238E27FC236}">
                <a16:creationId xmlns:a16="http://schemas.microsoft.com/office/drawing/2014/main" id="{5F753300-0873-149E-6A24-FDE05116E0ED}"/>
              </a:ext>
            </a:extLst>
          </p:cNvPr>
          <p:cNvSpPr txBox="1"/>
          <p:nvPr/>
        </p:nvSpPr>
        <p:spPr>
          <a:xfrm>
            <a:off x="3793945" y="1301088"/>
            <a:ext cx="669456" cy="400110"/>
          </a:xfrm>
          <a:prstGeom prst="rect">
            <a:avLst/>
          </a:prstGeom>
          <a:solidFill>
            <a:schemeClr val="accent6"/>
          </a:solidFill>
        </p:spPr>
        <p:txBody>
          <a:bodyPr wrap="square" rtlCol="0">
            <a:spAutoFit/>
          </a:bodyPr>
          <a:lstStyle/>
          <a:p>
            <a:pPr algn="r"/>
            <a:r>
              <a:rPr lang="en-US" sz="2000" dirty="0">
                <a:solidFill>
                  <a:schemeClr val="tx1">
                    <a:lumMod val="50000"/>
                  </a:schemeClr>
                </a:solidFill>
                <a:latin typeface="+mj-lt"/>
              </a:rPr>
              <a:t>25</a:t>
            </a:r>
            <a:endParaRPr lang="en-US" dirty="0">
              <a:solidFill>
                <a:schemeClr val="tx1">
                  <a:lumMod val="50000"/>
                </a:schemeClr>
              </a:solidFill>
              <a:latin typeface="+mj-lt"/>
            </a:endParaRPr>
          </a:p>
        </p:txBody>
      </p:sp>
      <p:sp>
        <p:nvSpPr>
          <p:cNvPr id="11" name="TextBox 10">
            <a:extLst>
              <a:ext uri="{FF2B5EF4-FFF2-40B4-BE49-F238E27FC236}">
                <a16:creationId xmlns:a16="http://schemas.microsoft.com/office/drawing/2014/main" id="{03557167-2867-13B9-C5AE-395FE699F75F}"/>
              </a:ext>
            </a:extLst>
          </p:cNvPr>
          <p:cNvSpPr txBox="1"/>
          <p:nvPr/>
        </p:nvSpPr>
        <p:spPr>
          <a:xfrm rot="16200000">
            <a:off x="2567103" y="2669652"/>
            <a:ext cx="2630845" cy="400110"/>
          </a:xfrm>
          <a:prstGeom prst="rect">
            <a:avLst/>
          </a:prstGeom>
          <a:solidFill>
            <a:schemeClr val="accent6"/>
          </a:solidFill>
          <a:effectLst/>
        </p:spPr>
        <p:txBody>
          <a:bodyPr wrap="square" rtlCol="0">
            <a:spAutoFit/>
          </a:bodyPr>
          <a:lstStyle/>
          <a:p>
            <a:pPr algn="ctr"/>
            <a:r>
              <a:rPr lang="en-US" sz="2000" b="1" dirty="0">
                <a:solidFill>
                  <a:schemeClr val="tx1">
                    <a:lumMod val="50000"/>
                  </a:schemeClr>
                </a:solidFill>
                <a:latin typeface="+mj-lt"/>
              </a:rPr>
              <a:t>Number (%)</a:t>
            </a:r>
          </a:p>
        </p:txBody>
      </p:sp>
    </p:spTree>
    <p:extLst>
      <p:ext uri="{BB962C8B-B14F-4D97-AF65-F5344CB8AC3E}">
        <p14:creationId xmlns:p14="http://schemas.microsoft.com/office/powerpoint/2010/main" val="377842889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AF65F8-145F-1229-7798-D2170E2C8592}"/>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C1B58E3-DB4A-70A2-D7BC-638F270FD879}"/>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5D762CCA-D9E5-4312-9B1F-190E39010218}"/>
              </a:ext>
            </a:extLst>
          </p:cNvPr>
          <p:cNvSpPr/>
          <p:nvPr/>
        </p:nvSpPr>
        <p:spPr>
          <a:xfrm>
            <a:off x="0" y="0"/>
            <a:ext cx="344369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
        <p:nvSpPr>
          <p:cNvPr id="8" name="Isosceles Triangle 7">
            <a:extLst>
              <a:ext uri="{FF2B5EF4-FFF2-40B4-BE49-F238E27FC236}">
                <a16:creationId xmlns:a16="http://schemas.microsoft.com/office/drawing/2014/main" id="{2F9755BE-52A9-F251-AAFF-F5F45C26340C}"/>
              </a:ext>
            </a:extLst>
          </p:cNvPr>
          <p:cNvSpPr/>
          <p:nvPr/>
        </p:nvSpPr>
        <p:spPr>
          <a:xfrm rot="5400000">
            <a:off x="1735010" y="1708686"/>
            <a:ext cx="6858001" cy="344063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AD670-0AEC-CFAD-FE8E-93B927652956}"/>
              </a:ext>
            </a:extLst>
          </p:cNvPr>
          <p:cNvSpPr>
            <a:spLocks noGrp="1"/>
          </p:cNvSpPr>
          <p:nvPr>
            <p:ph type="ctrTitle"/>
          </p:nvPr>
        </p:nvSpPr>
        <p:spPr>
          <a:xfrm>
            <a:off x="448247" y="577658"/>
            <a:ext cx="3605538" cy="776817"/>
          </a:xfrm>
        </p:spPr>
        <p:txBody>
          <a:bodyPr/>
          <a:lstStyle/>
          <a:p>
            <a:r>
              <a:rPr lang="en-US" dirty="0">
                <a:solidFill>
                  <a:schemeClr val="tx1"/>
                </a:solidFill>
                <a:latin typeface="Franklin Gothic Medium Cond" panose="020B0606030402020204" pitchFamily="34" charset="0"/>
              </a:rPr>
              <a:t>Overview</a:t>
            </a:r>
          </a:p>
        </p:txBody>
      </p:sp>
      <p:cxnSp>
        <p:nvCxnSpPr>
          <p:cNvPr id="9" name="Straight Connector 8">
            <a:extLst>
              <a:ext uri="{FF2B5EF4-FFF2-40B4-BE49-F238E27FC236}">
                <a16:creationId xmlns:a16="http://schemas.microsoft.com/office/drawing/2014/main" id="{0F117942-2123-0167-8861-6D0743724A0B}"/>
              </a:ext>
            </a:extLst>
          </p:cNvPr>
          <p:cNvCxnSpPr>
            <a:cxnSpLocks/>
          </p:cNvCxnSpPr>
          <p:nvPr/>
        </p:nvCxnSpPr>
        <p:spPr>
          <a:xfrm>
            <a:off x="657726" y="1330077"/>
            <a:ext cx="5438274" cy="0"/>
          </a:xfrm>
          <a:prstGeom prst="line">
            <a:avLst/>
          </a:prstGeom>
          <a:effectLst/>
        </p:spPr>
        <p:style>
          <a:lnRef idx="2">
            <a:schemeClr val="dk1"/>
          </a:lnRef>
          <a:fillRef idx="0">
            <a:schemeClr val="dk1"/>
          </a:fillRef>
          <a:effectRef idx="1">
            <a:schemeClr val="dk1"/>
          </a:effectRef>
          <a:fontRef idx="minor">
            <a:schemeClr val="tx1"/>
          </a:fontRef>
        </p:style>
      </p:cxnSp>
      <p:sp>
        <p:nvSpPr>
          <p:cNvPr id="15" name="Subtitle 2">
            <a:extLst>
              <a:ext uri="{FF2B5EF4-FFF2-40B4-BE49-F238E27FC236}">
                <a16:creationId xmlns:a16="http://schemas.microsoft.com/office/drawing/2014/main" id="{824E2032-9FC2-7BB8-A9D5-09232915628A}"/>
              </a:ext>
            </a:extLst>
          </p:cNvPr>
          <p:cNvSpPr txBox="1">
            <a:spLocks/>
          </p:cNvSpPr>
          <p:nvPr/>
        </p:nvSpPr>
        <p:spPr>
          <a:xfrm>
            <a:off x="205429" y="1796036"/>
            <a:ext cx="4958581" cy="3051125"/>
          </a:xfrm>
          <a:prstGeom prst="rect">
            <a:avLst/>
          </a:prstGeom>
        </p:spPr>
        <p:txBody>
          <a:bodyPr vert="horz" lIns="91440" tIns="45720" rIns="91440" bIns="45720" rtlCol="0">
            <a:normAutofit/>
          </a:bodyPr>
          <a:lstStyle>
            <a:lvl1pPr marL="0" indent="0" algn="l" defTabSz="342900" rtl="0" eaLnBrk="1" latinLnBrk="0" hangingPunct="1">
              <a:spcBef>
                <a:spcPct val="20000"/>
              </a:spcBef>
              <a:buFont typeface="Arial"/>
              <a:buNone/>
              <a:defRPr sz="2800" kern="1200">
                <a:solidFill>
                  <a:schemeClr val="tx1"/>
                </a:solidFill>
                <a:latin typeface="Franklin Gothic Book"/>
                <a:ea typeface="+mn-ea"/>
                <a:cs typeface="Franklin Gothic Book"/>
              </a:defRPr>
            </a:lvl1pPr>
            <a:lvl2pPr marL="342900" indent="0" algn="ctr" defTabSz="342900" rtl="0" eaLnBrk="1" latinLnBrk="0" hangingPunct="1">
              <a:spcBef>
                <a:spcPct val="20000"/>
              </a:spcBef>
              <a:buFont typeface="Arial"/>
              <a:buNone/>
              <a:defRPr sz="2100" kern="1200">
                <a:solidFill>
                  <a:schemeClr val="tx1">
                    <a:tint val="75000"/>
                  </a:schemeClr>
                </a:solidFill>
                <a:latin typeface="Franklin Gothic Book"/>
                <a:ea typeface="+mn-ea"/>
                <a:cs typeface="Franklin Gothic Book"/>
              </a:defRPr>
            </a:lvl2pPr>
            <a:lvl3pPr marL="685800" indent="0" algn="ctr" defTabSz="342900" rtl="0" eaLnBrk="1" latinLnBrk="0" hangingPunct="1">
              <a:spcBef>
                <a:spcPct val="20000"/>
              </a:spcBef>
              <a:buFont typeface="Arial"/>
              <a:buNone/>
              <a:defRPr sz="1800" kern="1200">
                <a:solidFill>
                  <a:schemeClr val="tx1">
                    <a:tint val="75000"/>
                  </a:schemeClr>
                </a:solidFill>
                <a:latin typeface="Franklin Gothic Book"/>
                <a:ea typeface="+mn-ea"/>
                <a:cs typeface="Franklin Gothic Book"/>
              </a:defRPr>
            </a:lvl3pPr>
            <a:lvl4pPr marL="10287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4pPr>
            <a:lvl5pPr marL="13716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tx1"/>
                </a:solidFill>
              </a:rPr>
              <a:t>  </a:t>
            </a:r>
            <a:r>
              <a:rPr lang="en-US" altLang="en-US" sz="2400" dirty="0">
                <a:solidFill>
                  <a:schemeClr val="accent1">
                    <a:lumMod val="60000"/>
                    <a:lumOff val="40000"/>
                  </a:schemeClr>
                </a:solidFill>
              </a:rPr>
              <a:t>The Laundry Dilemma</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accent1">
                    <a:lumMod val="60000"/>
                    <a:lumOff val="40000"/>
                  </a:schemeClr>
                </a:solidFill>
              </a:rPr>
              <a:t>Goulston’s</a:t>
            </a:r>
            <a:r>
              <a:rPr lang="en-US" altLang="en-US" sz="2400" dirty="0">
                <a:solidFill>
                  <a:schemeClr val="accent1">
                    <a:lumMod val="60000"/>
                    <a:lumOff val="40000"/>
                  </a:schemeClr>
                </a:solidFill>
              </a:rPr>
              <a:t> Background</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accent1">
                    <a:lumMod val="60000"/>
                    <a:lumOff val="40000"/>
                  </a:schemeClr>
                </a:solidFill>
              </a:rPr>
              <a:t>Goulston</a:t>
            </a:r>
            <a:r>
              <a:rPr lang="en-US" altLang="en-US" sz="2400" dirty="0">
                <a:solidFill>
                  <a:schemeClr val="accent1">
                    <a:lumMod val="60000"/>
                    <a:lumOff val="40000"/>
                  </a:schemeClr>
                </a:solidFill>
              </a:rPr>
              <a:t> Tackling the Dilemma</a:t>
            </a:r>
          </a:p>
          <a:p>
            <a:pPr lvl="1" algn="l">
              <a:lnSpc>
                <a:spcPct val="150000"/>
              </a:lnSpc>
              <a:buClr>
                <a:schemeClr val="accent2"/>
              </a:buClr>
              <a:buSzPct val="70000"/>
              <a:buFont typeface="Wingdings 2" panose="05020102010507070707" pitchFamily="18" charset="2"/>
              <a:buChar char="Ã"/>
              <a:defRPr/>
            </a:pPr>
            <a:r>
              <a:rPr lang="en-US" altLang="en-US" sz="2400" dirty="0">
                <a:solidFill>
                  <a:schemeClr val="accent1">
                    <a:lumMod val="60000"/>
                    <a:lumOff val="40000"/>
                  </a:schemeClr>
                </a:solidFill>
              </a:rPr>
              <a:t>  </a:t>
            </a:r>
            <a:r>
              <a:rPr lang="en-US" altLang="en-US" sz="2400" dirty="0">
                <a:solidFill>
                  <a:schemeClr val="tx1"/>
                </a:solidFill>
              </a:rPr>
              <a:t>Wrap-Up</a:t>
            </a:r>
          </a:p>
          <a:p>
            <a:endParaRPr lang="en-US" dirty="0"/>
          </a:p>
        </p:txBody>
      </p:sp>
    </p:spTree>
    <p:extLst>
      <p:ext uri="{BB962C8B-B14F-4D97-AF65-F5344CB8AC3E}">
        <p14:creationId xmlns:p14="http://schemas.microsoft.com/office/powerpoint/2010/main" val="221063994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FF1B7F-C774-002D-CE94-822B39091879}"/>
              </a:ext>
            </a:extLst>
          </p:cNvPr>
          <p:cNvSpPr/>
          <p:nvPr/>
        </p:nvSpPr>
        <p:spPr>
          <a:xfrm>
            <a:off x="0" y="1197621"/>
            <a:ext cx="12192000" cy="3981282"/>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Future of </a:t>
            </a:r>
            <a:r>
              <a:rPr lang="en-US" dirty="0" err="1">
                <a:solidFill>
                  <a:schemeClr val="accent2"/>
                </a:solidFill>
              </a:rPr>
              <a:t>DryFast</a:t>
            </a:r>
            <a:r>
              <a:rPr lang="en-US" baseline="30000" dirty="0">
                <a:solidFill>
                  <a:schemeClr val="accent2"/>
                </a:solidFill>
              </a:rPr>
              <a:t>®</a:t>
            </a:r>
            <a:r>
              <a:rPr lang="en-US" dirty="0">
                <a:solidFill>
                  <a:schemeClr val="accent2"/>
                </a:solidFill>
              </a:rPr>
              <a:t> Additives</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4" name="Subtitle 2">
            <a:extLst>
              <a:ext uri="{FF2B5EF4-FFF2-40B4-BE49-F238E27FC236}">
                <a16:creationId xmlns:a16="http://schemas.microsoft.com/office/drawing/2014/main" id="{96C1F1C5-5B57-A431-7603-3E397BF60F69}"/>
              </a:ext>
            </a:extLst>
          </p:cNvPr>
          <p:cNvSpPr txBox="1">
            <a:spLocks/>
          </p:cNvSpPr>
          <p:nvPr/>
        </p:nvSpPr>
        <p:spPr>
          <a:xfrm>
            <a:off x="251618" y="2457641"/>
            <a:ext cx="7075435" cy="2721262"/>
          </a:xfrm>
          <a:prstGeom prst="rect">
            <a:avLst/>
          </a:prstGeom>
          <a:effectLst>
            <a:innerShdw blurRad="63500" dist="50800" dir="18900000">
              <a:prstClr val="black">
                <a:alpha val="50000"/>
              </a:prstClr>
            </a:innerShdw>
          </a:effectLst>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buClr>
                <a:schemeClr val="accent1"/>
              </a:buClr>
              <a:buSzPct val="70000"/>
              <a:buFont typeface="Wingdings 2" panose="05020102010507070707" pitchFamily="18" charset="2"/>
              <a:buChar char="Ã"/>
              <a:defRPr/>
            </a:pPr>
            <a:r>
              <a:rPr lang="en-US" sz="2000" dirty="0" err="1">
                <a:solidFill>
                  <a:schemeClr val="accent6"/>
                </a:solidFill>
              </a:rPr>
              <a:t>DryFast</a:t>
            </a:r>
            <a:r>
              <a:rPr lang="en-US" sz="2000" baseline="30000" dirty="0">
                <a:solidFill>
                  <a:schemeClr val="accent6"/>
                </a:solidFill>
              </a:rPr>
              <a:t> ®</a:t>
            </a:r>
            <a:r>
              <a:rPr lang="en-US" sz="2000" dirty="0">
                <a:solidFill>
                  <a:schemeClr val="accent6"/>
                </a:solidFill>
              </a:rPr>
              <a:t> additives pass OECD 302B in 21 days</a:t>
            </a:r>
          </a:p>
          <a:p>
            <a:pPr lvl="1">
              <a:buClr>
                <a:schemeClr val="accent1"/>
              </a:buClr>
              <a:buSzPct val="70000"/>
              <a:buFont typeface="Wingdings 2" panose="05020102010507070707" pitchFamily="18" charset="2"/>
              <a:buChar char="Ã"/>
              <a:defRPr/>
            </a:pPr>
            <a:endParaRPr lang="en-US" sz="2000" dirty="0">
              <a:solidFill>
                <a:schemeClr val="accent6"/>
              </a:solidFill>
            </a:endParaRPr>
          </a:p>
          <a:p>
            <a:pPr lvl="1">
              <a:buClr>
                <a:schemeClr val="accent1"/>
              </a:buClr>
              <a:buSzPct val="70000"/>
              <a:buFont typeface="Wingdings 2" panose="05020102010507070707" pitchFamily="18" charset="2"/>
              <a:buChar char="Ã"/>
              <a:defRPr/>
            </a:pPr>
            <a:r>
              <a:rPr lang="en-US" sz="2000" dirty="0">
                <a:solidFill>
                  <a:schemeClr val="accent6"/>
                </a:solidFill>
              </a:rPr>
              <a:t>Achieved &gt;80% sustainability of </a:t>
            </a:r>
            <a:r>
              <a:rPr lang="en-US" sz="2000" dirty="0" err="1">
                <a:solidFill>
                  <a:schemeClr val="accent6"/>
                </a:solidFill>
              </a:rPr>
              <a:t>DryFast</a:t>
            </a:r>
            <a:r>
              <a:rPr lang="en-US" sz="2000" baseline="30000" dirty="0">
                <a:solidFill>
                  <a:schemeClr val="accent6"/>
                </a:solidFill>
              </a:rPr>
              <a:t>®</a:t>
            </a:r>
            <a:r>
              <a:rPr lang="en-US" sz="2000" dirty="0">
                <a:solidFill>
                  <a:schemeClr val="accent6"/>
                </a:solidFill>
              </a:rPr>
              <a:t> products through bio-based and circular feedstocks</a:t>
            </a:r>
          </a:p>
          <a:p>
            <a:pPr lvl="1">
              <a:buClr>
                <a:schemeClr val="accent1"/>
              </a:buClr>
              <a:buSzPct val="70000"/>
              <a:buFont typeface="Wingdings 2" panose="05020102010507070707" pitchFamily="18" charset="2"/>
              <a:buChar char="Ã"/>
              <a:defRPr/>
            </a:pPr>
            <a:endParaRPr lang="en-US" altLang="en-US" sz="2000" dirty="0">
              <a:solidFill>
                <a:schemeClr val="accent6"/>
              </a:solidFill>
            </a:endParaRPr>
          </a:p>
          <a:p>
            <a:pPr lvl="1">
              <a:buClr>
                <a:schemeClr val="accent1"/>
              </a:buClr>
              <a:buSzPct val="70000"/>
              <a:buFont typeface="Wingdings 2" panose="05020102010507070707" pitchFamily="18" charset="2"/>
              <a:buChar char="Ã"/>
              <a:defRPr/>
            </a:pPr>
            <a:r>
              <a:rPr lang="en-US" sz="2000" dirty="0">
                <a:solidFill>
                  <a:schemeClr val="accent6"/>
                </a:solidFill>
              </a:rPr>
              <a:t>Continued innovation to approach complete sustainability</a:t>
            </a:r>
          </a:p>
        </p:txBody>
      </p:sp>
      <p:sp>
        <p:nvSpPr>
          <p:cNvPr id="9" name="Content Placeholder 3">
            <a:extLst>
              <a:ext uri="{FF2B5EF4-FFF2-40B4-BE49-F238E27FC236}">
                <a16:creationId xmlns:a16="http://schemas.microsoft.com/office/drawing/2014/main" id="{C01E3BA3-CDBA-E86C-13AC-0DF7EE281075}"/>
              </a:ext>
            </a:extLst>
          </p:cNvPr>
          <p:cNvSpPr txBox="1">
            <a:spLocks/>
          </p:cNvSpPr>
          <p:nvPr/>
        </p:nvSpPr>
        <p:spPr>
          <a:xfrm>
            <a:off x="404880" y="1611691"/>
            <a:ext cx="5587818" cy="562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buClr>
              <a:buSzPct val="70000"/>
              <a:buNone/>
              <a:defRPr/>
            </a:pPr>
            <a:r>
              <a:rPr lang="en-US" altLang="en-US" sz="2800" b="1" dirty="0">
                <a:solidFill>
                  <a:schemeClr val="accent6"/>
                </a:solidFill>
                <a:latin typeface="Franklin Gothic Book" panose="020B0503020102020204" pitchFamily="34" charset="0"/>
              </a:rPr>
              <a:t>Sustainability</a:t>
            </a:r>
          </a:p>
        </p:txBody>
      </p:sp>
      <p:cxnSp>
        <p:nvCxnSpPr>
          <p:cNvPr id="15" name="Straight Connector 14">
            <a:extLst>
              <a:ext uri="{FF2B5EF4-FFF2-40B4-BE49-F238E27FC236}">
                <a16:creationId xmlns:a16="http://schemas.microsoft.com/office/drawing/2014/main" id="{5319E5BD-07E2-ED38-DB7B-87E5B0BEA2DF}"/>
              </a:ext>
            </a:extLst>
          </p:cNvPr>
          <p:cNvCxnSpPr>
            <a:cxnSpLocks/>
          </p:cNvCxnSpPr>
          <p:nvPr/>
        </p:nvCxnSpPr>
        <p:spPr>
          <a:xfrm>
            <a:off x="498918" y="2174401"/>
            <a:ext cx="867745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pic>
        <p:nvPicPr>
          <p:cNvPr id="8" name="Graphic 7" descr="Sustainability with solid fill">
            <a:extLst>
              <a:ext uri="{FF2B5EF4-FFF2-40B4-BE49-F238E27FC236}">
                <a16:creationId xmlns:a16="http://schemas.microsoft.com/office/drawing/2014/main" id="{3E5A26C0-DB44-F5B1-5CD6-3621E738D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4717" y="1317963"/>
            <a:ext cx="3679179" cy="3679179"/>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90672358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Summary</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13" name="Rectangle 12">
            <a:extLst>
              <a:ext uri="{FF2B5EF4-FFF2-40B4-BE49-F238E27FC236}">
                <a16:creationId xmlns:a16="http://schemas.microsoft.com/office/drawing/2014/main" id="{4F7C49DB-E415-C462-3B7F-2FB87BF583CD}"/>
              </a:ext>
            </a:extLst>
          </p:cNvPr>
          <p:cNvSpPr/>
          <p:nvPr/>
        </p:nvSpPr>
        <p:spPr>
          <a:xfrm>
            <a:off x="172468" y="1170292"/>
            <a:ext cx="11847064" cy="4058934"/>
          </a:xfrm>
          <a:prstGeom prst="rect">
            <a:avLst/>
          </a:prstGeom>
          <a:solidFill>
            <a:srgbClr val="DFFCD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Graphic 13" descr="Fluorescent Light Blub outline">
            <a:extLst>
              <a:ext uri="{FF2B5EF4-FFF2-40B4-BE49-F238E27FC236}">
                <a16:creationId xmlns:a16="http://schemas.microsoft.com/office/drawing/2014/main" id="{81F23BAE-5BD9-6361-9887-46AA8F3228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397" y="1495835"/>
            <a:ext cx="1117233" cy="1258600"/>
          </a:xfrm>
          <a:prstGeom prst="rect">
            <a:avLst/>
          </a:prstGeom>
        </p:spPr>
      </p:pic>
      <p:pic>
        <p:nvPicPr>
          <p:cNvPr id="15" name="Graphic 14" descr="Leaky Tap outline">
            <a:extLst>
              <a:ext uri="{FF2B5EF4-FFF2-40B4-BE49-F238E27FC236}">
                <a16:creationId xmlns:a16="http://schemas.microsoft.com/office/drawing/2014/main" id="{349BDF04-7270-5E19-0D93-B5A9F71C90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3373" y="3641069"/>
            <a:ext cx="1204795" cy="1204795"/>
          </a:xfrm>
          <a:prstGeom prst="rect">
            <a:avLst/>
          </a:prstGeom>
        </p:spPr>
      </p:pic>
      <p:sp>
        <p:nvSpPr>
          <p:cNvPr id="16" name="Oval 15">
            <a:extLst>
              <a:ext uri="{FF2B5EF4-FFF2-40B4-BE49-F238E27FC236}">
                <a16:creationId xmlns:a16="http://schemas.microsoft.com/office/drawing/2014/main" id="{8937F471-E7B5-D5CB-A4E2-6FDF26CB3ECE}"/>
              </a:ext>
            </a:extLst>
          </p:cNvPr>
          <p:cNvSpPr/>
          <p:nvPr/>
        </p:nvSpPr>
        <p:spPr>
          <a:xfrm>
            <a:off x="636279" y="3378962"/>
            <a:ext cx="1649540" cy="1687512"/>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0D9FB90-223E-7FF2-420C-EE8CACAC0CC8}"/>
              </a:ext>
            </a:extLst>
          </p:cNvPr>
          <p:cNvSpPr/>
          <p:nvPr/>
        </p:nvSpPr>
        <p:spPr>
          <a:xfrm>
            <a:off x="683118" y="1294661"/>
            <a:ext cx="1675541" cy="1697609"/>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3">
            <a:extLst>
              <a:ext uri="{FF2B5EF4-FFF2-40B4-BE49-F238E27FC236}">
                <a16:creationId xmlns:a16="http://schemas.microsoft.com/office/drawing/2014/main" id="{3AD69A76-96FD-513B-AF9A-4287F1C236AB}"/>
              </a:ext>
            </a:extLst>
          </p:cNvPr>
          <p:cNvSpPr txBox="1">
            <a:spLocks/>
          </p:cNvSpPr>
          <p:nvPr/>
        </p:nvSpPr>
        <p:spPr>
          <a:xfrm>
            <a:off x="1970376" y="1540902"/>
            <a:ext cx="3010383" cy="562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solidFill>
                  <a:srgbClr val="149B0D"/>
                </a:solidFill>
                <a:latin typeface="Franklin Gothic Book" panose="020B0503020102020204" pitchFamily="34" charset="0"/>
              </a:rPr>
              <a:t>Reduced</a:t>
            </a:r>
            <a:r>
              <a:rPr lang="en-US" altLang="en-US" sz="2000" b="1" dirty="0">
                <a:latin typeface="Franklin Gothic Book" panose="020B0503020102020204" pitchFamily="34" charset="0"/>
              </a:rPr>
              <a:t> </a:t>
            </a:r>
          </a:p>
          <a:p>
            <a:pPr marL="0" indent="0" algn="ctr">
              <a:buClr>
                <a:schemeClr val="accent2"/>
              </a:buClr>
              <a:buSzPct val="70000"/>
              <a:buNone/>
              <a:defRPr/>
            </a:pPr>
            <a:r>
              <a:rPr lang="en-US" altLang="en-US" sz="2000" b="1" dirty="0">
                <a:latin typeface="Franklin Gothic Book" panose="020B0503020102020204" pitchFamily="34" charset="0"/>
              </a:rPr>
              <a:t>Energy </a:t>
            </a:r>
          </a:p>
          <a:p>
            <a:pPr marL="0" indent="0" algn="ctr">
              <a:buClr>
                <a:schemeClr val="accent2"/>
              </a:buClr>
              <a:buSzPct val="70000"/>
              <a:buNone/>
              <a:defRPr/>
            </a:pPr>
            <a:r>
              <a:rPr lang="en-US" altLang="en-US" sz="2000" b="1" dirty="0">
                <a:latin typeface="Franklin Gothic Book" panose="020B0503020102020204" pitchFamily="34" charset="0"/>
              </a:rPr>
              <a:t>Consumption</a:t>
            </a:r>
          </a:p>
        </p:txBody>
      </p:sp>
      <p:sp>
        <p:nvSpPr>
          <p:cNvPr id="19" name="Content Placeholder 3">
            <a:extLst>
              <a:ext uri="{FF2B5EF4-FFF2-40B4-BE49-F238E27FC236}">
                <a16:creationId xmlns:a16="http://schemas.microsoft.com/office/drawing/2014/main" id="{0AB163CC-8D06-CC62-09C8-9A46EB21753E}"/>
              </a:ext>
            </a:extLst>
          </p:cNvPr>
          <p:cNvSpPr txBox="1">
            <a:spLocks/>
          </p:cNvSpPr>
          <p:nvPr/>
        </p:nvSpPr>
        <p:spPr>
          <a:xfrm>
            <a:off x="1525770" y="3654959"/>
            <a:ext cx="3787072" cy="562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solidFill>
                  <a:srgbClr val="149B0D"/>
                </a:solidFill>
                <a:latin typeface="Franklin Gothic Book" panose="020B0503020102020204" pitchFamily="34" charset="0"/>
              </a:rPr>
              <a:t>Reduced</a:t>
            </a:r>
            <a:r>
              <a:rPr lang="en-US" altLang="en-US" sz="2000" b="1" dirty="0">
                <a:latin typeface="Franklin Gothic Book" panose="020B0503020102020204" pitchFamily="34" charset="0"/>
              </a:rPr>
              <a:t> </a:t>
            </a:r>
          </a:p>
          <a:p>
            <a:pPr marL="0" indent="0" algn="ctr">
              <a:buClr>
                <a:schemeClr val="accent2"/>
              </a:buClr>
              <a:buSzPct val="70000"/>
              <a:buNone/>
              <a:defRPr/>
            </a:pPr>
            <a:r>
              <a:rPr lang="en-US" altLang="en-US" sz="2000" b="1" dirty="0">
                <a:latin typeface="Franklin Gothic Book" panose="020B0503020102020204" pitchFamily="34" charset="0"/>
              </a:rPr>
              <a:t>Microplastics into </a:t>
            </a:r>
          </a:p>
          <a:p>
            <a:pPr marL="0" indent="0" algn="ctr">
              <a:buClr>
                <a:schemeClr val="accent2"/>
              </a:buClr>
              <a:buSzPct val="70000"/>
              <a:buNone/>
              <a:defRPr/>
            </a:pPr>
            <a:r>
              <a:rPr lang="en-US" altLang="en-US" sz="2000" b="1" dirty="0">
                <a:latin typeface="Franklin Gothic Book" panose="020B0503020102020204" pitchFamily="34" charset="0"/>
              </a:rPr>
              <a:t>Water Systems</a:t>
            </a:r>
          </a:p>
        </p:txBody>
      </p:sp>
      <p:cxnSp>
        <p:nvCxnSpPr>
          <p:cNvPr id="20" name="Straight Connector 19">
            <a:extLst>
              <a:ext uri="{FF2B5EF4-FFF2-40B4-BE49-F238E27FC236}">
                <a16:creationId xmlns:a16="http://schemas.microsoft.com/office/drawing/2014/main" id="{46F481B4-ACFB-3EA6-F017-D645CEF7DA00}"/>
              </a:ext>
            </a:extLst>
          </p:cNvPr>
          <p:cNvCxnSpPr>
            <a:cxnSpLocks/>
          </p:cNvCxnSpPr>
          <p:nvPr/>
        </p:nvCxnSpPr>
        <p:spPr>
          <a:xfrm flipH="1">
            <a:off x="500671" y="1373725"/>
            <a:ext cx="1994719" cy="1459774"/>
          </a:xfrm>
          <a:prstGeom prst="line">
            <a:avLst/>
          </a:prstGeom>
          <a:ln>
            <a:solidFill>
              <a:srgbClr val="149B0D"/>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035C997-621B-7E02-50DA-15F93F44ECE9}"/>
              </a:ext>
            </a:extLst>
          </p:cNvPr>
          <p:cNvCxnSpPr>
            <a:cxnSpLocks/>
          </p:cNvCxnSpPr>
          <p:nvPr/>
        </p:nvCxnSpPr>
        <p:spPr>
          <a:xfrm flipH="1">
            <a:off x="500671" y="3479696"/>
            <a:ext cx="1994719" cy="1459774"/>
          </a:xfrm>
          <a:prstGeom prst="line">
            <a:avLst/>
          </a:prstGeom>
          <a:ln>
            <a:solidFill>
              <a:srgbClr val="149B0D"/>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ED6ED515-AA65-613D-55DD-8CE5854685CB}"/>
              </a:ext>
            </a:extLst>
          </p:cNvPr>
          <p:cNvPicPr/>
          <p:nvPr/>
        </p:nvPicPr>
        <p:blipFill rotWithShape="1">
          <a:blip r:embed="rId7">
            <a:extLst>
              <a:ext uri="{28A0092B-C50C-407E-A947-70E740481C1C}">
                <a14:useLocalDpi xmlns:a14="http://schemas.microsoft.com/office/drawing/2010/main" val="0"/>
              </a:ext>
            </a:extLst>
          </a:blip>
          <a:srcRect t="1607" r="7724" b="6696"/>
          <a:stretch/>
        </p:blipFill>
        <p:spPr bwMode="auto">
          <a:xfrm>
            <a:off x="6883450" y="219890"/>
            <a:ext cx="2753237" cy="650868"/>
          </a:xfrm>
          <a:prstGeom prst="rect">
            <a:avLst/>
          </a:prstGeom>
          <a:noFill/>
          <a:ln>
            <a:noFill/>
          </a:ln>
          <a:effectLst>
            <a:softEdge rad="38100"/>
          </a:effectLst>
        </p:spPr>
      </p:pic>
      <p:sp>
        <p:nvSpPr>
          <p:cNvPr id="25" name="TextBox 24">
            <a:extLst>
              <a:ext uri="{FF2B5EF4-FFF2-40B4-BE49-F238E27FC236}">
                <a16:creationId xmlns:a16="http://schemas.microsoft.com/office/drawing/2014/main" id="{992D3EE6-BC59-8781-7F25-21D53A91F9C7}"/>
              </a:ext>
            </a:extLst>
          </p:cNvPr>
          <p:cNvSpPr txBox="1"/>
          <p:nvPr/>
        </p:nvSpPr>
        <p:spPr>
          <a:xfrm>
            <a:off x="9585303" y="72819"/>
            <a:ext cx="315541" cy="300083"/>
          </a:xfrm>
          <a:prstGeom prst="rect">
            <a:avLst/>
          </a:prstGeom>
          <a:noFill/>
        </p:spPr>
        <p:txBody>
          <a:bodyPr wrap="square" rtlCol="0">
            <a:spAutoFit/>
          </a:bodyPr>
          <a:lstStyle/>
          <a:p>
            <a:r>
              <a:rPr lang="en-US" sz="2000" b="1" dirty="0">
                <a:latin typeface="Franklin Gothic Book" panose="020B0503020102020204" pitchFamily="34" charset="0"/>
              </a:rPr>
              <a:t>®</a:t>
            </a:r>
          </a:p>
        </p:txBody>
      </p:sp>
      <p:sp>
        <p:nvSpPr>
          <p:cNvPr id="26" name="TextBox 25">
            <a:extLst>
              <a:ext uri="{FF2B5EF4-FFF2-40B4-BE49-F238E27FC236}">
                <a16:creationId xmlns:a16="http://schemas.microsoft.com/office/drawing/2014/main" id="{3659E2F6-F1C9-414F-A80E-D3F9E076AB1B}"/>
              </a:ext>
            </a:extLst>
          </p:cNvPr>
          <p:cNvSpPr txBox="1"/>
          <p:nvPr/>
        </p:nvSpPr>
        <p:spPr>
          <a:xfrm>
            <a:off x="8293462" y="720733"/>
            <a:ext cx="1617133" cy="415498"/>
          </a:xfrm>
          <a:prstGeom prst="rect">
            <a:avLst/>
          </a:prstGeom>
          <a:noFill/>
        </p:spPr>
        <p:txBody>
          <a:bodyPr wrap="square" rtlCol="0">
            <a:spAutoFit/>
          </a:bodyPr>
          <a:lstStyle/>
          <a:p>
            <a:pPr algn="ctr"/>
            <a:r>
              <a:rPr lang="en-US" sz="2100" dirty="0">
                <a:solidFill>
                  <a:srgbClr val="000000"/>
                </a:solidFill>
                <a:latin typeface="Franklin Gothic Book" panose="020B0503020102020204" pitchFamily="34" charset="0"/>
              </a:rPr>
              <a:t>additives</a:t>
            </a:r>
          </a:p>
        </p:txBody>
      </p:sp>
      <p:cxnSp>
        <p:nvCxnSpPr>
          <p:cNvPr id="30" name="Straight Connector 29">
            <a:extLst>
              <a:ext uri="{FF2B5EF4-FFF2-40B4-BE49-F238E27FC236}">
                <a16:creationId xmlns:a16="http://schemas.microsoft.com/office/drawing/2014/main" id="{4BD5071C-A2F5-D6DC-5CB6-825BA3AFEB3F}"/>
              </a:ext>
            </a:extLst>
          </p:cNvPr>
          <p:cNvCxnSpPr>
            <a:cxnSpLocks/>
          </p:cNvCxnSpPr>
          <p:nvPr/>
        </p:nvCxnSpPr>
        <p:spPr>
          <a:xfrm>
            <a:off x="5575623" y="1540902"/>
            <a:ext cx="0" cy="3304962"/>
          </a:xfrm>
          <a:prstGeom prst="line">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Content Placeholder 3">
            <a:extLst>
              <a:ext uri="{FF2B5EF4-FFF2-40B4-BE49-F238E27FC236}">
                <a16:creationId xmlns:a16="http://schemas.microsoft.com/office/drawing/2014/main" id="{79028BAD-2144-E6AD-CD82-56B6693EF9B7}"/>
              </a:ext>
            </a:extLst>
          </p:cNvPr>
          <p:cNvSpPr txBox="1">
            <a:spLocks/>
          </p:cNvSpPr>
          <p:nvPr/>
        </p:nvSpPr>
        <p:spPr>
          <a:xfrm>
            <a:off x="5838405" y="1539740"/>
            <a:ext cx="5958865" cy="360927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endParaRPr lang="en-US" altLang="en-US" b="1" dirty="0">
              <a:solidFill>
                <a:schemeClr val="accent2"/>
              </a:solidFill>
              <a:latin typeface="Franklin Gothic Book" panose="020B0503020102020204" pitchFamily="34" charset="0"/>
            </a:endParaRPr>
          </a:p>
        </p:txBody>
      </p:sp>
      <p:sp>
        <p:nvSpPr>
          <p:cNvPr id="4" name="Content Placeholder 3">
            <a:extLst>
              <a:ext uri="{FF2B5EF4-FFF2-40B4-BE49-F238E27FC236}">
                <a16:creationId xmlns:a16="http://schemas.microsoft.com/office/drawing/2014/main" id="{FC79C2E3-01A8-3E8B-7722-9339EAC2D2DA}"/>
              </a:ext>
            </a:extLst>
          </p:cNvPr>
          <p:cNvSpPr txBox="1">
            <a:spLocks/>
          </p:cNvSpPr>
          <p:nvPr/>
        </p:nvSpPr>
        <p:spPr>
          <a:xfrm>
            <a:off x="6345363" y="1768911"/>
            <a:ext cx="4809524" cy="127098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latin typeface="Franklin Gothic Book" panose="020B0503020102020204" pitchFamily="34" charset="0"/>
              </a:rPr>
              <a:t>Based on 300 average loads (675 kWh), </a:t>
            </a:r>
            <a:r>
              <a:rPr lang="en-US" altLang="en-US" sz="2000" b="1" u="sng" dirty="0">
                <a:latin typeface="Franklin Gothic Book" panose="020B0503020102020204" pitchFamily="34" charset="0"/>
              </a:rPr>
              <a:t>54-222 kWh can be saved annually</a:t>
            </a:r>
          </a:p>
        </p:txBody>
      </p:sp>
      <p:sp>
        <p:nvSpPr>
          <p:cNvPr id="5" name="Content Placeholder 3">
            <a:extLst>
              <a:ext uri="{FF2B5EF4-FFF2-40B4-BE49-F238E27FC236}">
                <a16:creationId xmlns:a16="http://schemas.microsoft.com/office/drawing/2014/main" id="{A34E22BD-BFFB-E233-0DAB-49F202EA61FC}"/>
              </a:ext>
            </a:extLst>
          </p:cNvPr>
          <p:cNvSpPr txBox="1">
            <a:spLocks/>
          </p:cNvSpPr>
          <p:nvPr/>
        </p:nvSpPr>
        <p:spPr>
          <a:xfrm>
            <a:off x="6251095" y="3815578"/>
            <a:ext cx="5139798" cy="127098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latin typeface="Franklin Gothic Book" panose="020B0503020102020204" pitchFamily="34" charset="0"/>
              </a:rPr>
              <a:t>Based on 878 average </a:t>
            </a:r>
            <a:r>
              <a:rPr lang="en-US" altLang="en-US" sz="2000" b="1" dirty="0" err="1">
                <a:latin typeface="Franklin Gothic Book" panose="020B0503020102020204" pitchFamily="34" charset="0"/>
              </a:rPr>
              <a:t>tonnes</a:t>
            </a:r>
            <a:r>
              <a:rPr lang="en-US" altLang="en-US" sz="2000" b="1" dirty="0">
                <a:latin typeface="Franklin Gothic Book" panose="020B0503020102020204" pitchFamily="34" charset="0"/>
              </a:rPr>
              <a:t>,                         </a:t>
            </a:r>
            <a:r>
              <a:rPr lang="en-US" altLang="en-US" sz="2000" b="1" u="sng" dirty="0">
                <a:latin typeface="Franklin Gothic Book" panose="020B0503020102020204" pitchFamily="34" charset="0"/>
              </a:rPr>
              <a:t>up to 781 </a:t>
            </a:r>
            <a:r>
              <a:rPr lang="en-US" altLang="en-US" sz="2000" b="1" u="sng" dirty="0" err="1">
                <a:latin typeface="Franklin Gothic Book" panose="020B0503020102020204" pitchFamily="34" charset="0"/>
              </a:rPr>
              <a:t>tonnes</a:t>
            </a:r>
            <a:r>
              <a:rPr lang="en-US" altLang="en-US" sz="2000" b="1" u="sng" dirty="0">
                <a:latin typeface="Franklin Gothic Book" panose="020B0503020102020204" pitchFamily="34" charset="0"/>
              </a:rPr>
              <a:t> can be prevented annually</a:t>
            </a:r>
          </a:p>
        </p:txBody>
      </p:sp>
    </p:spTree>
    <p:extLst>
      <p:ext uri="{BB962C8B-B14F-4D97-AF65-F5344CB8AC3E}">
        <p14:creationId xmlns:p14="http://schemas.microsoft.com/office/powerpoint/2010/main" val="398364555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Final Thought</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5" name="Rectangle 4">
            <a:extLst>
              <a:ext uri="{FF2B5EF4-FFF2-40B4-BE49-F238E27FC236}">
                <a16:creationId xmlns:a16="http://schemas.microsoft.com/office/drawing/2014/main" id="{A0D9FFC7-1ACE-82B6-9708-C66802FA3B85}"/>
              </a:ext>
            </a:extLst>
          </p:cNvPr>
          <p:cNvSpPr/>
          <p:nvPr/>
        </p:nvSpPr>
        <p:spPr>
          <a:xfrm>
            <a:off x="5921039" y="1308548"/>
            <a:ext cx="6270962" cy="397192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Franklin Gothic Medium Cond" panose="020B0606030402020204" pitchFamily="34" charset="0"/>
              </a:rPr>
              <a:t>We are stronger together than we are alone</a:t>
            </a:r>
          </a:p>
          <a:p>
            <a:pPr algn="ctr"/>
            <a:endParaRPr lang="en-US" sz="3600" dirty="0">
              <a:solidFill>
                <a:schemeClr val="tx1"/>
              </a:solidFill>
              <a:latin typeface="Franklin Gothic Medium Cond" panose="020B0606030402020204" pitchFamily="34" charset="0"/>
            </a:endParaRPr>
          </a:p>
          <a:p>
            <a:pPr algn="ctr"/>
            <a:r>
              <a:rPr lang="en-US" sz="3200" dirty="0">
                <a:solidFill>
                  <a:schemeClr val="tx1"/>
                </a:solidFill>
                <a:latin typeface="Franklin Gothic Medium Cond" panose="020B0606030402020204" pitchFamily="34" charset="0"/>
              </a:rPr>
              <a:t>- Walter Payton</a:t>
            </a:r>
          </a:p>
        </p:txBody>
      </p:sp>
      <p:cxnSp>
        <p:nvCxnSpPr>
          <p:cNvPr id="11" name="Straight Connector 10">
            <a:extLst>
              <a:ext uri="{FF2B5EF4-FFF2-40B4-BE49-F238E27FC236}">
                <a16:creationId xmlns:a16="http://schemas.microsoft.com/office/drawing/2014/main" id="{FD67D5B8-FF26-96ED-2AAB-50D8BD222539}"/>
              </a:ext>
            </a:extLst>
          </p:cNvPr>
          <p:cNvCxnSpPr>
            <a:cxnSpLocks/>
          </p:cNvCxnSpPr>
          <p:nvPr/>
        </p:nvCxnSpPr>
        <p:spPr>
          <a:xfrm>
            <a:off x="6515" y="1319187"/>
            <a:ext cx="12217570" cy="0"/>
          </a:xfrm>
          <a:prstGeom prst="line">
            <a:avLst/>
          </a:prstGeom>
          <a:ln>
            <a:solidFill>
              <a:schemeClr val="accent1"/>
            </a:solidFill>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65CAC04-E626-3331-A9DE-1A717A55E414}"/>
              </a:ext>
            </a:extLst>
          </p:cNvPr>
          <p:cNvSpPr txBox="1"/>
          <p:nvPr/>
        </p:nvSpPr>
        <p:spPr>
          <a:xfrm>
            <a:off x="1" y="5389181"/>
            <a:ext cx="3198788" cy="307777"/>
          </a:xfrm>
          <a:prstGeom prst="rect">
            <a:avLst/>
          </a:prstGeom>
          <a:noFill/>
          <a:effectLst>
            <a:softEdge rad="0"/>
          </a:effectLst>
        </p:spPr>
        <p:txBody>
          <a:bodyPr wrap="square" rtlCol="0">
            <a:spAutoFit/>
          </a:bodyPr>
          <a:lstStyle/>
          <a:p>
            <a:r>
              <a:rPr lang="en-US" sz="1400" dirty="0">
                <a:latin typeface="Franklin Gothic Book" panose="020B0503020102020204" pitchFamily="34" charset="0"/>
              </a:rPr>
              <a:t>Source: National Science Foundation</a:t>
            </a:r>
          </a:p>
        </p:txBody>
      </p:sp>
      <p:cxnSp>
        <p:nvCxnSpPr>
          <p:cNvPr id="8" name="Straight Connector 7">
            <a:extLst>
              <a:ext uri="{FF2B5EF4-FFF2-40B4-BE49-F238E27FC236}">
                <a16:creationId xmlns:a16="http://schemas.microsoft.com/office/drawing/2014/main" id="{E26F8CBD-C520-16A8-465F-B6FC599C13CD}"/>
              </a:ext>
            </a:extLst>
          </p:cNvPr>
          <p:cNvCxnSpPr>
            <a:cxnSpLocks/>
          </p:cNvCxnSpPr>
          <p:nvPr/>
        </p:nvCxnSpPr>
        <p:spPr>
          <a:xfrm>
            <a:off x="-9669" y="5312556"/>
            <a:ext cx="12217570" cy="0"/>
          </a:xfrm>
          <a:prstGeom prst="line">
            <a:avLst/>
          </a:prstGeom>
          <a:ln>
            <a:solidFill>
              <a:schemeClr val="accent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4" name="Picture 2" descr="Tiny interwoven fibers of 3-D fabric scaffold used for growing cartilage">
            <a:extLst>
              <a:ext uri="{FF2B5EF4-FFF2-40B4-BE49-F238E27FC236}">
                <a16:creationId xmlns:a16="http://schemas.microsoft.com/office/drawing/2014/main" id="{6FE74051-F573-2D81-4DAA-1C2784185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 y="1333148"/>
            <a:ext cx="5914523" cy="397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58476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4761404"/>
            <a:ext cx="5177302" cy="1996830"/>
          </a:xfrm>
        </p:spPr>
        <p:txBody>
          <a:bodyPr>
            <a:normAutofit/>
          </a:bodyPr>
          <a:lstStyle/>
          <a:p>
            <a:r>
              <a:rPr lang="en-US" sz="2400" dirty="0">
                <a:solidFill>
                  <a:schemeClr val="tx1"/>
                </a:solidFill>
              </a:rPr>
              <a:t>Matt Bridges</a:t>
            </a:r>
            <a:br>
              <a:rPr lang="en-US" sz="2800" dirty="0">
                <a:solidFill>
                  <a:schemeClr val="tx1"/>
                </a:solidFill>
              </a:rPr>
            </a:br>
            <a:r>
              <a:rPr lang="en-US" sz="2000" dirty="0">
                <a:solidFill>
                  <a:schemeClr val="tx1"/>
                </a:solidFill>
              </a:rPr>
              <a:t>R&amp;D Manager – Filament</a:t>
            </a:r>
            <a:br>
              <a:rPr lang="en-US" sz="2000" dirty="0">
                <a:solidFill>
                  <a:schemeClr val="tx1"/>
                </a:solidFill>
              </a:rPr>
            </a:br>
            <a:r>
              <a:rPr lang="en-US" sz="2000" dirty="0">
                <a:solidFill>
                  <a:schemeClr val="tx1"/>
                </a:solidFill>
              </a:rPr>
              <a:t>mbridges@goulston.com</a:t>
            </a:r>
          </a:p>
        </p:txBody>
      </p:sp>
      <p:sp>
        <p:nvSpPr>
          <p:cNvPr id="4" name="Title 1"/>
          <p:cNvSpPr txBox="1">
            <a:spLocks/>
          </p:cNvSpPr>
          <p:nvPr/>
        </p:nvSpPr>
        <p:spPr>
          <a:xfrm>
            <a:off x="6096000" y="4761404"/>
            <a:ext cx="5177302" cy="1996830"/>
          </a:xfrm>
          <a:prstGeom prst="rect">
            <a:avLst/>
          </a:prstGeom>
        </p:spPr>
        <p:txBody>
          <a:bodyPr vert="horz" lIns="91440" tIns="45720" rIns="91440" bIns="45720" rtlCol="0" anchor="t">
            <a:normAutofit/>
          </a:bodyPr>
          <a:lstStyle>
            <a:lvl1pPr algn="l" defTabSz="342900" rtl="0" eaLnBrk="1" latinLnBrk="0" hangingPunct="1">
              <a:spcBef>
                <a:spcPct val="0"/>
              </a:spcBef>
              <a:buNone/>
              <a:defRPr sz="4400" kern="1200">
                <a:solidFill>
                  <a:srgbClr val="FDB940"/>
                </a:solidFill>
                <a:latin typeface="Franklin Gothic Book"/>
                <a:ea typeface="+mj-ea"/>
                <a:cs typeface="Franklin Gothic Book"/>
              </a:defRPr>
            </a:lvl1pPr>
          </a:lstStyle>
          <a:p>
            <a:r>
              <a:rPr lang="en-US" sz="2400" dirty="0">
                <a:solidFill>
                  <a:schemeClr val="tx1"/>
                </a:solidFill>
              </a:rPr>
              <a:t>Darren </a:t>
            </a:r>
            <a:r>
              <a:rPr lang="en-US" sz="2400" dirty="0" err="1">
                <a:solidFill>
                  <a:schemeClr val="tx1"/>
                </a:solidFill>
              </a:rPr>
              <a:t>Mond</a:t>
            </a:r>
            <a:br>
              <a:rPr lang="en-US" sz="2800" dirty="0">
                <a:solidFill>
                  <a:schemeClr val="tx1"/>
                </a:solidFill>
              </a:rPr>
            </a:br>
            <a:r>
              <a:rPr lang="en-US" sz="2000" dirty="0">
                <a:solidFill>
                  <a:schemeClr val="tx1"/>
                </a:solidFill>
              </a:rPr>
              <a:t>Senior Research Associate</a:t>
            </a:r>
            <a:br>
              <a:rPr lang="en-US" sz="2000" dirty="0">
                <a:solidFill>
                  <a:schemeClr val="tx1"/>
                </a:solidFill>
              </a:rPr>
            </a:br>
            <a:r>
              <a:rPr lang="en-US" sz="2000" dirty="0">
                <a:solidFill>
                  <a:schemeClr val="tx1"/>
                </a:solidFill>
              </a:rPr>
              <a:t>dmond@goulston.com</a:t>
            </a:r>
          </a:p>
        </p:txBody>
      </p:sp>
      <p:sp>
        <p:nvSpPr>
          <p:cNvPr id="5" name="Title 1"/>
          <p:cNvSpPr txBox="1">
            <a:spLocks/>
          </p:cNvSpPr>
          <p:nvPr/>
        </p:nvSpPr>
        <p:spPr>
          <a:xfrm>
            <a:off x="981611" y="2540007"/>
            <a:ext cx="5177302" cy="1996830"/>
          </a:xfrm>
          <a:prstGeom prst="rect">
            <a:avLst/>
          </a:prstGeom>
        </p:spPr>
        <p:txBody>
          <a:bodyPr vert="horz" lIns="91440" tIns="45720" rIns="91440" bIns="45720" rtlCol="0" anchor="t">
            <a:normAutofit/>
          </a:bodyPr>
          <a:lstStyle>
            <a:lvl1pPr algn="l" defTabSz="342900" rtl="0" eaLnBrk="1" latinLnBrk="0" hangingPunct="1">
              <a:spcBef>
                <a:spcPct val="0"/>
              </a:spcBef>
              <a:buNone/>
              <a:defRPr sz="4400" kern="1200">
                <a:solidFill>
                  <a:srgbClr val="FDB940"/>
                </a:solidFill>
                <a:latin typeface="Franklin Gothic Book"/>
                <a:ea typeface="+mj-ea"/>
                <a:cs typeface="Franklin Gothic Book"/>
              </a:defRPr>
            </a:lvl1pPr>
          </a:lstStyle>
          <a:p>
            <a:r>
              <a:rPr lang="en-US" dirty="0">
                <a:solidFill>
                  <a:schemeClr val="accent2"/>
                </a:solidFill>
              </a:rPr>
              <a:t>Thank you!</a:t>
            </a:r>
            <a:endParaRPr lang="en-US" sz="3600" dirty="0">
              <a:solidFill>
                <a:schemeClr val="accent2"/>
              </a:solidFill>
            </a:endParaRPr>
          </a:p>
        </p:txBody>
      </p:sp>
    </p:spTree>
    <p:extLst>
      <p:ext uri="{BB962C8B-B14F-4D97-AF65-F5344CB8AC3E}">
        <p14:creationId xmlns:p14="http://schemas.microsoft.com/office/powerpoint/2010/main" val="341978918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Today’s Laundry Dilemma</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sp>
        <p:nvSpPr>
          <p:cNvPr id="5" name="Rectangle 4">
            <a:extLst>
              <a:ext uri="{FF2B5EF4-FFF2-40B4-BE49-F238E27FC236}">
                <a16:creationId xmlns:a16="http://schemas.microsoft.com/office/drawing/2014/main" id="{A0D9FFC7-1ACE-82B6-9708-C66802FA3B85}"/>
              </a:ext>
            </a:extLst>
          </p:cNvPr>
          <p:cNvSpPr/>
          <p:nvPr/>
        </p:nvSpPr>
        <p:spPr>
          <a:xfrm>
            <a:off x="5921039" y="1308548"/>
            <a:ext cx="6270962" cy="397192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Franklin Gothic Medium Cond" panose="020B0606030402020204" pitchFamily="34" charset="0"/>
              </a:rPr>
              <a:t>Clothes must be washed,                 but at what cost?</a:t>
            </a:r>
          </a:p>
        </p:txBody>
      </p:sp>
      <p:pic>
        <p:nvPicPr>
          <p:cNvPr id="5122" name="Picture 2" descr="Free photo horizontal shot of stupefied housekeeper carries laundry basket, has dirty clothing">
            <a:extLst>
              <a:ext uri="{FF2B5EF4-FFF2-40B4-BE49-F238E27FC236}">
                <a16:creationId xmlns:a16="http://schemas.microsoft.com/office/drawing/2014/main" id="{43ADAA76-472F-0354-2DAF-C7599F140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 y="1308547"/>
            <a:ext cx="5962650" cy="39719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D67D5B8-FF26-96ED-2AAB-50D8BD222539}"/>
              </a:ext>
            </a:extLst>
          </p:cNvPr>
          <p:cNvCxnSpPr>
            <a:cxnSpLocks/>
          </p:cNvCxnSpPr>
          <p:nvPr/>
        </p:nvCxnSpPr>
        <p:spPr>
          <a:xfrm>
            <a:off x="6515" y="1319187"/>
            <a:ext cx="12217570" cy="0"/>
          </a:xfrm>
          <a:prstGeom prst="line">
            <a:avLst/>
          </a:prstGeom>
          <a:ln>
            <a:solidFill>
              <a:schemeClr val="accent1"/>
            </a:solidFill>
          </a:ln>
          <a:effectLst>
            <a:outerShdw blurRad="50800" dist="38100" dir="13500000" algn="b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65CAC04-E626-3331-A9DE-1A717A55E414}"/>
              </a:ext>
            </a:extLst>
          </p:cNvPr>
          <p:cNvSpPr txBox="1"/>
          <p:nvPr/>
        </p:nvSpPr>
        <p:spPr>
          <a:xfrm>
            <a:off x="1" y="5389181"/>
            <a:ext cx="3198788" cy="276999"/>
          </a:xfrm>
          <a:prstGeom prst="rect">
            <a:avLst/>
          </a:prstGeom>
          <a:noFill/>
          <a:effectLst>
            <a:softEdge rad="0"/>
          </a:effectLst>
        </p:spPr>
        <p:txBody>
          <a:bodyPr wrap="square" rtlCol="0">
            <a:spAutoFit/>
          </a:bodyPr>
          <a:lstStyle/>
          <a:p>
            <a:r>
              <a:rPr lang="en-US" sz="1200" dirty="0">
                <a:latin typeface="Franklin Gothic Book" panose="020B0503020102020204" pitchFamily="34" charset="0"/>
              </a:rPr>
              <a:t>Source: </a:t>
            </a:r>
            <a:r>
              <a:rPr lang="en-US" sz="1200" dirty="0" err="1">
                <a:latin typeface="Franklin Gothic Book" panose="020B0503020102020204" pitchFamily="34" charset="0"/>
              </a:rPr>
              <a:t>FreePik</a:t>
            </a:r>
            <a:endParaRPr lang="en-US" sz="1200" dirty="0">
              <a:latin typeface="Franklin Gothic Book" panose="020B0503020102020204" pitchFamily="34" charset="0"/>
            </a:endParaRPr>
          </a:p>
        </p:txBody>
      </p:sp>
      <p:cxnSp>
        <p:nvCxnSpPr>
          <p:cNvPr id="8" name="Straight Connector 7">
            <a:extLst>
              <a:ext uri="{FF2B5EF4-FFF2-40B4-BE49-F238E27FC236}">
                <a16:creationId xmlns:a16="http://schemas.microsoft.com/office/drawing/2014/main" id="{E26F8CBD-C520-16A8-465F-B6FC599C13CD}"/>
              </a:ext>
            </a:extLst>
          </p:cNvPr>
          <p:cNvCxnSpPr>
            <a:cxnSpLocks/>
          </p:cNvCxnSpPr>
          <p:nvPr/>
        </p:nvCxnSpPr>
        <p:spPr>
          <a:xfrm>
            <a:off x="-9669" y="5312556"/>
            <a:ext cx="12217570" cy="0"/>
          </a:xfrm>
          <a:prstGeom prst="line">
            <a:avLst/>
          </a:prstGeom>
          <a:ln>
            <a:solidFill>
              <a:schemeClr val="accent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681271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76C1-5993-8206-8AC0-5BB5924AFDC0}"/>
              </a:ext>
            </a:extLst>
          </p:cNvPr>
          <p:cNvSpPr>
            <a:spLocks noGrp="1"/>
          </p:cNvSpPr>
          <p:nvPr>
            <p:ph type="ctrTitle"/>
          </p:nvPr>
        </p:nvSpPr>
        <p:spPr/>
        <p:txBody>
          <a:bodyPr/>
          <a:lstStyle/>
          <a:p>
            <a:r>
              <a:rPr lang="en-US" dirty="0"/>
              <a:t>References</a:t>
            </a:r>
          </a:p>
        </p:txBody>
      </p:sp>
      <p:sp>
        <p:nvSpPr>
          <p:cNvPr id="5" name="Text Placeholder 4">
            <a:extLst>
              <a:ext uri="{FF2B5EF4-FFF2-40B4-BE49-F238E27FC236}">
                <a16:creationId xmlns:a16="http://schemas.microsoft.com/office/drawing/2014/main" id="{B0F95034-9985-BC52-6495-C8DE5FECB5BD}"/>
              </a:ext>
            </a:extLst>
          </p:cNvPr>
          <p:cNvSpPr>
            <a:spLocks noGrp="1"/>
          </p:cNvSpPr>
          <p:nvPr>
            <p:ph type="body" sz="quarter" idx="13"/>
          </p:nvPr>
        </p:nvSpPr>
        <p:spPr>
          <a:xfrm>
            <a:off x="531285" y="829731"/>
            <a:ext cx="10996083" cy="5743861"/>
          </a:xfrm>
        </p:spPr>
        <p:txBody>
          <a:bodyPr>
            <a:normAutofit fontScale="77500" lnSpcReduction="20000"/>
          </a:bodyPr>
          <a:lstStyle/>
          <a:p>
            <a:r>
              <a:rPr lang="en-US" dirty="0">
                <a:effectLst/>
              </a:rPr>
              <a:t>Boucher, J., &amp; </a:t>
            </a:r>
            <a:r>
              <a:rPr lang="en-US" dirty="0" err="1">
                <a:effectLst/>
              </a:rPr>
              <a:t>Friot</a:t>
            </a:r>
            <a:r>
              <a:rPr lang="en-US" dirty="0">
                <a:effectLst/>
              </a:rPr>
              <a:t>, D. (2017). </a:t>
            </a:r>
            <a:r>
              <a:rPr lang="en-US" i="1" dirty="0">
                <a:effectLst/>
              </a:rPr>
              <a:t>International Union for Conservation of Nature</a:t>
            </a:r>
            <a:r>
              <a:rPr lang="en-US" dirty="0">
                <a:effectLst/>
              </a:rPr>
              <a:t>. Primary Microplastics in the Oceans: A Global Evaluation of Sources. Retrieved April 2023, from https://portals.iucn.org/library/sites/library/files/documents/2017-002-En.pdf </a:t>
            </a:r>
          </a:p>
          <a:p>
            <a:endParaRPr lang="en-US" dirty="0">
              <a:effectLst/>
            </a:endParaRPr>
          </a:p>
          <a:p>
            <a:r>
              <a:rPr lang="en-US" dirty="0">
                <a:effectLst/>
              </a:rPr>
              <a:t>Desjardins, J. (2016, November 14). </a:t>
            </a:r>
            <a:r>
              <a:rPr lang="en-US" i="1" dirty="0">
                <a:effectLst/>
              </a:rPr>
              <a:t>What uses the most energy in your home?</a:t>
            </a:r>
            <a:r>
              <a:rPr lang="en-US" dirty="0">
                <a:effectLst/>
              </a:rPr>
              <a:t> Visual Capitalist. Retrieved April 2023, from https://www.visualcapitalist.com/what-uses-the-most-energy-home/ </a:t>
            </a:r>
          </a:p>
          <a:p>
            <a:endParaRPr lang="en-US" dirty="0">
              <a:effectLst/>
            </a:endParaRPr>
          </a:p>
          <a:p>
            <a:r>
              <a:rPr lang="en-US" i="1" dirty="0">
                <a:effectLst/>
              </a:rPr>
              <a:t>Electricity costs for 10 key household products</a:t>
            </a:r>
            <a:r>
              <a:rPr lang="en-US" dirty="0">
                <a:effectLst/>
              </a:rPr>
              <a:t>. Arcadia. (2017, July 17). Retrieved April 2023, from https://blog.arcadia.com/electricity-costs-10-key-household-products/ </a:t>
            </a:r>
          </a:p>
          <a:p>
            <a:endParaRPr lang="en-US" dirty="0">
              <a:effectLst/>
            </a:endParaRPr>
          </a:p>
          <a:p>
            <a:r>
              <a:rPr lang="en-US" dirty="0" err="1">
                <a:effectLst/>
              </a:rPr>
              <a:t>Ellam</a:t>
            </a:r>
            <a:r>
              <a:rPr lang="en-US" dirty="0">
                <a:effectLst/>
              </a:rPr>
              <a:t>, S. (2022, August 23). </a:t>
            </a:r>
            <a:r>
              <a:rPr lang="en-US" i="1" dirty="0">
                <a:effectLst/>
              </a:rPr>
              <a:t>Laundry releases trillions of plastic microfibers into the Ocean</a:t>
            </a:r>
            <a:r>
              <a:rPr lang="en-US" dirty="0">
                <a:effectLst/>
              </a:rPr>
              <a:t>. Ocean Wise. Retrieved April 2023, from https://www.ocean.org/blog/canadian-and-us-laundry-releases-trillions-of-plastic-microfibers-into-the-ocean/ </a:t>
            </a:r>
          </a:p>
          <a:p>
            <a:endParaRPr lang="en-US" dirty="0">
              <a:effectLst/>
            </a:endParaRPr>
          </a:p>
          <a:p>
            <a:r>
              <a:rPr lang="en-US" dirty="0">
                <a:effectLst/>
              </a:rPr>
              <a:t>Golden, J. S., Subramanian, V., </a:t>
            </a:r>
            <a:r>
              <a:rPr lang="en-US" dirty="0" err="1">
                <a:effectLst/>
              </a:rPr>
              <a:t>Irizarri</a:t>
            </a:r>
            <a:r>
              <a:rPr lang="en-US" dirty="0">
                <a:effectLst/>
              </a:rPr>
              <a:t>, G. M. A. U., White, P., &amp; Meier, F. (2010, March 5). </a:t>
            </a:r>
            <a:r>
              <a:rPr lang="en-US" i="1" dirty="0">
                <a:effectLst/>
              </a:rPr>
              <a:t>Energy and carbon impact from residential laundry in the United States</a:t>
            </a:r>
            <a:r>
              <a:rPr lang="en-US" dirty="0">
                <a:effectLst/>
              </a:rPr>
              <a:t>. Taylor &amp; Francis. Retrieved April 2023, from https://www.tandfonline.com/doi/full/10.1080/19438150903541873 </a:t>
            </a:r>
          </a:p>
          <a:p>
            <a:endParaRPr lang="en-US" dirty="0">
              <a:effectLst/>
            </a:endParaRPr>
          </a:p>
          <a:p>
            <a:r>
              <a:rPr lang="en-US" i="1" dirty="0">
                <a:effectLst/>
              </a:rPr>
              <a:t>Wait?!? how much time do people spend on laundry?</a:t>
            </a:r>
            <a:r>
              <a:rPr lang="en-US" dirty="0">
                <a:effectLst/>
              </a:rPr>
              <a:t> The </a:t>
            </a:r>
            <a:r>
              <a:rPr lang="en-US" dirty="0" err="1">
                <a:effectLst/>
              </a:rPr>
              <a:t>Folde</a:t>
            </a:r>
            <a:r>
              <a:rPr lang="en-US" dirty="0">
                <a:effectLst/>
              </a:rPr>
              <a:t>. (n.d.). Retrieved April 2023, from https://www.thefolde.com/how-much-time-do-people-spend-on-laundry/#:~:text=Simple%20math%20shows%20that%20people,600%20per%20year%20on%20detergent. </a:t>
            </a:r>
          </a:p>
          <a:p>
            <a:endParaRPr lang="en-US" dirty="0"/>
          </a:p>
          <a:p>
            <a:endParaRPr lang="en-US" dirty="0"/>
          </a:p>
          <a:p>
            <a:r>
              <a:rPr lang="en-US" dirty="0"/>
              <a:t> </a:t>
            </a:r>
          </a:p>
          <a:p>
            <a:r>
              <a:rPr lang="en-US" i="1" dirty="0">
                <a:effectLst/>
              </a:rPr>
              <a:t>Dirty-clothes</a:t>
            </a:r>
            <a:r>
              <a:rPr lang="en-US" dirty="0">
                <a:effectLst/>
              </a:rPr>
              <a:t>. (2023). </a:t>
            </a:r>
            <a:r>
              <a:rPr lang="en-US" dirty="0" err="1">
                <a:effectLst/>
              </a:rPr>
              <a:t>Freepik</a:t>
            </a:r>
            <a:r>
              <a:rPr lang="en-US" dirty="0">
                <a:effectLst/>
              </a:rPr>
              <a:t>. Retrieved April 2023, from https://www.freepik.com/free-photos-vectors/dirty-clothes. </a:t>
            </a:r>
          </a:p>
          <a:p>
            <a:endParaRPr lang="en-US" dirty="0"/>
          </a:p>
          <a:p>
            <a:r>
              <a:rPr lang="en-US" i="1" dirty="0">
                <a:effectLst/>
              </a:rPr>
              <a:t>Fabric with water droplets</a:t>
            </a:r>
            <a:r>
              <a:rPr lang="en-US" dirty="0">
                <a:effectLst/>
              </a:rPr>
              <a:t>. (2020). </a:t>
            </a:r>
            <a:r>
              <a:rPr lang="en-US" dirty="0" err="1">
                <a:effectLst/>
              </a:rPr>
              <a:t>Ecotextile</a:t>
            </a:r>
            <a:r>
              <a:rPr lang="en-US" dirty="0">
                <a:effectLst/>
              </a:rPr>
              <a:t> News. Retrieved April 2023, from https://www.ecotextile.com/2020033025889/dyes-chemicals-news/eu-likely-to-ban-c6-based-textile-coatings.html. </a:t>
            </a:r>
          </a:p>
          <a:p>
            <a:endParaRPr lang="en-US" dirty="0"/>
          </a:p>
          <a:p>
            <a:r>
              <a:rPr lang="en-US" i="1" dirty="0" err="1">
                <a:effectLst/>
              </a:rPr>
              <a:t>Weave_h</a:t>
            </a:r>
            <a:r>
              <a:rPr lang="en-US" dirty="0">
                <a:effectLst/>
              </a:rPr>
              <a:t>. (2015). National Science Foundation. Retrieved April 2023, from https://www.nsf.gov/news/mmg/mmg_disp.jsp?med_id=76146. </a:t>
            </a:r>
          </a:p>
          <a:p>
            <a:endParaRPr lang="en-US" dirty="0"/>
          </a:p>
        </p:txBody>
      </p:sp>
      <p:sp>
        <p:nvSpPr>
          <p:cNvPr id="6" name="Text Placeholder 5">
            <a:extLst>
              <a:ext uri="{FF2B5EF4-FFF2-40B4-BE49-F238E27FC236}">
                <a16:creationId xmlns:a16="http://schemas.microsoft.com/office/drawing/2014/main" id="{2B22B7E7-2323-269A-7A3D-C1053389E5FB}"/>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2F1A47FD-7D86-5301-1BA8-9BFA278D9459}"/>
              </a:ext>
            </a:extLst>
          </p:cNvPr>
          <p:cNvSpPr txBox="1">
            <a:spLocks/>
          </p:cNvSpPr>
          <p:nvPr/>
        </p:nvSpPr>
        <p:spPr>
          <a:xfrm>
            <a:off x="530925" y="4337822"/>
            <a:ext cx="10995891" cy="524933"/>
          </a:xfrm>
          <a:prstGeom prst="rect">
            <a:avLst/>
          </a:prstGeom>
        </p:spPr>
        <p:txBody>
          <a:bodyPr vert="horz" lIns="91440" tIns="45720" rIns="91440" bIns="45720" rtlCol="0" anchor="t">
            <a:normAutofit/>
          </a:bodyPr>
          <a:lstStyle>
            <a:lvl1pPr algn="l" defTabSz="342900" rtl="0" eaLnBrk="1" latinLnBrk="0" hangingPunct="1">
              <a:spcBef>
                <a:spcPct val="0"/>
              </a:spcBef>
              <a:buNone/>
              <a:defRPr sz="2800" kern="1200">
                <a:solidFill>
                  <a:srgbClr val="FDB940"/>
                </a:solidFill>
                <a:latin typeface="Franklin Gothic Book"/>
                <a:ea typeface="+mj-ea"/>
                <a:cs typeface="Franklin Gothic Book"/>
              </a:defRPr>
            </a:lvl1pPr>
          </a:lstStyle>
          <a:p>
            <a:r>
              <a:rPr lang="en-US" dirty="0"/>
              <a:t>Visual References</a:t>
            </a:r>
          </a:p>
        </p:txBody>
      </p:sp>
    </p:spTree>
    <p:extLst>
      <p:ext uri="{BB962C8B-B14F-4D97-AF65-F5344CB8AC3E}">
        <p14:creationId xmlns:p14="http://schemas.microsoft.com/office/powerpoint/2010/main" val="10566401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Today’s Laundry Dilemma</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pic>
        <p:nvPicPr>
          <p:cNvPr id="9" name="Graphic 8" descr="Washing Machine outline">
            <a:extLst>
              <a:ext uri="{FF2B5EF4-FFF2-40B4-BE49-F238E27FC236}">
                <a16:creationId xmlns:a16="http://schemas.microsoft.com/office/drawing/2014/main" id="{0A99AA62-DB76-48A3-235C-40CD174EA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4379" y="1184808"/>
            <a:ext cx="1553671" cy="1553671"/>
          </a:xfrm>
          <a:prstGeom prst="rect">
            <a:avLst/>
          </a:prstGeom>
        </p:spPr>
      </p:pic>
      <p:pic>
        <p:nvPicPr>
          <p:cNvPr id="14" name="Graphic 13" descr="Fluorescent Light Blub outline">
            <a:extLst>
              <a:ext uri="{FF2B5EF4-FFF2-40B4-BE49-F238E27FC236}">
                <a16:creationId xmlns:a16="http://schemas.microsoft.com/office/drawing/2014/main" id="{2FEC49FD-C813-4514-A6D1-8D76AF8808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444" y="3829556"/>
            <a:ext cx="1409363" cy="1409363"/>
          </a:xfrm>
          <a:prstGeom prst="rect">
            <a:avLst/>
          </a:prstGeom>
        </p:spPr>
      </p:pic>
      <p:pic>
        <p:nvPicPr>
          <p:cNvPr id="16" name="Graphic 15" descr="Leaky Tap outline">
            <a:extLst>
              <a:ext uri="{FF2B5EF4-FFF2-40B4-BE49-F238E27FC236}">
                <a16:creationId xmlns:a16="http://schemas.microsoft.com/office/drawing/2014/main" id="{7F12791C-D503-AF05-88CB-95A839A9F6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205" y="3829556"/>
            <a:ext cx="1409363" cy="1409363"/>
          </a:xfrm>
          <a:prstGeom prst="rect">
            <a:avLst/>
          </a:prstGeom>
        </p:spPr>
      </p:pic>
      <p:sp>
        <p:nvSpPr>
          <p:cNvPr id="17" name="Oval 16">
            <a:extLst>
              <a:ext uri="{FF2B5EF4-FFF2-40B4-BE49-F238E27FC236}">
                <a16:creationId xmlns:a16="http://schemas.microsoft.com/office/drawing/2014/main" id="{B87BE1CD-4E68-0EC6-8CAA-500827FA5E4E}"/>
              </a:ext>
            </a:extLst>
          </p:cNvPr>
          <p:cNvSpPr/>
          <p:nvPr/>
        </p:nvSpPr>
        <p:spPr>
          <a:xfrm>
            <a:off x="3118204" y="968042"/>
            <a:ext cx="2080856" cy="1985854"/>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3F120E-F4DD-C4BD-12FF-0158C9AA22B0}"/>
              </a:ext>
            </a:extLst>
          </p:cNvPr>
          <p:cNvSpPr/>
          <p:nvPr/>
        </p:nvSpPr>
        <p:spPr>
          <a:xfrm>
            <a:off x="794385" y="3541310"/>
            <a:ext cx="2080856" cy="1985854"/>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7D9E879-1ED0-E794-268A-29A7C23A71FC}"/>
              </a:ext>
            </a:extLst>
          </p:cNvPr>
          <p:cNvSpPr/>
          <p:nvPr/>
        </p:nvSpPr>
        <p:spPr>
          <a:xfrm>
            <a:off x="5360900" y="3541310"/>
            <a:ext cx="2080856" cy="1985854"/>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BF53D351-056A-A027-37A7-6134E70D38A7}"/>
              </a:ext>
            </a:extLst>
          </p:cNvPr>
          <p:cNvCxnSpPr/>
          <p:nvPr/>
        </p:nvCxnSpPr>
        <p:spPr>
          <a:xfrm flipH="1">
            <a:off x="2532807" y="2694648"/>
            <a:ext cx="665982" cy="84666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C897AF6-5F9C-D809-B9BB-EA3AE89C7C38}"/>
              </a:ext>
            </a:extLst>
          </p:cNvPr>
          <p:cNvCxnSpPr>
            <a:cxnSpLocks/>
          </p:cNvCxnSpPr>
          <p:nvPr/>
        </p:nvCxnSpPr>
        <p:spPr>
          <a:xfrm>
            <a:off x="5136008" y="2712653"/>
            <a:ext cx="595664" cy="84317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Content Placeholder 3">
            <a:extLst>
              <a:ext uri="{FF2B5EF4-FFF2-40B4-BE49-F238E27FC236}">
                <a16:creationId xmlns:a16="http://schemas.microsoft.com/office/drawing/2014/main" id="{F49B5DBE-E0C7-4847-FEEB-AFED8D86AB26}"/>
              </a:ext>
            </a:extLst>
          </p:cNvPr>
          <p:cNvSpPr txBox="1">
            <a:spLocks/>
          </p:cNvSpPr>
          <p:nvPr/>
        </p:nvSpPr>
        <p:spPr>
          <a:xfrm>
            <a:off x="2646022" y="2962267"/>
            <a:ext cx="3010383" cy="562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latin typeface="Franklin Gothic Book" panose="020B0503020102020204" pitchFamily="34" charset="0"/>
              </a:rPr>
              <a:t>Garment Laundering</a:t>
            </a:r>
          </a:p>
        </p:txBody>
      </p:sp>
      <p:sp>
        <p:nvSpPr>
          <p:cNvPr id="27" name="Content Placeholder 3">
            <a:extLst>
              <a:ext uri="{FF2B5EF4-FFF2-40B4-BE49-F238E27FC236}">
                <a16:creationId xmlns:a16="http://schemas.microsoft.com/office/drawing/2014/main" id="{FB498A13-90A6-B1B5-1BB6-3AEB72E2AD00}"/>
              </a:ext>
            </a:extLst>
          </p:cNvPr>
          <p:cNvSpPr txBox="1">
            <a:spLocks/>
          </p:cNvSpPr>
          <p:nvPr/>
        </p:nvSpPr>
        <p:spPr>
          <a:xfrm>
            <a:off x="329621" y="5586461"/>
            <a:ext cx="3010383" cy="562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latin typeface="Franklin Gothic Book" panose="020B0503020102020204" pitchFamily="34" charset="0"/>
              </a:rPr>
              <a:t>Energy Consumption</a:t>
            </a:r>
          </a:p>
        </p:txBody>
      </p:sp>
      <p:sp>
        <p:nvSpPr>
          <p:cNvPr id="28" name="Content Placeholder 3">
            <a:extLst>
              <a:ext uri="{FF2B5EF4-FFF2-40B4-BE49-F238E27FC236}">
                <a16:creationId xmlns:a16="http://schemas.microsoft.com/office/drawing/2014/main" id="{A9AA5214-E3D0-2818-8F93-23ACEE076A79}"/>
              </a:ext>
            </a:extLst>
          </p:cNvPr>
          <p:cNvSpPr txBox="1">
            <a:spLocks/>
          </p:cNvSpPr>
          <p:nvPr/>
        </p:nvSpPr>
        <p:spPr>
          <a:xfrm>
            <a:off x="4555816" y="5586461"/>
            <a:ext cx="3787072" cy="562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latin typeface="Franklin Gothic Book" panose="020B0503020102020204" pitchFamily="34" charset="0"/>
              </a:rPr>
              <a:t>Microplastics into </a:t>
            </a:r>
          </a:p>
          <a:p>
            <a:pPr marL="0" indent="0" algn="ctr">
              <a:buClr>
                <a:schemeClr val="accent2"/>
              </a:buClr>
              <a:buSzPct val="70000"/>
              <a:buNone/>
              <a:defRPr/>
            </a:pPr>
            <a:r>
              <a:rPr lang="en-US" altLang="en-US" sz="2000" b="1" dirty="0">
                <a:latin typeface="Franklin Gothic Book" panose="020B0503020102020204" pitchFamily="34" charset="0"/>
              </a:rPr>
              <a:t>Water Systems</a:t>
            </a:r>
          </a:p>
        </p:txBody>
      </p:sp>
      <p:sp>
        <p:nvSpPr>
          <p:cNvPr id="8" name="Subtitle 2">
            <a:extLst>
              <a:ext uri="{FF2B5EF4-FFF2-40B4-BE49-F238E27FC236}">
                <a16:creationId xmlns:a16="http://schemas.microsoft.com/office/drawing/2014/main" id="{F8D82EC6-74EA-1F14-6FBB-6AE7EE43A488}"/>
              </a:ext>
            </a:extLst>
          </p:cNvPr>
          <p:cNvSpPr txBox="1">
            <a:spLocks/>
          </p:cNvSpPr>
          <p:nvPr/>
        </p:nvSpPr>
        <p:spPr>
          <a:xfrm>
            <a:off x="7933578" y="779218"/>
            <a:ext cx="4258422" cy="5429250"/>
          </a:xfrm>
          <a:prstGeom prst="rect">
            <a:avLst/>
          </a:prstGeom>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Franklin Gothic Book"/>
                <a:ea typeface="+mn-ea"/>
                <a:cs typeface="Franklin Gothic Book"/>
              </a:defRPr>
            </a:lvl1pPr>
            <a:lvl2pPr marL="557213" indent="-214313" algn="l" defTabSz="342900" rtl="0" eaLnBrk="1" latinLnBrk="0" hangingPunct="1">
              <a:spcBef>
                <a:spcPct val="20000"/>
              </a:spcBef>
              <a:buFont typeface="Arial"/>
              <a:buChar char="–"/>
              <a:defRPr sz="2100" kern="1200">
                <a:solidFill>
                  <a:schemeClr val="tx1"/>
                </a:solidFill>
                <a:latin typeface="Franklin Gothic Book"/>
                <a:ea typeface="+mn-ea"/>
                <a:cs typeface="Franklin Gothic Book"/>
              </a:defRPr>
            </a:lvl2pPr>
            <a:lvl3pPr marL="857250" indent="-171450" algn="l" defTabSz="342900" rtl="0" eaLnBrk="1" latinLnBrk="0" hangingPunct="1">
              <a:spcBef>
                <a:spcPct val="20000"/>
              </a:spcBef>
              <a:buFont typeface="Arial"/>
              <a:buChar char="•"/>
              <a:defRPr sz="1800" kern="1200">
                <a:solidFill>
                  <a:schemeClr val="tx1"/>
                </a:solidFill>
                <a:latin typeface="Franklin Gothic Book"/>
                <a:ea typeface="+mn-ea"/>
                <a:cs typeface="Franklin Gothic Book"/>
              </a:defRPr>
            </a:lvl3pPr>
            <a:lvl4pPr marL="12001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4pPr>
            <a:lvl5pPr marL="1543050" indent="-171450" algn="l" defTabSz="342900" rtl="0" eaLnBrk="1" latinLnBrk="0" hangingPunct="1">
              <a:spcBef>
                <a:spcPct val="20000"/>
              </a:spcBef>
              <a:buFont typeface="Arial"/>
              <a:buChar char="»"/>
              <a:defRPr sz="1500" kern="1200">
                <a:solidFill>
                  <a:schemeClr val="tx1"/>
                </a:solidFill>
                <a:latin typeface="Franklin Gothic Book"/>
                <a:ea typeface="+mn-ea"/>
                <a:cs typeface="Franklin Gothic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42862" indent="0">
              <a:buClr>
                <a:schemeClr val="accent2"/>
              </a:buClr>
              <a:buSzPct val="70000"/>
              <a:buNone/>
              <a:defRPr/>
            </a:pPr>
            <a:r>
              <a:rPr lang="en-US" sz="2200" b="1" dirty="0"/>
              <a:t>Energy Consumption</a:t>
            </a:r>
          </a:p>
          <a:p>
            <a:pPr lvl="1">
              <a:buClr>
                <a:schemeClr val="accent2"/>
              </a:buClr>
              <a:buSzPct val="70000"/>
              <a:buFont typeface="Wingdings 2" panose="05020102010507070707" pitchFamily="18" charset="2"/>
              <a:buChar char="Ã"/>
              <a:defRPr/>
            </a:pPr>
            <a:r>
              <a:rPr lang="en-US" sz="1900" dirty="0"/>
              <a:t>675-877 kWh used on average, for home dryer by Americans annually</a:t>
            </a:r>
          </a:p>
          <a:p>
            <a:pPr lvl="1">
              <a:buClr>
                <a:schemeClr val="accent2"/>
              </a:buClr>
              <a:buSzPct val="70000"/>
              <a:buFont typeface="Wingdings 2" panose="05020102010507070707" pitchFamily="18" charset="2"/>
              <a:buChar char="Ã"/>
              <a:defRPr/>
            </a:pPr>
            <a:endParaRPr lang="en-US" sz="1900" dirty="0"/>
          </a:p>
          <a:p>
            <a:pPr lvl="1">
              <a:buClr>
                <a:schemeClr val="accent2"/>
              </a:buClr>
              <a:buSzPct val="70000"/>
              <a:buFont typeface="Wingdings 2" panose="05020102010507070707" pitchFamily="18" charset="2"/>
              <a:buChar char="Ã"/>
              <a:defRPr/>
            </a:pPr>
            <a:endParaRPr lang="en-US" sz="1900" dirty="0"/>
          </a:p>
          <a:p>
            <a:pPr marL="42862" indent="0">
              <a:buClr>
                <a:schemeClr val="accent2"/>
              </a:buClr>
              <a:buSzPct val="70000"/>
              <a:buNone/>
              <a:defRPr/>
            </a:pPr>
            <a:r>
              <a:rPr lang="en-US" sz="2200" b="1" dirty="0"/>
              <a:t>Microplastics</a:t>
            </a:r>
          </a:p>
          <a:p>
            <a:pPr lvl="1">
              <a:buClr>
                <a:schemeClr val="accent2"/>
              </a:buClr>
              <a:buSzPct val="70000"/>
              <a:buFont typeface="Wingdings 2" panose="05020102010507070707" pitchFamily="18" charset="2"/>
              <a:buChar char="Ã"/>
              <a:defRPr/>
            </a:pPr>
            <a:r>
              <a:rPr lang="en-US" sz="1900" dirty="0"/>
              <a:t>Estimated 878 </a:t>
            </a:r>
            <a:r>
              <a:rPr lang="en-US" sz="1900" dirty="0" err="1"/>
              <a:t>tonnes</a:t>
            </a:r>
            <a:r>
              <a:rPr lang="en-US" sz="1900" dirty="0"/>
              <a:t> of plastic microfibers released by U.S. and Canadian home laundering annually </a:t>
            </a:r>
          </a:p>
          <a:p>
            <a:pPr marL="342900" lvl="1" indent="0">
              <a:buClr>
                <a:schemeClr val="accent2"/>
              </a:buClr>
              <a:buSzPct val="70000"/>
              <a:buNone/>
              <a:defRPr/>
            </a:pPr>
            <a:endParaRPr lang="en-US" altLang="en-US" sz="1900" dirty="0"/>
          </a:p>
        </p:txBody>
      </p:sp>
      <p:sp>
        <p:nvSpPr>
          <p:cNvPr id="10" name="TextBox 9">
            <a:extLst>
              <a:ext uri="{FF2B5EF4-FFF2-40B4-BE49-F238E27FC236}">
                <a16:creationId xmlns:a16="http://schemas.microsoft.com/office/drawing/2014/main" id="{A93EA657-1B0B-5748-D35A-2C8565C99D03}"/>
              </a:ext>
            </a:extLst>
          </p:cNvPr>
          <p:cNvSpPr txBox="1"/>
          <p:nvPr/>
        </p:nvSpPr>
        <p:spPr>
          <a:xfrm>
            <a:off x="7884319" y="4840148"/>
            <a:ext cx="4356939" cy="276999"/>
          </a:xfrm>
          <a:prstGeom prst="rect">
            <a:avLst/>
          </a:prstGeom>
          <a:noFill/>
          <a:effectLst>
            <a:softEdge rad="0"/>
          </a:effectLst>
        </p:spPr>
        <p:txBody>
          <a:bodyPr wrap="square" rtlCol="0">
            <a:spAutoFit/>
          </a:bodyPr>
          <a:lstStyle/>
          <a:p>
            <a:pPr algn="r"/>
            <a:r>
              <a:rPr lang="en-US" sz="1200" dirty="0">
                <a:latin typeface="Franklin Gothic Book" panose="020B0503020102020204" pitchFamily="34" charset="0"/>
              </a:rPr>
              <a:t>Sources: Arcadia, 2017,  The </a:t>
            </a:r>
            <a:r>
              <a:rPr lang="en-US" sz="1200" dirty="0" err="1">
                <a:latin typeface="Franklin Gothic Book" panose="020B0503020102020204" pitchFamily="34" charset="0"/>
              </a:rPr>
              <a:t>Folde</a:t>
            </a:r>
            <a:r>
              <a:rPr lang="en-US" sz="1200" dirty="0">
                <a:latin typeface="Franklin Gothic Book" panose="020B0503020102020204" pitchFamily="34" charset="0"/>
              </a:rPr>
              <a:t>, n.d., </a:t>
            </a:r>
            <a:r>
              <a:rPr lang="en-US" sz="1200" dirty="0" err="1">
                <a:latin typeface="Franklin Gothic Book" panose="020B0503020102020204" pitchFamily="34" charset="0"/>
              </a:rPr>
              <a:t>Ellam</a:t>
            </a:r>
            <a:r>
              <a:rPr lang="en-US" sz="1200" dirty="0">
                <a:latin typeface="Franklin Gothic Book" panose="020B0503020102020204" pitchFamily="34" charset="0"/>
              </a:rPr>
              <a:t>, 2019</a:t>
            </a:r>
          </a:p>
        </p:txBody>
      </p:sp>
    </p:spTree>
    <p:extLst>
      <p:ext uri="{BB962C8B-B14F-4D97-AF65-F5344CB8AC3E}">
        <p14:creationId xmlns:p14="http://schemas.microsoft.com/office/powerpoint/2010/main" val="152887578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033169B8-3539-F460-CA12-995474099968}"/>
              </a:ext>
            </a:extLst>
          </p:cNvPr>
          <p:cNvSpPr/>
          <p:nvPr/>
        </p:nvSpPr>
        <p:spPr>
          <a:xfrm>
            <a:off x="11180064" y="1"/>
            <a:ext cx="1009289" cy="963386"/>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95D0A92-95C2-F59F-16C4-BE2EA2245D89}"/>
              </a:ext>
            </a:extLst>
          </p:cNvPr>
          <p:cNvPicPr>
            <a:picLocks noChangeAspect="1"/>
          </p:cNvPicPr>
          <p:nvPr/>
        </p:nvPicPr>
        <p:blipFill rotWithShape="1">
          <a:blip r:embed="rId3"/>
          <a:srcRect l="18831" t="1700" r="18739" b="1454"/>
          <a:stretch/>
        </p:blipFill>
        <p:spPr>
          <a:xfrm rot="12402644">
            <a:off x="2422192" y="885486"/>
            <a:ext cx="5020960" cy="4968377"/>
          </a:xfrm>
          <a:prstGeom prst="rect">
            <a:avLst/>
          </a:prstGeom>
        </p:spPr>
      </p:pic>
      <p:sp>
        <p:nvSpPr>
          <p:cNvPr id="10" name="TextBox 9">
            <a:extLst>
              <a:ext uri="{FF2B5EF4-FFF2-40B4-BE49-F238E27FC236}">
                <a16:creationId xmlns:a16="http://schemas.microsoft.com/office/drawing/2014/main" id="{C9D8D346-7602-5075-2E5F-6FDD18A7C617}"/>
              </a:ext>
            </a:extLst>
          </p:cNvPr>
          <p:cNvSpPr txBox="1"/>
          <p:nvPr/>
        </p:nvSpPr>
        <p:spPr>
          <a:xfrm>
            <a:off x="2775976" y="2539085"/>
            <a:ext cx="914400" cy="523220"/>
          </a:xfrm>
          <a:prstGeom prst="rect">
            <a:avLst/>
          </a:prstGeom>
          <a:noFill/>
        </p:spPr>
        <p:txBody>
          <a:bodyPr wrap="square" rtlCol="0">
            <a:spAutoFit/>
          </a:bodyPr>
          <a:lstStyle/>
          <a:p>
            <a:pPr algn="ctr"/>
            <a:r>
              <a:rPr lang="en-US" sz="2800" dirty="0">
                <a:latin typeface="Franklin Gothic Heavy" panose="020B0903020102020204" pitchFamily="34" charset="0"/>
              </a:rPr>
              <a:t>47%</a:t>
            </a:r>
          </a:p>
        </p:txBody>
      </p:sp>
      <p:sp>
        <p:nvSpPr>
          <p:cNvPr id="11" name="TextBox 10">
            <a:extLst>
              <a:ext uri="{FF2B5EF4-FFF2-40B4-BE49-F238E27FC236}">
                <a16:creationId xmlns:a16="http://schemas.microsoft.com/office/drawing/2014/main" id="{02619A99-0E7E-0CF6-8BCC-D324E6724598}"/>
              </a:ext>
            </a:extLst>
          </p:cNvPr>
          <p:cNvSpPr txBox="1"/>
          <p:nvPr/>
        </p:nvSpPr>
        <p:spPr>
          <a:xfrm>
            <a:off x="248905" y="1858862"/>
            <a:ext cx="2120161" cy="400110"/>
          </a:xfrm>
          <a:prstGeom prst="rect">
            <a:avLst/>
          </a:prstGeom>
          <a:noFill/>
        </p:spPr>
        <p:txBody>
          <a:bodyPr wrap="square" rtlCol="0">
            <a:spAutoFit/>
          </a:bodyPr>
          <a:lstStyle/>
          <a:p>
            <a:r>
              <a:rPr lang="en-US" sz="2000" dirty="0">
                <a:latin typeface="Franklin Gothic Demi Cond" panose="020B0706030402020204" pitchFamily="34" charset="0"/>
              </a:rPr>
              <a:t>Cooling &amp; Heating</a:t>
            </a:r>
          </a:p>
        </p:txBody>
      </p:sp>
      <p:sp>
        <p:nvSpPr>
          <p:cNvPr id="12" name="TextBox 11">
            <a:extLst>
              <a:ext uri="{FF2B5EF4-FFF2-40B4-BE49-F238E27FC236}">
                <a16:creationId xmlns:a16="http://schemas.microsoft.com/office/drawing/2014/main" id="{CB808077-C09D-9284-4870-DA740E96019D}"/>
              </a:ext>
            </a:extLst>
          </p:cNvPr>
          <p:cNvSpPr txBox="1"/>
          <p:nvPr/>
        </p:nvSpPr>
        <p:spPr>
          <a:xfrm>
            <a:off x="6513415" y="1096352"/>
            <a:ext cx="2409745" cy="400110"/>
          </a:xfrm>
          <a:prstGeom prst="rect">
            <a:avLst/>
          </a:prstGeom>
          <a:noFill/>
        </p:spPr>
        <p:txBody>
          <a:bodyPr wrap="square" rtlCol="0">
            <a:spAutoFit/>
          </a:bodyPr>
          <a:lstStyle/>
          <a:p>
            <a:pPr algn="ctr"/>
            <a:r>
              <a:rPr lang="en-US" sz="2000" dirty="0">
                <a:latin typeface="Franklin Gothic Demi Cond" panose="020B0706030402020204" pitchFamily="34" charset="0"/>
              </a:rPr>
              <a:t>Water Heater</a:t>
            </a:r>
          </a:p>
        </p:txBody>
      </p:sp>
      <p:sp>
        <p:nvSpPr>
          <p:cNvPr id="14" name="TextBox 13">
            <a:extLst>
              <a:ext uri="{FF2B5EF4-FFF2-40B4-BE49-F238E27FC236}">
                <a16:creationId xmlns:a16="http://schemas.microsoft.com/office/drawing/2014/main" id="{BDD3502A-6221-18DF-FC51-0B11907103AE}"/>
              </a:ext>
            </a:extLst>
          </p:cNvPr>
          <p:cNvSpPr txBox="1"/>
          <p:nvPr/>
        </p:nvSpPr>
        <p:spPr>
          <a:xfrm>
            <a:off x="5764407" y="1716559"/>
            <a:ext cx="892382" cy="523220"/>
          </a:xfrm>
          <a:prstGeom prst="rect">
            <a:avLst/>
          </a:prstGeom>
          <a:noFill/>
        </p:spPr>
        <p:txBody>
          <a:bodyPr wrap="square" rtlCol="0">
            <a:spAutoFit/>
          </a:bodyPr>
          <a:lstStyle/>
          <a:p>
            <a:pPr algn="ctr"/>
            <a:r>
              <a:rPr lang="en-US" sz="2800" dirty="0">
                <a:latin typeface="Franklin Gothic Heavy" panose="020B0903020102020204" pitchFamily="34" charset="0"/>
              </a:rPr>
              <a:t>14%</a:t>
            </a:r>
          </a:p>
        </p:txBody>
      </p:sp>
      <p:sp>
        <p:nvSpPr>
          <p:cNvPr id="15" name="TextBox 14">
            <a:extLst>
              <a:ext uri="{FF2B5EF4-FFF2-40B4-BE49-F238E27FC236}">
                <a16:creationId xmlns:a16="http://schemas.microsoft.com/office/drawing/2014/main" id="{20C50CE5-C630-D637-D90F-D76EA49D3134}"/>
              </a:ext>
            </a:extLst>
          </p:cNvPr>
          <p:cNvSpPr txBox="1"/>
          <p:nvPr/>
        </p:nvSpPr>
        <p:spPr>
          <a:xfrm>
            <a:off x="6345622" y="3128170"/>
            <a:ext cx="892382" cy="523220"/>
          </a:xfrm>
          <a:prstGeom prst="rect">
            <a:avLst/>
          </a:prstGeom>
          <a:noFill/>
        </p:spPr>
        <p:txBody>
          <a:bodyPr wrap="square" rtlCol="0">
            <a:spAutoFit/>
          </a:bodyPr>
          <a:lstStyle/>
          <a:p>
            <a:pPr algn="ctr"/>
            <a:r>
              <a:rPr lang="en-US" sz="2800" dirty="0">
                <a:solidFill>
                  <a:schemeClr val="accent6"/>
                </a:solidFill>
                <a:latin typeface="Franklin Gothic Heavy" panose="020B0903020102020204" pitchFamily="34" charset="0"/>
              </a:rPr>
              <a:t>13%</a:t>
            </a:r>
          </a:p>
        </p:txBody>
      </p:sp>
      <p:sp>
        <p:nvSpPr>
          <p:cNvPr id="16" name="TextBox 15">
            <a:extLst>
              <a:ext uri="{FF2B5EF4-FFF2-40B4-BE49-F238E27FC236}">
                <a16:creationId xmlns:a16="http://schemas.microsoft.com/office/drawing/2014/main" id="{2CAAC241-42A9-9EBD-817B-9FEFCBCBDD7B}"/>
              </a:ext>
            </a:extLst>
          </p:cNvPr>
          <p:cNvSpPr txBox="1"/>
          <p:nvPr/>
        </p:nvSpPr>
        <p:spPr>
          <a:xfrm>
            <a:off x="5802757" y="4428194"/>
            <a:ext cx="892382" cy="523220"/>
          </a:xfrm>
          <a:prstGeom prst="rect">
            <a:avLst/>
          </a:prstGeom>
          <a:noFill/>
        </p:spPr>
        <p:txBody>
          <a:bodyPr wrap="square" rtlCol="0">
            <a:spAutoFit/>
          </a:bodyPr>
          <a:lstStyle/>
          <a:p>
            <a:pPr algn="ctr"/>
            <a:r>
              <a:rPr lang="en-US" sz="2800" dirty="0">
                <a:latin typeface="Franklin Gothic Heavy" panose="020B0903020102020204" pitchFamily="34" charset="0"/>
              </a:rPr>
              <a:t>12%</a:t>
            </a:r>
          </a:p>
        </p:txBody>
      </p:sp>
      <p:sp>
        <p:nvSpPr>
          <p:cNvPr id="17" name="TextBox 16">
            <a:extLst>
              <a:ext uri="{FF2B5EF4-FFF2-40B4-BE49-F238E27FC236}">
                <a16:creationId xmlns:a16="http://schemas.microsoft.com/office/drawing/2014/main" id="{3361348E-0A8F-06E3-D7CC-363904B16C28}"/>
              </a:ext>
            </a:extLst>
          </p:cNvPr>
          <p:cNvSpPr txBox="1"/>
          <p:nvPr/>
        </p:nvSpPr>
        <p:spPr>
          <a:xfrm>
            <a:off x="6235382" y="5593279"/>
            <a:ext cx="892382" cy="523220"/>
          </a:xfrm>
          <a:prstGeom prst="rect">
            <a:avLst/>
          </a:prstGeom>
          <a:noFill/>
        </p:spPr>
        <p:txBody>
          <a:bodyPr wrap="square" rtlCol="0">
            <a:spAutoFit/>
          </a:bodyPr>
          <a:lstStyle/>
          <a:p>
            <a:pPr algn="ctr"/>
            <a:r>
              <a:rPr lang="en-US" sz="2800" dirty="0">
                <a:latin typeface="Franklin Gothic Heavy" panose="020B0903020102020204" pitchFamily="34" charset="0"/>
              </a:rPr>
              <a:t>4%</a:t>
            </a:r>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Today’s Laundry Dilemma</a:t>
            </a:r>
          </a:p>
        </p:txBody>
      </p:sp>
      <p:sp>
        <p:nvSpPr>
          <p:cNvPr id="18" name="TextBox 17">
            <a:extLst>
              <a:ext uri="{FF2B5EF4-FFF2-40B4-BE49-F238E27FC236}">
                <a16:creationId xmlns:a16="http://schemas.microsoft.com/office/drawing/2014/main" id="{034605BE-8F64-2B11-2C21-AF41C369A0C4}"/>
              </a:ext>
            </a:extLst>
          </p:cNvPr>
          <p:cNvSpPr txBox="1"/>
          <p:nvPr/>
        </p:nvSpPr>
        <p:spPr>
          <a:xfrm>
            <a:off x="5298908" y="6063845"/>
            <a:ext cx="892382" cy="523220"/>
          </a:xfrm>
          <a:prstGeom prst="rect">
            <a:avLst/>
          </a:prstGeom>
          <a:noFill/>
        </p:spPr>
        <p:txBody>
          <a:bodyPr wrap="square" rtlCol="0">
            <a:spAutoFit/>
          </a:bodyPr>
          <a:lstStyle/>
          <a:p>
            <a:pPr algn="ctr"/>
            <a:r>
              <a:rPr lang="en-US" sz="2800" dirty="0">
                <a:latin typeface="Franklin Gothic Heavy" panose="020B0903020102020204" pitchFamily="34" charset="0"/>
              </a:rPr>
              <a:t>4%</a:t>
            </a:r>
          </a:p>
        </p:txBody>
      </p:sp>
      <p:sp>
        <p:nvSpPr>
          <p:cNvPr id="19" name="TextBox 18">
            <a:extLst>
              <a:ext uri="{FF2B5EF4-FFF2-40B4-BE49-F238E27FC236}">
                <a16:creationId xmlns:a16="http://schemas.microsoft.com/office/drawing/2014/main" id="{62F5C743-B6BF-D8EC-547F-94355CB3B3E3}"/>
              </a:ext>
            </a:extLst>
          </p:cNvPr>
          <p:cNvSpPr txBox="1"/>
          <p:nvPr/>
        </p:nvSpPr>
        <p:spPr>
          <a:xfrm>
            <a:off x="3284578" y="5963374"/>
            <a:ext cx="892382" cy="523220"/>
          </a:xfrm>
          <a:prstGeom prst="rect">
            <a:avLst/>
          </a:prstGeom>
          <a:noFill/>
        </p:spPr>
        <p:txBody>
          <a:bodyPr wrap="square" rtlCol="0">
            <a:spAutoFit/>
          </a:bodyPr>
          <a:lstStyle/>
          <a:p>
            <a:pPr algn="ctr"/>
            <a:r>
              <a:rPr lang="en-US" sz="2800" dirty="0">
                <a:latin typeface="Franklin Gothic Heavy" panose="020B0903020102020204" pitchFamily="34" charset="0"/>
              </a:rPr>
              <a:t>3%</a:t>
            </a:r>
          </a:p>
        </p:txBody>
      </p:sp>
      <p:sp>
        <p:nvSpPr>
          <p:cNvPr id="20" name="TextBox 19">
            <a:extLst>
              <a:ext uri="{FF2B5EF4-FFF2-40B4-BE49-F238E27FC236}">
                <a16:creationId xmlns:a16="http://schemas.microsoft.com/office/drawing/2014/main" id="{F8877212-9F9D-D095-1A07-F1ABE6DA302B}"/>
              </a:ext>
            </a:extLst>
          </p:cNvPr>
          <p:cNvSpPr txBox="1"/>
          <p:nvPr/>
        </p:nvSpPr>
        <p:spPr>
          <a:xfrm>
            <a:off x="2382873" y="5440154"/>
            <a:ext cx="892382" cy="523220"/>
          </a:xfrm>
          <a:prstGeom prst="rect">
            <a:avLst/>
          </a:prstGeom>
          <a:noFill/>
        </p:spPr>
        <p:txBody>
          <a:bodyPr wrap="square" rtlCol="0">
            <a:spAutoFit/>
          </a:bodyPr>
          <a:lstStyle/>
          <a:p>
            <a:pPr algn="ctr"/>
            <a:r>
              <a:rPr lang="en-US" sz="2800" dirty="0">
                <a:latin typeface="Franklin Gothic Heavy" panose="020B0903020102020204" pitchFamily="34" charset="0"/>
              </a:rPr>
              <a:t>2%</a:t>
            </a:r>
          </a:p>
        </p:txBody>
      </p:sp>
      <p:sp>
        <p:nvSpPr>
          <p:cNvPr id="21" name="TextBox 20">
            <a:extLst>
              <a:ext uri="{FF2B5EF4-FFF2-40B4-BE49-F238E27FC236}">
                <a16:creationId xmlns:a16="http://schemas.microsoft.com/office/drawing/2014/main" id="{F402213C-1C08-87AA-8C40-E7835E1E984A}"/>
              </a:ext>
            </a:extLst>
          </p:cNvPr>
          <p:cNvSpPr txBox="1"/>
          <p:nvPr/>
        </p:nvSpPr>
        <p:spPr>
          <a:xfrm>
            <a:off x="1871688" y="4529163"/>
            <a:ext cx="892382" cy="523220"/>
          </a:xfrm>
          <a:prstGeom prst="rect">
            <a:avLst/>
          </a:prstGeom>
          <a:noFill/>
        </p:spPr>
        <p:txBody>
          <a:bodyPr wrap="square" rtlCol="0">
            <a:spAutoFit/>
          </a:bodyPr>
          <a:lstStyle/>
          <a:p>
            <a:pPr algn="ctr"/>
            <a:r>
              <a:rPr lang="en-US" sz="2800" dirty="0">
                <a:latin typeface="Franklin Gothic Heavy" panose="020B0903020102020204" pitchFamily="34" charset="0"/>
              </a:rPr>
              <a:t>1%</a:t>
            </a:r>
          </a:p>
        </p:txBody>
      </p:sp>
      <p:sp>
        <p:nvSpPr>
          <p:cNvPr id="22" name="Rectangle 21">
            <a:extLst>
              <a:ext uri="{FF2B5EF4-FFF2-40B4-BE49-F238E27FC236}">
                <a16:creationId xmlns:a16="http://schemas.microsoft.com/office/drawing/2014/main" id="{7B307FA9-1B8F-A3C7-A20A-AA62BDE22606}"/>
              </a:ext>
            </a:extLst>
          </p:cNvPr>
          <p:cNvSpPr/>
          <p:nvPr/>
        </p:nvSpPr>
        <p:spPr>
          <a:xfrm>
            <a:off x="7181320" y="2418582"/>
            <a:ext cx="5008033" cy="1902183"/>
          </a:xfrm>
          <a:prstGeom prst="rect">
            <a:avLst/>
          </a:prstGeom>
          <a:solidFill>
            <a:srgbClr val="284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C8D577A-CEDA-7C5A-5381-7340C188162E}"/>
              </a:ext>
            </a:extLst>
          </p:cNvPr>
          <p:cNvCxnSpPr>
            <a:cxnSpLocks/>
          </p:cNvCxnSpPr>
          <p:nvPr/>
        </p:nvCxnSpPr>
        <p:spPr>
          <a:xfrm>
            <a:off x="2225236" y="2058917"/>
            <a:ext cx="842813" cy="222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1BCD401-3A16-0D28-40E7-3F62279E4A68}"/>
              </a:ext>
            </a:extLst>
          </p:cNvPr>
          <p:cNvCxnSpPr>
            <a:cxnSpLocks/>
          </p:cNvCxnSpPr>
          <p:nvPr/>
        </p:nvCxnSpPr>
        <p:spPr>
          <a:xfrm>
            <a:off x="3060105" y="2087955"/>
            <a:ext cx="173578" cy="3309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7C60244F-52D6-C865-F5FC-658901705E9E}"/>
              </a:ext>
            </a:extLst>
          </p:cNvPr>
          <p:cNvSpPr txBox="1"/>
          <p:nvPr/>
        </p:nvSpPr>
        <p:spPr>
          <a:xfrm>
            <a:off x="1578962" y="4870258"/>
            <a:ext cx="1206013" cy="400110"/>
          </a:xfrm>
          <a:prstGeom prst="rect">
            <a:avLst/>
          </a:prstGeom>
          <a:noFill/>
        </p:spPr>
        <p:txBody>
          <a:bodyPr wrap="square" rtlCol="0">
            <a:spAutoFit/>
          </a:bodyPr>
          <a:lstStyle/>
          <a:p>
            <a:r>
              <a:rPr lang="en-US" sz="2000" dirty="0">
                <a:latin typeface="Franklin Gothic Demi Cond" panose="020B0706030402020204" pitchFamily="34" charset="0"/>
              </a:rPr>
              <a:t>Computer</a:t>
            </a:r>
          </a:p>
        </p:txBody>
      </p:sp>
      <p:cxnSp>
        <p:nvCxnSpPr>
          <p:cNvPr id="31" name="Straight Connector 30">
            <a:extLst>
              <a:ext uri="{FF2B5EF4-FFF2-40B4-BE49-F238E27FC236}">
                <a16:creationId xmlns:a16="http://schemas.microsoft.com/office/drawing/2014/main" id="{4BFE10A3-E177-64D3-813F-0DAAD14080ED}"/>
              </a:ext>
            </a:extLst>
          </p:cNvPr>
          <p:cNvCxnSpPr>
            <a:cxnSpLocks/>
          </p:cNvCxnSpPr>
          <p:nvPr/>
        </p:nvCxnSpPr>
        <p:spPr>
          <a:xfrm>
            <a:off x="2646642" y="4818496"/>
            <a:ext cx="1270106" cy="449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564A8E6-AC17-8916-C268-13FE08204F95}"/>
              </a:ext>
            </a:extLst>
          </p:cNvPr>
          <p:cNvCxnSpPr>
            <a:cxnSpLocks/>
          </p:cNvCxnSpPr>
          <p:nvPr/>
        </p:nvCxnSpPr>
        <p:spPr>
          <a:xfrm>
            <a:off x="3908804" y="4870258"/>
            <a:ext cx="173578" cy="3309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93BA794-239C-509F-778C-A3594157D5A8}"/>
              </a:ext>
            </a:extLst>
          </p:cNvPr>
          <p:cNvCxnSpPr>
            <a:cxnSpLocks/>
          </p:cNvCxnSpPr>
          <p:nvPr/>
        </p:nvCxnSpPr>
        <p:spPr>
          <a:xfrm>
            <a:off x="3126066" y="5711075"/>
            <a:ext cx="898987" cy="1123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9863217-0047-32F4-FD97-0F87AD4E6BFB}"/>
              </a:ext>
            </a:extLst>
          </p:cNvPr>
          <p:cNvCxnSpPr>
            <a:cxnSpLocks/>
          </p:cNvCxnSpPr>
          <p:nvPr/>
        </p:nvCxnSpPr>
        <p:spPr>
          <a:xfrm flipV="1">
            <a:off x="4028631" y="5457039"/>
            <a:ext cx="165634" cy="2770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EEF47DC-3788-7CB7-B773-B98EFEB67266}"/>
              </a:ext>
            </a:extLst>
          </p:cNvPr>
          <p:cNvSpPr txBox="1"/>
          <p:nvPr/>
        </p:nvSpPr>
        <p:spPr>
          <a:xfrm>
            <a:off x="1871688" y="5785108"/>
            <a:ext cx="1347527" cy="400110"/>
          </a:xfrm>
          <a:prstGeom prst="rect">
            <a:avLst/>
          </a:prstGeom>
          <a:noFill/>
        </p:spPr>
        <p:txBody>
          <a:bodyPr wrap="square" rtlCol="0">
            <a:spAutoFit/>
          </a:bodyPr>
          <a:lstStyle/>
          <a:p>
            <a:r>
              <a:rPr lang="en-US" sz="2000" dirty="0">
                <a:latin typeface="Franklin Gothic Demi Cond" panose="020B0706030402020204" pitchFamily="34" charset="0"/>
              </a:rPr>
              <a:t>Dishwasher</a:t>
            </a:r>
          </a:p>
        </p:txBody>
      </p:sp>
      <p:cxnSp>
        <p:nvCxnSpPr>
          <p:cNvPr id="42" name="Straight Connector 41">
            <a:extLst>
              <a:ext uri="{FF2B5EF4-FFF2-40B4-BE49-F238E27FC236}">
                <a16:creationId xmlns:a16="http://schemas.microsoft.com/office/drawing/2014/main" id="{F77352DD-772D-DD07-E4A0-5284995C3D94}"/>
              </a:ext>
            </a:extLst>
          </p:cNvPr>
          <p:cNvCxnSpPr>
            <a:cxnSpLocks/>
          </p:cNvCxnSpPr>
          <p:nvPr/>
        </p:nvCxnSpPr>
        <p:spPr>
          <a:xfrm flipV="1">
            <a:off x="4032559" y="6210880"/>
            <a:ext cx="330369" cy="117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3C602D3-D69A-D5DD-E965-BBAB426C0C54}"/>
              </a:ext>
            </a:extLst>
          </p:cNvPr>
          <p:cNvCxnSpPr>
            <a:cxnSpLocks/>
          </p:cNvCxnSpPr>
          <p:nvPr/>
        </p:nvCxnSpPr>
        <p:spPr>
          <a:xfrm flipV="1">
            <a:off x="4358294" y="5595561"/>
            <a:ext cx="150098" cy="6153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A57B4F5F-D980-FEE0-3AC2-17ED8E12C3EE}"/>
              </a:ext>
            </a:extLst>
          </p:cNvPr>
          <p:cNvSpPr txBox="1"/>
          <p:nvPr/>
        </p:nvSpPr>
        <p:spPr>
          <a:xfrm>
            <a:off x="2194556" y="6306264"/>
            <a:ext cx="1868557" cy="400110"/>
          </a:xfrm>
          <a:prstGeom prst="rect">
            <a:avLst/>
          </a:prstGeom>
          <a:noFill/>
        </p:spPr>
        <p:txBody>
          <a:bodyPr wrap="square" rtlCol="0">
            <a:spAutoFit/>
          </a:bodyPr>
          <a:lstStyle/>
          <a:p>
            <a:r>
              <a:rPr lang="en-US" sz="2000" dirty="0">
                <a:latin typeface="Franklin Gothic Demi Cond" panose="020B0706030402020204" pitchFamily="34" charset="0"/>
              </a:rPr>
              <a:t>TV &amp; Accessories</a:t>
            </a:r>
          </a:p>
        </p:txBody>
      </p:sp>
      <p:cxnSp>
        <p:nvCxnSpPr>
          <p:cNvPr id="49" name="Straight Connector 48">
            <a:extLst>
              <a:ext uri="{FF2B5EF4-FFF2-40B4-BE49-F238E27FC236}">
                <a16:creationId xmlns:a16="http://schemas.microsoft.com/office/drawing/2014/main" id="{15A70ED5-D05F-7BEA-87DD-1D08041B9A9B}"/>
              </a:ext>
            </a:extLst>
          </p:cNvPr>
          <p:cNvCxnSpPr>
            <a:cxnSpLocks/>
          </p:cNvCxnSpPr>
          <p:nvPr/>
        </p:nvCxnSpPr>
        <p:spPr>
          <a:xfrm flipH="1">
            <a:off x="6128506" y="1325762"/>
            <a:ext cx="120442" cy="3315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3254CE7-8602-FA68-8C84-3D63A27DAB83}"/>
              </a:ext>
            </a:extLst>
          </p:cNvPr>
          <p:cNvCxnSpPr>
            <a:cxnSpLocks/>
          </p:cNvCxnSpPr>
          <p:nvPr/>
        </p:nvCxnSpPr>
        <p:spPr>
          <a:xfrm flipV="1">
            <a:off x="6235382" y="1302730"/>
            <a:ext cx="746174" cy="269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B3AF73CE-F2A4-9EC7-BF22-C52B968FF879}"/>
              </a:ext>
            </a:extLst>
          </p:cNvPr>
          <p:cNvCxnSpPr>
            <a:cxnSpLocks/>
          </p:cNvCxnSpPr>
          <p:nvPr/>
        </p:nvCxnSpPr>
        <p:spPr>
          <a:xfrm flipH="1" flipV="1">
            <a:off x="4984073" y="5645786"/>
            <a:ext cx="146172" cy="7257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27D7301-4AEB-EC21-6EB2-C8700C2DFA76}"/>
              </a:ext>
            </a:extLst>
          </p:cNvPr>
          <p:cNvCxnSpPr>
            <a:cxnSpLocks/>
          </p:cNvCxnSpPr>
          <p:nvPr/>
        </p:nvCxnSpPr>
        <p:spPr>
          <a:xfrm>
            <a:off x="5130245" y="6371078"/>
            <a:ext cx="274206" cy="66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18BD8E9-21A3-9977-4074-92B749D9BC5F}"/>
              </a:ext>
            </a:extLst>
          </p:cNvPr>
          <p:cNvSpPr txBox="1"/>
          <p:nvPr/>
        </p:nvSpPr>
        <p:spPr>
          <a:xfrm>
            <a:off x="5442687" y="6424152"/>
            <a:ext cx="1868557" cy="400110"/>
          </a:xfrm>
          <a:prstGeom prst="rect">
            <a:avLst/>
          </a:prstGeom>
          <a:noFill/>
        </p:spPr>
        <p:txBody>
          <a:bodyPr wrap="square" rtlCol="0">
            <a:spAutoFit/>
          </a:bodyPr>
          <a:lstStyle/>
          <a:p>
            <a:r>
              <a:rPr lang="en-US" sz="2000" dirty="0">
                <a:latin typeface="Franklin Gothic Demi Cond" panose="020B0706030402020204" pitchFamily="34" charset="0"/>
              </a:rPr>
              <a:t>Electric Oven</a:t>
            </a:r>
          </a:p>
        </p:txBody>
      </p:sp>
      <p:cxnSp>
        <p:nvCxnSpPr>
          <p:cNvPr id="58" name="Straight Connector 57">
            <a:extLst>
              <a:ext uri="{FF2B5EF4-FFF2-40B4-BE49-F238E27FC236}">
                <a16:creationId xmlns:a16="http://schemas.microsoft.com/office/drawing/2014/main" id="{5FFCCB0D-FCD0-F172-EE96-154018F3BFF9}"/>
              </a:ext>
            </a:extLst>
          </p:cNvPr>
          <p:cNvCxnSpPr>
            <a:cxnSpLocks/>
          </p:cNvCxnSpPr>
          <p:nvPr/>
        </p:nvCxnSpPr>
        <p:spPr>
          <a:xfrm flipH="1" flipV="1">
            <a:off x="5579843" y="5561552"/>
            <a:ext cx="47764" cy="2751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86DC9F5-BBEA-3220-DC17-5D161A6C8F35}"/>
              </a:ext>
            </a:extLst>
          </p:cNvPr>
          <p:cNvCxnSpPr>
            <a:cxnSpLocks/>
          </p:cNvCxnSpPr>
          <p:nvPr/>
        </p:nvCxnSpPr>
        <p:spPr>
          <a:xfrm>
            <a:off x="5636047" y="5836707"/>
            <a:ext cx="670078" cy="268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26F4846D-1BB6-243E-106B-6E4C3AB53783}"/>
              </a:ext>
            </a:extLst>
          </p:cNvPr>
          <p:cNvSpPr txBox="1"/>
          <p:nvPr/>
        </p:nvSpPr>
        <p:spPr>
          <a:xfrm>
            <a:off x="6373027" y="5971388"/>
            <a:ext cx="1868557" cy="400110"/>
          </a:xfrm>
          <a:prstGeom prst="rect">
            <a:avLst/>
          </a:prstGeom>
          <a:noFill/>
        </p:spPr>
        <p:txBody>
          <a:bodyPr wrap="square" rtlCol="0">
            <a:spAutoFit/>
          </a:bodyPr>
          <a:lstStyle/>
          <a:p>
            <a:r>
              <a:rPr lang="en-US" sz="2000" dirty="0">
                <a:latin typeface="Franklin Gothic Demi Cond" panose="020B0706030402020204" pitchFamily="34" charset="0"/>
              </a:rPr>
              <a:t>Refrigerator</a:t>
            </a:r>
          </a:p>
        </p:txBody>
      </p:sp>
      <p:cxnSp>
        <p:nvCxnSpPr>
          <p:cNvPr id="64" name="Straight Connector 63">
            <a:extLst>
              <a:ext uri="{FF2B5EF4-FFF2-40B4-BE49-F238E27FC236}">
                <a16:creationId xmlns:a16="http://schemas.microsoft.com/office/drawing/2014/main" id="{1DF4D567-8ACB-198B-2DAB-84A6023D039B}"/>
              </a:ext>
            </a:extLst>
          </p:cNvPr>
          <p:cNvCxnSpPr>
            <a:cxnSpLocks/>
          </p:cNvCxnSpPr>
          <p:nvPr/>
        </p:nvCxnSpPr>
        <p:spPr>
          <a:xfrm flipH="1" flipV="1">
            <a:off x="6385135" y="4977390"/>
            <a:ext cx="128280" cy="4613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02F1AD43-DF8D-413D-AF69-D066A1097F9F}"/>
              </a:ext>
            </a:extLst>
          </p:cNvPr>
          <p:cNvCxnSpPr>
            <a:cxnSpLocks/>
          </p:cNvCxnSpPr>
          <p:nvPr/>
        </p:nvCxnSpPr>
        <p:spPr>
          <a:xfrm>
            <a:off x="6510804" y="5422260"/>
            <a:ext cx="820404" cy="245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03A00F6A-E7FD-2F70-6120-D13725C52F9D}"/>
              </a:ext>
            </a:extLst>
          </p:cNvPr>
          <p:cNvSpPr txBox="1"/>
          <p:nvPr/>
        </p:nvSpPr>
        <p:spPr>
          <a:xfrm>
            <a:off x="7373962" y="5237555"/>
            <a:ext cx="1868557" cy="400110"/>
          </a:xfrm>
          <a:prstGeom prst="rect">
            <a:avLst/>
          </a:prstGeom>
          <a:noFill/>
        </p:spPr>
        <p:txBody>
          <a:bodyPr wrap="square" rtlCol="0">
            <a:spAutoFit/>
          </a:bodyPr>
          <a:lstStyle/>
          <a:p>
            <a:r>
              <a:rPr lang="en-US" sz="2000" dirty="0">
                <a:latin typeface="Franklin Gothic Demi Cond" panose="020B0706030402020204" pitchFamily="34" charset="0"/>
              </a:rPr>
              <a:t>Lighting</a:t>
            </a:r>
          </a:p>
        </p:txBody>
      </p:sp>
      <p:sp>
        <p:nvSpPr>
          <p:cNvPr id="68" name="TextBox 67">
            <a:extLst>
              <a:ext uri="{FF2B5EF4-FFF2-40B4-BE49-F238E27FC236}">
                <a16:creationId xmlns:a16="http://schemas.microsoft.com/office/drawing/2014/main" id="{C1DF3DDF-F155-778F-A024-F40D76A375CF}"/>
              </a:ext>
            </a:extLst>
          </p:cNvPr>
          <p:cNvSpPr txBox="1"/>
          <p:nvPr/>
        </p:nvSpPr>
        <p:spPr>
          <a:xfrm>
            <a:off x="7868125" y="2503988"/>
            <a:ext cx="2930764" cy="400110"/>
          </a:xfrm>
          <a:prstGeom prst="rect">
            <a:avLst/>
          </a:prstGeom>
          <a:noFill/>
        </p:spPr>
        <p:txBody>
          <a:bodyPr wrap="square" rtlCol="0">
            <a:spAutoFit/>
          </a:bodyPr>
          <a:lstStyle/>
          <a:p>
            <a:pPr algn="ctr"/>
            <a:r>
              <a:rPr lang="en-US" sz="2000" dirty="0">
                <a:latin typeface="Franklin Gothic Demi Cond" panose="020B0706030402020204" pitchFamily="34" charset="0"/>
              </a:rPr>
              <a:t>Clothes Washing &amp; Drying</a:t>
            </a:r>
          </a:p>
        </p:txBody>
      </p:sp>
      <p:cxnSp>
        <p:nvCxnSpPr>
          <p:cNvPr id="69" name="Straight Connector 68">
            <a:extLst>
              <a:ext uri="{FF2B5EF4-FFF2-40B4-BE49-F238E27FC236}">
                <a16:creationId xmlns:a16="http://schemas.microsoft.com/office/drawing/2014/main" id="{7BABE9F1-6B49-D9DD-3177-529250286F2D}"/>
              </a:ext>
            </a:extLst>
          </p:cNvPr>
          <p:cNvCxnSpPr>
            <a:cxnSpLocks/>
          </p:cNvCxnSpPr>
          <p:nvPr/>
        </p:nvCxnSpPr>
        <p:spPr>
          <a:xfrm flipH="1">
            <a:off x="7049254" y="2704043"/>
            <a:ext cx="427862" cy="2593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069B8034-D283-5C8C-76FB-C6A670ED71DA}"/>
              </a:ext>
            </a:extLst>
          </p:cNvPr>
          <p:cNvCxnSpPr>
            <a:cxnSpLocks/>
          </p:cNvCxnSpPr>
          <p:nvPr/>
        </p:nvCxnSpPr>
        <p:spPr>
          <a:xfrm>
            <a:off x="7473274" y="2709965"/>
            <a:ext cx="4414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DB3A8730-7E89-9EC7-3E22-103486118153}"/>
              </a:ext>
            </a:extLst>
          </p:cNvPr>
          <p:cNvSpPr txBox="1"/>
          <p:nvPr/>
        </p:nvSpPr>
        <p:spPr>
          <a:xfrm>
            <a:off x="7866777" y="2502640"/>
            <a:ext cx="2930764" cy="400110"/>
          </a:xfrm>
          <a:prstGeom prst="rect">
            <a:avLst/>
          </a:prstGeom>
          <a:noFill/>
        </p:spPr>
        <p:txBody>
          <a:bodyPr wrap="square" rtlCol="0">
            <a:spAutoFit/>
          </a:bodyPr>
          <a:lstStyle/>
          <a:p>
            <a:pPr algn="ctr"/>
            <a:r>
              <a:rPr lang="en-US" sz="2000" dirty="0">
                <a:solidFill>
                  <a:schemeClr val="accent6"/>
                </a:solidFill>
                <a:latin typeface="Franklin Gothic Demi Cond" panose="020B0706030402020204" pitchFamily="34" charset="0"/>
              </a:rPr>
              <a:t>Clothes Washing &amp; Drying</a:t>
            </a:r>
          </a:p>
        </p:txBody>
      </p:sp>
      <p:sp>
        <p:nvSpPr>
          <p:cNvPr id="80" name="Arrow: Down 79">
            <a:extLst>
              <a:ext uri="{FF2B5EF4-FFF2-40B4-BE49-F238E27FC236}">
                <a16:creationId xmlns:a16="http://schemas.microsoft.com/office/drawing/2014/main" id="{FF4D9175-E114-1019-DDD9-036A3014379C}"/>
              </a:ext>
            </a:extLst>
          </p:cNvPr>
          <p:cNvSpPr/>
          <p:nvPr/>
        </p:nvSpPr>
        <p:spPr>
          <a:xfrm>
            <a:off x="10102710" y="3128170"/>
            <a:ext cx="341409" cy="400110"/>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B3839DC9-DE50-B5CE-2207-D50928B149E9}"/>
              </a:ext>
            </a:extLst>
          </p:cNvPr>
          <p:cNvSpPr txBox="1"/>
          <p:nvPr/>
        </p:nvSpPr>
        <p:spPr>
          <a:xfrm>
            <a:off x="8779009" y="3611989"/>
            <a:ext cx="2930764" cy="400110"/>
          </a:xfrm>
          <a:prstGeom prst="rect">
            <a:avLst/>
          </a:prstGeom>
          <a:noFill/>
        </p:spPr>
        <p:txBody>
          <a:bodyPr wrap="square" rtlCol="0">
            <a:spAutoFit/>
          </a:bodyPr>
          <a:lstStyle/>
          <a:p>
            <a:pPr algn="ctr"/>
            <a:r>
              <a:rPr lang="en-US" sz="2000" dirty="0">
                <a:solidFill>
                  <a:schemeClr val="accent1"/>
                </a:solidFill>
                <a:latin typeface="Franklin Gothic Demi Cond" panose="020B0706030402020204" pitchFamily="34" charset="0"/>
              </a:rPr>
              <a:t>71% from Drying</a:t>
            </a:r>
          </a:p>
        </p:txBody>
      </p:sp>
      <p:cxnSp>
        <p:nvCxnSpPr>
          <p:cNvPr id="83" name="Straight Connector 82">
            <a:extLst>
              <a:ext uri="{FF2B5EF4-FFF2-40B4-BE49-F238E27FC236}">
                <a16:creationId xmlns:a16="http://schemas.microsoft.com/office/drawing/2014/main" id="{814DFBE5-F2C0-37B3-D761-39F0919706B3}"/>
              </a:ext>
            </a:extLst>
          </p:cNvPr>
          <p:cNvCxnSpPr/>
          <p:nvPr/>
        </p:nvCxnSpPr>
        <p:spPr>
          <a:xfrm>
            <a:off x="9962552" y="2902750"/>
            <a:ext cx="60473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4" name="Oval 83">
            <a:extLst>
              <a:ext uri="{FF2B5EF4-FFF2-40B4-BE49-F238E27FC236}">
                <a16:creationId xmlns:a16="http://schemas.microsoft.com/office/drawing/2014/main" id="{952A0B7D-CFBD-040F-3889-61767DF065BF}"/>
              </a:ext>
            </a:extLst>
          </p:cNvPr>
          <p:cNvSpPr/>
          <p:nvPr/>
        </p:nvSpPr>
        <p:spPr>
          <a:xfrm>
            <a:off x="2225236" y="2030879"/>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7267E94-6049-A297-662F-886599460AEF}"/>
              </a:ext>
            </a:extLst>
          </p:cNvPr>
          <p:cNvSpPr/>
          <p:nvPr/>
        </p:nvSpPr>
        <p:spPr>
          <a:xfrm>
            <a:off x="3216124" y="2398090"/>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CC193D9D-9C7D-3AF5-589F-31E1EFD0E567}"/>
              </a:ext>
            </a:extLst>
          </p:cNvPr>
          <p:cNvSpPr/>
          <p:nvPr/>
        </p:nvSpPr>
        <p:spPr>
          <a:xfrm>
            <a:off x="2623782" y="4791764"/>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B5B60EB6-7691-EBE9-F267-E101B5FA1C73}"/>
              </a:ext>
            </a:extLst>
          </p:cNvPr>
          <p:cNvSpPr/>
          <p:nvPr/>
        </p:nvSpPr>
        <p:spPr>
          <a:xfrm>
            <a:off x="4048615" y="5159000"/>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BBC3052D-49F3-6605-1A23-E336C6016871}"/>
              </a:ext>
            </a:extLst>
          </p:cNvPr>
          <p:cNvSpPr/>
          <p:nvPr/>
        </p:nvSpPr>
        <p:spPr>
          <a:xfrm>
            <a:off x="4174284" y="5422260"/>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2E200081-22B9-BA3C-62FC-9111139F9540}"/>
              </a:ext>
            </a:extLst>
          </p:cNvPr>
          <p:cNvSpPr/>
          <p:nvPr/>
        </p:nvSpPr>
        <p:spPr>
          <a:xfrm>
            <a:off x="3116465" y="5691140"/>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1CAF6F8-22D7-125D-607D-3AF5FF094556}"/>
              </a:ext>
            </a:extLst>
          </p:cNvPr>
          <p:cNvSpPr/>
          <p:nvPr/>
        </p:nvSpPr>
        <p:spPr>
          <a:xfrm>
            <a:off x="4013971" y="6197023"/>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81E750A4-C997-89BC-BAD8-B6610A7225C0}"/>
              </a:ext>
            </a:extLst>
          </p:cNvPr>
          <p:cNvSpPr/>
          <p:nvPr/>
        </p:nvSpPr>
        <p:spPr>
          <a:xfrm>
            <a:off x="4485532" y="5563397"/>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0F221C97-8719-4BA5-0C46-9D15A46548FA}"/>
              </a:ext>
            </a:extLst>
          </p:cNvPr>
          <p:cNvSpPr/>
          <p:nvPr/>
        </p:nvSpPr>
        <p:spPr>
          <a:xfrm>
            <a:off x="4960743" y="5605854"/>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2B5664E9-437D-3379-F4AD-01C6192FEDE5}"/>
              </a:ext>
            </a:extLst>
          </p:cNvPr>
          <p:cNvSpPr/>
          <p:nvPr/>
        </p:nvSpPr>
        <p:spPr>
          <a:xfrm>
            <a:off x="5389235" y="6344245"/>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20D7B30-DE00-FC0B-FF11-0CBDAEECC0E1}"/>
              </a:ext>
            </a:extLst>
          </p:cNvPr>
          <p:cNvSpPr/>
          <p:nvPr/>
        </p:nvSpPr>
        <p:spPr>
          <a:xfrm>
            <a:off x="6300256" y="5836707"/>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E8FEC2C-1A9D-D1BA-6A2E-155FB2C5BB5A}"/>
              </a:ext>
            </a:extLst>
          </p:cNvPr>
          <p:cNvSpPr/>
          <p:nvPr/>
        </p:nvSpPr>
        <p:spPr>
          <a:xfrm>
            <a:off x="5556983" y="5530750"/>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CADF6EF5-9352-7CBD-794E-DF5B410B24B1}"/>
              </a:ext>
            </a:extLst>
          </p:cNvPr>
          <p:cNvSpPr/>
          <p:nvPr/>
        </p:nvSpPr>
        <p:spPr>
          <a:xfrm>
            <a:off x="7312324" y="5418579"/>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48008A2-4FB4-29A6-A3D9-3E3D7DA04B50}"/>
              </a:ext>
            </a:extLst>
          </p:cNvPr>
          <p:cNvSpPr/>
          <p:nvPr/>
        </p:nvSpPr>
        <p:spPr>
          <a:xfrm>
            <a:off x="6356299" y="4943527"/>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869AAD72-B2AA-7769-6C3C-CEA593E23385}"/>
              </a:ext>
            </a:extLst>
          </p:cNvPr>
          <p:cNvSpPr/>
          <p:nvPr/>
        </p:nvSpPr>
        <p:spPr>
          <a:xfrm>
            <a:off x="6095222" y="1643948"/>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D0C67538-D19B-352F-286B-1C1AD10B55E6}"/>
              </a:ext>
            </a:extLst>
          </p:cNvPr>
          <p:cNvSpPr/>
          <p:nvPr/>
        </p:nvSpPr>
        <p:spPr>
          <a:xfrm>
            <a:off x="6981556" y="1277232"/>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6B4AEBD9-F9E6-BD01-E799-CC741701ED68}"/>
              </a:ext>
            </a:extLst>
          </p:cNvPr>
          <p:cNvSpPr/>
          <p:nvPr/>
        </p:nvSpPr>
        <p:spPr>
          <a:xfrm>
            <a:off x="7000839" y="2948395"/>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B332839-AAAC-767C-91D1-463D63764A7B}"/>
              </a:ext>
            </a:extLst>
          </p:cNvPr>
          <p:cNvSpPr/>
          <p:nvPr/>
        </p:nvSpPr>
        <p:spPr>
          <a:xfrm>
            <a:off x="7009511" y="2945332"/>
            <a:ext cx="45719" cy="53665"/>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BEB22527-7521-53EE-12C3-0D7969A77A34}"/>
              </a:ext>
            </a:extLst>
          </p:cNvPr>
          <p:cNvSpPr/>
          <p:nvPr/>
        </p:nvSpPr>
        <p:spPr>
          <a:xfrm>
            <a:off x="7914747" y="2682686"/>
            <a:ext cx="45719" cy="5366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61BB4324-7F45-7738-6BEE-1748AA99CAD0}"/>
              </a:ext>
            </a:extLst>
          </p:cNvPr>
          <p:cNvSpPr/>
          <p:nvPr/>
        </p:nvSpPr>
        <p:spPr>
          <a:xfrm>
            <a:off x="7914506" y="2679274"/>
            <a:ext cx="45719" cy="53665"/>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BAAB17C8-0D13-1557-E56B-5892824560DA}"/>
              </a:ext>
            </a:extLst>
          </p:cNvPr>
          <p:cNvCxnSpPr>
            <a:cxnSpLocks/>
          </p:cNvCxnSpPr>
          <p:nvPr/>
        </p:nvCxnSpPr>
        <p:spPr>
          <a:xfrm flipH="1">
            <a:off x="7047906" y="2702695"/>
            <a:ext cx="427862" cy="25931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DEA914E-0CC1-8004-6FCB-235822B2ABC4}"/>
              </a:ext>
            </a:extLst>
          </p:cNvPr>
          <p:cNvCxnSpPr>
            <a:cxnSpLocks/>
          </p:cNvCxnSpPr>
          <p:nvPr/>
        </p:nvCxnSpPr>
        <p:spPr>
          <a:xfrm>
            <a:off x="7473273" y="2705631"/>
            <a:ext cx="441473"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pic>
        <p:nvPicPr>
          <p:cNvPr id="104" name="Graphic 103" descr="Fluorescent Light Blub outline">
            <a:extLst>
              <a:ext uri="{FF2B5EF4-FFF2-40B4-BE49-F238E27FC236}">
                <a16:creationId xmlns:a16="http://schemas.microsoft.com/office/drawing/2014/main" id="{89309BC3-339B-B237-2FFE-D627F0738C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44171" y="215953"/>
            <a:ext cx="514070" cy="514070"/>
          </a:xfrm>
          <a:prstGeom prst="rect">
            <a:avLst/>
          </a:prstGeom>
        </p:spPr>
      </p:pic>
      <p:sp>
        <p:nvSpPr>
          <p:cNvPr id="105" name="Oval 104">
            <a:extLst>
              <a:ext uri="{FF2B5EF4-FFF2-40B4-BE49-F238E27FC236}">
                <a16:creationId xmlns:a16="http://schemas.microsoft.com/office/drawing/2014/main" id="{16110DEC-C3C3-4CBB-7B80-6C19EE2702CE}"/>
              </a:ext>
            </a:extLst>
          </p:cNvPr>
          <p:cNvSpPr/>
          <p:nvPr/>
        </p:nvSpPr>
        <p:spPr>
          <a:xfrm>
            <a:off x="11316570" y="103253"/>
            <a:ext cx="757585" cy="688526"/>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4ECA64-A55B-29F7-99C0-24E9ED27F03A}"/>
              </a:ext>
            </a:extLst>
          </p:cNvPr>
          <p:cNvSpPr txBox="1"/>
          <p:nvPr/>
        </p:nvSpPr>
        <p:spPr>
          <a:xfrm>
            <a:off x="12868" y="6220549"/>
            <a:ext cx="1891785" cy="646331"/>
          </a:xfrm>
          <a:prstGeom prst="rect">
            <a:avLst/>
          </a:prstGeom>
          <a:noFill/>
          <a:effectLst>
            <a:softEdge rad="0"/>
          </a:effectLst>
        </p:spPr>
        <p:txBody>
          <a:bodyPr wrap="square" rtlCol="0">
            <a:spAutoFit/>
          </a:bodyPr>
          <a:lstStyle/>
          <a:p>
            <a:r>
              <a:rPr lang="en-US" sz="1200" dirty="0">
                <a:latin typeface="Franklin Gothic Book" panose="020B0503020102020204" pitchFamily="34" charset="0"/>
              </a:rPr>
              <a:t>Sources:                      Taylor &amp; Francis, 2010 and Desjardins, 2016</a:t>
            </a:r>
          </a:p>
        </p:txBody>
      </p:sp>
    </p:spTree>
    <p:extLst>
      <p:ext uri="{BB962C8B-B14F-4D97-AF65-F5344CB8AC3E}">
        <p14:creationId xmlns:p14="http://schemas.microsoft.com/office/powerpoint/2010/main" val="123295082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500"/>
                                        <p:tgtEl>
                                          <p:spTgt spid="10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1500"/>
                                        <p:tgtEl>
                                          <p:spTgt spid="8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1500"/>
                                        <p:tgtEl>
                                          <p:spTgt spid="80"/>
                                        </p:tgtEl>
                                      </p:cBhvr>
                                    </p:animEffect>
                                  </p:childTnLst>
                                </p:cTn>
                              </p:par>
                              <p:par>
                                <p:cTn id="30" presetID="10" presetClass="entr" presetSubtype="0" fill="hold"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1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7" grpId="0"/>
      <p:bldP spid="80" grpId="0" animBg="1"/>
      <p:bldP spid="81" grpId="0"/>
      <p:bldP spid="101" grpId="0" animBg="1"/>
      <p:bldP spid="10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Today’s Laundry Dilemma</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pic>
        <p:nvPicPr>
          <p:cNvPr id="8" name="Picture 7">
            <a:extLst>
              <a:ext uri="{FF2B5EF4-FFF2-40B4-BE49-F238E27FC236}">
                <a16:creationId xmlns:a16="http://schemas.microsoft.com/office/drawing/2014/main" id="{3659BFBA-003A-C2B2-AC88-EDC0B303D998}"/>
              </a:ext>
            </a:extLst>
          </p:cNvPr>
          <p:cNvPicPr>
            <a:picLocks noChangeAspect="1"/>
          </p:cNvPicPr>
          <p:nvPr/>
        </p:nvPicPr>
        <p:blipFill>
          <a:blip r:embed="rId3"/>
          <a:stretch>
            <a:fillRect/>
          </a:stretch>
        </p:blipFill>
        <p:spPr>
          <a:xfrm>
            <a:off x="2455398" y="1032031"/>
            <a:ext cx="7159693" cy="5253123"/>
          </a:xfrm>
          <a:prstGeom prst="rect">
            <a:avLst/>
          </a:prstGeom>
        </p:spPr>
      </p:pic>
      <p:sp>
        <p:nvSpPr>
          <p:cNvPr id="4" name="TextBox 3">
            <a:extLst>
              <a:ext uri="{FF2B5EF4-FFF2-40B4-BE49-F238E27FC236}">
                <a16:creationId xmlns:a16="http://schemas.microsoft.com/office/drawing/2014/main" id="{BEBA72CF-A277-6FE3-2B29-6D0B90256CE8}"/>
              </a:ext>
            </a:extLst>
          </p:cNvPr>
          <p:cNvSpPr txBox="1"/>
          <p:nvPr/>
        </p:nvSpPr>
        <p:spPr>
          <a:xfrm>
            <a:off x="2233161" y="4592229"/>
            <a:ext cx="914400" cy="523220"/>
          </a:xfrm>
          <a:prstGeom prst="rect">
            <a:avLst/>
          </a:prstGeom>
          <a:noFill/>
        </p:spPr>
        <p:txBody>
          <a:bodyPr wrap="square" rtlCol="0">
            <a:spAutoFit/>
          </a:bodyPr>
          <a:lstStyle/>
          <a:p>
            <a:pPr algn="ctr"/>
            <a:r>
              <a:rPr lang="en-US" sz="2800" dirty="0">
                <a:solidFill>
                  <a:schemeClr val="accent3">
                    <a:lumMod val="75000"/>
                  </a:schemeClr>
                </a:solidFill>
                <a:latin typeface="Franklin Gothic Heavy" panose="020B0903020102020204" pitchFamily="34" charset="0"/>
              </a:rPr>
              <a:t>24%</a:t>
            </a:r>
          </a:p>
        </p:txBody>
      </p:sp>
      <p:sp>
        <p:nvSpPr>
          <p:cNvPr id="5" name="TextBox 4">
            <a:extLst>
              <a:ext uri="{FF2B5EF4-FFF2-40B4-BE49-F238E27FC236}">
                <a16:creationId xmlns:a16="http://schemas.microsoft.com/office/drawing/2014/main" id="{90E8A89F-396F-7D7E-B9E9-B35E218111B0}"/>
              </a:ext>
            </a:extLst>
          </p:cNvPr>
          <p:cNvSpPr txBox="1"/>
          <p:nvPr/>
        </p:nvSpPr>
        <p:spPr>
          <a:xfrm>
            <a:off x="1998198" y="1959134"/>
            <a:ext cx="914400" cy="523220"/>
          </a:xfrm>
          <a:prstGeom prst="rect">
            <a:avLst/>
          </a:prstGeom>
          <a:noFill/>
        </p:spPr>
        <p:txBody>
          <a:bodyPr wrap="square" rtlCol="0">
            <a:spAutoFit/>
          </a:bodyPr>
          <a:lstStyle/>
          <a:p>
            <a:pPr algn="ctr"/>
            <a:r>
              <a:rPr lang="en-US" sz="2800" dirty="0">
                <a:solidFill>
                  <a:schemeClr val="accent3">
                    <a:lumMod val="75000"/>
                  </a:schemeClr>
                </a:solidFill>
                <a:latin typeface="Franklin Gothic Heavy" panose="020B0903020102020204" pitchFamily="34" charset="0"/>
              </a:rPr>
              <a:t>7%</a:t>
            </a:r>
          </a:p>
        </p:txBody>
      </p:sp>
      <p:sp>
        <p:nvSpPr>
          <p:cNvPr id="7" name="TextBox 6">
            <a:extLst>
              <a:ext uri="{FF2B5EF4-FFF2-40B4-BE49-F238E27FC236}">
                <a16:creationId xmlns:a16="http://schemas.microsoft.com/office/drawing/2014/main" id="{319C3F45-725F-6E5A-AE04-871BA957F784}"/>
              </a:ext>
            </a:extLst>
          </p:cNvPr>
          <p:cNvSpPr txBox="1"/>
          <p:nvPr/>
        </p:nvSpPr>
        <p:spPr>
          <a:xfrm>
            <a:off x="3527699" y="1121350"/>
            <a:ext cx="1008996" cy="523220"/>
          </a:xfrm>
          <a:prstGeom prst="rect">
            <a:avLst/>
          </a:prstGeom>
          <a:noFill/>
        </p:spPr>
        <p:txBody>
          <a:bodyPr wrap="square" rtlCol="0">
            <a:spAutoFit/>
          </a:bodyPr>
          <a:lstStyle/>
          <a:p>
            <a:pPr algn="ctr"/>
            <a:r>
              <a:rPr lang="en-US" sz="2800" dirty="0">
                <a:solidFill>
                  <a:schemeClr val="accent3">
                    <a:lumMod val="75000"/>
                  </a:schemeClr>
                </a:solidFill>
                <a:latin typeface="Franklin Gothic Heavy" panose="020B0903020102020204" pitchFamily="34" charset="0"/>
              </a:rPr>
              <a:t>3.7%</a:t>
            </a:r>
          </a:p>
        </p:txBody>
      </p:sp>
      <p:sp>
        <p:nvSpPr>
          <p:cNvPr id="9" name="TextBox 8">
            <a:extLst>
              <a:ext uri="{FF2B5EF4-FFF2-40B4-BE49-F238E27FC236}">
                <a16:creationId xmlns:a16="http://schemas.microsoft.com/office/drawing/2014/main" id="{8A62DE04-120F-DAEE-701E-BBB530EFCF4C}"/>
              </a:ext>
            </a:extLst>
          </p:cNvPr>
          <p:cNvSpPr txBox="1"/>
          <p:nvPr/>
        </p:nvSpPr>
        <p:spPr>
          <a:xfrm>
            <a:off x="6666060" y="977446"/>
            <a:ext cx="1008996" cy="523220"/>
          </a:xfrm>
          <a:prstGeom prst="rect">
            <a:avLst/>
          </a:prstGeom>
          <a:noFill/>
        </p:spPr>
        <p:txBody>
          <a:bodyPr wrap="square" rtlCol="0">
            <a:spAutoFit/>
          </a:bodyPr>
          <a:lstStyle/>
          <a:p>
            <a:pPr algn="ctr"/>
            <a:r>
              <a:rPr lang="en-US" sz="2800" dirty="0">
                <a:solidFill>
                  <a:schemeClr val="accent3">
                    <a:lumMod val="75000"/>
                  </a:schemeClr>
                </a:solidFill>
                <a:latin typeface="Franklin Gothic Heavy" panose="020B0903020102020204" pitchFamily="34" charset="0"/>
              </a:rPr>
              <a:t>2%</a:t>
            </a:r>
          </a:p>
        </p:txBody>
      </p:sp>
      <p:sp>
        <p:nvSpPr>
          <p:cNvPr id="10" name="TextBox 9">
            <a:extLst>
              <a:ext uri="{FF2B5EF4-FFF2-40B4-BE49-F238E27FC236}">
                <a16:creationId xmlns:a16="http://schemas.microsoft.com/office/drawing/2014/main" id="{E008712D-EC9B-6D36-EF65-7CEF4C256A51}"/>
              </a:ext>
            </a:extLst>
          </p:cNvPr>
          <p:cNvSpPr txBox="1"/>
          <p:nvPr/>
        </p:nvSpPr>
        <p:spPr>
          <a:xfrm>
            <a:off x="9233555" y="2117074"/>
            <a:ext cx="1008996" cy="523220"/>
          </a:xfrm>
          <a:prstGeom prst="rect">
            <a:avLst/>
          </a:prstGeom>
          <a:noFill/>
        </p:spPr>
        <p:txBody>
          <a:bodyPr wrap="square" rtlCol="0">
            <a:spAutoFit/>
          </a:bodyPr>
          <a:lstStyle/>
          <a:p>
            <a:pPr algn="ctr"/>
            <a:r>
              <a:rPr lang="en-US" sz="2800" dirty="0">
                <a:solidFill>
                  <a:schemeClr val="accent3">
                    <a:lumMod val="75000"/>
                  </a:schemeClr>
                </a:solidFill>
                <a:latin typeface="Franklin Gothic Heavy" panose="020B0903020102020204" pitchFamily="34" charset="0"/>
              </a:rPr>
              <a:t>0.3%</a:t>
            </a:r>
          </a:p>
        </p:txBody>
      </p:sp>
      <p:sp>
        <p:nvSpPr>
          <p:cNvPr id="11" name="TextBox 10">
            <a:extLst>
              <a:ext uri="{FF2B5EF4-FFF2-40B4-BE49-F238E27FC236}">
                <a16:creationId xmlns:a16="http://schemas.microsoft.com/office/drawing/2014/main" id="{3F0EF0C5-13D3-9A14-45FA-D79454C934D7}"/>
              </a:ext>
            </a:extLst>
          </p:cNvPr>
          <p:cNvSpPr txBox="1"/>
          <p:nvPr/>
        </p:nvSpPr>
        <p:spPr>
          <a:xfrm>
            <a:off x="9300462" y="3487770"/>
            <a:ext cx="1008996" cy="523220"/>
          </a:xfrm>
          <a:prstGeom prst="rect">
            <a:avLst/>
          </a:prstGeom>
          <a:noFill/>
        </p:spPr>
        <p:txBody>
          <a:bodyPr wrap="square" rtlCol="0">
            <a:spAutoFit/>
          </a:bodyPr>
          <a:lstStyle/>
          <a:p>
            <a:pPr algn="ctr"/>
            <a:r>
              <a:rPr lang="en-US" sz="2800" dirty="0">
                <a:solidFill>
                  <a:schemeClr val="accent3">
                    <a:lumMod val="75000"/>
                  </a:schemeClr>
                </a:solidFill>
                <a:latin typeface="Franklin Gothic Heavy" panose="020B0903020102020204" pitchFamily="34" charset="0"/>
              </a:rPr>
              <a:t>35%</a:t>
            </a:r>
          </a:p>
        </p:txBody>
      </p:sp>
      <p:sp>
        <p:nvSpPr>
          <p:cNvPr id="12" name="TextBox 11">
            <a:extLst>
              <a:ext uri="{FF2B5EF4-FFF2-40B4-BE49-F238E27FC236}">
                <a16:creationId xmlns:a16="http://schemas.microsoft.com/office/drawing/2014/main" id="{6FC24B61-D632-CEF9-CA55-2C38C9B8DA84}"/>
              </a:ext>
            </a:extLst>
          </p:cNvPr>
          <p:cNvSpPr txBox="1"/>
          <p:nvPr/>
        </p:nvSpPr>
        <p:spPr>
          <a:xfrm>
            <a:off x="9284425" y="4782004"/>
            <a:ext cx="1008996" cy="523220"/>
          </a:xfrm>
          <a:prstGeom prst="rect">
            <a:avLst/>
          </a:prstGeom>
          <a:noFill/>
        </p:spPr>
        <p:txBody>
          <a:bodyPr wrap="square" rtlCol="0">
            <a:spAutoFit/>
          </a:bodyPr>
          <a:lstStyle/>
          <a:p>
            <a:pPr algn="ctr"/>
            <a:r>
              <a:rPr lang="en-US" sz="2800" dirty="0">
                <a:solidFill>
                  <a:schemeClr val="accent3">
                    <a:lumMod val="75000"/>
                  </a:schemeClr>
                </a:solidFill>
                <a:latin typeface="Franklin Gothic Heavy" panose="020B0903020102020204" pitchFamily="34" charset="0"/>
              </a:rPr>
              <a:t>28%</a:t>
            </a:r>
          </a:p>
        </p:txBody>
      </p:sp>
      <p:sp>
        <p:nvSpPr>
          <p:cNvPr id="20" name="Rectangle 19">
            <a:extLst>
              <a:ext uri="{FF2B5EF4-FFF2-40B4-BE49-F238E27FC236}">
                <a16:creationId xmlns:a16="http://schemas.microsoft.com/office/drawing/2014/main" id="{FF912A42-8E7F-2B19-03F0-3559567167FB}"/>
              </a:ext>
            </a:extLst>
          </p:cNvPr>
          <p:cNvSpPr/>
          <p:nvPr/>
        </p:nvSpPr>
        <p:spPr>
          <a:xfrm>
            <a:off x="11180064" y="1"/>
            <a:ext cx="1009289" cy="963386"/>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D529225-107D-C56B-51F6-307C99550CEC}"/>
              </a:ext>
            </a:extLst>
          </p:cNvPr>
          <p:cNvSpPr/>
          <p:nvPr/>
        </p:nvSpPr>
        <p:spPr>
          <a:xfrm>
            <a:off x="11316570" y="103253"/>
            <a:ext cx="757585" cy="688526"/>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Graphic 21" descr="Leaky Tap outline">
            <a:extLst>
              <a:ext uri="{FF2B5EF4-FFF2-40B4-BE49-F238E27FC236}">
                <a16:creationId xmlns:a16="http://schemas.microsoft.com/office/drawing/2014/main" id="{360F72D1-7141-BD65-8611-23CDAFE80B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6663" y="173093"/>
            <a:ext cx="588569" cy="560529"/>
          </a:xfrm>
          <a:prstGeom prst="rect">
            <a:avLst/>
          </a:prstGeom>
        </p:spPr>
      </p:pic>
      <p:sp>
        <p:nvSpPr>
          <p:cNvPr id="23" name="TextBox 22">
            <a:extLst>
              <a:ext uri="{FF2B5EF4-FFF2-40B4-BE49-F238E27FC236}">
                <a16:creationId xmlns:a16="http://schemas.microsoft.com/office/drawing/2014/main" id="{5DC87820-071C-EA38-AB62-4389578BB266}"/>
              </a:ext>
            </a:extLst>
          </p:cNvPr>
          <p:cNvSpPr txBox="1"/>
          <p:nvPr/>
        </p:nvSpPr>
        <p:spPr>
          <a:xfrm>
            <a:off x="3527699" y="6220592"/>
            <a:ext cx="3198788" cy="276999"/>
          </a:xfrm>
          <a:prstGeom prst="rect">
            <a:avLst/>
          </a:prstGeom>
          <a:noFill/>
          <a:effectLst>
            <a:softEdge rad="0"/>
          </a:effectLst>
        </p:spPr>
        <p:txBody>
          <a:bodyPr wrap="square" rtlCol="0">
            <a:spAutoFit/>
          </a:bodyPr>
          <a:lstStyle/>
          <a:p>
            <a:r>
              <a:rPr lang="en-US" sz="1200" dirty="0">
                <a:latin typeface="Franklin Gothic Book" panose="020B0503020102020204" pitchFamily="34" charset="0"/>
              </a:rPr>
              <a:t>Source: IUCN, 2017</a:t>
            </a:r>
          </a:p>
        </p:txBody>
      </p:sp>
      <p:sp>
        <p:nvSpPr>
          <p:cNvPr id="13" name="TextBox 12">
            <a:extLst>
              <a:ext uri="{FF2B5EF4-FFF2-40B4-BE49-F238E27FC236}">
                <a16:creationId xmlns:a16="http://schemas.microsoft.com/office/drawing/2014/main" id="{225B8B9E-3F7C-11A2-921E-1E299F272087}"/>
              </a:ext>
            </a:extLst>
          </p:cNvPr>
          <p:cNvSpPr txBox="1"/>
          <p:nvPr/>
        </p:nvSpPr>
        <p:spPr>
          <a:xfrm>
            <a:off x="2351780" y="1488135"/>
            <a:ext cx="2120161" cy="400110"/>
          </a:xfrm>
          <a:prstGeom prst="rect">
            <a:avLst/>
          </a:prstGeom>
          <a:noFill/>
        </p:spPr>
        <p:txBody>
          <a:bodyPr wrap="square" rtlCol="0">
            <a:spAutoFit/>
          </a:bodyPr>
          <a:lstStyle/>
          <a:p>
            <a:pPr algn="r"/>
            <a:r>
              <a:rPr lang="en-US" sz="2000" dirty="0">
                <a:solidFill>
                  <a:srgbClr val="0081AD"/>
                </a:solidFill>
                <a:latin typeface="Franklin Gothic Demi Cond" panose="020B0706030402020204" pitchFamily="34" charset="0"/>
              </a:rPr>
              <a:t>Marine Coatings</a:t>
            </a:r>
          </a:p>
        </p:txBody>
      </p:sp>
      <p:sp>
        <p:nvSpPr>
          <p:cNvPr id="14" name="TextBox 13">
            <a:extLst>
              <a:ext uri="{FF2B5EF4-FFF2-40B4-BE49-F238E27FC236}">
                <a16:creationId xmlns:a16="http://schemas.microsoft.com/office/drawing/2014/main" id="{667522AD-7BFF-9F1C-E45F-B1D51B0D5257}"/>
              </a:ext>
            </a:extLst>
          </p:cNvPr>
          <p:cNvSpPr txBox="1"/>
          <p:nvPr/>
        </p:nvSpPr>
        <p:spPr>
          <a:xfrm>
            <a:off x="658748" y="2321894"/>
            <a:ext cx="2120161" cy="400110"/>
          </a:xfrm>
          <a:prstGeom prst="rect">
            <a:avLst/>
          </a:prstGeom>
          <a:noFill/>
        </p:spPr>
        <p:txBody>
          <a:bodyPr wrap="square" rtlCol="0">
            <a:spAutoFit/>
          </a:bodyPr>
          <a:lstStyle/>
          <a:p>
            <a:pPr algn="r"/>
            <a:r>
              <a:rPr lang="en-US" sz="2000" dirty="0">
                <a:solidFill>
                  <a:srgbClr val="0081AD"/>
                </a:solidFill>
                <a:latin typeface="Franklin Gothic Demi Cond" panose="020B0706030402020204" pitchFamily="34" charset="0"/>
              </a:rPr>
              <a:t>Road Markings</a:t>
            </a:r>
          </a:p>
        </p:txBody>
      </p:sp>
      <p:sp>
        <p:nvSpPr>
          <p:cNvPr id="15" name="TextBox 14">
            <a:extLst>
              <a:ext uri="{FF2B5EF4-FFF2-40B4-BE49-F238E27FC236}">
                <a16:creationId xmlns:a16="http://schemas.microsoft.com/office/drawing/2014/main" id="{2C854C0E-5ACE-42CD-87D1-9E01365F5E41}"/>
              </a:ext>
            </a:extLst>
          </p:cNvPr>
          <p:cNvSpPr txBox="1"/>
          <p:nvPr/>
        </p:nvSpPr>
        <p:spPr>
          <a:xfrm>
            <a:off x="982466" y="4978474"/>
            <a:ext cx="2120161" cy="400110"/>
          </a:xfrm>
          <a:prstGeom prst="rect">
            <a:avLst/>
          </a:prstGeom>
          <a:noFill/>
        </p:spPr>
        <p:txBody>
          <a:bodyPr wrap="square" rtlCol="0">
            <a:spAutoFit/>
          </a:bodyPr>
          <a:lstStyle/>
          <a:p>
            <a:pPr algn="r"/>
            <a:r>
              <a:rPr lang="en-US" sz="2000" dirty="0">
                <a:solidFill>
                  <a:srgbClr val="0081AD"/>
                </a:solidFill>
                <a:latin typeface="Franklin Gothic Demi Cond" panose="020B0706030402020204" pitchFamily="34" charset="0"/>
              </a:rPr>
              <a:t>City Dust</a:t>
            </a:r>
          </a:p>
        </p:txBody>
      </p:sp>
      <p:sp>
        <p:nvSpPr>
          <p:cNvPr id="16" name="TextBox 15">
            <a:extLst>
              <a:ext uri="{FF2B5EF4-FFF2-40B4-BE49-F238E27FC236}">
                <a16:creationId xmlns:a16="http://schemas.microsoft.com/office/drawing/2014/main" id="{B651230C-963E-51CD-CD5A-415D4A399526}"/>
              </a:ext>
            </a:extLst>
          </p:cNvPr>
          <p:cNvSpPr txBox="1"/>
          <p:nvPr/>
        </p:nvSpPr>
        <p:spPr>
          <a:xfrm>
            <a:off x="6837212" y="1361901"/>
            <a:ext cx="2544913" cy="400110"/>
          </a:xfrm>
          <a:prstGeom prst="rect">
            <a:avLst/>
          </a:prstGeom>
          <a:noFill/>
        </p:spPr>
        <p:txBody>
          <a:bodyPr wrap="square" rtlCol="0">
            <a:spAutoFit/>
          </a:bodyPr>
          <a:lstStyle/>
          <a:p>
            <a:r>
              <a:rPr lang="en-US" sz="2000" dirty="0">
                <a:solidFill>
                  <a:srgbClr val="0081AD"/>
                </a:solidFill>
                <a:latin typeface="Franklin Gothic Demi Cond" panose="020B0706030402020204" pitchFamily="34" charset="0"/>
              </a:rPr>
              <a:t>Personal Care Products</a:t>
            </a:r>
          </a:p>
        </p:txBody>
      </p:sp>
      <p:sp>
        <p:nvSpPr>
          <p:cNvPr id="17" name="TextBox 16">
            <a:extLst>
              <a:ext uri="{FF2B5EF4-FFF2-40B4-BE49-F238E27FC236}">
                <a16:creationId xmlns:a16="http://schemas.microsoft.com/office/drawing/2014/main" id="{AE0586CA-F35C-F7F5-CBED-BBFEFE038135}"/>
              </a:ext>
            </a:extLst>
          </p:cNvPr>
          <p:cNvSpPr txBox="1"/>
          <p:nvPr/>
        </p:nvSpPr>
        <p:spPr>
          <a:xfrm>
            <a:off x="9274900" y="2491879"/>
            <a:ext cx="2544913" cy="400110"/>
          </a:xfrm>
          <a:prstGeom prst="rect">
            <a:avLst/>
          </a:prstGeom>
          <a:noFill/>
        </p:spPr>
        <p:txBody>
          <a:bodyPr wrap="square" rtlCol="0">
            <a:spAutoFit/>
          </a:bodyPr>
          <a:lstStyle/>
          <a:p>
            <a:r>
              <a:rPr lang="en-US" sz="2000" dirty="0">
                <a:solidFill>
                  <a:srgbClr val="0081AD"/>
                </a:solidFill>
                <a:latin typeface="Franklin Gothic Demi Cond" panose="020B0706030402020204" pitchFamily="34" charset="0"/>
              </a:rPr>
              <a:t>Plastic Pellets</a:t>
            </a:r>
          </a:p>
        </p:txBody>
      </p:sp>
      <p:sp>
        <p:nvSpPr>
          <p:cNvPr id="18" name="TextBox 17">
            <a:extLst>
              <a:ext uri="{FF2B5EF4-FFF2-40B4-BE49-F238E27FC236}">
                <a16:creationId xmlns:a16="http://schemas.microsoft.com/office/drawing/2014/main" id="{6A46F1FF-2CD8-BDA4-0445-5E23C8C0378D}"/>
              </a:ext>
            </a:extLst>
          </p:cNvPr>
          <p:cNvSpPr txBox="1"/>
          <p:nvPr/>
        </p:nvSpPr>
        <p:spPr>
          <a:xfrm>
            <a:off x="9383048" y="3870735"/>
            <a:ext cx="2544913" cy="707886"/>
          </a:xfrm>
          <a:prstGeom prst="rect">
            <a:avLst/>
          </a:prstGeom>
          <a:noFill/>
        </p:spPr>
        <p:txBody>
          <a:bodyPr wrap="square" rtlCol="0">
            <a:spAutoFit/>
          </a:bodyPr>
          <a:lstStyle/>
          <a:p>
            <a:r>
              <a:rPr lang="en-US" sz="2000" dirty="0">
                <a:solidFill>
                  <a:srgbClr val="0081AD"/>
                </a:solidFill>
                <a:latin typeface="Franklin Gothic Demi Cond" panose="020B0706030402020204" pitchFamily="34" charset="0"/>
              </a:rPr>
              <a:t>Synthetic Textiles - Laundering</a:t>
            </a:r>
          </a:p>
        </p:txBody>
      </p:sp>
      <p:sp>
        <p:nvSpPr>
          <p:cNvPr id="19" name="TextBox 18">
            <a:extLst>
              <a:ext uri="{FF2B5EF4-FFF2-40B4-BE49-F238E27FC236}">
                <a16:creationId xmlns:a16="http://schemas.microsoft.com/office/drawing/2014/main" id="{AFF4143E-B513-7B0B-E73E-200873F67795}"/>
              </a:ext>
            </a:extLst>
          </p:cNvPr>
          <p:cNvSpPr txBox="1"/>
          <p:nvPr/>
        </p:nvSpPr>
        <p:spPr>
          <a:xfrm>
            <a:off x="9383048" y="5161349"/>
            <a:ext cx="2544913" cy="400110"/>
          </a:xfrm>
          <a:prstGeom prst="rect">
            <a:avLst/>
          </a:prstGeom>
          <a:noFill/>
        </p:spPr>
        <p:txBody>
          <a:bodyPr wrap="square" rtlCol="0">
            <a:spAutoFit/>
          </a:bodyPr>
          <a:lstStyle/>
          <a:p>
            <a:r>
              <a:rPr lang="en-US" sz="2000" dirty="0">
                <a:solidFill>
                  <a:srgbClr val="0081AD"/>
                </a:solidFill>
                <a:latin typeface="Franklin Gothic Demi Cond" panose="020B0706030402020204" pitchFamily="34" charset="0"/>
              </a:rPr>
              <a:t>Vehicle Tires</a:t>
            </a:r>
          </a:p>
        </p:txBody>
      </p:sp>
      <p:sp>
        <p:nvSpPr>
          <p:cNvPr id="24" name="TextBox 23">
            <a:extLst>
              <a:ext uri="{FF2B5EF4-FFF2-40B4-BE49-F238E27FC236}">
                <a16:creationId xmlns:a16="http://schemas.microsoft.com/office/drawing/2014/main" id="{E790687E-EBE6-94A2-0EA7-C6685ED109A5}"/>
              </a:ext>
            </a:extLst>
          </p:cNvPr>
          <p:cNvSpPr txBox="1"/>
          <p:nvPr/>
        </p:nvSpPr>
        <p:spPr>
          <a:xfrm>
            <a:off x="4768107" y="3624513"/>
            <a:ext cx="2544913" cy="1200329"/>
          </a:xfrm>
          <a:prstGeom prst="rect">
            <a:avLst/>
          </a:prstGeom>
          <a:noFill/>
        </p:spPr>
        <p:txBody>
          <a:bodyPr wrap="square" rtlCol="0">
            <a:spAutoFit/>
          </a:bodyPr>
          <a:lstStyle/>
          <a:p>
            <a:pPr algn="ctr"/>
            <a:r>
              <a:rPr lang="en-US" sz="2400" dirty="0">
                <a:latin typeface="Franklin Gothic Demi Cond" panose="020B0706030402020204" pitchFamily="34" charset="0"/>
              </a:rPr>
              <a:t>Contribution of Microplastics to Oceans</a:t>
            </a:r>
          </a:p>
        </p:txBody>
      </p:sp>
    </p:spTree>
    <p:extLst>
      <p:ext uri="{BB962C8B-B14F-4D97-AF65-F5344CB8AC3E}">
        <p14:creationId xmlns:p14="http://schemas.microsoft.com/office/powerpoint/2010/main" val="325347586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2B8CFC48-8CA1-C2B2-2357-08C95F10369E}"/>
              </a:ext>
            </a:extLst>
          </p:cNvPr>
          <p:cNvSpPr/>
          <p:nvPr/>
        </p:nvSpPr>
        <p:spPr>
          <a:xfrm>
            <a:off x="7624747" y="809334"/>
            <a:ext cx="4437002" cy="4596855"/>
          </a:xfrm>
          <a:prstGeom prst="rect">
            <a:avLst/>
          </a:prstGeom>
          <a:solidFill>
            <a:srgbClr val="DFFCD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11716-9CDE-4AD1-B4F8-5FE74B046255}"/>
              </a:ext>
            </a:extLst>
          </p:cNvPr>
          <p:cNvSpPr>
            <a:spLocks noGrp="1"/>
          </p:cNvSpPr>
          <p:nvPr>
            <p:ph type="ctrTitle"/>
          </p:nvPr>
        </p:nvSpPr>
        <p:spPr/>
        <p:txBody>
          <a:bodyPr/>
          <a:lstStyle/>
          <a:p>
            <a:r>
              <a:rPr lang="en-US" dirty="0">
                <a:solidFill>
                  <a:schemeClr val="accent2"/>
                </a:solidFill>
              </a:rPr>
              <a:t>Approach to Laundry Dilemma </a:t>
            </a:r>
          </a:p>
        </p:txBody>
      </p:sp>
      <p:sp>
        <p:nvSpPr>
          <p:cNvPr id="6" name="Text Placeholder 5">
            <a:extLst>
              <a:ext uri="{FF2B5EF4-FFF2-40B4-BE49-F238E27FC236}">
                <a16:creationId xmlns:a16="http://schemas.microsoft.com/office/drawing/2014/main" id="{F4D6117F-7109-4B99-88E1-59B8326FF597}"/>
              </a:ext>
            </a:extLst>
          </p:cNvPr>
          <p:cNvSpPr>
            <a:spLocks noGrp="1"/>
          </p:cNvSpPr>
          <p:nvPr>
            <p:ph type="body" sz="quarter" idx="14"/>
          </p:nvPr>
        </p:nvSpPr>
        <p:spPr/>
        <p:txBody>
          <a:bodyPr/>
          <a:lstStyle/>
          <a:p>
            <a:endParaRPr lang="en-US" dirty="0"/>
          </a:p>
        </p:txBody>
      </p:sp>
      <p:sp>
        <p:nvSpPr>
          <p:cNvPr id="3" name="Content Placeholder 3">
            <a:extLst>
              <a:ext uri="{FF2B5EF4-FFF2-40B4-BE49-F238E27FC236}">
                <a16:creationId xmlns:a16="http://schemas.microsoft.com/office/drawing/2014/main" id="{24D8D51F-10AB-8784-7BC5-9F6622794B64}"/>
              </a:ext>
            </a:extLst>
          </p:cNvPr>
          <p:cNvSpPr txBox="1">
            <a:spLocks/>
          </p:cNvSpPr>
          <p:nvPr/>
        </p:nvSpPr>
        <p:spPr>
          <a:xfrm>
            <a:off x="425450" y="829726"/>
            <a:ext cx="10754614" cy="57234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SzPct val="70000"/>
              <a:buFont typeface="Wingdings 2" panose="05020102010507070707" pitchFamily="18" charset="2"/>
              <a:buChar char="Ã"/>
              <a:defRPr/>
            </a:pPr>
            <a:endParaRPr lang="en-US" altLang="en-US" sz="2400" dirty="0"/>
          </a:p>
          <a:p>
            <a:pPr marL="457200" lvl="1" indent="0">
              <a:buClr>
                <a:schemeClr val="accent2"/>
              </a:buClr>
              <a:buSzPct val="70000"/>
              <a:buNone/>
              <a:defRPr/>
            </a:pPr>
            <a:endParaRPr lang="en-US" altLang="en-US" sz="2000" dirty="0"/>
          </a:p>
          <a:p>
            <a:pPr marL="457200" lvl="1" indent="0">
              <a:buClr>
                <a:schemeClr val="accent2"/>
              </a:buClr>
              <a:buSzPct val="70000"/>
              <a:buNone/>
              <a:defRPr/>
            </a:pPr>
            <a:endParaRPr lang="en-US" altLang="en-US" sz="2000" dirty="0"/>
          </a:p>
          <a:p>
            <a:pPr lvl="2">
              <a:buClr>
                <a:schemeClr val="accent2"/>
              </a:buClr>
              <a:buSzPct val="70000"/>
              <a:buFont typeface="Wingdings 2" panose="05020102010507070707" pitchFamily="18" charset="2"/>
              <a:buChar char="Ã"/>
              <a:defRPr/>
            </a:pPr>
            <a:endParaRPr lang="en-US" sz="2000" dirty="0"/>
          </a:p>
          <a:p>
            <a:pPr>
              <a:buClr>
                <a:schemeClr val="accent2"/>
              </a:buClr>
              <a:buSzPct val="70000"/>
              <a:buFont typeface="Wingdings 2" panose="05020102010507070707" pitchFamily="18" charset="2"/>
              <a:buChar char="Ã"/>
              <a:defRPr/>
            </a:pPr>
            <a:endParaRPr lang="en-US" sz="2000" dirty="0"/>
          </a:p>
          <a:p>
            <a:pPr marL="457200" lvl="1" indent="0">
              <a:buClr>
                <a:schemeClr val="accent2"/>
              </a:buClr>
              <a:buSzPct val="70000"/>
              <a:buNone/>
              <a:defRPr/>
            </a:pPr>
            <a:endParaRPr lang="en-US" sz="1900" dirty="0"/>
          </a:p>
        </p:txBody>
      </p:sp>
      <p:pic>
        <p:nvPicPr>
          <p:cNvPr id="117" name="Picture 116">
            <a:extLst>
              <a:ext uri="{FF2B5EF4-FFF2-40B4-BE49-F238E27FC236}">
                <a16:creationId xmlns:a16="http://schemas.microsoft.com/office/drawing/2014/main" id="{3DC53712-C929-917C-5BAD-A05EB0F0D214}"/>
              </a:ext>
            </a:extLst>
          </p:cNvPr>
          <p:cNvPicPr/>
          <p:nvPr/>
        </p:nvPicPr>
        <p:blipFill rotWithShape="1">
          <a:blip r:embed="rId3">
            <a:extLst>
              <a:ext uri="{28A0092B-C50C-407E-A947-70E740481C1C}">
                <a14:useLocalDpi xmlns:a14="http://schemas.microsoft.com/office/drawing/2010/main" val="0"/>
              </a:ext>
            </a:extLst>
          </a:blip>
          <a:srcRect t="1607" r="7724" b="6696"/>
          <a:stretch/>
        </p:blipFill>
        <p:spPr bwMode="auto">
          <a:xfrm>
            <a:off x="286674" y="2995088"/>
            <a:ext cx="3670982" cy="867824"/>
          </a:xfrm>
          <a:prstGeom prst="rect">
            <a:avLst/>
          </a:prstGeom>
          <a:noFill/>
          <a:ln>
            <a:noFill/>
          </a:ln>
          <a:effectLst>
            <a:softEdge rad="38100"/>
          </a:effectLst>
        </p:spPr>
      </p:pic>
      <p:pic>
        <p:nvPicPr>
          <p:cNvPr id="118" name="Graphic 117" descr="Formal Shirt with solid fill">
            <a:extLst>
              <a:ext uri="{FF2B5EF4-FFF2-40B4-BE49-F238E27FC236}">
                <a16:creationId xmlns:a16="http://schemas.microsoft.com/office/drawing/2014/main" id="{7634E0E2-42EA-38B9-69AD-DFF7C13E19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8377" y="2466896"/>
            <a:ext cx="1863129" cy="1863129"/>
          </a:xfrm>
          <a:prstGeom prst="rect">
            <a:avLst/>
          </a:prstGeom>
        </p:spPr>
      </p:pic>
      <p:pic>
        <p:nvPicPr>
          <p:cNvPr id="119" name="Graphic 118" descr="Fluorescent Light Blub outline">
            <a:extLst>
              <a:ext uri="{FF2B5EF4-FFF2-40B4-BE49-F238E27FC236}">
                <a16:creationId xmlns:a16="http://schemas.microsoft.com/office/drawing/2014/main" id="{458B52C5-4C8A-1A56-05D0-F8713AE7FD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7028" y="1293012"/>
            <a:ext cx="1117233" cy="1258600"/>
          </a:xfrm>
          <a:prstGeom prst="rect">
            <a:avLst/>
          </a:prstGeom>
        </p:spPr>
      </p:pic>
      <p:pic>
        <p:nvPicPr>
          <p:cNvPr id="120" name="Graphic 119" descr="Leaky Tap outline">
            <a:extLst>
              <a:ext uri="{FF2B5EF4-FFF2-40B4-BE49-F238E27FC236}">
                <a16:creationId xmlns:a16="http://schemas.microsoft.com/office/drawing/2014/main" id="{912F7FEB-C5FA-2EA6-58BF-18170BCFB5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0986" y="3834484"/>
            <a:ext cx="1204795" cy="1204795"/>
          </a:xfrm>
          <a:prstGeom prst="rect">
            <a:avLst/>
          </a:prstGeom>
        </p:spPr>
      </p:pic>
      <p:sp>
        <p:nvSpPr>
          <p:cNvPr id="121" name="Oval 120">
            <a:extLst>
              <a:ext uri="{FF2B5EF4-FFF2-40B4-BE49-F238E27FC236}">
                <a16:creationId xmlns:a16="http://schemas.microsoft.com/office/drawing/2014/main" id="{6F95F1B7-719B-EC65-DB2B-FEAA38F46848}"/>
              </a:ext>
            </a:extLst>
          </p:cNvPr>
          <p:cNvSpPr/>
          <p:nvPr/>
        </p:nvSpPr>
        <p:spPr>
          <a:xfrm>
            <a:off x="8143892" y="3572377"/>
            <a:ext cx="1649540" cy="1687512"/>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7D2DE974-C2C8-754E-9AF5-CE754A5FDBEA}"/>
              </a:ext>
            </a:extLst>
          </p:cNvPr>
          <p:cNvSpPr/>
          <p:nvPr/>
        </p:nvSpPr>
        <p:spPr>
          <a:xfrm>
            <a:off x="8153749" y="1091838"/>
            <a:ext cx="1675541" cy="1697609"/>
          </a:xfrm>
          <a:prstGeom prst="ellipse">
            <a:avLst/>
          </a:prstGeom>
          <a:no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Content Placeholder 3">
            <a:extLst>
              <a:ext uri="{FF2B5EF4-FFF2-40B4-BE49-F238E27FC236}">
                <a16:creationId xmlns:a16="http://schemas.microsoft.com/office/drawing/2014/main" id="{4D82401A-F114-EFF1-139C-233C743A3ACF}"/>
              </a:ext>
            </a:extLst>
          </p:cNvPr>
          <p:cNvSpPr txBox="1">
            <a:spLocks/>
          </p:cNvSpPr>
          <p:nvPr/>
        </p:nvSpPr>
        <p:spPr>
          <a:xfrm>
            <a:off x="9441007" y="1338079"/>
            <a:ext cx="3010383" cy="562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solidFill>
                  <a:srgbClr val="149B0D"/>
                </a:solidFill>
                <a:latin typeface="Franklin Gothic Book" panose="020B0503020102020204" pitchFamily="34" charset="0"/>
              </a:rPr>
              <a:t>Reduced</a:t>
            </a:r>
            <a:r>
              <a:rPr lang="en-US" altLang="en-US" sz="2000" b="1" dirty="0">
                <a:latin typeface="Franklin Gothic Book" panose="020B0503020102020204" pitchFamily="34" charset="0"/>
              </a:rPr>
              <a:t> </a:t>
            </a:r>
          </a:p>
          <a:p>
            <a:pPr marL="0" indent="0" algn="ctr">
              <a:buClr>
                <a:schemeClr val="accent2"/>
              </a:buClr>
              <a:buSzPct val="70000"/>
              <a:buNone/>
              <a:defRPr/>
            </a:pPr>
            <a:r>
              <a:rPr lang="en-US" altLang="en-US" sz="2000" b="1" dirty="0">
                <a:latin typeface="Franklin Gothic Book" panose="020B0503020102020204" pitchFamily="34" charset="0"/>
              </a:rPr>
              <a:t>Energy </a:t>
            </a:r>
          </a:p>
          <a:p>
            <a:pPr marL="0" indent="0" algn="ctr">
              <a:buClr>
                <a:schemeClr val="accent2"/>
              </a:buClr>
              <a:buSzPct val="70000"/>
              <a:buNone/>
              <a:defRPr/>
            </a:pPr>
            <a:r>
              <a:rPr lang="en-US" altLang="en-US" sz="2000" b="1" dirty="0">
                <a:latin typeface="Franklin Gothic Book" panose="020B0503020102020204" pitchFamily="34" charset="0"/>
              </a:rPr>
              <a:t>Consumption</a:t>
            </a:r>
          </a:p>
        </p:txBody>
      </p:sp>
      <p:sp>
        <p:nvSpPr>
          <p:cNvPr id="124" name="Content Placeholder 3">
            <a:extLst>
              <a:ext uri="{FF2B5EF4-FFF2-40B4-BE49-F238E27FC236}">
                <a16:creationId xmlns:a16="http://schemas.microsoft.com/office/drawing/2014/main" id="{79C47433-D2F5-EF94-B794-28030BEC6D13}"/>
              </a:ext>
            </a:extLst>
          </p:cNvPr>
          <p:cNvSpPr txBox="1">
            <a:spLocks/>
          </p:cNvSpPr>
          <p:nvPr/>
        </p:nvSpPr>
        <p:spPr>
          <a:xfrm>
            <a:off x="9033383" y="3848374"/>
            <a:ext cx="3787072" cy="562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2"/>
              </a:buClr>
              <a:buSzPct val="70000"/>
              <a:buNone/>
              <a:defRPr/>
            </a:pPr>
            <a:r>
              <a:rPr lang="en-US" altLang="en-US" sz="2000" b="1" dirty="0">
                <a:solidFill>
                  <a:srgbClr val="149B0D"/>
                </a:solidFill>
                <a:latin typeface="Franklin Gothic Book" panose="020B0503020102020204" pitchFamily="34" charset="0"/>
              </a:rPr>
              <a:t>Reduced</a:t>
            </a:r>
            <a:r>
              <a:rPr lang="en-US" altLang="en-US" sz="2000" b="1" dirty="0">
                <a:latin typeface="Franklin Gothic Book" panose="020B0503020102020204" pitchFamily="34" charset="0"/>
              </a:rPr>
              <a:t> </a:t>
            </a:r>
          </a:p>
          <a:p>
            <a:pPr marL="0" indent="0" algn="ctr">
              <a:buClr>
                <a:schemeClr val="accent2"/>
              </a:buClr>
              <a:buSzPct val="70000"/>
              <a:buNone/>
              <a:defRPr/>
            </a:pPr>
            <a:r>
              <a:rPr lang="en-US" altLang="en-US" sz="2000" b="1" dirty="0">
                <a:latin typeface="Franklin Gothic Book" panose="020B0503020102020204" pitchFamily="34" charset="0"/>
              </a:rPr>
              <a:t>Microplastics into </a:t>
            </a:r>
          </a:p>
          <a:p>
            <a:pPr marL="0" indent="0" algn="ctr">
              <a:buClr>
                <a:schemeClr val="accent2"/>
              </a:buClr>
              <a:buSzPct val="70000"/>
              <a:buNone/>
              <a:defRPr/>
            </a:pPr>
            <a:r>
              <a:rPr lang="en-US" altLang="en-US" sz="2000" b="1" dirty="0">
                <a:latin typeface="Franklin Gothic Book" panose="020B0503020102020204" pitchFamily="34" charset="0"/>
              </a:rPr>
              <a:t>Water Systems</a:t>
            </a:r>
          </a:p>
        </p:txBody>
      </p:sp>
      <p:sp>
        <p:nvSpPr>
          <p:cNvPr id="126" name="Arrow: Curved Down 125">
            <a:extLst>
              <a:ext uri="{FF2B5EF4-FFF2-40B4-BE49-F238E27FC236}">
                <a16:creationId xmlns:a16="http://schemas.microsoft.com/office/drawing/2014/main" id="{9D87499A-A823-BD27-1716-232F9B8D4CCB}"/>
              </a:ext>
            </a:extLst>
          </p:cNvPr>
          <p:cNvSpPr/>
          <p:nvPr/>
        </p:nvSpPr>
        <p:spPr>
          <a:xfrm rot="336046">
            <a:off x="3647366" y="2428881"/>
            <a:ext cx="1450510" cy="638513"/>
          </a:xfrm>
          <a:prstGeom prst="curvedDownArrow">
            <a:avLst>
              <a:gd name="adj1" fmla="val 0"/>
              <a:gd name="adj2" fmla="val 17527"/>
              <a:gd name="adj3" fmla="val 10671"/>
            </a:avLst>
          </a:prstGeom>
          <a:solidFill>
            <a:srgbClr val="0C6008"/>
          </a:solidFill>
          <a:ln>
            <a:solidFill>
              <a:srgbClr val="0C6008"/>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cxnSp>
        <p:nvCxnSpPr>
          <p:cNvPr id="127" name="Straight Arrow Connector 126">
            <a:extLst>
              <a:ext uri="{FF2B5EF4-FFF2-40B4-BE49-F238E27FC236}">
                <a16:creationId xmlns:a16="http://schemas.microsoft.com/office/drawing/2014/main" id="{A916F5F3-2EF6-2646-009F-4D2BA9C24284}"/>
              </a:ext>
            </a:extLst>
          </p:cNvPr>
          <p:cNvCxnSpPr>
            <a:cxnSpLocks/>
          </p:cNvCxnSpPr>
          <p:nvPr/>
        </p:nvCxnSpPr>
        <p:spPr>
          <a:xfrm flipV="1">
            <a:off x="6156542" y="2149642"/>
            <a:ext cx="1216297" cy="533832"/>
          </a:xfrm>
          <a:prstGeom prst="straightConnector1">
            <a:avLst/>
          </a:prstGeom>
          <a:ln>
            <a:solidFill>
              <a:srgbClr val="0C600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DD9D3BEE-7825-CC56-7275-245292B6421E}"/>
              </a:ext>
            </a:extLst>
          </p:cNvPr>
          <p:cNvCxnSpPr>
            <a:cxnSpLocks/>
          </p:cNvCxnSpPr>
          <p:nvPr/>
        </p:nvCxnSpPr>
        <p:spPr>
          <a:xfrm>
            <a:off x="6192990" y="4055751"/>
            <a:ext cx="1248439" cy="381130"/>
          </a:xfrm>
          <a:prstGeom prst="straightConnector1">
            <a:avLst/>
          </a:prstGeom>
          <a:ln>
            <a:solidFill>
              <a:srgbClr val="0C600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626A77C4-A8A5-15C5-3103-F076C304F79C}"/>
              </a:ext>
            </a:extLst>
          </p:cNvPr>
          <p:cNvCxnSpPr/>
          <p:nvPr/>
        </p:nvCxnSpPr>
        <p:spPr>
          <a:xfrm flipH="1">
            <a:off x="7971302" y="1170902"/>
            <a:ext cx="1994719" cy="1459774"/>
          </a:xfrm>
          <a:prstGeom prst="line">
            <a:avLst/>
          </a:prstGeom>
          <a:ln>
            <a:solidFill>
              <a:srgbClr val="149B0D"/>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757BFA25-4753-440F-636F-D0D3632202F9}"/>
              </a:ext>
            </a:extLst>
          </p:cNvPr>
          <p:cNvCxnSpPr/>
          <p:nvPr/>
        </p:nvCxnSpPr>
        <p:spPr>
          <a:xfrm flipH="1">
            <a:off x="8008284" y="3673111"/>
            <a:ext cx="1994719" cy="1459774"/>
          </a:xfrm>
          <a:prstGeom prst="line">
            <a:avLst/>
          </a:prstGeom>
          <a:ln>
            <a:solidFill>
              <a:srgbClr val="149B0D"/>
            </a:solidFill>
          </a:ln>
          <a:effectLst/>
        </p:spPr>
        <p:style>
          <a:lnRef idx="2">
            <a:schemeClr val="accent1"/>
          </a:lnRef>
          <a:fillRef idx="0">
            <a:schemeClr val="accent1"/>
          </a:fillRef>
          <a:effectRef idx="1">
            <a:schemeClr val="accent1"/>
          </a:effectRef>
          <a:fontRef idx="minor">
            <a:schemeClr val="tx1"/>
          </a:fontRef>
        </p:style>
      </p:cxnSp>
      <p:sp>
        <p:nvSpPr>
          <p:cNvPr id="137" name="TextBox 136">
            <a:extLst>
              <a:ext uri="{FF2B5EF4-FFF2-40B4-BE49-F238E27FC236}">
                <a16:creationId xmlns:a16="http://schemas.microsoft.com/office/drawing/2014/main" id="{72BDF4EC-4BA4-BC0A-06AC-42DFA157DC87}"/>
              </a:ext>
            </a:extLst>
          </p:cNvPr>
          <p:cNvSpPr txBox="1"/>
          <p:nvPr/>
        </p:nvSpPr>
        <p:spPr>
          <a:xfrm>
            <a:off x="3905110" y="2922422"/>
            <a:ext cx="420721" cy="400110"/>
          </a:xfrm>
          <a:prstGeom prst="rect">
            <a:avLst/>
          </a:prstGeom>
          <a:noFill/>
        </p:spPr>
        <p:txBody>
          <a:bodyPr wrap="square" rtlCol="0">
            <a:spAutoFit/>
          </a:bodyPr>
          <a:lstStyle/>
          <a:p>
            <a:r>
              <a:rPr lang="en-US" sz="2000" b="1" dirty="0">
                <a:latin typeface="Franklin Gothic Book" panose="020B0503020102020204" pitchFamily="34" charset="0"/>
              </a:rPr>
              <a:t>®</a:t>
            </a:r>
          </a:p>
        </p:txBody>
      </p:sp>
      <p:sp>
        <p:nvSpPr>
          <p:cNvPr id="138" name="TextBox 137">
            <a:extLst>
              <a:ext uri="{FF2B5EF4-FFF2-40B4-BE49-F238E27FC236}">
                <a16:creationId xmlns:a16="http://schemas.microsoft.com/office/drawing/2014/main" id="{1D324F8B-1794-3A6E-931C-A8B8260C7F92}"/>
              </a:ext>
            </a:extLst>
          </p:cNvPr>
          <p:cNvSpPr txBox="1"/>
          <p:nvPr/>
        </p:nvSpPr>
        <p:spPr>
          <a:xfrm>
            <a:off x="2389118" y="3768468"/>
            <a:ext cx="1820446" cy="523220"/>
          </a:xfrm>
          <a:prstGeom prst="rect">
            <a:avLst/>
          </a:prstGeom>
          <a:noFill/>
        </p:spPr>
        <p:txBody>
          <a:bodyPr wrap="square" rtlCol="0">
            <a:spAutoFit/>
          </a:bodyPr>
          <a:lstStyle/>
          <a:p>
            <a:pPr algn="ctr"/>
            <a:r>
              <a:rPr lang="en-US" sz="2800" dirty="0">
                <a:solidFill>
                  <a:srgbClr val="000000"/>
                </a:solidFill>
                <a:latin typeface="Franklin Gothic Book" panose="020B0503020102020204" pitchFamily="34" charset="0"/>
              </a:rPr>
              <a:t>additives</a:t>
            </a:r>
            <a:endParaRPr lang="en-US" sz="2000"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140169510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500"/>
                                        <p:tgtEl>
                                          <p:spTgt spid="1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500"/>
                                        <p:tgtEl>
                                          <p:spTgt spid="126"/>
                                        </p:tgtEl>
                                      </p:cBhvr>
                                    </p:animEffect>
                                  </p:childTnLst>
                                </p:cTn>
                              </p:par>
                              <p:par>
                                <p:cTn id="19" presetID="10" presetClass="entr" presetSubtype="0" fill="hold"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500"/>
                                        <p:tgtEl>
                                          <p:spTgt spid="1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7"/>
                                        </p:tgtEl>
                                        <p:attrNameLst>
                                          <p:attrName>style.visibility</p:attrName>
                                        </p:attrNameLst>
                                      </p:cBhvr>
                                      <p:to>
                                        <p:strVal val="visible"/>
                                      </p:to>
                                    </p:set>
                                    <p:animEffect transition="in" filter="fade">
                                      <p:cBhvr>
                                        <p:cTn id="26" dur="500"/>
                                        <p:tgtEl>
                                          <p:spTgt spid="127"/>
                                        </p:tgtEl>
                                      </p:cBhvr>
                                    </p:animEffect>
                                  </p:childTnLst>
                                </p:cTn>
                              </p:par>
                              <p:par>
                                <p:cTn id="27" presetID="10" presetClass="entr" presetSubtype="0" fill="hold" nodeType="withEffect">
                                  <p:stCondLst>
                                    <p:cond delay="0"/>
                                  </p:stCondLst>
                                  <p:childTnLst>
                                    <p:set>
                                      <p:cBhvr>
                                        <p:cTn id="28" dur="1" fill="hold">
                                          <p:stCondLst>
                                            <p:cond delay="0"/>
                                          </p:stCondLst>
                                        </p:cTn>
                                        <p:tgtEl>
                                          <p:spTgt spid="130"/>
                                        </p:tgtEl>
                                        <p:attrNameLst>
                                          <p:attrName>style.visibility</p:attrName>
                                        </p:attrNameLst>
                                      </p:cBhvr>
                                      <p:to>
                                        <p:strVal val="visible"/>
                                      </p:to>
                                    </p:set>
                                    <p:animEffect transition="in" filter="fade">
                                      <p:cBhvr>
                                        <p:cTn id="29" dur="500"/>
                                        <p:tgtEl>
                                          <p:spTgt spid="130"/>
                                        </p:tgtEl>
                                      </p:cBhvr>
                                    </p:animEffect>
                                  </p:childTnLst>
                                </p:cTn>
                              </p:par>
                              <p:par>
                                <p:cTn id="30" presetID="10" presetClass="entr" presetSubtype="0" fill="hold" nodeType="with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fade">
                                      <p:cBhvr>
                                        <p:cTn id="32" dur="500"/>
                                        <p:tgtEl>
                                          <p:spTgt spid="134"/>
                                        </p:tgtEl>
                                      </p:cBhvr>
                                    </p:animEffect>
                                  </p:childTnLst>
                                </p:cTn>
                              </p:par>
                              <p:par>
                                <p:cTn id="33" presetID="10"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animEffect transition="in" filter="fade">
                                      <p:cBhvr>
                                        <p:cTn id="35" dur="500"/>
                                        <p:tgtEl>
                                          <p:spTgt spid="1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
                                        </p:tgtEl>
                                        <p:attrNameLst>
                                          <p:attrName>style.visibility</p:attrName>
                                        </p:attrNameLst>
                                      </p:cBhvr>
                                      <p:to>
                                        <p:strVal val="visible"/>
                                      </p:to>
                                    </p:set>
                                    <p:animEffect transition="in" filter="fade">
                                      <p:cBhvr>
                                        <p:cTn id="38" dur="500"/>
                                        <p:tgtEl>
                                          <p:spTgt spid="1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par>
                                <p:cTn id="42" presetID="10" presetClass="entr" presetSubtype="0" fill="hold" nodeType="with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fade">
                                      <p:cBhvr>
                                        <p:cTn id="44" dur="500"/>
                                        <p:tgtEl>
                                          <p:spTgt spid="120"/>
                                        </p:tgtEl>
                                      </p:cBhvr>
                                    </p:animEffect>
                                  </p:childTnLst>
                                </p:cTn>
                              </p:par>
                              <p:par>
                                <p:cTn id="45" presetID="10" presetClass="entr" presetSubtype="0" fill="hold" nodeType="withEffect">
                                  <p:stCondLst>
                                    <p:cond delay="0"/>
                                  </p:stCondLst>
                                  <p:childTnLst>
                                    <p:set>
                                      <p:cBhvr>
                                        <p:cTn id="46" dur="1" fill="hold">
                                          <p:stCondLst>
                                            <p:cond delay="0"/>
                                          </p:stCondLst>
                                        </p:cTn>
                                        <p:tgtEl>
                                          <p:spTgt spid="135"/>
                                        </p:tgtEl>
                                        <p:attrNameLst>
                                          <p:attrName>style.visibility</p:attrName>
                                        </p:attrNameLst>
                                      </p:cBhvr>
                                      <p:to>
                                        <p:strVal val="visible"/>
                                      </p:to>
                                    </p:set>
                                    <p:animEffect transition="in" filter="fade">
                                      <p:cBhvr>
                                        <p:cTn id="47" dur="500"/>
                                        <p:tgtEl>
                                          <p:spTgt spid="1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Effect transition="in" filter="fade">
                                      <p:cBhvr>
                                        <p:cTn id="50" dur="500"/>
                                        <p:tgtEl>
                                          <p:spTgt spid="1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1"/>
                                        </p:tgtEl>
                                        <p:attrNameLst>
                                          <p:attrName>style.visibility</p:attrName>
                                        </p:attrNameLst>
                                      </p:cBhvr>
                                      <p:to>
                                        <p:strVal val="visible"/>
                                      </p:to>
                                    </p:set>
                                    <p:animEffect transition="in" filter="fade">
                                      <p:cBhvr>
                                        <p:cTn id="53" dur="500"/>
                                        <p:tgtEl>
                                          <p:spTgt spid="1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fade">
                                      <p:cBhvr>
                                        <p:cTn id="5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1" grpId="0" animBg="1"/>
      <p:bldP spid="122" grpId="0" animBg="1"/>
      <p:bldP spid="123" grpId="0"/>
      <p:bldP spid="124" grpId="0"/>
      <p:bldP spid="126" grpId="0" animBg="1"/>
      <p:bldP spid="137" grpId="0"/>
      <p:bldP spid="1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AF65F8-145F-1229-7798-D2170E2C8592}"/>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C1B58E3-DB4A-70A2-D7BC-638F270FD879}"/>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5D762CCA-D9E5-4312-9B1F-190E39010218}"/>
              </a:ext>
            </a:extLst>
          </p:cNvPr>
          <p:cNvSpPr/>
          <p:nvPr/>
        </p:nvSpPr>
        <p:spPr>
          <a:xfrm>
            <a:off x="0" y="0"/>
            <a:ext cx="344369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
        <p:nvSpPr>
          <p:cNvPr id="8" name="Isosceles Triangle 7">
            <a:extLst>
              <a:ext uri="{FF2B5EF4-FFF2-40B4-BE49-F238E27FC236}">
                <a16:creationId xmlns:a16="http://schemas.microsoft.com/office/drawing/2014/main" id="{2F9755BE-52A9-F251-AAFF-F5F45C26340C}"/>
              </a:ext>
            </a:extLst>
          </p:cNvPr>
          <p:cNvSpPr/>
          <p:nvPr/>
        </p:nvSpPr>
        <p:spPr>
          <a:xfrm rot="5400000">
            <a:off x="1735010" y="1708686"/>
            <a:ext cx="6858001" cy="344063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AD670-0AEC-CFAD-FE8E-93B927652956}"/>
              </a:ext>
            </a:extLst>
          </p:cNvPr>
          <p:cNvSpPr>
            <a:spLocks noGrp="1"/>
          </p:cNvSpPr>
          <p:nvPr>
            <p:ph type="ctrTitle"/>
          </p:nvPr>
        </p:nvSpPr>
        <p:spPr>
          <a:xfrm>
            <a:off x="448247" y="577658"/>
            <a:ext cx="3605538" cy="776817"/>
          </a:xfrm>
        </p:spPr>
        <p:txBody>
          <a:bodyPr/>
          <a:lstStyle/>
          <a:p>
            <a:r>
              <a:rPr lang="en-US" dirty="0">
                <a:solidFill>
                  <a:schemeClr val="tx1"/>
                </a:solidFill>
                <a:latin typeface="Franklin Gothic Medium Cond" panose="020B0606030402020204" pitchFamily="34" charset="0"/>
              </a:rPr>
              <a:t>Overview</a:t>
            </a:r>
          </a:p>
        </p:txBody>
      </p:sp>
      <p:cxnSp>
        <p:nvCxnSpPr>
          <p:cNvPr id="9" name="Straight Connector 8">
            <a:extLst>
              <a:ext uri="{FF2B5EF4-FFF2-40B4-BE49-F238E27FC236}">
                <a16:creationId xmlns:a16="http://schemas.microsoft.com/office/drawing/2014/main" id="{0F117942-2123-0167-8861-6D0743724A0B}"/>
              </a:ext>
            </a:extLst>
          </p:cNvPr>
          <p:cNvCxnSpPr>
            <a:cxnSpLocks/>
          </p:cNvCxnSpPr>
          <p:nvPr/>
        </p:nvCxnSpPr>
        <p:spPr>
          <a:xfrm>
            <a:off x="657726" y="1330077"/>
            <a:ext cx="5438274" cy="0"/>
          </a:xfrm>
          <a:prstGeom prst="line">
            <a:avLst/>
          </a:prstGeom>
          <a:effectLst/>
        </p:spPr>
        <p:style>
          <a:lnRef idx="2">
            <a:schemeClr val="dk1"/>
          </a:lnRef>
          <a:fillRef idx="0">
            <a:schemeClr val="dk1"/>
          </a:fillRef>
          <a:effectRef idx="1">
            <a:schemeClr val="dk1"/>
          </a:effectRef>
          <a:fontRef idx="minor">
            <a:schemeClr val="tx1"/>
          </a:fontRef>
        </p:style>
      </p:cxnSp>
      <p:sp>
        <p:nvSpPr>
          <p:cNvPr id="15" name="Subtitle 2">
            <a:extLst>
              <a:ext uri="{FF2B5EF4-FFF2-40B4-BE49-F238E27FC236}">
                <a16:creationId xmlns:a16="http://schemas.microsoft.com/office/drawing/2014/main" id="{824E2032-9FC2-7BB8-A9D5-09232915628A}"/>
              </a:ext>
            </a:extLst>
          </p:cNvPr>
          <p:cNvSpPr txBox="1">
            <a:spLocks/>
          </p:cNvSpPr>
          <p:nvPr/>
        </p:nvSpPr>
        <p:spPr>
          <a:xfrm>
            <a:off x="205429" y="1796036"/>
            <a:ext cx="4958581" cy="3051125"/>
          </a:xfrm>
          <a:prstGeom prst="rect">
            <a:avLst/>
          </a:prstGeom>
        </p:spPr>
        <p:txBody>
          <a:bodyPr vert="horz" lIns="91440" tIns="45720" rIns="91440" bIns="45720" rtlCol="0">
            <a:normAutofit/>
          </a:bodyPr>
          <a:lstStyle>
            <a:lvl1pPr marL="0" indent="0" algn="l" defTabSz="342900" rtl="0" eaLnBrk="1" latinLnBrk="0" hangingPunct="1">
              <a:spcBef>
                <a:spcPct val="20000"/>
              </a:spcBef>
              <a:buFont typeface="Arial"/>
              <a:buNone/>
              <a:defRPr sz="2800" kern="1200">
                <a:solidFill>
                  <a:schemeClr val="tx1"/>
                </a:solidFill>
                <a:latin typeface="Franklin Gothic Book"/>
                <a:ea typeface="+mn-ea"/>
                <a:cs typeface="Franklin Gothic Book"/>
              </a:defRPr>
            </a:lvl1pPr>
            <a:lvl2pPr marL="342900" indent="0" algn="ctr" defTabSz="342900" rtl="0" eaLnBrk="1" latinLnBrk="0" hangingPunct="1">
              <a:spcBef>
                <a:spcPct val="20000"/>
              </a:spcBef>
              <a:buFont typeface="Arial"/>
              <a:buNone/>
              <a:defRPr sz="2100" kern="1200">
                <a:solidFill>
                  <a:schemeClr val="tx1">
                    <a:tint val="75000"/>
                  </a:schemeClr>
                </a:solidFill>
                <a:latin typeface="Franklin Gothic Book"/>
                <a:ea typeface="+mn-ea"/>
                <a:cs typeface="Franklin Gothic Book"/>
              </a:defRPr>
            </a:lvl2pPr>
            <a:lvl3pPr marL="685800" indent="0" algn="ctr" defTabSz="342900" rtl="0" eaLnBrk="1" latinLnBrk="0" hangingPunct="1">
              <a:spcBef>
                <a:spcPct val="20000"/>
              </a:spcBef>
              <a:buFont typeface="Arial"/>
              <a:buNone/>
              <a:defRPr sz="1800" kern="1200">
                <a:solidFill>
                  <a:schemeClr val="tx1">
                    <a:tint val="75000"/>
                  </a:schemeClr>
                </a:solidFill>
                <a:latin typeface="Franklin Gothic Book"/>
                <a:ea typeface="+mn-ea"/>
                <a:cs typeface="Franklin Gothic Book"/>
              </a:defRPr>
            </a:lvl3pPr>
            <a:lvl4pPr marL="10287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4pPr>
            <a:lvl5pPr marL="1371600" indent="0" algn="ctr" defTabSz="342900" rtl="0" eaLnBrk="1" latinLnBrk="0" hangingPunct="1">
              <a:spcBef>
                <a:spcPct val="20000"/>
              </a:spcBef>
              <a:buFont typeface="Arial"/>
              <a:buNone/>
              <a:defRPr sz="1500" kern="1200">
                <a:solidFill>
                  <a:schemeClr val="tx1">
                    <a:tint val="75000"/>
                  </a:schemeClr>
                </a:solidFill>
                <a:latin typeface="Franklin Gothic Book"/>
                <a:ea typeface="+mn-ea"/>
                <a:cs typeface="Franklin Gothic Book"/>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tx1"/>
                </a:solidFill>
              </a:rPr>
              <a:t>  </a:t>
            </a:r>
            <a:r>
              <a:rPr lang="en-US" altLang="en-US" sz="2400" dirty="0">
                <a:solidFill>
                  <a:schemeClr val="accent1">
                    <a:lumMod val="60000"/>
                    <a:lumOff val="40000"/>
                  </a:schemeClr>
                </a:solidFill>
              </a:rPr>
              <a:t>The Laundry Dilemma</a:t>
            </a:r>
          </a:p>
          <a:p>
            <a:pPr lvl="1" algn="l">
              <a:lnSpc>
                <a:spcPct val="150000"/>
              </a:lnSpc>
              <a:buClr>
                <a:schemeClr val="accent2"/>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tx1"/>
                </a:solidFill>
              </a:rPr>
              <a:t>Goulston’s</a:t>
            </a:r>
            <a:r>
              <a:rPr lang="en-US" altLang="en-US" sz="2400" dirty="0">
                <a:solidFill>
                  <a:schemeClr val="tx1"/>
                </a:solidFill>
              </a:rPr>
              <a:t> Background</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tx1"/>
                </a:solidFill>
              </a:rPr>
              <a:t>  </a:t>
            </a:r>
            <a:r>
              <a:rPr lang="en-US" altLang="en-US" sz="2400" dirty="0" err="1">
                <a:solidFill>
                  <a:schemeClr val="accent1">
                    <a:lumMod val="60000"/>
                    <a:lumOff val="40000"/>
                  </a:schemeClr>
                </a:solidFill>
              </a:rPr>
              <a:t>Goulston</a:t>
            </a:r>
            <a:r>
              <a:rPr lang="en-US" altLang="en-US" sz="2400" dirty="0">
                <a:solidFill>
                  <a:schemeClr val="accent1">
                    <a:lumMod val="60000"/>
                    <a:lumOff val="40000"/>
                  </a:schemeClr>
                </a:solidFill>
              </a:rPr>
              <a:t> Tackling the Dilemma</a:t>
            </a:r>
          </a:p>
          <a:p>
            <a:pPr lvl="1" algn="l">
              <a:lnSpc>
                <a:spcPct val="150000"/>
              </a:lnSpc>
              <a:buClr>
                <a:schemeClr val="accent1">
                  <a:lumMod val="60000"/>
                  <a:lumOff val="40000"/>
                </a:schemeClr>
              </a:buClr>
              <a:buSzPct val="70000"/>
              <a:buFont typeface="Wingdings 2" panose="05020102010507070707" pitchFamily="18" charset="2"/>
              <a:buChar char="Ã"/>
              <a:defRPr/>
            </a:pPr>
            <a:r>
              <a:rPr lang="en-US" altLang="en-US" sz="2400" dirty="0">
                <a:solidFill>
                  <a:schemeClr val="accent1">
                    <a:lumMod val="60000"/>
                    <a:lumOff val="40000"/>
                  </a:schemeClr>
                </a:solidFill>
              </a:rPr>
              <a:t>  Wrap-Up</a:t>
            </a:r>
          </a:p>
          <a:p>
            <a:endParaRPr lang="en-US" dirty="0"/>
          </a:p>
        </p:txBody>
      </p:sp>
    </p:spTree>
    <p:extLst>
      <p:ext uri="{BB962C8B-B14F-4D97-AF65-F5344CB8AC3E}">
        <p14:creationId xmlns:p14="http://schemas.microsoft.com/office/powerpoint/2010/main" val="159700665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theme/theme1.xml><?xml version="1.0" encoding="utf-8"?>
<a:theme xmlns:a="http://schemas.openxmlformats.org/drawingml/2006/main" name="Gouslton_ppt">
  <a:themeElements>
    <a:clrScheme name="Goulston 1">
      <a:dk1>
        <a:srgbClr val="4D4D4F"/>
      </a:dk1>
      <a:lt1>
        <a:srgbClr val="9C9DA0"/>
      </a:lt1>
      <a:dk2>
        <a:srgbClr val="4D4D4F"/>
      </a:dk2>
      <a:lt2>
        <a:srgbClr val="C5C5C5"/>
      </a:lt2>
      <a:accent1>
        <a:srgbClr val="FDB940"/>
      </a:accent1>
      <a:accent2>
        <a:srgbClr val="ED1A3B"/>
      </a:accent2>
      <a:accent3>
        <a:srgbClr val="00ACE6"/>
      </a:accent3>
      <a:accent4>
        <a:srgbClr val="FFFFFF"/>
      </a:accent4>
      <a:accent5>
        <a:srgbClr val="FFFFFF"/>
      </a:accent5>
      <a:accent6>
        <a:srgbClr val="FFFFFF"/>
      </a:accent6>
      <a:hlink>
        <a:srgbClr val="4D4D4F"/>
      </a:hlink>
      <a:folHlink>
        <a:srgbClr val="FDB940"/>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CFF6581-9F77-4F73-A34C-0C9C811E09FD}" vid="{A60645DC-4118-4904-B770-C1E36F746E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Gouslton_ppt wide screen</Template>
  <TotalTime>43294</TotalTime>
  <Words>1872</Words>
  <Application>Microsoft Macintosh PowerPoint</Application>
  <PresentationFormat>Widescreen</PresentationFormat>
  <Paragraphs>508</Paragraphs>
  <Slides>40</Slides>
  <Notes>27</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Franklin Gothic Book</vt:lpstr>
      <vt:lpstr>Franklin Gothic Demi</vt:lpstr>
      <vt:lpstr>Franklin Gothic Demi Cond</vt:lpstr>
      <vt:lpstr>Franklin Gothic Heavy</vt:lpstr>
      <vt:lpstr>Franklin Gothic Medium</vt:lpstr>
      <vt:lpstr>Franklin Gothic Medium Cond</vt:lpstr>
      <vt:lpstr>Perpetua</vt:lpstr>
      <vt:lpstr>Wingdings 2</vt:lpstr>
      <vt:lpstr>Gouslton_ppt</vt:lpstr>
      <vt:lpstr>Novel Additives to Improve the  Environmental Footprint of Fabric Laundering</vt:lpstr>
      <vt:lpstr>Overview</vt:lpstr>
      <vt:lpstr>Overview</vt:lpstr>
      <vt:lpstr>Today’s Laundry Dilemma</vt:lpstr>
      <vt:lpstr>Today’s Laundry Dilemma</vt:lpstr>
      <vt:lpstr>Today’s Laundry Dilemma</vt:lpstr>
      <vt:lpstr>Today’s Laundry Dilemma</vt:lpstr>
      <vt:lpstr>Approach to Laundry Dilemma </vt:lpstr>
      <vt:lpstr>Overview</vt:lpstr>
      <vt:lpstr>Goulston’s History</vt:lpstr>
      <vt:lpstr>Headquarters in Monroe, NC</vt:lpstr>
      <vt:lpstr>Expertise in Surface Modification</vt:lpstr>
      <vt:lpstr>Expertise in Surface Modification</vt:lpstr>
      <vt:lpstr>Expertise in Surface Modification</vt:lpstr>
      <vt:lpstr>Expertise in Surface Modification</vt:lpstr>
      <vt:lpstr>Overview</vt:lpstr>
      <vt:lpstr>DryFast® Additives</vt:lpstr>
      <vt:lpstr>DryFast® Additives</vt:lpstr>
      <vt:lpstr>DryFast® Additives</vt:lpstr>
      <vt:lpstr>DryFast® Additives</vt:lpstr>
      <vt:lpstr>DryFast® Additives</vt:lpstr>
      <vt:lpstr>DryFast® Additives</vt:lpstr>
      <vt:lpstr>Moisture Management Approach</vt:lpstr>
      <vt:lpstr>Moisture Management Approach</vt:lpstr>
      <vt:lpstr>Moisture Management Approach</vt:lpstr>
      <vt:lpstr>Moisture Management Approach</vt:lpstr>
      <vt:lpstr>Moisture Management Approach</vt:lpstr>
      <vt:lpstr>Moisture Management Approach</vt:lpstr>
      <vt:lpstr>Microfiber Reduction Approach</vt:lpstr>
      <vt:lpstr>Microfiber Reduction Approach</vt:lpstr>
      <vt:lpstr>Microfiber Reduction Approach</vt:lpstr>
      <vt:lpstr>Microfiber Reduction Approach</vt:lpstr>
      <vt:lpstr>Microfiber Reduction Approach</vt:lpstr>
      <vt:lpstr>Microfiber Reduction Approach</vt:lpstr>
      <vt:lpstr>Overview</vt:lpstr>
      <vt:lpstr>Future of DryFast® Additives</vt:lpstr>
      <vt:lpstr>Summary</vt:lpstr>
      <vt:lpstr>Final Thought</vt:lpstr>
      <vt:lpstr>Matt Bridges R&amp;D Manager – Filament mbridges@goulston.com</vt:lpstr>
      <vt:lpstr>References</vt:lpstr>
    </vt:vector>
  </TitlesOfParts>
  <Company>ABZ Design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DryFast Laundry Additive</dc:title>
  <dc:creator/>
  <cp:lastModifiedBy>Sheree Turner</cp:lastModifiedBy>
  <cp:revision>234</cp:revision>
  <dcterms:created xsi:type="dcterms:W3CDTF">2021-08-27T13:53:00Z</dcterms:created>
  <dcterms:modified xsi:type="dcterms:W3CDTF">2023-04-17T14:33:54Z</dcterms:modified>
</cp:coreProperties>
</file>