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1.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898" r:id="rId5"/>
    <p:sldMasterId id="2147483995" r:id="rId6"/>
  </p:sldMasterIdLst>
  <p:notesMasterIdLst>
    <p:notesMasterId r:id="rId33"/>
  </p:notesMasterIdLst>
  <p:handoutMasterIdLst>
    <p:handoutMasterId r:id="rId34"/>
  </p:handoutMasterIdLst>
  <p:sldIdLst>
    <p:sldId id="2147471235" r:id="rId7"/>
    <p:sldId id="2147471234" r:id="rId8"/>
    <p:sldId id="2147472041" r:id="rId9"/>
    <p:sldId id="2147472040" r:id="rId10"/>
    <p:sldId id="2147471237" r:id="rId11"/>
    <p:sldId id="2147472029" r:id="rId12"/>
    <p:sldId id="2147472046" r:id="rId13"/>
    <p:sldId id="2147471989" r:id="rId14"/>
    <p:sldId id="2147472042" r:id="rId15"/>
    <p:sldId id="2147471424" r:id="rId16"/>
    <p:sldId id="2147471990" r:id="rId17"/>
    <p:sldId id="2147471249" r:id="rId18"/>
    <p:sldId id="2147472026" r:id="rId19"/>
    <p:sldId id="2147471091" r:id="rId20"/>
    <p:sldId id="2147472044" r:id="rId21"/>
    <p:sldId id="2147471263" r:id="rId22"/>
    <p:sldId id="2147471254" r:id="rId23"/>
    <p:sldId id="2147472038" r:id="rId24"/>
    <p:sldId id="2147472039" r:id="rId25"/>
    <p:sldId id="2147472045" r:id="rId26"/>
    <p:sldId id="2147471267" r:id="rId27"/>
    <p:sldId id="2147471268" r:id="rId28"/>
    <p:sldId id="2147471269" r:id="rId29"/>
    <p:sldId id="2147471270" r:id="rId30"/>
    <p:sldId id="2145872640" r:id="rId31"/>
    <p:sldId id="214747127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AF0808-73C0-4CF5-0F58-CA5DDA91194E}" name="Deloitte Risk: Anna" initials="AMO" userId="Deloitte Risk: Anna" providerId="None"/>
  <p188:author id="{28C31627-3410-FD1F-635C-2A476647FFB5}" name="Moore, Anna" initials="MA" userId="S::annmoore@deloitte.com::1f49a57f-3eaf-4b9a-b4ad-ef60f8ef23f0" providerId="AD"/>
  <p188:author id="{6AC08D2F-942A-1409-8E66-D9405A905233}" name="Stevens, McKenzie" initials="SM" userId="S::mcstevens@deloitte.com::fa6517b6-48ac-48fb-ad3d-6c9e6daa11f4" providerId="AD"/>
  <p188:author id="{2AE28B30-A4BE-7B07-C850-DD7CF75119DF}" name="Calhoun, Audrey" initials="AC" userId="Calhoun, Audrey" providerId="None"/>
  <p188:author id="{F31A6549-AD8F-B488-BB64-CF20FDD40065}" name="McKenzie Stevens" initials="MS" userId="McKenzie Stevens" providerId="None"/>
  <p188:author id="{8D243C71-5001-C6B2-CC0F-A31132B6E283}" name="Brad Porter" initials="BP" userId="Brad Porter" providerId="None"/>
  <p188:author id="{FC36EE98-90F4-FB74-3CB5-49D121E97AD4}" name="Eichman, Sydney" initials="SE" userId="Eichman, Sydney" providerId="None"/>
  <p188:author id="{164EFA9C-2358-00BC-4438-001179DFCDF7}" name="Kate Wiese" initials="KW" userId="Kate Wiese" providerId="None"/>
  <p188:author id="{0AA245B3-B7AA-5ACB-A23C-C378421A8E66}" name="Eichman, Sydney" initials="ES" userId="S::seichman@deloitte.com::2019ff5c-7366-423a-a8cc-35ff92a14163" providerId="AD"/>
  <p188:author id="{733590C5-580D-ADCA-D8E5-140501081EE9}" name="Mike Kennedy" initials="MFK" userId="Mike Kennedy" providerId="None"/>
  <p188:author id="{B29519CB-D398-72F0-9D54-4E74093CCC8E}" name="Risman, Michelle" initials="RM" userId="S::mrisman@deloitte.com::a786f2dc-baa4-46fb-90a2-fdf30d8625ba" providerId="AD"/>
  <p188:author id="{BA56A9FF-2DE1-AE13-48DB-F1A72E02C323}" name="Neroutsos, Rachel" initials="NR" userId="S::rneroutsos@deloitte.com::11051a3f-a5d4-4121-8489-a6adf50dc28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isman, Michelle" initials="RM" lastIdx="5" clrIdx="0">
    <p:extLst>
      <p:ext uri="{19B8F6BF-5375-455C-9EA6-DF929625EA0E}">
        <p15:presenceInfo xmlns:p15="http://schemas.microsoft.com/office/powerpoint/2012/main" userId="S::mrisman@deloitte.com::a786f2dc-baa4-46fb-90a2-fdf30d8625ba" providerId="AD"/>
      </p:ext>
    </p:extLst>
  </p:cmAuthor>
  <p:cmAuthor id="2" name="McKenzie Stevens" initials="MS" lastIdx="3" clrIdx="1">
    <p:extLst>
      <p:ext uri="{19B8F6BF-5375-455C-9EA6-DF929625EA0E}">
        <p15:presenceInfo xmlns:p15="http://schemas.microsoft.com/office/powerpoint/2012/main" userId="McKenzie Stevens" providerId="None"/>
      </p:ext>
    </p:extLst>
  </p:cmAuthor>
  <p:cmAuthor id="3" name="Sullivan, Kristen" initials="SK" lastIdx="3" clrIdx="2">
    <p:extLst>
      <p:ext uri="{19B8F6BF-5375-455C-9EA6-DF929625EA0E}">
        <p15:presenceInfo xmlns:p15="http://schemas.microsoft.com/office/powerpoint/2012/main" userId="S::ksullivan@deloitte.com::cf3dbfca-63d6-4bac-8410-428ff0912dca" providerId="AD"/>
      </p:ext>
    </p:extLst>
  </p:cmAuthor>
  <p:cmAuthor id="4" name="Bell, Caitlin" initials="BC" lastIdx="6" clrIdx="3">
    <p:extLst>
      <p:ext uri="{19B8F6BF-5375-455C-9EA6-DF929625EA0E}">
        <p15:presenceInfo xmlns:p15="http://schemas.microsoft.com/office/powerpoint/2012/main" userId="S::caitbell@deloitte.com::e05ef53f-7e01-4db1-87b7-8bf264830da4" providerId="AD"/>
      </p:ext>
    </p:extLst>
  </p:cmAuthor>
  <p:cmAuthor id="5" name="Eichman, Sydney" initials="SE" lastIdx="3" clrIdx="4">
    <p:extLst>
      <p:ext uri="{19B8F6BF-5375-455C-9EA6-DF929625EA0E}">
        <p15:presenceInfo xmlns:p15="http://schemas.microsoft.com/office/powerpoint/2012/main" userId="Eichman, Sydney" providerId="None"/>
      </p:ext>
    </p:extLst>
  </p:cmAuthor>
  <p:cmAuthor id="6" name="Deloitte Risk: Anna" initials="AMO" lastIdx="2" clrIdx="5">
    <p:extLst>
      <p:ext uri="{19B8F6BF-5375-455C-9EA6-DF929625EA0E}">
        <p15:presenceInfo xmlns:p15="http://schemas.microsoft.com/office/powerpoint/2012/main" userId="Deloitte Risk: An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3E0"/>
    <a:srgbClr val="D7F4D0"/>
    <a:srgbClr val="006600"/>
    <a:srgbClr val="7F7F7F"/>
    <a:srgbClr val="24391F"/>
    <a:srgbClr val="AEAEAE"/>
    <a:srgbClr val="007680"/>
    <a:srgbClr val="00ABAB"/>
    <a:srgbClr val="86BC25"/>
    <a:srgbClr val="2689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69"/>
  </p:normalViewPr>
  <p:slideViewPr>
    <p:cSldViewPr snapToGrid="0">
      <p:cViewPr varScale="1">
        <p:scale>
          <a:sx n="87" d="100"/>
          <a:sy n="87" d="100"/>
        </p:scale>
        <p:origin x="100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BA42F7-0D2C-421B-B44B-B6B8454892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E1DB4B8-CA5D-4CBD-BC77-51E0CC3CB0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5F7159-CEE7-44EA-A27A-95E715F568E5}" type="datetimeFigureOut">
              <a:rPr lang="en-US" smtClean="0"/>
              <a:t>4/14/23</a:t>
            </a:fld>
            <a:endParaRPr lang="en-US"/>
          </a:p>
        </p:txBody>
      </p:sp>
      <p:sp>
        <p:nvSpPr>
          <p:cNvPr id="4" name="Footer Placeholder 3">
            <a:extLst>
              <a:ext uri="{FF2B5EF4-FFF2-40B4-BE49-F238E27FC236}">
                <a16:creationId xmlns:a16="http://schemas.microsoft.com/office/drawing/2014/main" id="{738531FA-C972-4DCF-9871-531C64A2ECF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19F4AAE-8598-4291-828B-354A76E9EB6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4049C3-516E-4783-B265-89E57EB94194}" type="slidenum">
              <a:rPr lang="en-US" smtClean="0"/>
              <a:t>‹#›</a:t>
            </a:fld>
            <a:endParaRPr lang="en-US"/>
          </a:p>
        </p:txBody>
      </p:sp>
    </p:spTree>
    <p:extLst>
      <p:ext uri="{BB962C8B-B14F-4D97-AF65-F5344CB8AC3E}">
        <p14:creationId xmlns:p14="http://schemas.microsoft.com/office/powerpoint/2010/main" val="186677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41727E-4761-4F0F-A262-594BB07F752A}" type="datetimeFigureOut">
              <a:rPr lang="en-US" smtClean="0"/>
              <a:t>4/14/23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3F6677-6395-499F-A360-8674EBF0EFBB}" type="slidenum">
              <a:rPr lang="en-US" smtClean="0"/>
              <a:t>‹#›</a:t>
            </a:fld>
            <a:endParaRPr lang="en-US"/>
          </a:p>
        </p:txBody>
      </p:sp>
    </p:spTree>
    <p:extLst>
      <p:ext uri="{BB962C8B-B14F-4D97-AF65-F5344CB8AC3E}">
        <p14:creationId xmlns:p14="http://schemas.microsoft.com/office/powerpoint/2010/main" val="2808799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55756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18989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55603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14407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CD2FFA-C984-424D-8BAB-FA8A5881C9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568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38BD9A-3CC5-4412-8624-7DC0EBBA70ED}" type="slidenum">
              <a:rPr lang="en-US" smtClean="0"/>
              <a:t>18</a:t>
            </a:fld>
            <a:endParaRPr lang="en-US"/>
          </a:p>
        </p:txBody>
      </p:sp>
    </p:spTree>
    <p:extLst>
      <p:ext uri="{BB962C8B-B14F-4D97-AF65-F5344CB8AC3E}">
        <p14:creationId xmlns:p14="http://schemas.microsoft.com/office/powerpoint/2010/main" val="67319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CD2FFA-C984-424D-8BAB-FA8A5881C9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3040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4C01405-F4A9-4AD1-B306-1F7268A1D7CE}"/>
              </a:ext>
            </a:extLst>
          </p:cNvPr>
          <p:cNvSpPr>
            <a:spLocks noGrp="1"/>
          </p:cNvSpPr>
          <p:nvPr>
            <p:ph type="body" idx="1"/>
          </p:nvPr>
        </p:nvSpPr>
        <p:spPr/>
        <p:txBody>
          <a:bodyPr>
            <a:normAutofit/>
          </a:bodyPr>
          <a:lstStyle/>
          <a:p>
            <a:pPr defTabSz="1179181">
              <a:defRPr/>
            </a:pPr>
            <a:endParaRPr lang="en-US"/>
          </a:p>
        </p:txBody>
      </p:sp>
    </p:spTree>
    <p:extLst>
      <p:ext uri="{BB962C8B-B14F-4D97-AF65-F5344CB8AC3E}">
        <p14:creationId xmlns:p14="http://schemas.microsoft.com/office/powerpoint/2010/main" val="4052971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1170"/>
              </a:spcAft>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8460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endParaRPr lang="en-GB"/>
          </a:p>
        </p:txBody>
      </p:sp>
      <p:sp>
        <p:nvSpPr>
          <p:cNvPr id="4" name="Slide Number Placeholder 3"/>
          <p:cNvSpPr>
            <a:spLocks noGrp="1"/>
          </p:cNvSpPr>
          <p:nvPr>
            <p:ph type="sldNum" sz="quarter" idx="10"/>
          </p:nvPr>
        </p:nvSpPr>
        <p:spPr/>
        <p:txBody>
          <a:bodyPr/>
          <a:lstStyle/>
          <a:p>
            <a:pPr marL="0" marR="0" lvl="0" indent="0" algn="r" defTabSz="1188447" rtl="0" eaLnBrk="1" fontAlgn="auto" latinLnBrk="0" hangingPunct="1">
              <a:lnSpc>
                <a:spcPct val="100000"/>
              </a:lnSpc>
              <a:spcBef>
                <a:spcPts val="0"/>
              </a:spcBef>
              <a:spcAft>
                <a:spcPts val="0"/>
              </a:spcAft>
              <a:buClrTx/>
              <a:buSzTx/>
              <a:buFontTx/>
              <a:buNone/>
              <a:tabLst/>
              <a:defRPr/>
            </a:pPr>
            <a:fld id="{C0F4A2C8-6C88-4E71-83EE-698B9D4FE22F}"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188447"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207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35481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9810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28732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715963"/>
            <a:ext cx="6361112" cy="35782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5"/>
          </p:nvPr>
        </p:nvSpPr>
        <p:spPr/>
        <p:txBody>
          <a:bodyPr/>
          <a:lstStyle/>
          <a:p>
            <a:pPr marL="0" marR="0" lvl="0" indent="0" algn="r" defTabSz="906145" rtl="0" eaLnBrk="1" fontAlgn="auto" latinLnBrk="0" hangingPunct="1">
              <a:lnSpc>
                <a:spcPct val="100000"/>
              </a:lnSpc>
              <a:spcBef>
                <a:spcPts val="0"/>
              </a:spcBef>
              <a:spcAft>
                <a:spcPts val="0"/>
              </a:spcAft>
              <a:buClrTx/>
              <a:buSzTx/>
              <a:buFontTx/>
              <a:buNone/>
              <a:tabLst/>
              <a:defRPr/>
            </a:pPr>
            <a:fld id="{80DBA0CB-1688-4D07-BBA6-BCE19D7E26AB}" type="slidenum">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06145"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67743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Notes Placeholder 5">
            <a:extLst>
              <a:ext uri="{FF2B5EF4-FFF2-40B4-BE49-F238E27FC236}">
                <a16:creationId xmlns:a16="http://schemas.microsoft.com/office/drawing/2014/main" id="{D0452605-7E96-4917-82DF-B1FC8DA6C415}"/>
              </a:ext>
            </a:extLst>
          </p:cNvPr>
          <p:cNvSpPr>
            <a:spLocks noGrp="1"/>
          </p:cNvSpPr>
          <p:nvPr>
            <p:ph type="body" idx="1"/>
          </p:nvPr>
        </p:nvSpPr>
        <p:spPr>
          <a:xfrm>
            <a:off x="261257" y="4355022"/>
            <a:ext cx="6557554" cy="4906544"/>
          </a:xfrm>
        </p:spPr>
        <p:txBody>
          <a:bodyPr>
            <a:noAutofit/>
          </a:bodyPr>
          <a:lstStyle/>
          <a:p>
            <a:endParaRPr lang="en-US" sz="1000">
              <a:cs typeface="Arial" panose="020B0604020202020204" pitchFamily="34" charset="0"/>
            </a:endParaRPr>
          </a:p>
        </p:txBody>
      </p:sp>
    </p:spTree>
    <p:extLst>
      <p:ext uri="{BB962C8B-B14F-4D97-AF65-F5344CB8AC3E}">
        <p14:creationId xmlns:p14="http://schemas.microsoft.com/office/powerpoint/2010/main" val="2270993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3F6677-6395-499F-A360-8674EBF0EFBB}" type="slidenum">
              <a:rPr lang="en-US" smtClean="0"/>
              <a:t>7</a:t>
            </a:fld>
            <a:endParaRPr lang="en-US"/>
          </a:p>
        </p:txBody>
      </p:sp>
    </p:spTree>
    <p:extLst>
      <p:ext uri="{BB962C8B-B14F-4D97-AF65-F5344CB8AC3E}">
        <p14:creationId xmlns:p14="http://schemas.microsoft.com/office/powerpoint/2010/main" val="4125749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sz="10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5189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06491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sz="10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77528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CD2FFA-C984-424D-8BAB-FA8A5881C9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5258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9ED29CA-6A60-490D-9D54-EA7CC7AF832C}"/>
              </a:ext>
            </a:extLst>
          </p:cNvPr>
          <p:cNvGrpSpPr>
            <a:grpSpLocks noChangeAspect="1"/>
          </p:cNvGrpSpPr>
          <p:nvPr/>
        </p:nvGrpSpPr>
        <p:grpSpPr>
          <a:xfrm>
            <a:off x="494375" y="425450"/>
            <a:ext cx="1998000" cy="374400"/>
            <a:chOff x="398463" y="404813"/>
            <a:chExt cx="1627187" cy="307976"/>
          </a:xfrm>
          <a:solidFill>
            <a:schemeClr val="tx1"/>
          </a:solidFill>
        </p:grpSpPr>
        <p:sp>
          <p:nvSpPr>
            <p:cNvPr id="31" name="Oval 5">
              <a:extLst>
                <a:ext uri="{FF2B5EF4-FFF2-40B4-BE49-F238E27FC236}">
                  <a16:creationId xmlns:a16="http://schemas.microsoft.com/office/drawing/2014/main" id="{119E2360-A688-44DF-A6BB-76D18177CCFF}"/>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2" name="Freeform 6">
              <a:extLst>
                <a:ext uri="{FF2B5EF4-FFF2-40B4-BE49-F238E27FC236}">
                  <a16:creationId xmlns:a16="http://schemas.microsoft.com/office/drawing/2014/main" id="{4265C3C7-34A9-47F1-AB5F-2771E187891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3" name="Rectangle 7">
              <a:extLst>
                <a:ext uri="{FF2B5EF4-FFF2-40B4-BE49-F238E27FC236}">
                  <a16:creationId xmlns:a16="http://schemas.microsoft.com/office/drawing/2014/main" id="{A9400861-EDC5-4A80-9569-C20320CE006A}"/>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4" name="Freeform 8">
              <a:extLst>
                <a:ext uri="{FF2B5EF4-FFF2-40B4-BE49-F238E27FC236}">
                  <a16:creationId xmlns:a16="http://schemas.microsoft.com/office/drawing/2014/main" id="{64DC9296-DBBC-4C4E-ACB4-7DA2607D524B}"/>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5" name="Rectangle 9">
              <a:extLst>
                <a:ext uri="{FF2B5EF4-FFF2-40B4-BE49-F238E27FC236}">
                  <a16:creationId xmlns:a16="http://schemas.microsoft.com/office/drawing/2014/main" id="{3E26591B-8E9F-4856-8284-BF3F8DB6ABC1}"/>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6" name="Rectangle 10">
              <a:extLst>
                <a:ext uri="{FF2B5EF4-FFF2-40B4-BE49-F238E27FC236}">
                  <a16:creationId xmlns:a16="http://schemas.microsoft.com/office/drawing/2014/main" id="{43F42271-5510-4D15-B07B-133237928BB4}"/>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7" name="Freeform 11">
              <a:extLst>
                <a:ext uri="{FF2B5EF4-FFF2-40B4-BE49-F238E27FC236}">
                  <a16:creationId xmlns:a16="http://schemas.microsoft.com/office/drawing/2014/main" id="{00E9FD99-54D9-422B-9717-D0DD3442A0D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8" name="Freeform 12">
              <a:extLst>
                <a:ext uri="{FF2B5EF4-FFF2-40B4-BE49-F238E27FC236}">
                  <a16:creationId xmlns:a16="http://schemas.microsoft.com/office/drawing/2014/main" id="{BAF30821-90D3-436A-8DDF-D130E66447E2}"/>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9" name="Freeform 13">
              <a:extLst>
                <a:ext uri="{FF2B5EF4-FFF2-40B4-BE49-F238E27FC236}">
                  <a16:creationId xmlns:a16="http://schemas.microsoft.com/office/drawing/2014/main" id="{5C1A565D-B22B-4EE2-ACC9-C993D581F00C}"/>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40" name="Freeform 14">
              <a:extLst>
                <a:ext uri="{FF2B5EF4-FFF2-40B4-BE49-F238E27FC236}">
                  <a16:creationId xmlns:a16="http://schemas.microsoft.com/office/drawing/2014/main" id="{666738FD-9737-43F5-8E36-896FD725FE08}"/>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3716" y="727595"/>
            <a:ext cx="5400000" cy="5400000"/>
          </a:xfrm>
          <a:prstGeom prst="rect">
            <a:avLst/>
          </a:prstGeom>
        </p:spPr>
        <p:txBody>
          <a:bodyPr/>
          <a:lstStyle/>
          <a:p>
            <a:r>
              <a:rPr lang="en-US" noProof="0"/>
              <a:t>Click icon to add picture</a:t>
            </a:r>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1" y="5186207"/>
            <a:ext cx="5480049" cy="1189752"/>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400" b="1">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6" name="TextBox 15">
            <a:extLst>
              <a:ext uri="{FF2B5EF4-FFF2-40B4-BE49-F238E27FC236}">
                <a16:creationId xmlns:a16="http://schemas.microsoft.com/office/drawing/2014/main" id="{8F7A8710-8004-45D3-9F4E-F69F735D274A}"/>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tx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a:solidFill>
                <a:schemeClr val="tx1"/>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E6DD0BB0-3D8F-4661-B272-93714F4A611F}"/>
              </a:ext>
            </a:extLst>
          </p:cNvPr>
          <p:cNvSpPr txBox="1"/>
          <p:nvPr userDrawn="1"/>
        </p:nvSpPr>
        <p:spPr>
          <a:xfrm>
            <a:off x="6741977" y="6476999"/>
            <a:ext cx="4451418" cy="1384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b="0" noProof="0">
                <a:solidFill>
                  <a:schemeClr val="tx1"/>
                </a:solidFill>
                <a:latin typeface="Calibri" panose="020F0502020204030204" pitchFamily="34" charset="0"/>
                <a:cs typeface="Calibri" panose="020F0502020204030204" pitchFamily="34" charset="0"/>
              </a:rPr>
              <a:t>Environmental, Social, and Governance (ESG) Landscape Overview</a:t>
            </a:r>
          </a:p>
        </p:txBody>
      </p:sp>
      <p:sp>
        <p:nvSpPr>
          <p:cNvPr id="18" name="Copyright">
            <a:extLst>
              <a:ext uri="{FF2B5EF4-FFF2-40B4-BE49-F238E27FC236}">
                <a16:creationId xmlns:a16="http://schemas.microsoft.com/office/drawing/2014/main" id="{BAB9A8B7-D237-4274-B3F8-9BDB1E3A01C4}"/>
              </a:ext>
            </a:extLst>
          </p:cNvPr>
          <p:cNvSpPr txBox="1"/>
          <p:nvPr userDrawn="1"/>
        </p:nvSpPr>
        <p:spPr>
          <a:xfrm>
            <a:off x="469900" y="6477000"/>
            <a:ext cx="5355167" cy="100027"/>
          </a:xfrm>
          <a:prstGeom prst="rect">
            <a:avLst/>
          </a:prstGeom>
          <a:noFill/>
        </p:spPr>
        <p:txBody>
          <a:bodyPr vert="horz" wrap="square" lIns="0" tIns="0" rIns="0" bIns="0" rtlCol="0" anchor="t">
            <a:noAutofit/>
          </a:bodyPr>
          <a:lstStyle/>
          <a:p>
            <a:pPr marL="0" indent="0" algn="l" defTabSz="914400" rtl="0" eaLnBrk="1" latinLnBrk="0" hangingPunct="1">
              <a:spcBef>
                <a:spcPts val="600"/>
              </a:spcBef>
              <a:buSzPct val="100000"/>
              <a:buFont typeface="Arial"/>
              <a:buNone/>
            </a:pPr>
            <a:r>
              <a:rPr lang="en-US" sz="900" b="0" noProof="0">
                <a:solidFill>
                  <a:schemeClr val="tx1"/>
                </a:solidFill>
                <a:latin typeface="+mn-lt"/>
                <a:cs typeface="Calibri" panose="020F0502020204030204" pitchFamily="34" charset="0"/>
              </a:rPr>
              <a:t>Copyright © 2022 Deloitte Development LLC. All rights reserved.</a:t>
            </a:r>
          </a:p>
        </p:txBody>
      </p:sp>
    </p:spTree>
    <p:extLst>
      <p:ext uri="{BB962C8B-B14F-4D97-AF65-F5344CB8AC3E}">
        <p14:creationId xmlns:p14="http://schemas.microsoft.com/office/powerpoint/2010/main" val="1095301592"/>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ith text">
    <p:bg bwMode="gray">
      <p:bgPr>
        <a:solidFill>
          <a:schemeClr val="bg1"/>
        </a:solidFill>
        <a:effectLst/>
      </p:bgPr>
    </p:bg>
    <p:spTree>
      <p:nvGrpSpPr>
        <p:cNvPr id="1" name=""/>
        <p:cNvGrpSpPr/>
        <p:nvPr/>
      </p:nvGrpSpPr>
      <p:grpSpPr>
        <a:xfrm>
          <a:off x="0" y="0"/>
          <a:ext cx="0" cy="0"/>
          <a:chOff x="0" y="0"/>
          <a:chExt cx="0" cy="0"/>
        </a:xfrm>
      </p:grpSpPr>
      <p:sp>
        <p:nvSpPr>
          <p:cNvPr id="17" name="Picture Placeholder 8">
            <a:extLst>
              <a:ext uri="{FF2B5EF4-FFF2-40B4-BE49-F238E27FC236}">
                <a16:creationId xmlns:a16="http://schemas.microsoft.com/office/drawing/2014/main" id="{8B9DDECB-90E6-4132-BCD8-24EBC3764DB9}"/>
              </a:ext>
            </a:extLst>
          </p:cNvPr>
          <p:cNvSpPr>
            <a:spLocks noGrp="1"/>
          </p:cNvSpPr>
          <p:nvPr>
            <p:ph type="pic" sz="quarter" idx="11"/>
          </p:nvPr>
        </p:nvSpPr>
        <p:spPr>
          <a:xfrm>
            <a:off x="3724289" y="688848"/>
            <a:ext cx="5562600" cy="5556504"/>
          </a:xfrm>
          <a:prstGeom prst="rect">
            <a:avLst/>
          </a:prstGeom>
        </p:spPr>
        <p:txBody>
          <a:bodyPr/>
          <a:lstStyle/>
          <a:p>
            <a:r>
              <a:rPr lang="en-US" noProof="0"/>
              <a:t>Click icon to add picture</a:t>
            </a:r>
          </a:p>
        </p:txBody>
      </p:sp>
      <p:grpSp>
        <p:nvGrpSpPr>
          <p:cNvPr id="18" name="Group 17">
            <a:extLst>
              <a:ext uri="{FF2B5EF4-FFF2-40B4-BE49-F238E27FC236}">
                <a16:creationId xmlns:a16="http://schemas.microsoft.com/office/drawing/2014/main" id="{C68220B9-53D3-434F-999D-90F07DAA2325}"/>
              </a:ext>
            </a:extLst>
          </p:cNvPr>
          <p:cNvGrpSpPr>
            <a:grpSpLocks noChangeAspect="1"/>
          </p:cNvGrpSpPr>
          <p:nvPr userDrawn="1"/>
        </p:nvGrpSpPr>
        <p:grpSpPr>
          <a:xfrm>
            <a:off x="460541" y="344137"/>
            <a:ext cx="1819109" cy="345828"/>
            <a:chOff x="398463" y="404813"/>
            <a:chExt cx="1627187" cy="307976"/>
          </a:xfrm>
          <a:solidFill>
            <a:schemeClr val="tx1"/>
          </a:solidFill>
        </p:grpSpPr>
        <p:sp>
          <p:nvSpPr>
            <p:cNvPr id="19" name="Oval 5">
              <a:extLst>
                <a:ext uri="{FF2B5EF4-FFF2-40B4-BE49-F238E27FC236}">
                  <a16:creationId xmlns:a16="http://schemas.microsoft.com/office/drawing/2014/main" id="{8B229135-140E-4C82-9088-DB80D93F74F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0" name="Freeform 6">
              <a:extLst>
                <a:ext uri="{FF2B5EF4-FFF2-40B4-BE49-F238E27FC236}">
                  <a16:creationId xmlns:a16="http://schemas.microsoft.com/office/drawing/2014/main" id="{C0B69BD4-36A4-4DB1-B5FD-89FB06A52E69}"/>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1" name="Rectangle 7">
              <a:extLst>
                <a:ext uri="{FF2B5EF4-FFF2-40B4-BE49-F238E27FC236}">
                  <a16:creationId xmlns:a16="http://schemas.microsoft.com/office/drawing/2014/main" id="{49F4DC4F-9DBA-44B7-B892-0083CA88927E}"/>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2" name="Freeform 8">
              <a:extLst>
                <a:ext uri="{FF2B5EF4-FFF2-40B4-BE49-F238E27FC236}">
                  <a16:creationId xmlns:a16="http://schemas.microsoft.com/office/drawing/2014/main" id="{67D5F0A5-5E6C-4963-9090-4DAF5F01D2A3}"/>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3" name="Rectangle 9">
              <a:extLst>
                <a:ext uri="{FF2B5EF4-FFF2-40B4-BE49-F238E27FC236}">
                  <a16:creationId xmlns:a16="http://schemas.microsoft.com/office/drawing/2014/main" id="{22C7545E-5780-4586-9808-699BCCFD7CE9}"/>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4" name="Rectangle 10">
              <a:extLst>
                <a:ext uri="{FF2B5EF4-FFF2-40B4-BE49-F238E27FC236}">
                  <a16:creationId xmlns:a16="http://schemas.microsoft.com/office/drawing/2014/main" id="{489CD93F-3551-40B6-A00B-6CC2A8F5F4EE}"/>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5" name="Freeform 11">
              <a:extLst>
                <a:ext uri="{FF2B5EF4-FFF2-40B4-BE49-F238E27FC236}">
                  <a16:creationId xmlns:a16="http://schemas.microsoft.com/office/drawing/2014/main" id="{B6557C16-D6D6-4B71-81E6-ADCF6CEB19B7}"/>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6" name="Freeform 12">
              <a:extLst>
                <a:ext uri="{FF2B5EF4-FFF2-40B4-BE49-F238E27FC236}">
                  <a16:creationId xmlns:a16="http://schemas.microsoft.com/office/drawing/2014/main" id="{E187CACC-821A-4265-91F5-84823A98F3C5}"/>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9" name="Freeform 13">
              <a:extLst>
                <a:ext uri="{FF2B5EF4-FFF2-40B4-BE49-F238E27FC236}">
                  <a16:creationId xmlns:a16="http://schemas.microsoft.com/office/drawing/2014/main" id="{31AAFBBA-1DE2-4D95-9B71-B343B1065043}"/>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40" name="Freeform 14">
              <a:extLst>
                <a:ext uri="{FF2B5EF4-FFF2-40B4-BE49-F238E27FC236}">
                  <a16:creationId xmlns:a16="http://schemas.microsoft.com/office/drawing/2014/main" id="{D7679E8F-E1FF-41C4-93DF-F6A97D92D117}"/>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grpSp>
      <p:sp>
        <p:nvSpPr>
          <p:cNvPr id="41" name="Title 1">
            <a:extLst>
              <a:ext uri="{FF2B5EF4-FFF2-40B4-BE49-F238E27FC236}">
                <a16:creationId xmlns:a16="http://schemas.microsoft.com/office/drawing/2014/main" id="{70F15D73-40F4-4F95-9E2A-7A67F615DB4A}"/>
              </a:ext>
            </a:extLst>
          </p:cNvPr>
          <p:cNvSpPr>
            <a:spLocks noGrp="1"/>
          </p:cNvSpPr>
          <p:nvPr>
            <p:ph type="ctrTitle"/>
          </p:nvPr>
        </p:nvSpPr>
        <p:spPr bwMode="gray">
          <a:xfrm>
            <a:off x="457201" y="5186209"/>
            <a:ext cx="4490721" cy="895983"/>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p>
        </p:txBody>
      </p:sp>
      <p:sp>
        <p:nvSpPr>
          <p:cNvPr id="44" name="Text Placeholder 4">
            <a:extLst>
              <a:ext uri="{FF2B5EF4-FFF2-40B4-BE49-F238E27FC236}">
                <a16:creationId xmlns:a16="http://schemas.microsoft.com/office/drawing/2014/main" id="{E65ED79E-D6FD-4D90-9073-C8776CB6AD10}"/>
              </a:ext>
            </a:extLst>
          </p:cNvPr>
          <p:cNvSpPr>
            <a:spLocks noGrp="1"/>
          </p:cNvSpPr>
          <p:nvPr>
            <p:ph type="body" sz="quarter" idx="10"/>
          </p:nvPr>
        </p:nvSpPr>
        <p:spPr>
          <a:xfrm>
            <a:off x="457201" y="6365848"/>
            <a:ext cx="4490721" cy="273050"/>
          </a:xfrm>
          <a:prstGeom prst="rect">
            <a:avLst/>
          </a:prstGeom>
        </p:spPr>
        <p:txBody>
          <a:bodyPr anchor="b">
            <a:noAutofit/>
          </a:bodyPr>
          <a:lstStyle>
            <a:lvl1pPr>
              <a:spcAft>
                <a:spcPts val="0"/>
              </a:spcAft>
              <a:defRPr sz="1400" b="1">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957207199"/>
      </p:ext>
    </p:extLst>
  </p:cSld>
  <p:clrMapOvr>
    <a:masterClrMapping/>
  </p:clrMapOvr>
  <p:transition>
    <p:fade/>
  </p:transition>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75488" y="1719072"/>
            <a:ext cx="9328912" cy="4643628"/>
          </a:xfrm>
          <a:prstGeom prst="rect">
            <a:avLst/>
          </a:prstGeom>
        </p:spPr>
        <p:txBody>
          <a:bodyPr>
            <a:noAutofit/>
          </a:bodyPr>
          <a:lstStyle>
            <a:lvl1pPr marL="0" indent="0" algn="l">
              <a:spcBef>
                <a:spcPts val="2700"/>
              </a:spcBef>
              <a:buFontTx/>
              <a:buNone/>
              <a:defRPr sz="3600">
                <a:solidFill>
                  <a:schemeClr val="tx1"/>
                </a:solidFill>
              </a:defRPr>
            </a:lvl1pPr>
            <a:lvl2pPr marL="342900" indent="-342900">
              <a:defRPr sz="2250">
                <a:solidFill>
                  <a:schemeClr val="bg2"/>
                </a:solidFill>
              </a:defRPr>
            </a:lvl2pPr>
            <a:lvl3pPr>
              <a:defRPr sz="2250">
                <a:solidFill>
                  <a:schemeClr val="bg2"/>
                </a:solidFill>
              </a:defRPr>
            </a:lvl3pPr>
            <a:lvl4pPr>
              <a:defRPr sz="2250">
                <a:solidFill>
                  <a:schemeClr val="bg2"/>
                </a:solidFill>
              </a:defRPr>
            </a:lvl4pPr>
            <a:lvl5pPr>
              <a:defRPr sz="225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28505096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3296" y="1714500"/>
            <a:ext cx="11277600" cy="4648200"/>
          </a:xfrm>
          <a:prstGeom prst="rect">
            <a:avLst/>
          </a:prstGeom>
        </p:spPr>
        <p:txBody>
          <a:bodyPr vert="horz" lIns="0" tIns="0" rIns="0" bIns="0" rtlCol="0">
            <a:noAutofit/>
          </a:bodyPr>
          <a:lstStyle>
            <a:lvl1pPr marL="0" indent="0" algn="l">
              <a:buFontTx/>
              <a:buNone/>
              <a:defRPr sz="1200">
                <a:latin typeface="+mn-lt"/>
              </a:defRPr>
            </a:lvl1pPr>
            <a:lvl2pPr marL="104775" indent="-104775" algn="l">
              <a:buClrTx/>
              <a:buSzPct val="100000"/>
              <a:buFont typeface="Arial" panose="020B0604020202020204" pitchFamily="34" charset="0"/>
              <a:buChar char="•"/>
              <a:defRPr sz="1200">
                <a:latin typeface="+mj-lt"/>
              </a:defRPr>
            </a:lvl2pPr>
            <a:lvl3pPr marL="228600" indent="-104775" algn="l">
              <a:buClrTx/>
              <a:buSzPct val="100000"/>
              <a:buFont typeface="Arial" panose="020B0604020202020204" pitchFamily="34" charset="0"/>
              <a:buChar char="−"/>
              <a:defRPr sz="1200">
                <a:latin typeface="+mn-lt"/>
              </a:defRPr>
            </a:lvl3pPr>
            <a:lvl4pPr marL="352425" indent="-104775" algn="l">
              <a:buClrTx/>
              <a:buSzPct val="100000"/>
              <a:buFont typeface="Arial" panose="020B0604020202020204" pitchFamily="34" charset="0"/>
              <a:buChar char="◦"/>
              <a:defRPr sz="1200">
                <a:latin typeface="+mn-lt"/>
              </a:defRPr>
            </a:lvl4pPr>
            <a:lvl5pPr marL="476250" indent="-104775" algn="l">
              <a:buClrTx/>
              <a:buSzPct val="100000"/>
              <a:buFont typeface="Arial" panose="020B0604020202020204" pitchFamily="34" charset="0"/>
              <a:buChar char="−"/>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noProof="0"/>
          </a:p>
        </p:txBody>
      </p:sp>
      <p:sp>
        <p:nvSpPr>
          <p:cNvPr id="4" name="Title Placeholder 1">
            <a:extLst>
              <a:ext uri="{FF2B5EF4-FFF2-40B4-BE49-F238E27FC236}">
                <a16:creationId xmlns:a16="http://schemas.microsoft.com/office/drawing/2014/main" id="{A1AF4B88-9BDB-4994-AE11-3A74CC55FE51}"/>
              </a:ext>
            </a:extLst>
          </p:cNvPr>
          <p:cNvSpPr>
            <a:spLocks noGrp="1"/>
          </p:cNvSpPr>
          <p:nvPr>
            <p:ph type="title" hasCustomPrompt="1"/>
          </p:nvPr>
        </p:nvSpPr>
        <p:spPr>
          <a:xfrm>
            <a:off x="463296" y="347473"/>
            <a:ext cx="11277600" cy="698501"/>
          </a:xfrm>
          <a:prstGeom prst="rect">
            <a:avLst/>
          </a:prstGeom>
        </p:spPr>
        <p:txBody>
          <a:bodyPr vert="horz" lIns="0" tIns="0" rIns="0" bIns="0" rtlCol="0" anchor="t" anchorCtr="0">
            <a:noAutofit/>
          </a:bodyPr>
          <a:lstStyle>
            <a:lvl1pPr>
              <a:defRPr sz="2100"/>
            </a:lvl1pPr>
          </a:lstStyle>
          <a:p>
            <a:r>
              <a:rPr lang="en-US"/>
              <a:t>Click to add title</a:t>
            </a:r>
          </a:p>
        </p:txBody>
      </p:sp>
    </p:spTree>
    <p:extLst>
      <p:ext uri="{BB962C8B-B14F-4D97-AF65-F5344CB8AC3E}">
        <p14:creationId xmlns:p14="http://schemas.microsoft.com/office/powerpoint/2010/main" val="1475171166"/>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3296" y="1714500"/>
            <a:ext cx="9341104" cy="4648200"/>
          </a:xfrm>
          <a:prstGeom prst="rect">
            <a:avLst/>
          </a:prstGeom>
        </p:spPr>
        <p:txBody>
          <a:bodyPr>
            <a:noAutofit/>
          </a:bodyPr>
          <a:lstStyle>
            <a:lvl1pPr marL="0" indent="0" algn="l">
              <a:buFontTx/>
              <a:buNone/>
              <a:tabLst>
                <a:tab pos="5047060" algn="r"/>
              </a:tabLst>
              <a:defRPr sz="1200">
                <a:latin typeface="+mn-lt"/>
              </a:defRPr>
            </a:lvl1pPr>
            <a:lvl2pPr marL="104775" indent="-104775" algn="l">
              <a:buClrTx/>
              <a:buSzPct val="100000"/>
              <a:buFont typeface="Arial" panose="020B0604020202020204" pitchFamily="34" charset="0"/>
              <a:buChar char="•"/>
              <a:tabLst>
                <a:tab pos="5047060" algn="r"/>
              </a:tabLst>
              <a:defRPr sz="1200">
                <a:latin typeface="+mj-lt"/>
              </a:defRPr>
            </a:lvl2pPr>
            <a:lvl3pPr marL="228600" indent="-104775" algn="l">
              <a:buClrTx/>
              <a:buSzPct val="100000"/>
              <a:buFont typeface="Arial" panose="020B0604020202020204" pitchFamily="34" charset="0"/>
              <a:buChar char="−"/>
              <a:tabLst>
                <a:tab pos="5047060" algn="r"/>
              </a:tabLst>
              <a:defRPr sz="1200">
                <a:latin typeface="+mn-lt"/>
              </a:defRPr>
            </a:lvl3pPr>
            <a:lvl4pPr marL="352425" indent="-104775" algn="l">
              <a:buClrTx/>
              <a:buSzPct val="100000"/>
              <a:buFont typeface="Arial" panose="020B0604020202020204" pitchFamily="34" charset="0"/>
              <a:buChar char="◦"/>
              <a:tabLst>
                <a:tab pos="5047060" algn="r"/>
              </a:tabLst>
              <a:defRPr sz="1200">
                <a:latin typeface="+mn-lt"/>
              </a:defRPr>
            </a:lvl4pPr>
            <a:lvl5pPr marL="476250" indent="-104775" algn="l">
              <a:buClrTx/>
              <a:buSzPct val="100000"/>
              <a:buFont typeface="Arial" panose="020B0604020202020204" pitchFamily="34" charset="0"/>
              <a:buChar char="−"/>
              <a:tabLst>
                <a:tab pos="3771900" algn="r"/>
              </a:tabLst>
              <a:defRPr sz="1200" baseline="0">
                <a:latin typeface="+mn-lt"/>
              </a:defRPr>
            </a:lvl5pPr>
            <a:lvl6pPr>
              <a:tabLst>
                <a:tab pos="5047060" algn="r"/>
              </a:tabLst>
              <a:defRPr/>
            </a:lvl6pPr>
            <a:lvl7pPr>
              <a:tabLst>
                <a:tab pos="5047060" algn="r"/>
              </a:tabLst>
              <a:defRPr/>
            </a:lvl7pPr>
            <a:lvl8pPr>
              <a:tabLst>
                <a:tab pos="5047060" algn="r"/>
              </a:tabLst>
              <a:defRPr/>
            </a:lvl8pPr>
            <a:lvl9pPr>
              <a:tabLst>
                <a:tab pos="5047060"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p:cNvSpPr>
            <a:spLocks noGrp="1"/>
          </p:cNvSpPr>
          <p:nvPr>
            <p:ph type="title" hasCustomPrompt="1"/>
          </p:nvPr>
        </p:nvSpPr>
        <p:spPr>
          <a:xfrm>
            <a:off x="463296" y="347473"/>
            <a:ext cx="11180232" cy="698501"/>
          </a:xfrm>
          <a:prstGeom prst="rect">
            <a:avLst/>
          </a:prstGeom>
        </p:spPr>
        <p:txBody>
          <a:bodyPr vert="horz" lIns="0" tIns="0" rIns="0" bIns="0" rtlCol="0" anchor="t" anchorCtr="0">
            <a:noAutofit/>
          </a:bodyPr>
          <a:lstStyle>
            <a:lvl1pPr>
              <a:defRPr sz="2100"/>
            </a:lvl1pPr>
          </a:lstStyle>
          <a:p>
            <a:r>
              <a:rPr lang="en-US"/>
              <a:t>Click to add title</a:t>
            </a:r>
          </a:p>
        </p:txBody>
      </p:sp>
    </p:spTree>
    <p:extLst>
      <p:ext uri="{BB962C8B-B14F-4D97-AF65-F5344CB8AC3E}">
        <p14:creationId xmlns:p14="http://schemas.microsoft.com/office/powerpoint/2010/main" val="3135944361"/>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Letter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933144" y="345584"/>
            <a:ext cx="2804160" cy="1027760"/>
          </a:xfrm>
        </p:spPr>
        <p:txBody>
          <a:bodyPr>
            <a:noAutofit/>
          </a:bodyPr>
          <a:lstStyle>
            <a:lvl1pPr>
              <a:spcBef>
                <a:spcPts val="139"/>
              </a:spcBef>
              <a:defRPr sz="800">
                <a:solidFill>
                  <a:schemeClr val="tx1"/>
                </a:solidFill>
              </a:defRPr>
            </a:lvl1pPr>
            <a:lvl2pPr>
              <a:defRPr sz="727">
                <a:solidFill>
                  <a:schemeClr val="tx2"/>
                </a:solidFill>
              </a:defRPr>
            </a:lvl2pPr>
            <a:lvl3pPr>
              <a:defRPr sz="727">
                <a:solidFill>
                  <a:schemeClr val="tx2"/>
                </a:solidFill>
              </a:defRPr>
            </a:lvl3pPr>
            <a:lvl4pPr>
              <a:defRPr sz="692">
                <a:solidFill>
                  <a:schemeClr val="tx2"/>
                </a:solidFill>
              </a:defRPr>
            </a:lvl4pPr>
            <a:lvl5pPr>
              <a:defRPr sz="692">
                <a:solidFill>
                  <a:schemeClr val="tx2"/>
                </a:solidFill>
              </a:defRPr>
            </a:lvl5pPr>
          </a:lstStyle>
          <a:p>
            <a:pPr lvl="0"/>
            <a:r>
              <a:rPr lang="en-US"/>
              <a:t>Click to edit Master text styles</a:t>
            </a:r>
          </a:p>
        </p:txBody>
      </p:sp>
      <p:sp>
        <p:nvSpPr>
          <p:cNvPr id="7" name="Text Placeholder 6"/>
          <p:cNvSpPr>
            <a:spLocks noGrp="1"/>
          </p:cNvSpPr>
          <p:nvPr>
            <p:ph type="body" sz="quarter" idx="11"/>
          </p:nvPr>
        </p:nvSpPr>
        <p:spPr>
          <a:xfrm>
            <a:off x="463296" y="1714500"/>
            <a:ext cx="3549904" cy="4648200"/>
          </a:xfrm>
        </p:spPr>
        <p:txBody>
          <a:bodyPr>
            <a:noAutofit/>
          </a:bodyPr>
          <a:lstStyle>
            <a:lvl1pPr>
              <a:spcBef>
                <a:spcPts val="0"/>
              </a:spcBef>
              <a:spcAft>
                <a:spcPts val="416"/>
              </a:spcAft>
              <a:defRPr sz="1200"/>
            </a:lvl1pPr>
            <a:lvl2pPr>
              <a:spcBef>
                <a:spcPts val="208"/>
              </a:spcBef>
              <a:defRPr/>
            </a:lvl2pPr>
            <a:lvl3pPr>
              <a:spcBef>
                <a:spcPts val="208"/>
              </a:spcBef>
              <a:defRPr/>
            </a:lvl3pPr>
            <a:lvl4pPr>
              <a:spcBef>
                <a:spcPts val="208"/>
              </a:spcBef>
              <a:defRPr/>
            </a:lvl4pPr>
            <a:lvl5pPr>
              <a:spcBef>
                <a:spcPts val="208"/>
              </a:spcBef>
              <a:defRPr/>
            </a:lvl5pPr>
          </a:lstStyle>
          <a:p>
            <a:pPr lvl="0"/>
            <a:r>
              <a:rPr lang="en-US"/>
              <a:t>Click to edit Master text styles</a:t>
            </a:r>
          </a:p>
        </p:txBody>
      </p:sp>
      <p:sp>
        <p:nvSpPr>
          <p:cNvPr id="9" name="Text Placeholder 8"/>
          <p:cNvSpPr>
            <a:spLocks noGrp="1"/>
          </p:cNvSpPr>
          <p:nvPr>
            <p:ph type="body" sz="quarter" idx="12"/>
          </p:nvPr>
        </p:nvSpPr>
        <p:spPr>
          <a:xfrm>
            <a:off x="4318000" y="1719073"/>
            <a:ext cx="7416801" cy="4643628"/>
          </a:xfrm>
        </p:spPr>
        <p:txBody>
          <a:bodyPr>
            <a:noAutofit/>
          </a:bodyPr>
          <a:lstStyle>
            <a:lvl1pPr marL="0" indent="0" algn="l">
              <a:spcBef>
                <a:spcPts val="1247"/>
              </a:spcBef>
              <a:buFontTx/>
              <a:buNone/>
              <a:defRPr sz="1200"/>
            </a:lvl1pPr>
            <a:lvl2pPr marL="104775" indent="-104775" algn="l">
              <a:buClrTx/>
              <a:buSzPct val="100000"/>
              <a:buFont typeface="Arial" panose="020B0604020202020204" pitchFamily="34" charset="0"/>
              <a:buChar char="•"/>
              <a:defRPr sz="1200"/>
            </a:lvl2pPr>
            <a:lvl3pPr marL="228600" indent="-104775" algn="l">
              <a:buClrTx/>
              <a:buSzPct val="100000"/>
              <a:buFont typeface="Arial" panose="020B0604020202020204" pitchFamily="34" charset="0"/>
              <a:buChar char="−"/>
              <a:defRPr sz="1200"/>
            </a:lvl3pPr>
            <a:lvl4pPr marL="352425" indent="-104775" algn="l">
              <a:buClrTx/>
              <a:buSzPct val="100000"/>
              <a:buFont typeface="Arial" panose="020B0604020202020204" pitchFamily="34" charset="0"/>
              <a:buChar char="◦"/>
              <a:defRPr sz="1200"/>
            </a:lvl4pPr>
            <a:lvl5pPr marL="476250" indent="-104775" algn="l">
              <a:buClrTx/>
              <a:buSzPct val="100000"/>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noProof="0"/>
          </a:p>
        </p:txBody>
      </p:sp>
      <p:grpSp>
        <p:nvGrpSpPr>
          <p:cNvPr id="16" name="Group 15">
            <a:extLst>
              <a:ext uri="{FF2B5EF4-FFF2-40B4-BE49-F238E27FC236}">
                <a16:creationId xmlns:a16="http://schemas.microsoft.com/office/drawing/2014/main" id="{8D879EE2-D803-4CB2-AF00-F24E09224D10}"/>
              </a:ext>
            </a:extLst>
          </p:cNvPr>
          <p:cNvGrpSpPr>
            <a:grpSpLocks noChangeAspect="1"/>
          </p:cNvGrpSpPr>
          <p:nvPr/>
        </p:nvGrpSpPr>
        <p:grpSpPr>
          <a:xfrm>
            <a:off x="460541" y="344137"/>
            <a:ext cx="1819109" cy="345828"/>
            <a:chOff x="398463" y="404813"/>
            <a:chExt cx="1627187" cy="307976"/>
          </a:xfrm>
          <a:solidFill>
            <a:schemeClr val="tx1"/>
          </a:solidFill>
        </p:grpSpPr>
        <p:sp>
          <p:nvSpPr>
            <p:cNvPr id="17" name="Oval 5">
              <a:extLst>
                <a:ext uri="{FF2B5EF4-FFF2-40B4-BE49-F238E27FC236}">
                  <a16:creationId xmlns:a16="http://schemas.microsoft.com/office/drawing/2014/main" id="{D45CA835-378D-4289-9657-CD3C1D614351}"/>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18" name="Freeform 6">
              <a:extLst>
                <a:ext uri="{FF2B5EF4-FFF2-40B4-BE49-F238E27FC236}">
                  <a16:creationId xmlns:a16="http://schemas.microsoft.com/office/drawing/2014/main" id="{D3810899-A11C-413B-8CBC-D3CFBE3CD80B}"/>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19" name="Rectangle 7">
              <a:extLst>
                <a:ext uri="{FF2B5EF4-FFF2-40B4-BE49-F238E27FC236}">
                  <a16:creationId xmlns:a16="http://schemas.microsoft.com/office/drawing/2014/main" id="{A104677E-C9A9-43FD-9636-282AA4967CC8}"/>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0" name="Freeform 8">
              <a:extLst>
                <a:ext uri="{FF2B5EF4-FFF2-40B4-BE49-F238E27FC236}">
                  <a16:creationId xmlns:a16="http://schemas.microsoft.com/office/drawing/2014/main" id="{33CAB285-FAC0-4F34-8146-267CBA1B5D98}"/>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1" name="Rectangle 9">
              <a:extLst>
                <a:ext uri="{FF2B5EF4-FFF2-40B4-BE49-F238E27FC236}">
                  <a16:creationId xmlns:a16="http://schemas.microsoft.com/office/drawing/2014/main" id="{16082ED9-88C5-4736-942C-C7E3CCCA1BEA}"/>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2" name="Rectangle 10">
              <a:extLst>
                <a:ext uri="{FF2B5EF4-FFF2-40B4-BE49-F238E27FC236}">
                  <a16:creationId xmlns:a16="http://schemas.microsoft.com/office/drawing/2014/main" id="{E1E6C516-6C1B-4A02-BB05-4F831D78ECF5}"/>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3" name="Freeform 11">
              <a:extLst>
                <a:ext uri="{FF2B5EF4-FFF2-40B4-BE49-F238E27FC236}">
                  <a16:creationId xmlns:a16="http://schemas.microsoft.com/office/drawing/2014/main" id="{DA6EFC15-17CF-407E-9776-DF518801DEE6}"/>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4" name="Freeform 12">
              <a:extLst>
                <a:ext uri="{FF2B5EF4-FFF2-40B4-BE49-F238E27FC236}">
                  <a16:creationId xmlns:a16="http://schemas.microsoft.com/office/drawing/2014/main" id="{032EBC75-0AB2-4438-90A3-70694DE0F425}"/>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5" name="Freeform 13">
              <a:extLst>
                <a:ext uri="{FF2B5EF4-FFF2-40B4-BE49-F238E27FC236}">
                  <a16:creationId xmlns:a16="http://schemas.microsoft.com/office/drawing/2014/main" id="{FC22A38A-F53A-4006-98CB-F2CD2E27610D}"/>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6" name="Freeform 14">
              <a:extLst>
                <a:ext uri="{FF2B5EF4-FFF2-40B4-BE49-F238E27FC236}">
                  <a16:creationId xmlns:a16="http://schemas.microsoft.com/office/drawing/2014/main" id="{69265903-DE87-4699-A08F-FA3C1B52FB39}"/>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grpSp>
    </p:spTree>
    <p:extLst>
      <p:ext uri="{BB962C8B-B14F-4D97-AF65-F5344CB8AC3E}">
        <p14:creationId xmlns:p14="http://schemas.microsoft.com/office/powerpoint/2010/main" val="2218320962"/>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63295" y="347472"/>
            <a:ext cx="11228832" cy="698500"/>
          </a:xfrm>
          <a:prstGeom prst="rect">
            <a:avLst/>
          </a:prstGeom>
        </p:spPr>
        <p:txBody>
          <a:bodyPr vert="horz" lIns="0" tIns="0" rIns="0" bIns="0" rtlCol="0" anchor="t" anchorCtr="0">
            <a:noAutofit/>
          </a:bodyPr>
          <a:lstStyle>
            <a:lvl1pPr>
              <a:defRPr sz="2100"/>
            </a:lvl1pPr>
          </a:lstStyle>
          <a:p>
            <a:r>
              <a:rPr lang="en-US" noProof="0"/>
              <a:t>Click to add title</a:t>
            </a:r>
          </a:p>
        </p:txBody>
      </p:sp>
      <p:sp>
        <p:nvSpPr>
          <p:cNvPr id="5" name="Picture Placeholder 9"/>
          <p:cNvSpPr>
            <a:spLocks noGrp="1"/>
          </p:cNvSpPr>
          <p:nvPr>
            <p:ph type="pic" sz="quarter" idx="15"/>
          </p:nvPr>
        </p:nvSpPr>
        <p:spPr>
          <a:xfrm>
            <a:off x="5450351" y="1714500"/>
            <a:ext cx="6240000" cy="4648200"/>
          </a:xfrm>
        </p:spPr>
        <p:txBody>
          <a:bodyPr>
            <a:noAutofit/>
          </a:bodyPr>
          <a:lstStyle>
            <a:lvl1pPr>
              <a:defRPr sz="1200"/>
            </a:lvl1pPr>
          </a:lstStyle>
          <a:p>
            <a:r>
              <a:rPr lang="en-US" noProof="0"/>
              <a:t>Click icon to add picture</a:t>
            </a:r>
          </a:p>
        </p:txBody>
      </p:sp>
      <p:sp>
        <p:nvSpPr>
          <p:cNvPr id="6" name="Content Placeholder 3"/>
          <p:cNvSpPr>
            <a:spLocks noGrp="1"/>
          </p:cNvSpPr>
          <p:nvPr>
            <p:ph sz="quarter" idx="10"/>
          </p:nvPr>
        </p:nvSpPr>
        <p:spPr>
          <a:xfrm>
            <a:off x="463296" y="1714500"/>
            <a:ext cx="4413504" cy="4648200"/>
          </a:xfrm>
          <a:prstGeom prst="rect">
            <a:avLst/>
          </a:prstGeom>
        </p:spPr>
        <p:txBody>
          <a:bodyPr>
            <a:noAutofit/>
          </a:bodyPr>
          <a:lstStyle>
            <a:lvl1pPr marL="0" indent="0" algn="l">
              <a:buFontTx/>
              <a:buNone/>
              <a:tabLst>
                <a:tab pos="3771900" algn="r"/>
              </a:tabLst>
              <a:defRPr sz="1200">
                <a:latin typeface="+mn-lt"/>
              </a:defRPr>
            </a:lvl1pPr>
            <a:lvl2pPr marL="104775" indent="-104775" algn="l">
              <a:buClrTx/>
              <a:buSzPct val="100000"/>
              <a:buFont typeface="Arial" panose="020B0604020202020204" pitchFamily="34" charset="0"/>
              <a:buChar char="•"/>
              <a:tabLst>
                <a:tab pos="3771900" algn="r"/>
              </a:tabLst>
              <a:defRPr sz="1200">
                <a:latin typeface="+mj-lt"/>
              </a:defRPr>
            </a:lvl2pPr>
            <a:lvl3pPr marL="228600" indent="-104775" algn="l">
              <a:buClrTx/>
              <a:buSzPct val="100000"/>
              <a:buFont typeface="Arial" panose="020B0604020202020204" pitchFamily="34" charset="0"/>
              <a:buChar char="−"/>
              <a:tabLst>
                <a:tab pos="3771900" algn="r"/>
              </a:tabLst>
              <a:defRPr sz="1200">
                <a:latin typeface="+mn-lt"/>
              </a:defRPr>
            </a:lvl3pPr>
            <a:lvl4pPr marL="352425" indent="-104775" algn="l">
              <a:buClrTx/>
              <a:buSzPct val="100000"/>
              <a:buFont typeface="Arial" panose="020B0604020202020204" pitchFamily="34" charset="0"/>
              <a:buChar char="◦"/>
              <a:tabLst>
                <a:tab pos="3771900" algn="r"/>
              </a:tabLst>
              <a:defRPr sz="1200">
                <a:latin typeface="+mn-lt"/>
              </a:defRPr>
            </a:lvl4pPr>
            <a:lvl5pPr marL="476250" indent="-104775" algn="l">
              <a:buClrTx/>
              <a:buSzPct val="100000"/>
              <a:buFont typeface="Arial" panose="020B0604020202020204" pitchFamily="34" charset="0"/>
              <a:buChar char="−"/>
              <a:tabLst>
                <a:tab pos="3771900" algn="r"/>
              </a:tabLst>
              <a:defRPr sz="1200" baseline="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0173017"/>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463296" y="1719072"/>
            <a:ext cx="5480304" cy="4643628"/>
          </a:xfrm>
          <a:prstGeom prst="rect">
            <a:avLst/>
          </a:prstGeom>
        </p:spPr>
        <p:txBody>
          <a:bodyPr>
            <a:noAutofit/>
          </a:bodyPr>
          <a:lstStyle>
            <a:lvl1pPr marL="0" indent="0" algn="l">
              <a:buFontTx/>
              <a:buNone/>
              <a:tabLst>
                <a:tab pos="3771900" algn="r"/>
              </a:tabLst>
              <a:defRPr sz="1200"/>
            </a:lvl1pPr>
            <a:lvl2pPr marL="104775" indent="-104775" algn="l">
              <a:buClrTx/>
              <a:buSzPct val="100000"/>
              <a:buFont typeface="Arial" panose="020B0604020202020204" pitchFamily="34" charset="0"/>
              <a:buChar char="•"/>
              <a:tabLst>
                <a:tab pos="3771900" algn="r"/>
              </a:tabLst>
              <a:defRPr sz="1200"/>
            </a:lvl2pPr>
            <a:lvl3pPr marL="228600" indent="-104775" algn="l">
              <a:buClrTx/>
              <a:buSzPct val="100000"/>
              <a:buFont typeface="Arial" panose="020B0604020202020204" pitchFamily="34" charset="0"/>
              <a:buChar char="−"/>
              <a:tabLst>
                <a:tab pos="3771900" algn="r"/>
              </a:tabLst>
              <a:defRPr sz="1200"/>
            </a:lvl3pPr>
            <a:lvl4pPr marL="352425" indent="-104775" algn="l">
              <a:buClrTx/>
              <a:buSzPct val="100000"/>
              <a:buFont typeface="Arial" panose="020B0604020202020204" pitchFamily="34" charset="0"/>
              <a:buChar char="◦"/>
              <a:tabLst>
                <a:tab pos="3771900" algn="r"/>
              </a:tabLst>
              <a:defRPr sz="1200"/>
            </a:lvl4pPr>
            <a:lvl5pPr marL="476250" indent="-104775" algn="l">
              <a:buClrTx/>
              <a:buSzPct val="100000"/>
              <a:buFont typeface="Arial" panose="020B0604020202020204" pitchFamily="34" charset="0"/>
              <a:buChar char="−"/>
              <a:tabLst>
                <a:tab pos="3771900" algn="r"/>
              </a:tabLst>
              <a:defRPr sz="1200"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6248404" y="1719072"/>
            <a:ext cx="5486397" cy="4643628"/>
          </a:xfrm>
          <a:prstGeom prst="rect">
            <a:avLst/>
          </a:prstGeom>
        </p:spPr>
        <p:txBody>
          <a:bodyPr>
            <a:noAutofit/>
          </a:bodyPr>
          <a:lstStyle>
            <a:lvl1pPr marL="0" indent="0" algn="l">
              <a:buFontTx/>
              <a:buNone/>
              <a:tabLst>
                <a:tab pos="3771900" algn="r"/>
              </a:tabLst>
              <a:defRPr sz="1200"/>
            </a:lvl1pPr>
            <a:lvl2pPr marL="104775" indent="-104775" algn="l">
              <a:buClrTx/>
              <a:buSzPct val="100000"/>
              <a:buFont typeface="Arial" panose="020B0604020202020204" pitchFamily="34" charset="0"/>
              <a:buChar char="•"/>
              <a:tabLst>
                <a:tab pos="3771900" algn="r"/>
              </a:tabLst>
              <a:defRPr sz="1200"/>
            </a:lvl2pPr>
            <a:lvl3pPr marL="228600" indent="-104775" algn="l">
              <a:buClrTx/>
              <a:buSzPct val="100000"/>
              <a:buFont typeface="Arial" panose="020B0604020202020204" pitchFamily="34" charset="0"/>
              <a:buChar char="−"/>
              <a:tabLst>
                <a:tab pos="3771900" algn="r"/>
              </a:tabLst>
              <a:defRPr sz="1200"/>
            </a:lvl3pPr>
            <a:lvl4pPr marL="352425" indent="-104775" algn="l">
              <a:buClrTx/>
              <a:buSzPct val="100000"/>
              <a:buFont typeface="Arial" panose="020B0604020202020204" pitchFamily="34" charset="0"/>
              <a:buChar char="◦"/>
              <a:tabLst>
                <a:tab pos="3771900" algn="r"/>
              </a:tabLst>
              <a:defRPr sz="1200"/>
            </a:lvl4pPr>
            <a:lvl5pPr marL="476250" indent="-104775" algn="l">
              <a:buClrTx/>
              <a:buSzPct val="100000"/>
              <a:buFont typeface="Arial" panose="020B0604020202020204" pitchFamily="34" charset="0"/>
              <a:buChar char="−"/>
              <a:tabLst>
                <a:tab pos="3771900" algn="r"/>
              </a:tabLst>
              <a:defRPr sz="1200"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8A9CD2DA-AA83-4DCB-8501-DE5878CC0B8A}"/>
              </a:ext>
            </a:extLst>
          </p:cNvPr>
          <p:cNvSpPr>
            <a:spLocks noGrp="1"/>
          </p:cNvSpPr>
          <p:nvPr>
            <p:ph type="body" sz="quarter" idx="13"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7" name="Title Placeholder 1">
            <a:extLst>
              <a:ext uri="{FF2B5EF4-FFF2-40B4-BE49-F238E27FC236}">
                <a16:creationId xmlns:a16="http://schemas.microsoft.com/office/drawing/2014/main" id="{6559CC6F-6478-4902-A4D5-F8FB6538D285}"/>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Tree>
    <p:extLst>
      <p:ext uri="{BB962C8B-B14F-4D97-AF65-F5344CB8AC3E}">
        <p14:creationId xmlns:p14="http://schemas.microsoft.com/office/powerpoint/2010/main" val="3256995155"/>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21" name="Text Placeholder 8">
            <a:extLst>
              <a:ext uri="{FF2B5EF4-FFF2-40B4-BE49-F238E27FC236}">
                <a16:creationId xmlns:a16="http://schemas.microsoft.com/office/drawing/2014/main" id="{59A021DD-F549-41C3-B366-CFCBDD85997E}"/>
              </a:ext>
            </a:extLst>
          </p:cNvPr>
          <p:cNvSpPr>
            <a:spLocks noGrp="1"/>
          </p:cNvSpPr>
          <p:nvPr>
            <p:ph type="body" sz="quarter" idx="13"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22" name="Title Placeholder 1">
            <a:extLst>
              <a:ext uri="{FF2B5EF4-FFF2-40B4-BE49-F238E27FC236}">
                <a16:creationId xmlns:a16="http://schemas.microsoft.com/office/drawing/2014/main" id="{ECC1F342-3C5A-4884-B063-1F96DE727F31}"/>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
        <p:nvSpPr>
          <p:cNvPr id="23" name="Content Placeholder 3">
            <a:extLst>
              <a:ext uri="{FF2B5EF4-FFF2-40B4-BE49-F238E27FC236}">
                <a16:creationId xmlns:a16="http://schemas.microsoft.com/office/drawing/2014/main" id="{BFED540D-3BF1-4047-9D69-9C3EB9B94551}"/>
              </a:ext>
            </a:extLst>
          </p:cNvPr>
          <p:cNvSpPr>
            <a:spLocks noGrp="1"/>
          </p:cNvSpPr>
          <p:nvPr>
            <p:ph sz="quarter" idx="10"/>
          </p:nvPr>
        </p:nvSpPr>
        <p:spPr>
          <a:xfrm>
            <a:off x="463296" y="1719072"/>
            <a:ext cx="5480304" cy="4643628"/>
          </a:xfrm>
          <a:prstGeom prst="rect">
            <a:avLst/>
          </a:prstGeom>
        </p:spPr>
        <p:txBody>
          <a:bodyPr>
            <a:noAutofit/>
          </a:bodyPr>
          <a:lstStyle>
            <a:lvl1pPr marL="0" indent="0" algn="l">
              <a:buFontTx/>
              <a:buNone/>
              <a:tabLst>
                <a:tab pos="3771900" algn="r"/>
              </a:tabLst>
              <a:defRPr sz="1200"/>
            </a:lvl1pPr>
            <a:lvl2pPr marL="104775" indent="-104775" algn="l">
              <a:buClrTx/>
              <a:buSzPct val="100000"/>
              <a:buFont typeface="Arial" panose="020B0604020202020204" pitchFamily="34" charset="0"/>
              <a:buChar char="•"/>
              <a:tabLst>
                <a:tab pos="3771900" algn="r"/>
              </a:tabLst>
              <a:defRPr sz="1200"/>
            </a:lvl2pPr>
            <a:lvl3pPr marL="228600" indent="-104775" algn="l">
              <a:buClrTx/>
              <a:buSzPct val="100000"/>
              <a:buFont typeface="Arial" panose="020B0604020202020204" pitchFamily="34" charset="0"/>
              <a:buChar char="−"/>
              <a:tabLst>
                <a:tab pos="3771900" algn="r"/>
              </a:tabLst>
              <a:defRPr sz="1200"/>
            </a:lvl3pPr>
            <a:lvl4pPr marL="352425" indent="-104775" algn="l">
              <a:buClrTx/>
              <a:buSzPct val="100000"/>
              <a:buFont typeface="Arial" panose="020B0604020202020204" pitchFamily="34" charset="0"/>
              <a:buChar char="◦"/>
              <a:tabLst>
                <a:tab pos="3771900" algn="r"/>
              </a:tabLst>
              <a:defRPr sz="1200"/>
            </a:lvl4pPr>
            <a:lvl5pPr marL="476250" indent="-104775" algn="l">
              <a:buClrTx/>
              <a:buSzPct val="100000"/>
              <a:buFont typeface="Arial" panose="020B0604020202020204" pitchFamily="34" charset="0"/>
              <a:buChar char="−"/>
              <a:tabLst>
                <a:tab pos="3771900" algn="r"/>
              </a:tabLst>
              <a:defRPr sz="1200"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Content Placeholder 3">
            <a:extLst>
              <a:ext uri="{FF2B5EF4-FFF2-40B4-BE49-F238E27FC236}">
                <a16:creationId xmlns:a16="http://schemas.microsoft.com/office/drawing/2014/main" id="{B2159D59-FAF6-4904-B82D-440C56566D86}"/>
              </a:ext>
            </a:extLst>
          </p:cNvPr>
          <p:cNvSpPr>
            <a:spLocks noGrp="1"/>
          </p:cNvSpPr>
          <p:nvPr>
            <p:ph sz="quarter" idx="14"/>
          </p:nvPr>
        </p:nvSpPr>
        <p:spPr>
          <a:xfrm>
            <a:off x="6260591" y="1714500"/>
            <a:ext cx="5480304" cy="4643628"/>
          </a:xfrm>
          <a:prstGeom prst="rect">
            <a:avLst/>
          </a:prstGeom>
        </p:spPr>
        <p:txBody>
          <a:bodyPr>
            <a:noAutofit/>
          </a:bodyPr>
          <a:lstStyle>
            <a:lvl1pPr marL="0" indent="0" algn="l">
              <a:buFontTx/>
              <a:buNone/>
              <a:tabLst>
                <a:tab pos="3771900" algn="r"/>
              </a:tabLst>
              <a:defRPr sz="1200"/>
            </a:lvl1pPr>
            <a:lvl2pPr marL="104775" indent="-104775" algn="l">
              <a:buClrTx/>
              <a:buSzPct val="100000"/>
              <a:buFont typeface="Arial" panose="020B0604020202020204" pitchFamily="34" charset="0"/>
              <a:buChar char="•"/>
              <a:tabLst>
                <a:tab pos="3771900" algn="r"/>
              </a:tabLst>
              <a:defRPr sz="1200"/>
            </a:lvl2pPr>
            <a:lvl3pPr marL="228600" indent="-104775" algn="l">
              <a:buClrTx/>
              <a:buSzPct val="100000"/>
              <a:buFont typeface="Arial" panose="020B0604020202020204" pitchFamily="34" charset="0"/>
              <a:buChar char="−"/>
              <a:tabLst>
                <a:tab pos="3771900" algn="r"/>
              </a:tabLst>
              <a:defRPr sz="1200"/>
            </a:lvl3pPr>
            <a:lvl4pPr marL="352425" indent="-104775" algn="l">
              <a:buClrTx/>
              <a:buSzPct val="100000"/>
              <a:buFont typeface="Arial" panose="020B0604020202020204" pitchFamily="34" charset="0"/>
              <a:buChar char="◦"/>
              <a:tabLst>
                <a:tab pos="3771900" algn="r"/>
              </a:tabLst>
              <a:defRPr sz="1200"/>
            </a:lvl4pPr>
            <a:lvl5pPr marL="476250" indent="-104775" algn="l">
              <a:buClrTx/>
              <a:buSzPct val="100000"/>
              <a:buFont typeface="Arial" panose="020B0604020202020204" pitchFamily="34" charset="0"/>
              <a:buChar char="−"/>
              <a:tabLst>
                <a:tab pos="3771900" algn="r"/>
              </a:tabLst>
              <a:defRPr sz="1200"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1741092"/>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457201" y="685801"/>
            <a:ext cx="11277599" cy="1027633"/>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17" name="Chart Placeholder 3"/>
          <p:cNvSpPr>
            <a:spLocks noGrp="1"/>
          </p:cNvSpPr>
          <p:nvPr>
            <p:ph type="chart" sz="quarter" idx="15"/>
          </p:nvPr>
        </p:nvSpPr>
        <p:spPr>
          <a:xfrm>
            <a:off x="463296" y="2078281"/>
            <a:ext cx="11271504" cy="4042735"/>
          </a:xfrm>
          <a:prstGeom prst="rect">
            <a:avLst/>
          </a:prstGeom>
        </p:spPr>
        <p:txBody>
          <a:bodyPr>
            <a:noAutofit/>
          </a:bodyPr>
          <a:lstStyle>
            <a:lvl1pPr>
              <a:defRPr sz="1200"/>
            </a:lvl1pPr>
          </a:lstStyle>
          <a:p>
            <a:r>
              <a:rPr lang="en-US"/>
              <a:t>Click icon to add chart</a:t>
            </a:r>
            <a:endParaRPr lang="en-GB"/>
          </a:p>
        </p:txBody>
      </p:sp>
      <p:sp>
        <p:nvSpPr>
          <p:cNvPr id="18" name="Text Placeholder 8"/>
          <p:cNvSpPr>
            <a:spLocks noGrp="1"/>
          </p:cNvSpPr>
          <p:nvPr>
            <p:ph type="body" sz="quarter" idx="18"/>
          </p:nvPr>
        </p:nvSpPr>
        <p:spPr>
          <a:xfrm>
            <a:off x="463296" y="1717263"/>
            <a:ext cx="11271504" cy="357187"/>
          </a:xfrm>
        </p:spPr>
        <p:txBody>
          <a:bodyPr>
            <a:noAutofit/>
          </a:bodyPr>
          <a:lstStyle>
            <a:lvl1pPr>
              <a:defRPr sz="1200"/>
            </a:lvl1pPr>
          </a:lstStyle>
          <a:p>
            <a:pPr lvl="0"/>
            <a:r>
              <a:rPr lang="en-US" noProof="0"/>
              <a:t>Click to edit Master text styles</a:t>
            </a:r>
          </a:p>
        </p:txBody>
      </p:sp>
      <p:sp>
        <p:nvSpPr>
          <p:cNvPr id="7" name="Title Placeholder 1">
            <a:extLst>
              <a:ext uri="{FF2B5EF4-FFF2-40B4-BE49-F238E27FC236}">
                <a16:creationId xmlns:a16="http://schemas.microsoft.com/office/drawing/2014/main" id="{8CFE9674-04ED-4C53-9426-4EA385799FE2}"/>
              </a:ext>
            </a:extLst>
          </p:cNvPr>
          <p:cNvSpPr>
            <a:spLocks noGrp="1"/>
          </p:cNvSpPr>
          <p:nvPr>
            <p:ph type="title" hasCustomPrompt="1"/>
          </p:nvPr>
        </p:nvSpPr>
        <p:spPr>
          <a:xfrm>
            <a:off x="463294" y="350300"/>
            <a:ext cx="11265412" cy="335500"/>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
        <p:nvSpPr>
          <p:cNvPr id="8" name="Text Placeholder 7">
            <a:extLst>
              <a:ext uri="{FF2B5EF4-FFF2-40B4-BE49-F238E27FC236}">
                <a16:creationId xmlns:a16="http://schemas.microsoft.com/office/drawing/2014/main" id="{4B6E095B-6E26-41E6-AFC8-FF16F0C3C866}"/>
              </a:ext>
            </a:extLst>
          </p:cNvPr>
          <p:cNvSpPr>
            <a:spLocks noGrp="1"/>
          </p:cNvSpPr>
          <p:nvPr>
            <p:ph type="body" sz="quarter" idx="23"/>
          </p:nvPr>
        </p:nvSpPr>
        <p:spPr>
          <a:xfrm>
            <a:off x="457201" y="6121016"/>
            <a:ext cx="11277599" cy="241685"/>
          </a:xfrm>
        </p:spPr>
        <p:txBody>
          <a:bodyPr>
            <a:noAutofit/>
          </a:bodyPr>
          <a:lstStyle>
            <a:lvl1pPr>
              <a:spcAft>
                <a:spcPts val="0"/>
              </a:spcAft>
              <a:defRPr sz="900"/>
            </a:lvl1pPr>
          </a:lstStyle>
          <a:p>
            <a:pPr lvl="0"/>
            <a:r>
              <a:rPr lang="en-US"/>
              <a:t>Click to edit Master text styles</a:t>
            </a:r>
          </a:p>
        </p:txBody>
      </p:sp>
    </p:spTree>
    <p:extLst>
      <p:ext uri="{BB962C8B-B14F-4D97-AF65-F5344CB8AC3E}">
        <p14:creationId xmlns:p14="http://schemas.microsoft.com/office/powerpoint/2010/main" val="3838553722"/>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256871" y="2137713"/>
            <a:ext cx="5480304" cy="3983302"/>
          </a:xfrm>
        </p:spPr>
        <p:txBody>
          <a:bodyPr>
            <a:noAutofit/>
          </a:bodyPr>
          <a:lstStyle>
            <a:lvl1pPr>
              <a:defRPr sz="1200"/>
            </a:lvl1pPr>
          </a:lstStyle>
          <a:p>
            <a:r>
              <a:rPr lang="en-US" noProof="0"/>
              <a:t>Click icon to add chart</a:t>
            </a:r>
          </a:p>
        </p:txBody>
      </p:sp>
      <p:sp>
        <p:nvSpPr>
          <p:cNvPr id="6" name="Text Placeholder 5"/>
          <p:cNvSpPr>
            <a:spLocks noGrp="1"/>
          </p:cNvSpPr>
          <p:nvPr>
            <p:ph type="body" sz="quarter" idx="22"/>
          </p:nvPr>
        </p:nvSpPr>
        <p:spPr>
          <a:xfrm>
            <a:off x="6256871" y="1719074"/>
            <a:ext cx="5480304" cy="405940"/>
          </a:xfrm>
        </p:spPr>
        <p:txBody>
          <a:bodyPr>
            <a:noAutofit/>
          </a:bodyPr>
          <a:lstStyle>
            <a:lvl1pPr>
              <a:defRPr sz="1200"/>
            </a:lvl1pPr>
          </a:lstStyle>
          <a:p>
            <a:pPr lvl="0"/>
            <a:r>
              <a:rPr lang="en-US" noProof="0"/>
              <a:t>Click to edit Master text styles</a:t>
            </a:r>
          </a:p>
        </p:txBody>
      </p:sp>
      <p:sp>
        <p:nvSpPr>
          <p:cNvPr id="15" name="Text Placeholder 7"/>
          <p:cNvSpPr>
            <a:spLocks noGrp="1"/>
          </p:cNvSpPr>
          <p:nvPr>
            <p:ph type="body" sz="quarter" idx="23"/>
          </p:nvPr>
        </p:nvSpPr>
        <p:spPr>
          <a:xfrm>
            <a:off x="463297" y="6121016"/>
            <a:ext cx="11273879" cy="241685"/>
          </a:xfrm>
        </p:spPr>
        <p:txBody>
          <a:bodyPr>
            <a:noAutofit/>
          </a:bodyPr>
          <a:lstStyle>
            <a:lvl1pPr>
              <a:spcAft>
                <a:spcPts val="0"/>
              </a:spcAft>
              <a:defRPr sz="800"/>
            </a:lvl1pPr>
          </a:lstStyle>
          <a:p>
            <a:pPr lvl="0"/>
            <a:r>
              <a:rPr lang="en-US"/>
              <a:t>Click to edit Master text styles</a:t>
            </a:r>
          </a:p>
        </p:txBody>
      </p:sp>
      <p:sp>
        <p:nvSpPr>
          <p:cNvPr id="10" name="Text Placeholder 8">
            <a:extLst>
              <a:ext uri="{FF2B5EF4-FFF2-40B4-BE49-F238E27FC236}">
                <a16:creationId xmlns:a16="http://schemas.microsoft.com/office/drawing/2014/main" id="{CD00439A-130B-4E04-85CB-DABD856B2FAA}"/>
              </a:ext>
            </a:extLst>
          </p:cNvPr>
          <p:cNvSpPr>
            <a:spLocks noGrp="1"/>
          </p:cNvSpPr>
          <p:nvPr>
            <p:ph type="body" sz="quarter" idx="13"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11" name="Title Placeholder 1">
            <a:extLst>
              <a:ext uri="{FF2B5EF4-FFF2-40B4-BE49-F238E27FC236}">
                <a16:creationId xmlns:a16="http://schemas.microsoft.com/office/drawing/2014/main" id="{33B9B3F6-9F40-4388-9B79-8E0961AD2B9E}"/>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
        <p:nvSpPr>
          <p:cNvPr id="13" name="Content Placeholder 3">
            <a:extLst>
              <a:ext uri="{FF2B5EF4-FFF2-40B4-BE49-F238E27FC236}">
                <a16:creationId xmlns:a16="http://schemas.microsoft.com/office/drawing/2014/main" id="{81AD6F48-ECFC-4B93-B043-AEA877E0937F}"/>
              </a:ext>
            </a:extLst>
          </p:cNvPr>
          <p:cNvSpPr>
            <a:spLocks noGrp="1"/>
          </p:cNvSpPr>
          <p:nvPr>
            <p:ph sz="quarter" idx="10"/>
          </p:nvPr>
        </p:nvSpPr>
        <p:spPr>
          <a:xfrm>
            <a:off x="463296" y="1719073"/>
            <a:ext cx="5480304" cy="4401943"/>
          </a:xfrm>
          <a:prstGeom prst="rect">
            <a:avLst/>
          </a:prstGeom>
        </p:spPr>
        <p:txBody>
          <a:bodyPr>
            <a:noAutofit/>
          </a:bodyPr>
          <a:lstStyle>
            <a:lvl1pPr marL="0" indent="0" algn="l">
              <a:buFontTx/>
              <a:buNone/>
              <a:tabLst>
                <a:tab pos="3771900" algn="r"/>
              </a:tabLst>
              <a:defRPr sz="1200"/>
            </a:lvl1pPr>
            <a:lvl2pPr marL="104775" indent="-104775" algn="l">
              <a:buClrTx/>
              <a:buSzPct val="100000"/>
              <a:buFont typeface="Arial" panose="020B0604020202020204" pitchFamily="34" charset="0"/>
              <a:buChar char="•"/>
              <a:tabLst>
                <a:tab pos="3771900" algn="r"/>
              </a:tabLst>
              <a:defRPr sz="1200"/>
            </a:lvl2pPr>
            <a:lvl3pPr marL="228600" indent="-104775" algn="l">
              <a:buClrTx/>
              <a:buSzPct val="100000"/>
              <a:buFont typeface="Arial" panose="020B0604020202020204" pitchFamily="34" charset="0"/>
              <a:buChar char="−"/>
              <a:tabLst>
                <a:tab pos="3771900" algn="r"/>
              </a:tabLst>
              <a:defRPr sz="1200"/>
            </a:lvl3pPr>
            <a:lvl4pPr marL="352425" indent="-104775" algn="l">
              <a:buClrTx/>
              <a:buSzPct val="100000"/>
              <a:buFont typeface="Arial" panose="020B0604020202020204" pitchFamily="34" charset="0"/>
              <a:buChar char="◦"/>
              <a:tabLst>
                <a:tab pos="3771900" algn="r"/>
              </a:tabLst>
              <a:defRPr sz="1200"/>
            </a:lvl4pPr>
            <a:lvl5pPr marL="476250" indent="-104775" algn="l">
              <a:buClrTx/>
              <a:buSzPct val="100000"/>
              <a:buFont typeface="Arial" panose="020B0604020202020204" pitchFamily="34" charset="0"/>
              <a:buChar char="−"/>
              <a:tabLst>
                <a:tab pos="3771900" algn="r"/>
              </a:tabLst>
              <a:defRPr sz="1200"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320269613"/>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6" name="Text Placeholder 5"/>
          <p:cNvSpPr>
            <a:spLocks noGrp="1"/>
          </p:cNvSpPr>
          <p:nvPr>
            <p:ph type="body" sz="quarter" idx="22"/>
          </p:nvPr>
        </p:nvSpPr>
        <p:spPr>
          <a:xfrm>
            <a:off x="6254379" y="1719073"/>
            <a:ext cx="5486516" cy="405939"/>
          </a:xfrm>
        </p:spPr>
        <p:txBody>
          <a:bodyPr>
            <a:noAutofit/>
          </a:bodyPr>
          <a:lstStyle>
            <a:lvl1pPr>
              <a:defRPr sz="1200"/>
            </a:lvl1pPr>
          </a:lstStyle>
          <a:p>
            <a:pPr lvl="0"/>
            <a:r>
              <a:rPr lang="en-US" noProof="0"/>
              <a:t>Click to edit Master text styles</a:t>
            </a:r>
          </a:p>
        </p:txBody>
      </p:sp>
      <p:sp>
        <p:nvSpPr>
          <p:cNvPr id="15" name="Text Placeholder 7"/>
          <p:cNvSpPr>
            <a:spLocks noGrp="1"/>
          </p:cNvSpPr>
          <p:nvPr>
            <p:ph type="body" sz="quarter" idx="23"/>
          </p:nvPr>
        </p:nvSpPr>
        <p:spPr>
          <a:xfrm>
            <a:off x="457201" y="6121016"/>
            <a:ext cx="11277599" cy="241685"/>
          </a:xfrm>
        </p:spPr>
        <p:txBody>
          <a:bodyPr>
            <a:noAutofit/>
          </a:bodyPr>
          <a:lstStyle>
            <a:lvl1pPr>
              <a:spcAft>
                <a:spcPts val="0"/>
              </a:spcAft>
              <a:defRPr sz="900"/>
            </a:lvl1pPr>
          </a:lstStyle>
          <a:p>
            <a:pPr lvl="0"/>
            <a:r>
              <a:rPr lang="en-US"/>
              <a:t>Click to edit Master text styles</a:t>
            </a:r>
          </a:p>
        </p:txBody>
      </p:sp>
      <p:sp>
        <p:nvSpPr>
          <p:cNvPr id="9" name="Chart Placeholder 2"/>
          <p:cNvSpPr>
            <a:spLocks noGrp="1"/>
          </p:cNvSpPr>
          <p:nvPr>
            <p:ph type="chart" sz="quarter" idx="24"/>
          </p:nvPr>
        </p:nvSpPr>
        <p:spPr>
          <a:xfrm>
            <a:off x="460271" y="2125011"/>
            <a:ext cx="5480304" cy="3996002"/>
          </a:xfrm>
        </p:spPr>
        <p:txBody>
          <a:bodyPr>
            <a:noAutofit/>
          </a:bodyPr>
          <a:lstStyle>
            <a:lvl1pPr>
              <a:defRPr sz="1200"/>
            </a:lvl1pPr>
          </a:lstStyle>
          <a:p>
            <a:r>
              <a:rPr lang="en-US"/>
              <a:t>Click icon to add chart</a:t>
            </a:r>
            <a:endParaRPr lang="en-GB"/>
          </a:p>
        </p:txBody>
      </p:sp>
      <p:sp>
        <p:nvSpPr>
          <p:cNvPr id="12" name="Text Placeholder 5"/>
          <p:cNvSpPr>
            <a:spLocks noGrp="1"/>
          </p:cNvSpPr>
          <p:nvPr>
            <p:ph type="body" sz="quarter" idx="25"/>
          </p:nvPr>
        </p:nvSpPr>
        <p:spPr>
          <a:xfrm>
            <a:off x="463296" y="1719073"/>
            <a:ext cx="5480304" cy="405939"/>
          </a:xfrm>
        </p:spPr>
        <p:txBody>
          <a:bodyPr>
            <a:noAutofit/>
          </a:bodyPr>
          <a:lstStyle>
            <a:lvl1pPr>
              <a:defRPr sz="1200"/>
            </a:lvl1pPr>
          </a:lstStyle>
          <a:p>
            <a:pPr lvl="0"/>
            <a:r>
              <a:rPr lang="en-US" noProof="0"/>
              <a:t>Click to edit Master text styles</a:t>
            </a:r>
          </a:p>
        </p:txBody>
      </p:sp>
      <p:sp>
        <p:nvSpPr>
          <p:cNvPr id="11" name="Chart Placeholder 2">
            <a:extLst>
              <a:ext uri="{FF2B5EF4-FFF2-40B4-BE49-F238E27FC236}">
                <a16:creationId xmlns:a16="http://schemas.microsoft.com/office/drawing/2014/main" id="{F1BD57FD-600D-430A-AB0C-89DFCC950E21}"/>
              </a:ext>
            </a:extLst>
          </p:cNvPr>
          <p:cNvSpPr>
            <a:spLocks noGrp="1"/>
          </p:cNvSpPr>
          <p:nvPr>
            <p:ph type="chart" sz="quarter" idx="26"/>
          </p:nvPr>
        </p:nvSpPr>
        <p:spPr>
          <a:xfrm>
            <a:off x="6248403" y="2125011"/>
            <a:ext cx="5486397" cy="3996000"/>
          </a:xfrm>
        </p:spPr>
        <p:txBody>
          <a:bodyPr>
            <a:noAutofit/>
          </a:bodyPr>
          <a:lstStyle>
            <a:lvl1pPr>
              <a:defRPr sz="1200"/>
            </a:lvl1pPr>
          </a:lstStyle>
          <a:p>
            <a:r>
              <a:rPr lang="en-US"/>
              <a:t>Click icon to add chart</a:t>
            </a:r>
            <a:endParaRPr lang="en-GB"/>
          </a:p>
        </p:txBody>
      </p:sp>
      <p:sp>
        <p:nvSpPr>
          <p:cNvPr id="13" name="Text Placeholder 8">
            <a:extLst>
              <a:ext uri="{FF2B5EF4-FFF2-40B4-BE49-F238E27FC236}">
                <a16:creationId xmlns:a16="http://schemas.microsoft.com/office/drawing/2014/main" id="{ACD26822-93FD-4865-A5E4-053695247E8C}"/>
              </a:ext>
            </a:extLst>
          </p:cNvPr>
          <p:cNvSpPr>
            <a:spLocks noGrp="1"/>
          </p:cNvSpPr>
          <p:nvPr>
            <p:ph type="body" sz="quarter" idx="13"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16" name="Title Placeholder 1">
            <a:extLst>
              <a:ext uri="{FF2B5EF4-FFF2-40B4-BE49-F238E27FC236}">
                <a16:creationId xmlns:a16="http://schemas.microsoft.com/office/drawing/2014/main" id="{B7DE9340-98F1-4431-9CA2-BA6425441E81}"/>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Tree>
    <p:extLst>
      <p:ext uri="{BB962C8B-B14F-4D97-AF65-F5344CB8AC3E}">
        <p14:creationId xmlns:p14="http://schemas.microsoft.com/office/powerpoint/2010/main" val="355114250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accent 1">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3296" y="1728217"/>
            <a:ext cx="11271504"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3296" y="3474720"/>
            <a:ext cx="11271504" cy="1566532"/>
          </a:xfrm>
        </p:spPr>
        <p:txBody>
          <a:bodyPr lIns="0" tIns="0" rIns="0" bIns="0">
            <a:noAutofit/>
          </a:bodyPr>
          <a:lstStyle>
            <a:lvl1pPr marL="0" indent="0">
              <a:lnSpc>
                <a:spcPct val="95000"/>
              </a:lnSpc>
              <a:spcAft>
                <a:spcPts val="0"/>
              </a:spcAft>
              <a:buNone/>
              <a:defRPr sz="36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0" name="CaseCode">
            <a:extLst>
              <a:ext uri="{FF2B5EF4-FFF2-40B4-BE49-F238E27FC236}">
                <a16:creationId xmlns:a16="http://schemas.microsoft.com/office/drawing/2014/main" id="{ED02540E-BCDF-41E8-9C76-C73F9DCFCD99}"/>
              </a:ext>
            </a:extLst>
          </p:cNvPr>
          <p:cNvSpPr txBox="1"/>
          <p:nvPr userDrawn="1"/>
        </p:nvSpPr>
        <p:spPr>
          <a:xfrm>
            <a:off x="6335184" y="6519673"/>
            <a:ext cx="4896560" cy="12311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a:solidFill>
                  <a:schemeClr val="bg1"/>
                </a:solidFill>
                <a:latin typeface="Calibri" panose="020F0502020204030204" pitchFamily="34" charset="0"/>
                <a:cs typeface="Calibri" panose="020F0502020204030204" pitchFamily="34" charset="0"/>
              </a:rPr>
              <a:t>Environmental, Social, and Governance (ESG) Landscape Overview</a:t>
            </a:r>
          </a:p>
        </p:txBody>
      </p:sp>
      <p:sp>
        <p:nvSpPr>
          <p:cNvPr id="11" name="Copyright">
            <a:extLst>
              <a:ext uri="{FF2B5EF4-FFF2-40B4-BE49-F238E27FC236}">
                <a16:creationId xmlns:a16="http://schemas.microsoft.com/office/drawing/2014/main" id="{48748DE9-F910-4B5E-8B9F-6A045667FBA6}"/>
              </a:ext>
            </a:extLst>
          </p:cNvPr>
          <p:cNvSpPr txBox="1"/>
          <p:nvPr userDrawn="1"/>
        </p:nvSpPr>
        <p:spPr>
          <a:xfrm>
            <a:off x="457200" y="6515063"/>
            <a:ext cx="5355168" cy="123111"/>
          </a:xfrm>
          <a:prstGeom prst="rect">
            <a:avLst/>
          </a:prstGeom>
          <a:noFill/>
        </p:spPr>
        <p:txBody>
          <a:bodyPr wrap="square" lIns="0" tIns="0" rIns="0" bIns="0" rtlCol="0">
            <a:spAutoFit/>
          </a:bodyPr>
          <a:lstStyle/>
          <a:p>
            <a:pPr marL="0" indent="0">
              <a:spcBef>
                <a:spcPts val="450"/>
              </a:spcBef>
              <a:buSzPct val="100000"/>
              <a:buFont typeface="Arial"/>
              <a:buNone/>
            </a:pPr>
            <a:r>
              <a:rPr lang="en-US" sz="800" noProof="0">
                <a:solidFill>
                  <a:schemeClr val="bg1"/>
                </a:solidFill>
                <a:latin typeface="Calibri" panose="020F0502020204030204" pitchFamily="34" charset="0"/>
                <a:cs typeface="Calibri" panose="020F0502020204030204" pitchFamily="34" charset="0"/>
              </a:rPr>
              <a:t>Copyright © 2022 Deloitte Development LLC. All rights reserved.</a:t>
            </a:r>
          </a:p>
        </p:txBody>
      </p:sp>
      <p:sp>
        <p:nvSpPr>
          <p:cNvPr id="12" name="TextBox 11">
            <a:extLst>
              <a:ext uri="{FF2B5EF4-FFF2-40B4-BE49-F238E27FC236}">
                <a16:creationId xmlns:a16="http://schemas.microsoft.com/office/drawing/2014/main" id="{1B599B97-FB6D-41A1-8E86-19153E145347}"/>
              </a:ext>
            </a:extLst>
          </p:cNvPr>
          <p:cNvSpPr txBox="1"/>
          <p:nvPr userDrawn="1"/>
        </p:nvSpPr>
        <p:spPr>
          <a:xfrm>
            <a:off x="11430511" y="6519673"/>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8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32582800"/>
      </p:ext>
    </p:extLst>
  </p:cSld>
  <p:clrMapOvr>
    <a:masterClrMapping/>
  </p:clrMapOvr>
  <p:transition>
    <p:fade/>
  </p:transition>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8" name="Content Placeholder 3"/>
          <p:cNvSpPr>
            <a:spLocks noGrp="1"/>
          </p:cNvSpPr>
          <p:nvPr>
            <p:ph sz="quarter" idx="16"/>
          </p:nvPr>
        </p:nvSpPr>
        <p:spPr>
          <a:xfrm>
            <a:off x="5450349" y="1718455"/>
            <a:ext cx="6290545" cy="4716463"/>
          </a:xfrm>
          <a:prstGeom prst="rect">
            <a:avLst/>
          </a:prstGeom>
        </p:spPr>
        <p:txBody>
          <a:bodyPr>
            <a:noAutofit/>
          </a:bodyPr>
          <a:lstStyle>
            <a:lvl1pPr marL="0" indent="0" algn="l">
              <a:buFontTx/>
              <a:buNone/>
              <a:tabLst>
                <a:tab pos="3771900" algn="r"/>
              </a:tabLst>
              <a:defRPr sz="1200"/>
            </a:lvl1pPr>
            <a:lvl2pPr marL="104775" indent="-104775" algn="l">
              <a:buClrTx/>
              <a:buSzPct val="100000"/>
              <a:buFont typeface="Arial" panose="020B0604020202020204" pitchFamily="34" charset="0"/>
              <a:buChar char="•"/>
              <a:tabLst>
                <a:tab pos="3771900" algn="r"/>
              </a:tabLst>
              <a:defRPr sz="1200"/>
            </a:lvl2pPr>
            <a:lvl3pPr marL="228600" indent="-104775" algn="l">
              <a:buClrTx/>
              <a:buSzPct val="100000"/>
              <a:buFont typeface="Arial" panose="020B0604020202020204" pitchFamily="34" charset="0"/>
              <a:buChar char="−"/>
              <a:tabLst>
                <a:tab pos="3771900" algn="r"/>
              </a:tabLst>
              <a:defRPr sz="1200"/>
            </a:lvl3pPr>
            <a:lvl4pPr marL="352425" indent="-104775" algn="l">
              <a:buClrTx/>
              <a:buSzPct val="100000"/>
              <a:buFont typeface="Arial" panose="020B0604020202020204" pitchFamily="34" charset="0"/>
              <a:buChar char="◦"/>
              <a:tabLst>
                <a:tab pos="3771900" algn="r"/>
              </a:tabLst>
              <a:defRPr sz="1200"/>
            </a:lvl4pPr>
            <a:lvl5pPr marL="476250" indent="-104775" algn="l">
              <a:buClrTx/>
              <a:buSzPct val="100000"/>
              <a:buFont typeface="Arial" panose="020B0604020202020204" pitchFamily="34" charset="0"/>
              <a:buChar char="−"/>
              <a:tabLst>
                <a:tab pos="3771900" algn="r"/>
              </a:tabLst>
              <a:defRPr sz="1200"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a:extLst>
              <a:ext uri="{FF2B5EF4-FFF2-40B4-BE49-F238E27FC236}">
                <a16:creationId xmlns:a16="http://schemas.microsoft.com/office/drawing/2014/main" id="{834EAC11-4B6F-4989-ADAB-DCA27D91F556}"/>
              </a:ext>
            </a:extLst>
          </p:cNvPr>
          <p:cNvSpPr>
            <a:spLocks noGrp="1"/>
          </p:cNvSpPr>
          <p:nvPr>
            <p:ph type="body" sz="quarter" idx="13"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9" name="Title Placeholder 1">
            <a:extLst>
              <a:ext uri="{FF2B5EF4-FFF2-40B4-BE49-F238E27FC236}">
                <a16:creationId xmlns:a16="http://schemas.microsoft.com/office/drawing/2014/main" id="{615E83D0-63FA-4C06-8888-31EF80337E8A}"/>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
        <p:nvSpPr>
          <p:cNvPr id="12" name="Content Placeholder 3">
            <a:extLst>
              <a:ext uri="{FF2B5EF4-FFF2-40B4-BE49-F238E27FC236}">
                <a16:creationId xmlns:a16="http://schemas.microsoft.com/office/drawing/2014/main" id="{593F994E-D5B3-4236-9E8D-771F764DB8E8}"/>
              </a:ext>
            </a:extLst>
          </p:cNvPr>
          <p:cNvSpPr>
            <a:spLocks noGrp="1"/>
          </p:cNvSpPr>
          <p:nvPr>
            <p:ph sz="quarter" idx="10"/>
          </p:nvPr>
        </p:nvSpPr>
        <p:spPr>
          <a:xfrm>
            <a:off x="463296" y="1714500"/>
            <a:ext cx="4413504" cy="4648200"/>
          </a:xfrm>
          <a:prstGeom prst="rect">
            <a:avLst/>
          </a:prstGeom>
        </p:spPr>
        <p:txBody>
          <a:bodyPr>
            <a:noAutofit/>
          </a:bodyPr>
          <a:lstStyle>
            <a:lvl1pPr marL="0" indent="0" algn="l">
              <a:buFontTx/>
              <a:buNone/>
              <a:tabLst>
                <a:tab pos="3771900" algn="r"/>
              </a:tabLst>
              <a:defRPr sz="1200">
                <a:latin typeface="+mn-lt"/>
              </a:defRPr>
            </a:lvl1pPr>
            <a:lvl2pPr marL="104775" indent="-104775" algn="l">
              <a:buClrTx/>
              <a:buSzPct val="100000"/>
              <a:buFont typeface="Arial" panose="020B0604020202020204" pitchFamily="34" charset="0"/>
              <a:buChar char="•"/>
              <a:tabLst>
                <a:tab pos="3771900" algn="r"/>
              </a:tabLst>
              <a:defRPr sz="1200">
                <a:latin typeface="+mj-lt"/>
              </a:defRPr>
            </a:lvl2pPr>
            <a:lvl3pPr marL="228600" indent="-104775" algn="l">
              <a:buClrTx/>
              <a:buSzPct val="100000"/>
              <a:buFont typeface="Arial" panose="020B0604020202020204" pitchFamily="34" charset="0"/>
              <a:buChar char="−"/>
              <a:tabLst>
                <a:tab pos="3771900" algn="r"/>
              </a:tabLst>
              <a:defRPr sz="1200">
                <a:latin typeface="+mn-lt"/>
              </a:defRPr>
            </a:lvl3pPr>
            <a:lvl4pPr marL="352425" indent="-104775" algn="l">
              <a:buClrTx/>
              <a:buSzPct val="100000"/>
              <a:buFont typeface="Arial" panose="020B0604020202020204" pitchFamily="34" charset="0"/>
              <a:buChar char="◦"/>
              <a:tabLst>
                <a:tab pos="3771900" algn="r"/>
              </a:tabLst>
              <a:defRPr sz="1200">
                <a:latin typeface="+mn-lt"/>
              </a:defRPr>
            </a:lvl4pPr>
            <a:lvl5pPr marL="476250" indent="-104775" algn="l">
              <a:buClrTx/>
              <a:buSzPct val="100000"/>
              <a:buFont typeface="Arial" panose="020B0604020202020204" pitchFamily="34" charset="0"/>
              <a:buChar char="−"/>
              <a:tabLst>
                <a:tab pos="3771900" algn="r"/>
              </a:tabLst>
              <a:defRPr sz="1200" baseline="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599915993"/>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8192978" y="1737504"/>
            <a:ext cx="3547917" cy="4644248"/>
          </a:xfrm>
          <a:prstGeom prst="rect">
            <a:avLst/>
          </a:prstGeom>
        </p:spPr>
        <p:txBody>
          <a:bodyPr>
            <a:noAutofit/>
          </a:bodyPr>
          <a:lstStyle>
            <a:lvl1pPr>
              <a:tabLst>
                <a:tab pos="3771900" algn="r"/>
              </a:tabLst>
              <a:defRPr sz="1800">
                <a:solidFill>
                  <a:schemeClr val="accent3"/>
                </a:solidFill>
              </a:defRPr>
            </a:lvl1pPr>
            <a:lvl2pPr>
              <a:tabLst>
                <a:tab pos="3771900" algn="r"/>
              </a:tabLst>
              <a:defRPr/>
            </a:lvl2pPr>
            <a:lvl3pPr>
              <a:tabLst>
                <a:tab pos="3771900" algn="r"/>
              </a:tabLst>
              <a:defRPr/>
            </a:lvl3pPr>
            <a:lvl4pPr>
              <a:tabLst>
                <a:tab pos="3771900" algn="r"/>
              </a:tabLst>
              <a:defRPr/>
            </a:lvl4pPr>
            <a:lvl5pPr>
              <a:tabLst>
                <a:tab pos="3771900"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473296" y="1718454"/>
            <a:ext cx="7400704" cy="4644247"/>
          </a:xfrm>
          <a:prstGeom prst="rect">
            <a:avLst/>
          </a:prstGeom>
        </p:spPr>
        <p:txBody>
          <a:bodyPr>
            <a:noAutofit/>
          </a:bodyPr>
          <a:lstStyle>
            <a:lvl1pPr marL="0" indent="0" algn="l">
              <a:buFontTx/>
              <a:buNone/>
              <a:tabLst>
                <a:tab pos="3771900" algn="r"/>
              </a:tabLst>
              <a:defRPr sz="1200"/>
            </a:lvl1pPr>
            <a:lvl2pPr marL="104775" indent="-104775" algn="l">
              <a:buClrTx/>
              <a:buSzPct val="100000"/>
              <a:buFont typeface="Arial" panose="020B0604020202020204" pitchFamily="34" charset="0"/>
              <a:buChar char="•"/>
              <a:tabLst>
                <a:tab pos="3771900" algn="r"/>
              </a:tabLst>
              <a:defRPr sz="1200"/>
            </a:lvl2pPr>
            <a:lvl3pPr marL="228600" indent="-104775" algn="l">
              <a:buClrTx/>
              <a:buSzPct val="100000"/>
              <a:buFont typeface="Arial" panose="020B0604020202020204" pitchFamily="34" charset="0"/>
              <a:buChar char="−"/>
              <a:tabLst>
                <a:tab pos="3771900" algn="r"/>
              </a:tabLst>
              <a:defRPr sz="1200"/>
            </a:lvl3pPr>
            <a:lvl4pPr marL="352425" indent="-104775" algn="l">
              <a:buClrTx/>
              <a:buSzPct val="100000"/>
              <a:buFont typeface="Arial" panose="020B0604020202020204" pitchFamily="34" charset="0"/>
              <a:buChar char="◦"/>
              <a:tabLst>
                <a:tab pos="3771900" algn="r"/>
              </a:tabLst>
              <a:defRPr sz="1200"/>
            </a:lvl4pPr>
            <a:lvl5pPr marL="476250" indent="-104775" algn="l">
              <a:buClrTx/>
              <a:buSzPct val="100000"/>
              <a:buFont typeface="Arial" panose="020B0604020202020204" pitchFamily="34" charset="0"/>
              <a:buChar char="−"/>
              <a:tabLst>
                <a:tab pos="3771900" algn="r"/>
              </a:tabLst>
              <a:defRPr sz="1200"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a:extLst>
              <a:ext uri="{FF2B5EF4-FFF2-40B4-BE49-F238E27FC236}">
                <a16:creationId xmlns:a16="http://schemas.microsoft.com/office/drawing/2014/main" id="{D58FC9CF-4F37-4309-BF5F-E64AE49426F2}"/>
              </a:ext>
            </a:extLst>
          </p:cNvPr>
          <p:cNvSpPr>
            <a:spLocks noGrp="1"/>
          </p:cNvSpPr>
          <p:nvPr>
            <p:ph type="body" sz="quarter" idx="13"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9" name="Title Placeholder 1">
            <a:extLst>
              <a:ext uri="{FF2B5EF4-FFF2-40B4-BE49-F238E27FC236}">
                <a16:creationId xmlns:a16="http://schemas.microsoft.com/office/drawing/2014/main" id="{6999054A-E358-4B12-B841-DE440A68D9B1}"/>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Tree>
    <p:extLst>
      <p:ext uri="{BB962C8B-B14F-4D97-AF65-F5344CB8AC3E}">
        <p14:creationId xmlns:p14="http://schemas.microsoft.com/office/powerpoint/2010/main" val="2409831046"/>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1468" y="2115797"/>
            <a:ext cx="3549549" cy="4005216"/>
          </a:xfrm>
          <a:prstGeom prst="rect">
            <a:avLst/>
          </a:prstGeom>
        </p:spPr>
        <p:txBody>
          <a:bodyPr>
            <a:noAutofit/>
          </a:bodyPr>
          <a:lstStyle>
            <a:lvl1pPr>
              <a:defRPr sz="1200"/>
            </a:lvl1pPr>
          </a:lstStyle>
          <a:p>
            <a:r>
              <a:rPr lang="en-US" noProof="0"/>
              <a:t>Click icon to add chart</a:t>
            </a:r>
          </a:p>
        </p:txBody>
      </p:sp>
      <p:sp>
        <p:nvSpPr>
          <p:cNvPr id="18" name="Text Placeholder 8"/>
          <p:cNvSpPr>
            <a:spLocks noGrp="1"/>
          </p:cNvSpPr>
          <p:nvPr>
            <p:ph type="body" sz="quarter" idx="18"/>
          </p:nvPr>
        </p:nvSpPr>
        <p:spPr>
          <a:xfrm>
            <a:off x="459119" y="1722943"/>
            <a:ext cx="3549549" cy="392112"/>
          </a:xfrm>
        </p:spPr>
        <p:txBody>
          <a:bodyPr>
            <a:noAutofit/>
          </a:bodyPr>
          <a:lstStyle>
            <a:lvl1pPr>
              <a:defRPr sz="1200"/>
            </a:lvl1pPr>
          </a:lstStyle>
          <a:p>
            <a:pPr lvl="0"/>
            <a:r>
              <a:rPr lang="en-US" noProof="0"/>
              <a:t>Click to edit Master text styles</a:t>
            </a:r>
          </a:p>
        </p:txBody>
      </p:sp>
      <p:sp>
        <p:nvSpPr>
          <p:cNvPr id="12" name="Text Placeholder 7"/>
          <p:cNvSpPr>
            <a:spLocks noGrp="1"/>
          </p:cNvSpPr>
          <p:nvPr>
            <p:ph type="body" sz="quarter" idx="23"/>
          </p:nvPr>
        </p:nvSpPr>
        <p:spPr>
          <a:xfrm>
            <a:off x="461468" y="6121016"/>
            <a:ext cx="11277600" cy="241685"/>
          </a:xfrm>
        </p:spPr>
        <p:txBody>
          <a:bodyPr>
            <a:noAutofit/>
          </a:bodyPr>
          <a:lstStyle>
            <a:lvl1pPr>
              <a:spcAft>
                <a:spcPts val="0"/>
              </a:spcAft>
              <a:defRPr sz="900"/>
            </a:lvl1pPr>
          </a:lstStyle>
          <a:p>
            <a:pPr lvl="0"/>
            <a:r>
              <a:rPr lang="en-US" noProof="0"/>
              <a:t>Click to edit Master text styles</a:t>
            </a:r>
          </a:p>
        </p:txBody>
      </p:sp>
      <p:sp>
        <p:nvSpPr>
          <p:cNvPr id="19" name="Chart Placeholder 3">
            <a:extLst>
              <a:ext uri="{FF2B5EF4-FFF2-40B4-BE49-F238E27FC236}">
                <a16:creationId xmlns:a16="http://schemas.microsoft.com/office/drawing/2014/main" id="{16889619-7368-4B21-B502-003FD717C954}"/>
              </a:ext>
            </a:extLst>
          </p:cNvPr>
          <p:cNvSpPr>
            <a:spLocks noGrp="1"/>
          </p:cNvSpPr>
          <p:nvPr>
            <p:ph type="chart" sz="quarter" idx="24"/>
          </p:nvPr>
        </p:nvSpPr>
        <p:spPr>
          <a:xfrm>
            <a:off x="4323575" y="2115798"/>
            <a:ext cx="3549549" cy="4005216"/>
          </a:xfrm>
          <a:prstGeom prst="rect">
            <a:avLst/>
          </a:prstGeom>
        </p:spPr>
        <p:txBody>
          <a:bodyPr>
            <a:noAutofit/>
          </a:bodyPr>
          <a:lstStyle>
            <a:lvl1pPr>
              <a:defRPr sz="1200"/>
            </a:lvl1pPr>
          </a:lstStyle>
          <a:p>
            <a:r>
              <a:rPr lang="en-US" noProof="0"/>
              <a:t>Click icon to add chart</a:t>
            </a:r>
          </a:p>
        </p:txBody>
      </p:sp>
      <p:sp>
        <p:nvSpPr>
          <p:cNvPr id="20" name="Text Placeholder 8">
            <a:extLst>
              <a:ext uri="{FF2B5EF4-FFF2-40B4-BE49-F238E27FC236}">
                <a16:creationId xmlns:a16="http://schemas.microsoft.com/office/drawing/2014/main" id="{7536B633-26E6-47E5-A809-A97D26199C41}"/>
              </a:ext>
            </a:extLst>
          </p:cNvPr>
          <p:cNvSpPr>
            <a:spLocks noGrp="1"/>
          </p:cNvSpPr>
          <p:nvPr>
            <p:ph type="body" sz="quarter" idx="25"/>
          </p:nvPr>
        </p:nvSpPr>
        <p:spPr>
          <a:xfrm>
            <a:off x="4321226" y="1722944"/>
            <a:ext cx="3549549" cy="392112"/>
          </a:xfrm>
        </p:spPr>
        <p:txBody>
          <a:bodyPr>
            <a:noAutofit/>
          </a:bodyPr>
          <a:lstStyle>
            <a:lvl1pPr>
              <a:defRPr sz="1200"/>
            </a:lvl1pPr>
          </a:lstStyle>
          <a:p>
            <a:pPr lvl="0"/>
            <a:r>
              <a:rPr lang="en-US" noProof="0"/>
              <a:t>Click to edit Master text styles</a:t>
            </a:r>
          </a:p>
        </p:txBody>
      </p:sp>
      <p:sp>
        <p:nvSpPr>
          <p:cNvPr id="21" name="Chart Placeholder 3">
            <a:extLst>
              <a:ext uri="{FF2B5EF4-FFF2-40B4-BE49-F238E27FC236}">
                <a16:creationId xmlns:a16="http://schemas.microsoft.com/office/drawing/2014/main" id="{B4691CB5-FF7F-4DAF-80B3-769541086497}"/>
              </a:ext>
            </a:extLst>
          </p:cNvPr>
          <p:cNvSpPr>
            <a:spLocks noGrp="1"/>
          </p:cNvSpPr>
          <p:nvPr>
            <p:ph type="chart" sz="quarter" idx="26"/>
          </p:nvPr>
        </p:nvSpPr>
        <p:spPr>
          <a:xfrm>
            <a:off x="8193695" y="2115798"/>
            <a:ext cx="3549549" cy="4005216"/>
          </a:xfrm>
          <a:prstGeom prst="rect">
            <a:avLst/>
          </a:prstGeom>
        </p:spPr>
        <p:txBody>
          <a:bodyPr>
            <a:noAutofit/>
          </a:bodyPr>
          <a:lstStyle>
            <a:lvl1pPr>
              <a:defRPr sz="1200"/>
            </a:lvl1pPr>
          </a:lstStyle>
          <a:p>
            <a:r>
              <a:rPr lang="en-US" noProof="0"/>
              <a:t>Click icon to add chart</a:t>
            </a:r>
          </a:p>
        </p:txBody>
      </p:sp>
      <p:sp>
        <p:nvSpPr>
          <p:cNvPr id="22" name="Text Placeholder 8">
            <a:extLst>
              <a:ext uri="{FF2B5EF4-FFF2-40B4-BE49-F238E27FC236}">
                <a16:creationId xmlns:a16="http://schemas.microsoft.com/office/drawing/2014/main" id="{D8875204-BB59-4C5F-ABB1-D0ECEC5A0701}"/>
              </a:ext>
            </a:extLst>
          </p:cNvPr>
          <p:cNvSpPr>
            <a:spLocks noGrp="1"/>
          </p:cNvSpPr>
          <p:nvPr>
            <p:ph type="body" sz="quarter" idx="27"/>
          </p:nvPr>
        </p:nvSpPr>
        <p:spPr>
          <a:xfrm>
            <a:off x="8191346" y="1722944"/>
            <a:ext cx="3549549" cy="392112"/>
          </a:xfrm>
        </p:spPr>
        <p:txBody>
          <a:bodyPr>
            <a:noAutofit/>
          </a:bodyPr>
          <a:lstStyle>
            <a:lvl1pPr>
              <a:defRPr sz="1200"/>
            </a:lvl1pPr>
          </a:lstStyle>
          <a:p>
            <a:pPr lvl="0"/>
            <a:r>
              <a:rPr lang="en-US" noProof="0"/>
              <a:t>Click to edit Master text styles</a:t>
            </a:r>
          </a:p>
        </p:txBody>
      </p:sp>
      <p:sp>
        <p:nvSpPr>
          <p:cNvPr id="23" name="Text Placeholder 8">
            <a:extLst>
              <a:ext uri="{FF2B5EF4-FFF2-40B4-BE49-F238E27FC236}">
                <a16:creationId xmlns:a16="http://schemas.microsoft.com/office/drawing/2014/main" id="{272C8D47-97C8-4E6F-91CC-C3AB406C1C26}"/>
              </a:ext>
            </a:extLst>
          </p:cNvPr>
          <p:cNvSpPr>
            <a:spLocks noGrp="1"/>
          </p:cNvSpPr>
          <p:nvPr>
            <p:ph type="body" sz="quarter" idx="13"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24" name="Title Placeholder 1">
            <a:extLst>
              <a:ext uri="{FF2B5EF4-FFF2-40B4-BE49-F238E27FC236}">
                <a16:creationId xmlns:a16="http://schemas.microsoft.com/office/drawing/2014/main" id="{D65F0445-032D-4E6A-83EC-59A2184ED5F6}"/>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Tree>
    <p:extLst>
      <p:ext uri="{BB962C8B-B14F-4D97-AF65-F5344CB8AC3E}">
        <p14:creationId xmlns:p14="http://schemas.microsoft.com/office/powerpoint/2010/main" val="3130095724"/>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481764" y="1727251"/>
            <a:ext cx="2712000" cy="1260000"/>
          </a:xfrm>
        </p:spPr>
        <p:txBody>
          <a:bodyPr lIns="0" tIns="0" rIns="0" bIns="0">
            <a:noAutofit/>
          </a:bodyPr>
          <a:lstStyle>
            <a:lvl1pPr>
              <a:defRPr sz="1200"/>
            </a:lvl1pPr>
          </a:lstStyle>
          <a:p>
            <a:r>
              <a:rPr lang="en-US" noProof="0"/>
              <a:t>Click icon to add picture</a:t>
            </a:r>
          </a:p>
        </p:txBody>
      </p:sp>
      <p:sp>
        <p:nvSpPr>
          <p:cNvPr id="5" name="Picture Placeholder 6"/>
          <p:cNvSpPr>
            <a:spLocks noGrp="1"/>
          </p:cNvSpPr>
          <p:nvPr>
            <p:ph type="pic" sz="quarter" idx="14"/>
          </p:nvPr>
        </p:nvSpPr>
        <p:spPr>
          <a:xfrm>
            <a:off x="3330040" y="1727251"/>
            <a:ext cx="2712000" cy="1260000"/>
          </a:xfrm>
        </p:spPr>
        <p:txBody>
          <a:bodyPr lIns="0" tIns="0" rIns="0" bIns="0">
            <a:noAutofit/>
          </a:bodyPr>
          <a:lstStyle>
            <a:lvl1pPr>
              <a:defRPr sz="1200"/>
            </a:lvl1pPr>
          </a:lstStyle>
          <a:p>
            <a:r>
              <a:rPr lang="en-US" noProof="0"/>
              <a:t>Click icon to add picture</a:t>
            </a:r>
          </a:p>
        </p:txBody>
      </p:sp>
      <p:sp>
        <p:nvSpPr>
          <p:cNvPr id="6" name="Picture Placeholder 6"/>
          <p:cNvSpPr>
            <a:spLocks noGrp="1"/>
          </p:cNvSpPr>
          <p:nvPr>
            <p:ph type="pic" sz="quarter" idx="15"/>
          </p:nvPr>
        </p:nvSpPr>
        <p:spPr>
          <a:xfrm>
            <a:off x="6171687" y="1727251"/>
            <a:ext cx="2712000" cy="1260000"/>
          </a:xfrm>
        </p:spPr>
        <p:txBody>
          <a:bodyPr lIns="0" tIns="0" rIns="0" bIns="0">
            <a:noAutofit/>
          </a:bodyPr>
          <a:lstStyle>
            <a:lvl1pPr>
              <a:defRPr sz="1200"/>
            </a:lvl1pPr>
          </a:lstStyle>
          <a:p>
            <a:r>
              <a:rPr lang="en-US" noProof="0"/>
              <a:t>Click icon to add picture</a:t>
            </a:r>
          </a:p>
        </p:txBody>
      </p:sp>
      <p:sp>
        <p:nvSpPr>
          <p:cNvPr id="7" name="Picture Placeholder 6"/>
          <p:cNvSpPr>
            <a:spLocks noGrp="1"/>
          </p:cNvSpPr>
          <p:nvPr>
            <p:ph type="pic" sz="quarter" idx="16"/>
          </p:nvPr>
        </p:nvSpPr>
        <p:spPr>
          <a:xfrm>
            <a:off x="9020883" y="1727251"/>
            <a:ext cx="2712000" cy="1260000"/>
          </a:xfrm>
        </p:spPr>
        <p:txBody>
          <a:bodyPr lIns="0" tIns="0" rIns="0" bIns="0">
            <a:noAutofit/>
          </a:bodyPr>
          <a:lstStyle>
            <a:lvl1pPr>
              <a:defRPr sz="1200"/>
            </a:lvl1pPr>
          </a:lstStyle>
          <a:p>
            <a:r>
              <a:rPr lang="en-US" noProof="0"/>
              <a:t>Click icon to add picture</a:t>
            </a:r>
          </a:p>
        </p:txBody>
      </p:sp>
      <p:sp>
        <p:nvSpPr>
          <p:cNvPr id="9" name="Text Placeholder 8"/>
          <p:cNvSpPr>
            <a:spLocks noGrp="1"/>
          </p:cNvSpPr>
          <p:nvPr>
            <p:ph type="body" sz="quarter" idx="17"/>
          </p:nvPr>
        </p:nvSpPr>
        <p:spPr>
          <a:xfrm>
            <a:off x="473297" y="3124200"/>
            <a:ext cx="2720468" cy="3238500"/>
          </a:xfrm>
        </p:spPr>
        <p:txBody>
          <a:bodyPr>
            <a:noAutofit/>
          </a:bodyPr>
          <a:lstStyle>
            <a:lvl1pPr marL="0" indent="0" algn="l">
              <a:buFontTx/>
              <a:buNone/>
              <a:defRPr sz="1200" b="1">
                <a:solidFill>
                  <a:schemeClr val="accent1"/>
                </a:solidFill>
              </a:defRPr>
            </a:lvl1pPr>
            <a:lvl2pPr marL="104775" indent="-104775" algn="l">
              <a:spcAft>
                <a:spcPts val="0"/>
              </a:spcAft>
              <a:buClrTx/>
              <a:buSzPct val="100000"/>
              <a:buFont typeface="Arial" panose="020B0604020202020204" pitchFamily="34" charset="0"/>
              <a:buChar char="•"/>
              <a:defRPr sz="1200"/>
            </a:lvl2pPr>
            <a:lvl3pPr marL="228600" indent="-104775" algn="l">
              <a:spcAft>
                <a:spcPts val="0"/>
              </a:spcAft>
              <a:buClrTx/>
              <a:buSzPct val="100000"/>
              <a:buFont typeface="Arial" panose="020B0604020202020204" pitchFamily="34" charset="0"/>
              <a:buChar char="−"/>
              <a:defRPr sz="1200"/>
            </a:lvl3pPr>
            <a:lvl4pPr marL="352425" indent="-104775" algn="l">
              <a:spcAft>
                <a:spcPts val="0"/>
              </a:spcAft>
              <a:buClrTx/>
              <a:buSzPct val="100000"/>
              <a:buFont typeface="Arial" panose="020B0604020202020204" pitchFamily="34" charset="0"/>
              <a:buChar char="◦"/>
              <a:defRPr sz="1200"/>
            </a:lvl4pPr>
            <a:lvl5pPr marL="476250" indent="-104775" algn="l">
              <a:spcAft>
                <a:spcPts val="0"/>
              </a:spcAft>
              <a:buClrTx/>
              <a:buSzPct val="100000"/>
              <a:buFont typeface="Arial" panose="020B0604020202020204" pitchFamily="34" charset="0"/>
              <a:buChar char="−"/>
              <a:defRPr sz="1200" baseline="0"/>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6171687" y="3120553"/>
            <a:ext cx="2712000" cy="3238500"/>
          </a:xfrm>
        </p:spPr>
        <p:txBody>
          <a:bodyPr>
            <a:noAutofit/>
          </a:bodyPr>
          <a:lstStyle>
            <a:lvl1pPr marL="0" indent="0" algn="l">
              <a:buFontTx/>
              <a:buNone/>
              <a:defRPr sz="1200" b="1">
                <a:solidFill>
                  <a:schemeClr val="accent1"/>
                </a:solidFill>
              </a:defRPr>
            </a:lvl1pPr>
            <a:lvl2pPr marL="104775" indent="-104775" algn="l">
              <a:spcAft>
                <a:spcPts val="0"/>
              </a:spcAft>
              <a:buClrTx/>
              <a:buSzPct val="100000"/>
              <a:buFont typeface="Arial" panose="020B0604020202020204" pitchFamily="34" charset="0"/>
              <a:buChar char="•"/>
              <a:defRPr sz="1200"/>
            </a:lvl2pPr>
            <a:lvl3pPr marL="228600" indent="-104775" algn="l">
              <a:spcAft>
                <a:spcPts val="0"/>
              </a:spcAft>
              <a:buClrTx/>
              <a:buSzPct val="100000"/>
              <a:buFont typeface="Arial" panose="020B0604020202020204" pitchFamily="34" charset="0"/>
              <a:buChar char="−"/>
              <a:defRPr sz="1200"/>
            </a:lvl3pPr>
            <a:lvl4pPr marL="352425" indent="-104775" algn="l">
              <a:spcAft>
                <a:spcPts val="0"/>
              </a:spcAft>
              <a:buClrTx/>
              <a:buSzPct val="100000"/>
              <a:buFont typeface="Arial" panose="020B0604020202020204" pitchFamily="34" charset="0"/>
              <a:buChar char="◦"/>
              <a:defRPr sz="1200"/>
            </a:lvl4pPr>
            <a:lvl5pPr marL="476250" indent="-104775" algn="l">
              <a:spcAft>
                <a:spcPts val="0"/>
              </a:spcAft>
              <a:buClrTx/>
              <a:buSzPct val="100000"/>
              <a:buFont typeface="Arial" panose="020B0604020202020204" pitchFamily="34" charset="0"/>
              <a:buChar char="−"/>
              <a:defRPr sz="1200" baseline="0"/>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3330040" y="3124202"/>
            <a:ext cx="2712000" cy="3238499"/>
          </a:xfrm>
        </p:spPr>
        <p:txBody>
          <a:bodyPr>
            <a:noAutofit/>
          </a:bodyPr>
          <a:lstStyle>
            <a:lvl1pPr marL="0" indent="0" algn="l">
              <a:buFontTx/>
              <a:buNone/>
              <a:defRPr sz="1200" b="1">
                <a:solidFill>
                  <a:schemeClr val="accent1"/>
                </a:solidFill>
              </a:defRPr>
            </a:lvl1pPr>
            <a:lvl2pPr marL="104775" indent="-104775" algn="l">
              <a:spcAft>
                <a:spcPts val="0"/>
              </a:spcAft>
              <a:buClrTx/>
              <a:buSzPct val="100000"/>
              <a:buFont typeface="Arial" panose="020B0604020202020204" pitchFamily="34" charset="0"/>
              <a:buChar char="•"/>
              <a:defRPr sz="1200"/>
            </a:lvl2pPr>
            <a:lvl3pPr marL="228600" indent="-104775" algn="l">
              <a:spcAft>
                <a:spcPts val="0"/>
              </a:spcAft>
              <a:buClrTx/>
              <a:buSzPct val="100000"/>
              <a:buFont typeface="Arial" panose="020B0604020202020204" pitchFamily="34" charset="0"/>
              <a:buChar char="−"/>
              <a:defRPr sz="1200"/>
            </a:lvl3pPr>
            <a:lvl4pPr marL="352425" indent="-104775" algn="l">
              <a:spcAft>
                <a:spcPts val="0"/>
              </a:spcAft>
              <a:buClrTx/>
              <a:buSzPct val="100000"/>
              <a:buFont typeface="Arial" panose="020B0604020202020204" pitchFamily="34" charset="0"/>
              <a:buChar char="◦"/>
              <a:defRPr sz="1200"/>
            </a:lvl4pPr>
            <a:lvl5pPr marL="476250" indent="-104775" algn="l">
              <a:spcAft>
                <a:spcPts val="0"/>
              </a:spcAft>
              <a:buClrTx/>
              <a:buSzPct val="100000"/>
              <a:buFont typeface="Arial" panose="020B0604020202020204" pitchFamily="34" charset="0"/>
              <a:buChar char="−"/>
              <a:defRPr sz="1200" baseline="0"/>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9035701" y="3108508"/>
            <a:ext cx="2697183" cy="3254192"/>
          </a:xfrm>
        </p:spPr>
        <p:txBody>
          <a:bodyPr>
            <a:noAutofit/>
          </a:bodyPr>
          <a:lstStyle>
            <a:lvl1pPr marL="0" indent="0" algn="l">
              <a:buFontTx/>
              <a:buNone/>
              <a:defRPr sz="1200" b="1">
                <a:solidFill>
                  <a:schemeClr val="accent1"/>
                </a:solidFill>
              </a:defRPr>
            </a:lvl1pPr>
            <a:lvl2pPr marL="104775" indent="-104775" algn="l">
              <a:spcAft>
                <a:spcPts val="0"/>
              </a:spcAft>
              <a:buClrTx/>
              <a:buSzPct val="100000"/>
              <a:buFont typeface="Arial" panose="020B0604020202020204" pitchFamily="34" charset="0"/>
              <a:buChar char="•"/>
              <a:defRPr sz="1200"/>
            </a:lvl2pPr>
            <a:lvl3pPr marL="228600" indent="-104775" algn="l">
              <a:spcAft>
                <a:spcPts val="0"/>
              </a:spcAft>
              <a:buClrTx/>
              <a:buSzPct val="100000"/>
              <a:buFont typeface="Arial" panose="020B0604020202020204" pitchFamily="34" charset="0"/>
              <a:buChar char="−"/>
              <a:defRPr sz="1200"/>
            </a:lvl3pPr>
            <a:lvl4pPr marL="352425" indent="-104775" algn="l">
              <a:spcAft>
                <a:spcPts val="0"/>
              </a:spcAft>
              <a:buClrTx/>
              <a:buSzPct val="100000"/>
              <a:buFont typeface="Arial" panose="020B0604020202020204" pitchFamily="34" charset="0"/>
              <a:buChar char="◦"/>
              <a:defRPr sz="1200"/>
            </a:lvl4pPr>
            <a:lvl5pPr marL="476250" indent="-104775" algn="l">
              <a:spcAft>
                <a:spcPts val="0"/>
              </a:spcAft>
              <a:buClrTx/>
              <a:buSzPct val="100000"/>
              <a:buFont typeface="Arial" panose="020B0604020202020204" pitchFamily="34" charset="0"/>
              <a:buChar char="−"/>
              <a:defRPr sz="1200" baseline="0"/>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8">
            <a:extLst>
              <a:ext uri="{FF2B5EF4-FFF2-40B4-BE49-F238E27FC236}">
                <a16:creationId xmlns:a16="http://schemas.microsoft.com/office/drawing/2014/main" id="{81DFAED1-3C69-4431-8715-026D730F1B57}"/>
              </a:ext>
            </a:extLst>
          </p:cNvPr>
          <p:cNvSpPr>
            <a:spLocks noGrp="1"/>
          </p:cNvSpPr>
          <p:nvPr>
            <p:ph type="body" sz="quarter" idx="21"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14" name="Title Placeholder 1">
            <a:extLst>
              <a:ext uri="{FF2B5EF4-FFF2-40B4-BE49-F238E27FC236}">
                <a16:creationId xmlns:a16="http://schemas.microsoft.com/office/drawing/2014/main" id="{548C662B-0462-4963-B666-2976F675A1BD}"/>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Tree>
    <p:extLst>
      <p:ext uri="{BB962C8B-B14F-4D97-AF65-F5344CB8AC3E}">
        <p14:creationId xmlns:p14="http://schemas.microsoft.com/office/powerpoint/2010/main" val="2397733311"/>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8" name="Picture Placeholder 11"/>
          <p:cNvSpPr>
            <a:spLocks noGrp="1"/>
          </p:cNvSpPr>
          <p:nvPr>
            <p:ph type="pic" sz="quarter" idx="25"/>
          </p:nvPr>
        </p:nvSpPr>
        <p:spPr>
          <a:xfrm>
            <a:off x="475645" y="1845377"/>
            <a:ext cx="1968000" cy="1476000"/>
          </a:xfrm>
        </p:spPr>
        <p:txBody>
          <a:bodyPr>
            <a:normAutofit/>
          </a:bodyPr>
          <a:lstStyle>
            <a:lvl1pPr algn="ctr">
              <a:defRPr sz="1200"/>
            </a:lvl1pPr>
          </a:lstStyle>
          <a:p>
            <a:r>
              <a:rPr lang="en-US"/>
              <a:t>Click icon to add picture</a:t>
            </a:r>
            <a:endParaRPr lang="en-GB"/>
          </a:p>
        </p:txBody>
      </p:sp>
      <p:sp>
        <p:nvSpPr>
          <p:cNvPr id="9" name="Picture Placeholder 11"/>
          <p:cNvSpPr>
            <a:spLocks noGrp="1"/>
          </p:cNvSpPr>
          <p:nvPr>
            <p:ph type="pic" sz="quarter" idx="27"/>
          </p:nvPr>
        </p:nvSpPr>
        <p:spPr>
          <a:xfrm>
            <a:off x="6266617" y="1845377"/>
            <a:ext cx="1968000" cy="1476000"/>
          </a:xfrm>
        </p:spPr>
        <p:txBody>
          <a:bodyPr>
            <a:normAutofit/>
          </a:bodyPr>
          <a:lstStyle>
            <a:lvl1pPr algn="ctr">
              <a:defRPr sz="1200"/>
            </a:lvl1pPr>
          </a:lstStyle>
          <a:p>
            <a:r>
              <a:rPr lang="en-US"/>
              <a:t>Click icon to add picture</a:t>
            </a:r>
            <a:endParaRPr lang="en-GB"/>
          </a:p>
        </p:txBody>
      </p:sp>
      <p:sp>
        <p:nvSpPr>
          <p:cNvPr id="10" name="Picture Placeholder 11"/>
          <p:cNvSpPr>
            <a:spLocks noGrp="1"/>
          </p:cNvSpPr>
          <p:nvPr>
            <p:ph type="pic" sz="quarter" idx="29"/>
          </p:nvPr>
        </p:nvSpPr>
        <p:spPr>
          <a:xfrm>
            <a:off x="475645" y="4256213"/>
            <a:ext cx="1968000" cy="1476000"/>
          </a:xfrm>
        </p:spPr>
        <p:txBody>
          <a:bodyPr>
            <a:normAutofit/>
          </a:bodyPr>
          <a:lstStyle>
            <a:lvl1pPr algn="ctr">
              <a:defRPr sz="1200"/>
            </a:lvl1pPr>
          </a:lstStyle>
          <a:p>
            <a:r>
              <a:rPr lang="en-US"/>
              <a:t>Click icon to add picture</a:t>
            </a:r>
            <a:endParaRPr lang="en-GB"/>
          </a:p>
        </p:txBody>
      </p:sp>
      <p:sp>
        <p:nvSpPr>
          <p:cNvPr id="11" name="Picture Placeholder 11"/>
          <p:cNvSpPr>
            <a:spLocks noGrp="1"/>
          </p:cNvSpPr>
          <p:nvPr>
            <p:ph type="pic" sz="quarter" idx="31"/>
          </p:nvPr>
        </p:nvSpPr>
        <p:spPr>
          <a:xfrm>
            <a:off x="6266617" y="4256213"/>
            <a:ext cx="1968000" cy="1476000"/>
          </a:xfrm>
        </p:spPr>
        <p:txBody>
          <a:bodyPr>
            <a:normAutofit/>
          </a:bodyPr>
          <a:lstStyle>
            <a:lvl1pPr algn="ctr">
              <a:defRPr sz="1200"/>
            </a:lvl1pPr>
          </a:lstStyle>
          <a:p>
            <a:r>
              <a:rPr lang="en-US"/>
              <a:t>Click icon to add picture</a:t>
            </a:r>
            <a:endParaRPr lang="en-GB"/>
          </a:p>
        </p:txBody>
      </p:sp>
      <p:sp>
        <p:nvSpPr>
          <p:cNvPr id="13" name="Text Placeholder 12"/>
          <p:cNvSpPr>
            <a:spLocks noGrp="1"/>
          </p:cNvSpPr>
          <p:nvPr>
            <p:ph type="body" sz="quarter" idx="32"/>
          </p:nvPr>
        </p:nvSpPr>
        <p:spPr>
          <a:xfrm>
            <a:off x="2655128" y="1845377"/>
            <a:ext cx="3288000" cy="1944000"/>
          </a:xfrm>
        </p:spPr>
        <p:txBody>
          <a:bodyPr>
            <a:noAutofit/>
          </a:bodyPr>
          <a:lstStyle>
            <a:lvl1pPr marL="0" indent="0" algn="l">
              <a:spcAft>
                <a:spcPts val="0"/>
              </a:spcAft>
              <a:buFontTx/>
              <a:buNone/>
              <a:defRPr sz="1200" b="1"/>
            </a:lvl1pPr>
            <a:lvl2pPr marL="104775" indent="-104775" algn="l">
              <a:spcAft>
                <a:spcPts val="0"/>
              </a:spcAft>
              <a:buClrTx/>
              <a:buSzPct val="100000"/>
              <a:buFont typeface="Arial" panose="020B0604020202020204" pitchFamily="34" charset="0"/>
              <a:buChar char="•"/>
              <a:defRPr sz="1200" b="0"/>
            </a:lvl2pPr>
          </a:lstStyle>
          <a:p>
            <a:pPr lvl="0"/>
            <a:r>
              <a:rPr lang="en-US"/>
              <a:t>Click to edit Master text styles</a:t>
            </a:r>
          </a:p>
          <a:p>
            <a:pPr lvl="1"/>
            <a:r>
              <a:rPr lang="en-US"/>
              <a:t>Second level</a:t>
            </a:r>
          </a:p>
        </p:txBody>
      </p:sp>
      <p:sp>
        <p:nvSpPr>
          <p:cNvPr id="14" name="Text Placeholder 12"/>
          <p:cNvSpPr>
            <a:spLocks noGrp="1"/>
          </p:cNvSpPr>
          <p:nvPr>
            <p:ph type="body" sz="quarter" idx="33"/>
          </p:nvPr>
        </p:nvSpPr>
        <p:spPr>
          <a:xfrm>
            <a:off x="8439092" y="1845377"/>
            <a:ext cx="3302592" cy="1944000"/>
          </a:xfrm>
        </p:spPr>
        <p:txBody>
          <a:bodyPr>
            <a:noAutofit/>
          </a:bodyPr>
          <a:lstStyle>
            <a:lvl1pPr marL="0" indent="0" algn="l">
              <a:spcAft>
                <a:spcPts val="0"/>
              </a:spcAft>
              <a:buFontTx/>
              <a:buNone/>
              <a:defRPr sz="1200" b="1"/>
            </a:lvl1pPr>
            <a:lvl2pPr marL="104775" indent="-104775" algn="l">
              <a:spcAft>
                <a:spcPts val="0"/>
              </a:spcAft>
              <a:buClrTx/>
              <a:buSzPct val="100000"/>
              <a:buFont typeface="Arial" panose="020B0604020202020204" pitchFamily="34" charset="0"/>
              <a:buChar char="•"/>
              <a:defRPr sz="1200" b="0"/>
            </a:lvl2pPr>
          </a:lstStyle>
          <a:p>
            <a:pPr lvl="0"/>
            <a:r>
              <a:rPr lang="en-US"/>
              <a:t>Click to edit Master text styles</a:t>
            </a:r>
          </a:p>
          <a:p>
            <a:pPr lvl="1"/>
            <a:r>
              <a:rPr lang="en-US"/>
              <a:t>Second level</a:t>
            </a:r>
          </a:p>
        </p:txBody>
      </p:sp>
      <p:sp>
        <p:nvSpPr>
          <p:cNvPr id="15" name="Text Placeholder 12"/>
          <p:cNvSpPr>
            <a:spLocks noGrp="1"/>
          </p:cNvSpPr>
          <p:nvPr>
            <p:ph type="body" sz="quarter" idx="34"/>
          </p:nvPr>
        </p:nvSpPr>
        <p:spPr>
          <a:xfrm>
            <a:off x="2655128" y="4256213"/>
            <a:ext cx="3288000" cy="1944000"/>
          </a:xfrm>
        </p:spPr>
        <p:txBody>
          <a:bodyPr>
            <a:noAutofit/>
          </a:bodyPr>
          <a:lstStyle>
            <a:lvl1pPr marL="0" indent="0" algn="l">
              <a:spcAft>
                <a:spcPts val="0"/>
              </a:spcAft>
              <a:buFontTx/>
              <a:buNone/>
              <a:defRPr sz="1200" b="1"/>
            </a:lvl1pPr>
            <a:lvl2pPr marL="104775" indent="-104775" algn="l">
              <a:spcAft>
                <a:spcPts val="0"/>
              </a:spcAft>
              <a:buClrTx/>
              <a:buSzPct val="100000"/>
              <a:buFont typeface="Arial" panose="020B0604020202020204" pitchFamily="34" charset="0"/>
              <a:buChar char="•"/>
              <a:defRPr sz="1200" b="0"/>
            </a:lvl2pPr>
          </a:lstStyle>
          <a:p>
            <a:pPr lvl="0"/>
            <a:r>
              <a:rPr lang="en-US"/>
              <a:t>Click to edit Master text styles</a:t>
            </a:r>
          </a:p>
          <a:p>
            <a:pPr lvl="1"/>
            <a:r>
              <a:rPr lang="en-US"/>
              <a:t>Second level</a:t>
            </a:r>
          </a:p>
        </p:txBody>
      </p:sp>
      <p:sp>
        <p:nvSpPr>
          <p:cNvPr id="16" name="Text Placeholder 12"/>
          <p:cNvSpPr>
            <a:spLocks noGrp="1"/>
          </p:cNvSpPr>
          <p:nvPr>
            <p:ph type="body" sz="quarter" idx="35"/>
          </p:nvPr>
        </p:nvSpPr>
        <p:spPr>
          <a:xfrm>
            <a:off x="8439092" y="4256213"/>
            <a:ext cx="3302592" cy="1944000"/>
          </a:xfrm>
        </p:spPr>
        <p:txBody>
          <a:bodyPr>
            <a:noAutofit/>
          </a:bodyPr>
          <a:lstStyle>
            <a:lvl1pPr marL="0" indent="0" algn="l">
              <a:spcAft>
                <a:spcPts val="0"/>
              </a:spcAft>
              <a:buFontTx/>
              <a:buNone/>
              <a:defRPr sz="1200" b="1"/>
            </a:lvl1pPr>
            <a:lvl2pPr marL="104775" indent="-104775" algn="l">
              <a:spcAft>
                <a:spcPts val="0"/>
              </a:spcAft>
              <a:buClrTx/>
              <a:buSzPct val="100000"/>
              <a:buFont typeface="Arial" panose="020B0604020202020204" pitchFamily="34" charset="0"/>
              <a:buChar char="•"/>
              <a:defRPr sz="1200" b="0"/>
            </a:lvl2pPr>
          </a:lstStyle>
          <a:p>
            <a:pPr lvl="0"/>
            <a:r>
              <a:rPr lang="en-US"/>
              <a:t>Click to edit Master text styles</a:t>
            </a:r>
          </a:p>
          <a:p>
            <a:pPr lvl="1"/>
            <a:r>
              <a:rPr lang="en-US"/>
              <a:t>Second level</a:t>
            </a:r>
          </a:p>
        </p:txBody>
      </p:sp>
      <p:sp>
        <p:nvSpPr>
          <p:cNvPr id="28" name="Text Placeholder 8">
            <a:extLst>
              <a:ext uri="{FF2B5EF4-FFF2-40B4-BE49-F238E27FC236}">
                <a16:creationId xmlns:a16="http://schemas.microsoft.com/office/drawing/2014/main" id="{CD54EF50-1F75-4251-9838-5413705270C9}"/>
              </a:ext>
            </a:extLst>
          </p:cNvPr>
          <p:cNvSpPr>
            <a:spLocks noGrp="1"/>
          </p:cNvSpPr>
          <p:nvPr>
            <p:ph type="body" sz="quarter" idx="21"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29" name="Title Placeholder 1">
            <a:extLst>
              <a:ext uri="{FF2B5EF4-FFF2-40B4-BE49-F238E27FC236}">
                <a16:creationId xmlns:a16="http://schemas.microsoft.com/office/drawing/2014/main" id="{580152B0-65C5-4969-BA13-FFC077318B84}"/>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
        <p:nvSpPr>
          <p:cNvPr id="30" name="Rectangle 29">
            <a:extLst>
              <a:ext uri="{FF2B5EF4-FFF2-40B4-BE49-F238E27FC236}">
                <a16:creationId xmlns:a16="http://schemas.microsoft.com/office/drawing/2014/main" id="{5DAFD084-463A-44C6-B882-24EE18CC2B98}"/>
              </a:ext>
            </a:extLst>
          </p:cNvPr>
          <p:cNvSpPr/>
          <p:nvPr/>
        </p:nvSpPr>
        <p:spPr>
          <a:xfrm>
            <a:off x="470343" y="1715425"/>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
        <p:nvSpPr>
          <p:cNvPr id="31" name="Rectangle 30">
            <a:extLst>
              <a:ext uri="{FF2B5EF4-FFF2-40B4-BE49-F238E27FC236}">
                <a16:creationId xmlns:a16="http://schemas.microsoft.com/office/drawing/2014/main" id="{21E7FDC9-AC67-4CA4-86DE-4DFAAEE0DFF9}"/>
              </a:ext>
            </a:extLst>
          </p:cNvPr>
          <p:cNvSpPr/>
          <p:nvPr/>
        </p:nvSpPr>
        <p:spPr>
          <a:xfrm>
            <a:off x="6246196" y="1718774"/>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
        <p:nvSpPr>
          <p:cNvPr id="32" name="Rectangle 31">
            <a:extLst>
              <a:ext uri="{FF2B5EF4-FFF2-40B4-BE49-F238E27FC236}">
                <a16:creationId xmlns:a16="http://schemas.microsoft.com/office/drawing/2014/main" id="{E0BFD11F-868A-4204-947B-D205C842DFE0}"/>
              </a:ext>
            </a:extLst>
          </p:cNvPr>
          <p:cNvSpPr/>
          <p:nvPr/>
        </p:nvSpPr>
        <p:spPr>
          <a:xfrm>
            <a:off x="470343" y="4126942"/>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
        <p:nvSpPr>
          <p:cNvPr id="33" name="Rectangle 32">
            <a:extLst>
              <a:ext uri="{FF2B5EF4-FFF2-40B4-BE49-F238E27FC236}">
                <a16:creationId xmlns:a16="http://schemas.microsoft.com/office/drawing/2014/main" id="{DCD1FA4C-A499-4E17-B3FC-CC3DA6E8CF7C}"/>
              </a:ext>
            </a:extLst>
          </p:cNvPr>
          <p:cNvSpPr/>
          <p:nvPr/>
        </p:nvSpPr>
        <p:spPr>
          <a:xfrm>
            <a:off x="6246196" y="4130291"/>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Tree>
    <p:extLst>
      <p:ext uri="{BB962C8B-B14F-4D97-AF65-F5344CB8AC3E}">
        <p14:creationId xmlns:p14="http://schemas.microsoft.com/office/powerpoint/2010/main" val="1238826456"/>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70343" y="1857892"/>
            <a:ext cx="5486400" cy="4504808"/>
          </a:xfrm>
        </p:spPr>
        <p:txBody>
          <a:bodyPr>
            <a:noAutofit/>
          </a:bodyPr>
          <a:lstStyle>
            <a:lvl1pPr marL="0" indent="0" algn="l">
              <a:spcAft>
                <a:spcPts val="750"/>
              </a:spcAft>
              <a:buFontTx/>
              <a:buNone/>
              <a:defRPr sz="1200" b="1">
                <a:solidFill>
                  <a:schemeClr val="accent1"/>
                </a:solidFill>
              </a:defRPr>
            </a:lvl1pPr>
            <a:lvl2pPr marL="104775" indent="-104775" algn="l">
              <a:spcAft>
                <a:spcPts val="750"/>
              </a:spcAft>
              <a:buClrTx/>
              <a:buSzPct val="100000"/>
              <a:buFont typeface="Arial" panose="020B0604020202020204" pitchFamily="34" charset="0"/>
              <a:buChar char="•"/>
              <a:defRPr sz="1200"/>
            </a:lvl2pPr>
            <a:lvl3pPr marL="228600" indent="-104775" algn="l">
              <a:spcAft>
                <a:spcPts val="750"/>
              </a:spcAft>
              <a:buClrTx/>
              <a:buSzPct val="100000"/>
              <a:buFont typeface="Arial" panose="020B0604020202020204" pitchFamily="34" charset="0"/>
              <a:buChar char="−"/>
              <a:defRPr sz="1200"/>
            </a:lvl3pPr>
            <a:lvl4pPr marL="352425" indent="-104775" algn="l">
              <a:spcAft>
                <a:spcPts val="750"/>
              </a:spcAft>
              <a:buClrTx/>
              <a:buSzPct val="100000"/>
              <a:buFont typeface="Arial" panose="020B0604020202020204" pitchFamily="34" charset="0"/>
              <a:buChar char="◦"/>
              <a:defRPr sz="1200"/>
            </a:lvl4pPr>
            <a:lvl5pPr marL="476250" indent="-104775" algn="l">
              <a:spcAft>
                <a:spcPts val="750"/>
              </a:spcAft>
              <a:buClrTx/>
              <a:buSzPct val="100000"/>
              <a:buFont typeface="Arial" panose="020B0604020202020204" pitchFamily="34" charset="0"/>
              <a:buChar char="−"/>
              <a:defRPr sz="1200" baseline="0"/>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6246195" y="1857892"/>
            <a:ext cx="5486400" cy="4504808"/>
          </a:xfrm>
        </p:spPr>
        <p:txBody>
          <a:bodyPr>
            <a:noAutofit/>
          </a:bodyPr>
          <a:lstStyle>
            <a:lvl1pPr marL="0" indent="0" algn="l">
              <a:spcAft>
                <a:spcPts val="750"/>
              </a:spcAft>
              <a:buFontTx/>
              <a:buNone/>
              <a:defRPr sz="1200" b="1">
                <a:solidFill>
                  <a:schemeClr val="accent1"/>
                </a:solidFill>
              </a:defRPr>
            </a:lvl1pPr>
            <a:lvl2pPr marL="104775" indent="-104775" algn="l">
              <a:spcAft>
                <a:spcPts val="750"/>
              </a:spcAft>
              <a:buClrTx/>
              <a:buSzPct val="100000"/>
              <a:buFont typeface="Arial" panose="020B0604020202020204" pitchFamily="34" charset="0"/>
              <a:buChar char="•"/>
              <a:defRPr sz="1200"/>
            </a:lvl2pPr>
            <a:lvl3pPr marL="228600" indent="-104775" algn="l">
              <a:spcAft>
                <a:spcPts val="750"/>
              </a:spcAft>
              <a:buClrTx/>
              <a:buSzPct val="100000"/>
              <a:buFont typeface="Arial" panose="020B0604020202020204" pitchFamily="34" charset="0"/>
              <a:buChar char="−"/>
              <a:defRPr sz="1200"/>
            </a:lvl3pPr>
            <a:lvl4pPr marL="352425" indent="-104775" algn="l">
              <a:spcAft>
                <a:spcPts val="750"/>
              </a:spcAft>
              <a:buClrTx/>
              <a:buSzPct val="100000"/>
              <a:buFont typeface="Arial" panose="020B0604020202020204" pitchFamily="34" charset="0"/>
              <a:buChar char="◦"/>
              <a:defRPr sz="1200"/>
            </a:lvl4pPr>
            <a:lvl5pPr marL="476250" indent="-104775" algn="l">
              <a:spcAft>
                <a:spcPts val="750"/>
              </a:spcAft>
              <a:buClrTx/>
              <a:buSzPct val="100000"/>
              <a:buFont typeface="Arial" panose="020B0604020202020204" pitchFamily="34" charset="0"/>
              <a:buChar char="−"/>
              <a:defRPr sz="1200" baseline="0"/>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p:nvSpPr>
        <p:spPr>
          <a:xfrm>
            <a:off x="470343" y="1715425"/>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
        <p:nvSpPr>
          <p:cNvPr id="5" name="Rectangle 4"/>
          <p:cNvSpPr/>
          <p:nvPr/>
        </p:nvSpPr>
        <p:spPr>
          <a:xfrm>
            <a:off x="6246196" y="1718774"/>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
        <p:nvSpPr>
          <p:cNvPr id="6" name="Picture Placeholder 29"/>
          <p:cNvSpPr>
            <a:spLocks noGrp="1"/>
          </p:cNvSpPr>
          <p:nvPr>
            <p:ph type="pic" sz="quarter" idx="19" hasCustomPrompt="1"/>
          </p:nvPr>
        </p:nvSpPr>
        <p:spPr>
          <a:xfrm>
            <a:off x="4734090" y="1857894"/>
            <a:ext cx="1210207" cy="549275"/>
          </a:xfrm>
        </p:spPr>
        <p:txBody>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675"/>
            </a:lvl1pPr>
          </a:lstStyle>
          <a:p>
            <a:pPr>
              <a:spcBef>
                <a:spcPct val="0"/>
              </a:spcBef>
            </a:pPr>
            <a:r>
              <a:rPr lang="en-US" sz="900" noProof="0">
                <a:solidFill>
                  <a:schemeClr val="bg1"/>
                </a:solidFill>
              </a:rPr>
              <a:t>Co-brand</a:t>
            </a:r>
            <a:br>
              <a:rPr lang="en-US" sz="900" noProof="0">
                <a:solidFill>
                  <a:schemeClr val="bg1"/>
                </a:solidFill>
              </a:rPr>
            </a:br>
            <a:r>
              <a:rPr lang="en-US" sz="900" noProof="0">
                <a:solidFill>
                  <a:schemeClr val="bg1"/>
                </a:solidFill>
              </a:rPr>
              <a:t>Logo</a:t>
            </a:r>
          </a:p>
          <a:p>
            <a:endParaRPr lang="en-US" noProof="0"/>
          </a:p>
        </p:txBody>
      </p:sp>
      <p:sp>
        <p:nvSpPr>
          <p:cNvPr id="7" name="Picture Placeholder 29"/>
          <p:cNvSpPr>
            <a:spLocks noGrp="1"/>
          </p:cNvSpPr>
          <p:nvPr>
            <p:ph type="pic" sz="quarter" idx="20" hasCustomPrompt="1"/>
          </p:nvPr>
        </p:nvSpPr>
        <p:spPr>
          <a:xfrm>
            <a:off x="10488434" y="1857894"/>
            <a:ext cx="1244161" cy="549275"/>
          </a:xfrm>
        </p:spPr>
        <p:txBody>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675"/>
            </a:lvl1pPr>
          </a:lstStyle>
          <a:p>
            <a:pPr>
              <a:spcBef>
                <a:spcPct val="0"/>
              </a:spcBef>
            </a:pPr>
            <a:r>
              <a:rPr lang="en-US" sz="900" noProof="0">
                <a:solidFill>
                  <a:schemeClr val="bg1"/>
                </a:solidFill>
              </a:rPr>
              <a:t>Co-brand</a:t>
            </a:r>
            <a:br>
              <a:rPr lang="en-US" sz="900" noProof="0">
                <a:solidFill>
                  <a:schemeClr val="bg1"/>
                </a:solidFill>
              </a:rPr>
            </a:br>
            <a:r>
              <a:rPr lang="en-US" sz="900" noProof="0">
                <a:solidFill>
                  <a:schemeClr val="bg1"/>
                </a:solidFill>
              </a:rPr>
              <a:t>Logo</a:t>
            </a:r>
          </a:p>
          <a:p>
            <a:endParaRPr lang="en-US" noProof="0"/>
          </a:p>
        </p:txBody>
      </p:sp>
      <p:sp>
        <p:nvSpPr>
          <p:cNvPr id="16" name="Text Placeholder 8">
            <a:extLst>
              <a:ext uri="{FF2B5EF4-FFF2-40B4-BE49-F238E27FC236}">
                <a16:creationId xmlns:a16="http://schemas.microsoft.com/office/drawing/2014/main" id="{C2FDA775-7453-495D-ABC5-C379E37806BE}"/>
              </a:ext>
            </a:extLst>
          </p:cNvPr>
          <p:cNvSpPr>
            <a:spLocks noGrp="1"/>
          </p:cNvSpPr>
          <p:nvPr>
            <p:ph type="body" sz="quarter" idx="22"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17" name="Title Placeholder 1">
            <a:extLst>
              <a:ext uri="{FF2B5EF4-FFF2-40B4-BE49-F238E27FC236}">
                <a16:creationId xmlns:a16="http://schemas.microsoft.com/office/drawing/2014/main" id="{D55BC33C-2B71-4E68-81E3-F520AB4629F5}"/>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Tree>
    <p:extLst>
      <p:ext uri="{BB962C8B-B14F-4D97-AF65-F5344CB8AC3E}">
        <p14:creationId xmlns:p14="http://schemas.microsoft.com/office/powerpoint/2010/main" val="3831391350"/>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8D89C7E6-37F5-4005-B8BE-658A5ADDE295}"/>
              </a:ext>
            </a:extLst>
          </p:cNvPr>
          <p:cNvSpPr>
            <a:spLocks noGrp="1"/>
          </p:cNvSpPr>
          <p:nvPr>
            <p:ph type="body" sz="quarter" idx="22"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7" name="Title Placeholder 1">
            <a:extLst>
              <a:ext uri="{FF2B5EF4-FFF2-40B4-BE49-F238E27FC236}">
                <a16:creationId xmlns:a16="http://schemas.microsoft.com/office/drawing/2014/main" id="{0FA13130-E22F-4F71-97DB-A64E7A175EC6}"/>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Tree>
    <p:extLst>
      <p:ext uri="{BB962C8B-B14F-4D97-AF65-F5344CB8AC3E}">
        <p14:creationId xmlns:p14="http://schemas.microsoft.com/office/powerpoint/2010/main" val="2921515367"/>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26FB2E4B-5D1B-4250-844C-3D50DE4A9F69}"/>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Tree>
    <p:extLst>
      <p:ext uri="{BB962C8B-B14F-4D97-AF65-F5344CB8AC3E}">
        <p14:creationId xmlns:p14="http://schemas.microsoft.com/office/powerpoint/2010/main" val="1841474161"/>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Divider-Full Bleed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2AA0174D-B09C-4960-94D1-79FD4D04BDFB}"/>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r>
              <a:rPr lang="en-US" noProof="0"/>
              <a:t>Click icon to add picture</a:t>
            </a:r>
          </a:p>
        </p:txBody>
      </p:sp>
      <p:sp>
        <p:nvSpPr>
          <p:cNvPr id="5" name="Text Placeholder 4">
            <a:extLst>
              <a:ext uri="{FF2B5EF4-FFF2-40B4-BE49-F238E27FC236}">
                <a16:creationId xmlns:a16="http://schemas.microsoft.com/office/drawing/2014/main" id="{E696C364-9ED6-42C4-8FC2-1F9C6CB1656D}"/>
              </a:ext>
            </a:extLst>
          </p:cNvPr>
          <p:cNvSpPr>
            <a:spLocks noGrp="1"/>
          </p:cNvSpPr>
          <p:nvPr>
            <p:ph type="body" sz="quarter" idx="12"/>
          </p:nvPr>
        </p:nvSpPr>
        <p:spPr>
          <a:xfrm>
            <a:off x="478220" y="366547"/>
            <a:ext cx="5465380" cy="484791"/>
          </a:xfrm>
        </p:spPr>
        <p:txBody>
          <a:bodyPr>
            <a:noAutofit/>
          </a:bodyPr>
          <a:lstStyle>
            <a:lvl1pPr>
              <a:defRPr sz="3200" b="1">
                <a:latin typeface="+mj-lt"/>
              </a:defRPr>
            </a:lvl1pPr>
            <a:lvl2pPr>
              <a:defRPr sz="3200" b="1">
                <a:latin typeface="+mj-lt"/>
              </a:defRPr>
            </a:lvl2pPr>
            <a:lvl3pPr>
              <a:defRPr sz="3200" b="1">
                <a:latin typeface="+mj-lt"/>
              </a:defRPr>
            </a:lvl3pPr>
            <a:lvl4pPr>
              <a:defRPr sz="3200" b="1">
                <a:latin typeface="+mj-lt"/>
              </a:defRPr>
            </a:lvl4pPr>
            <a:lvl5pPr>
              <a:defRPr sz="3200" b="1">
                <a:latin typeface="+mj-lt"/>
              </a:defRPr>
            </a:lvl5pPr>
          </a:lstStyle>
          <a:p>
            <a:pPr lvl="0"/>
            <a:r>
              <a:rPr lang="en-US"/>
              <a:t>Click to edit Master text styles</a:t>
            </a:r>
          </a:p>
        </p:txBody>
      </p:sp>
      <p:sp>
        <p:nvSpPr>
          <p:cNvPr id="6" name="Text Placeholder 4">
            <a:extLst>
              <a:ext uri="{FF2B5EF4-FFF2-40B4-BE49-F238E27FC236}">
                <a16:creationId xmlns:a16="http://schemas.microsoft.com/office/drawing/2014/main" id="{AD421831-C244-4DE0-8DE2-755D7D7315B9}"/>
              </a:ext>
            </a:extLst>
          </p:cNvPr>
          <p:cNvSpPr>
            <a:spLocks noGrp="1"/>
          </p:cNvSpPr>
          <p:nvPr>
            <p:ph type="body" sz="quarter" idx="13"/>
          </p:nvPr>
        </p:nvSpPr>
        <p:spPr>
          <a:xfrm>
            <a:off x="478220" y="851339"/>
            <a:ext cx="5465380" cy="863162"/>
          </a:xfrm>
        </p:spPr>
        <p:txBody>
          <a:bodyPr>
            <a:noAutofit/>
          </a:bodyPr>
          <a:lstStyle>
            <a:lvl1pPr>
              <a:defRPr sz="3200" b="0">
                <a:latin typeface="+mj-lt"/>
              </a:defRPr>
            </a:lvl1pPr>
            <a:lvl2pPr>
              <a:defRPr sz="3200" b="1">
                <a:latin typeface="+mj-lt"/>
              </a:defRPr>
            </a:lvl2pPr>
            <a:lvl3pPr>
              <a:defRPr sz="3200" b="1">
                <a:latin typeface="+mj-lt"/>
              </a:defRPr>
            </a:lvl3pPr>
            <a:lvl4pPr>
              <a:defRPr sz="3200" b="1">
                <a:latin typeface="+mj-lt"/>
              </a:defRPr>
            </a:lvl4pPr>
            <a:lvl5pPr>
              <a:defRPr sz="3200" b="1">
                <a:latin typeface="+mj-lt"/>
              </a:defRPr>
            </a:lvl5pPr>
          </a:lstStyle>
          <a:p>
            <a:pPr lvl="0"/>
            <a:r>
              <a:rPr lang="en-US"/>
              <a:t>Click to edit Master text styles</a:t>
            </a:r>
          </a:p>
        </p:txBody>
      </p:sp>
    </p:spTree>
    <p:extLst>
      <p:ext uri="{BB962C8B-B14F-4D97-AF65-F5344CB8AC3E}">
        <p14:creationId xmlns:p14="http://schemas.microsoft.com/office/powerpoint/2010/main" val="1666912504"/>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1823" y="1714500"/>
            <a:ext cx="11277600" cy="4667250"/>
          </a:xfrm>
          <a:prstGeom prst="rect">
            <a:avLst/>
          </a:prstGeom>
        </p:spPr>
        <p:txBody>
          <a:bodyPr vert="horz" lIns="0" tIns="0" rIns="0" bIns="0" rtlCol="0">
            <a:noAutofit/>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a:extLst>
              <a:ext uri="{FF2B5EF4-FFF2-40B4-BE49-F238E27FC236}">
                <a16:creationId xmlns:a16="http://schemas.microsoft.com/office/drawing/2014/main" id="{259C2253-8D87-4928-94C4-A4D186A7A8BD}"/>
              </a:ext>
            </a:extLst>
          </p:cNvPr>
          <p:cNvSpPr>
            <a:spLocks noGrp="1"/>
          </p:cNvSpPr>
          <p:nvPr>
            <p:ph type="body" sz="quarter" idx="22"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6" name="Title Placeholder 1">
            <a:extLst>
              <a:ext uri="{FF2B5EF4-FFF2-40B4-BE49-F238E27FC236}">
                <a16:creationId xmlns:a16="http://schemas.microsoft.com/office/drawing/2014/main" id="{96593EEB-1CDC-4080-8C11-602DEAE1026D}"/>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Tree>
    <p:extLst>
      <p:ext uri="{BB962C8B-B14F-4D97-AF65-F5344CB8AC3E}">
        <p14:creationId xmlns:p14="http://schemas.microsoft.com/office/powerpoint/2010/main" val="164934220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accent 2">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3296" y="1728217"/>
            <a:ext cx="11227056"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3296" y="3474720"/>
            <a:ext cx="11227056" cy="1566532"/>
          </a:xfrm>
        </p:spPr>
        <p:txBody>
          <a:bodyPr lIns="0" tIns="0" rIns="0" bIns="0">
            <a:noAutofit/>
          </a:bodyPr>
          <a:lstStyle>
            <a:lvl1pPr marL="0" indent="0">
              <a:lnSpc>
                <a:spcPct val="95000"/>
              </a:lnSpc>
              <a:spcAft>
                <a:spcPts val="0"/>
              </a:spcAft>
              <a:buNone/>
              <a:defRPr sz="36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0" name="CaseCode">
            <a:extLst>
              <a:ext uri="{FF2B5EF4-FFF2-40B4-BE49-F238E27FC236}">
                <a16:creationId xmlns:a16="http://schemas.microsoft.com/office/drawing/2014/main" id="{234DF7B2-BBA6-45D9-8E5D-A91EFFA72BE0}"/>
              </a:ext>
            </a:extLst>
          </p:cNvPr>
          <p:cNvSpPr txBox="1"/>
          <p:nvPr userDrawn="1"/>
        </p:nvSpPr>
        <p:spPr>
          <a:xfrm>
            <a:off x="6335184" y="6519673"/>
            <a:ext cx="4896560" cy="12311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a:solidFill>
                  <a:schemeClr val="bg1"/>
                </a:solidFill>
                <a:latin typeface="Calibri" panose="020F0502020204030204" pitchFamily="34" charset="0"/>
                <a:cs typeface="Calibri" panose="020F0502020204030204" pitchFamily="34" charset="0"/>
              </a:rPr>
              <a:t>Environmental, Social, and Governance (ESG) Landscape Overview</a:t>
            </a:r>
          </a:p>
        </p:txBody>
      </p:sp>
      <p:sp>
        <p:nvSpPr>
          <p:cNvPr id="11" name="Copyright">
            <a:extLst>
              <a:ext uri="{FF2B5EF4-FFF2-40B4-BE49-F238E27FC236}">
                <a16:creationId xmlns:a16="http://schemas.microsoft.com/office/drawing/2014/main" id="{9E1331B9-20E6-49F9-8ED9-3FEAFCC51408}"/>
              </a:ext>
            </a:extLst>
          </p:cNvPr>
          <p:cNvSpPr txBox="1"/>
          <p:nvPr userDrawn="1"/>
        </p:nvSpPr>
        <p:spPr>
          <a:xfrm>
            <a:off x="457200" y="6515063"/>
            <a:ext cx="5355168" cy="123111"/>
          </a:xfrm>
          <a:prstGeom prst="rect">
            <a:avLst/>
          </a:prstGeom>
          <a:noFill/>
        </p:spPr>
        <p:txBody>
          <a:bodyPr wrap="square" lIns="0" tIns="0" rIns="0" bIns="0" rtlCol="0">
            <a:spAutoFit/>
          </a:bodyPr>
          <a:lstStyle/>
          <a:p>
            <a:pPr marL="0" indent="0">
              <a:spcBef>
                <a:spcPts val="450"/>
              </a:spcBef>
              <a:buSzPct val="100000"/>
              <a:buFont typeface="Arial"/>
              <a:buNone/>
            </a:pPr>
            <a:r>
              <a:rPr lang="en-US" sz="800" noProof="0">
                <a:solidFill>
                  <a:schemeClr val="bg1"/>
                </a:solidFill>
                <a:latin typeface="Calibri" panose="020F0502020204030204" pitchFamily="34" charset="0"/>
                <a:cs typeface="Calibri" panose="020F0502020204030204" pitchFamily="34" charset="0"/>
              </a:rPr>
              <a:t>Copyright © 2022 Deloitte Development LLC. All rights reserved.</a:t>
            </a:r>
          </a:p>
        </p:txBody>
      </p:sp>
      <p:sp>
        <p:nvSpPr>
          <p:cNvPr id="12" name="TextBox 11">
            <a:extLst>
              <a:ext uri="{FF2B5EF4-FFF2-40B4-BE49-F238E27FC236}">
                <a16:creationId xmlns:a16="http://schemas.microsoft.com/office/drawing/2014/main" id="{D813F39F-CC84-445A-819D-F16D3AD879A6}"/>
              </a:ext>
            </a:extLst>
          </p:cNvPr>
          <p:cNvSpPr txBox="1"/>
          <p:nvPr userDrawn="1"/>
        </p:nvSpPr>
        <p:spPr>
          <a:xfrm>
            <a:off x="11430511" y="6519673"/>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8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4661733"/>
      </p:ext>
    </p:extLst>
  </p:cSld>
  <p:clrMapOvr>
    <a:masterClrMapping/>
  </p:clrMapOvr>
  <p:transition>
    <p:fade/>
  </p:transition>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09891263-8779-41FC-9383-3693CA16CB1D}"/>
              </a:ext>
            </a:extLst>
          </p:cNvPr>
          <p:cNvSpPr>
            <a:spLocks noGrp="1"/>
          </p:cNvSpPr>
          <p:nvPr>
            <p:ph type="body" sz="quarter" idx="22"/>
          </p:nvPr>
        </p:nvSpPr>
        <p:spPr>
          <a:xfrm>
            <a:off x="458730" y="1851440"/>
            <a:ext cx="3554471" cy="4511260"/>
          </a:xfrm>
        </p:spPr>
        <p:txBody>
          <a:bodyPr>
            <a:noAutofit/>
          </a:bodyPr>
          <a:lstStyle>
            <a:lvl1pPr marL="0" indent="0" algn="l">
              <a:buFontTx/>
              <a:buNone/>
              <a:defRPr sz="1200" b="1">
                <a:solidFill>
                  <a:schemeClr val="accent1"/>
                </a:solidFill>
              </a:defRPr>
            </a:lvl1pPr>
            <a:lvl2pPr marL="104775" indent="-104775" algn="l">
              <a:spcAft>
                <a:spcPts val="750"/>
              </a:spcAft>
              <a:buClrTx/>
              <a:buSzPct val="100000"/>
              <a:buFont typeface="Arial" panose="020B0604020202020204" pitchFamily="34" charset="0"/>
              <a:buChar char="•"/>
              <a:defRPr sz="1200"/>
            </a:lvl2pPr>
            <a:lvl3pPr marL="228600" indent="-104775" algn="l">
              <a:spcAft>
                <a:spcPts val="750"/>
              </a:spcAft>
              <a:buClrTx/>
              <a:buSzPct val="100000"/>
              <a:buFont typeface="Arial" panose="020B0604020202020204" pitchFamily="34" charset="0"/>
              <a:buChar char="−"/>
              <a:defRPr sz="1200"/>
            </a:lvl3pPr>
            <a:lvl4pPr marL="352425" indent="-104775" algn="l">
              <a:spcAft>
                <a:spcPts val="750"/>
              </a:spcAft>
              <a:buClrTx/>
              <a:buSzPct val="100000"/>
              <a:buFont typeface="Arial" panose="020B0604020202020204" pitchFamily="34" charset="0"/>
              <a:buChar char="◦"/>
              <a:defRPr sz="1200"/>
            </a:lvl4pPr>
            <a:lvl5pPr marL="476250" indent="-104775" algn="l">
              <a:spcAft>
                <a:spcPts val="750"/>
              </a:spcAft>
              <a:buClrTx/>
              <a:buSzPct val="100000"/>
              <a:buFont typeface="Arial" panose="020B0604020202020204" pitchFamily="34" charset="0"/>
              <a:buChar char="−"/>
              <a:defRPr sz="1200" baseline="0"/>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a:extLst>
              <a:ext uri="{FF2B5EF4-FFF2-40B4-BE49-F238E27FC236}">
                <a16:creationId xmlns:a16="http://schemas.microsoft.com/office/drawing/2014/main" id="{3F862111-A699-4618-9902-CD7B1ECC90ED}"/>
              </a:ext>
            </a:extLst>
          </p:cNvPr>
          <p:cNvSpPr>
            <a:spLocks noGrp="1"/>
          </p:cNvSpPr>
          <p:nvPr>
            <p:ph type="body" sz="quarter" idx="23"/>
          </p:nvPr>
        </p:nvSpPr>
        <p:spPr>
          <a:xfrm>
            <a:off x="4314826" y="1851440"/>
            <a:ext cx="3554471" cy="4511260"/>
          </a:xfrm>
        </p:spPr>
        <p:txBody>
          <a:bodyPr>
            <a:noAutofit/>
          </a:bodyPr>
          <a:lstStyle>
            <a:lvl1pPr marL="0" indent="0" algn="l">
              <a:buFontTx/>
              <a:buNone/>
              <a:defRPr sz="1200" b="1">
                <a:solidFill>
                  <a:schemeClr val="accent1"/>
                </a:solidFill>
              </a:defRPr>
            </a:lvl1pPr>
            <a:lvl2pPr marL="104775" indent="-104775" algn="l">
              <a:spcAft>
                <a:spcPts val="750"/>
              </a:spcAft>
              <a:buClrTx/>
              <a:buSzPct val="100000"/>
              <a:buFont typeface="Arial" panose="020B0604020202020204" pitchFamily="34" charset="0"/>
              <a:buChar char="•"/>
              <a:defRPr sz="1200"/>
            </a:lvl2pPr>
            <a:lvl3pPr marL="228600" indent="-104775" algn="l">
              <a:spcAft>
                <a:spcPts val="750"/>
              </a:spcAft>
              <a:buClrTx/>
              <a:buSzPct val="100000"/>
              <a:buFont typeface="Arial" panose="020B0604020202020204" pitchFamily="34" charset="0"/>
              <a:buChar char="−"/>
              <a:defRPr sz="1200"/>
            </a:lvl3pPr>
            <a:lvl4pPr marL="352425" indent="-104775" algn="l">
              <a:spcAft>
                <a:spcPts val="750"/>
              </a:spcAft>
              <a:buClrTx/>
              <a:buSzPct val="100000"/>
              <a:buFont typeface="Arial" panose="020B0604020202020204" pitchFamily="34" charset="0"/>
              <a:buChar char="◦"/>
              <a:defRPr sz="1200"/>
            </a:lvl4pPr>
            <a:lvl5pPr marL="476250" indent="-104775" algn="l">
              <a:spcAft>
                <a:spcPts val="750"/>
              </a:spcAft>
              <a:buClrTx/>
              <a:buSzPct val="100000"/>
              <a:buFont typeface="Arial" panose="020B0604020202020204" pitchFamily="34" charset="0"/>
              <a:buChar char="−"/>
              <a:defRPr sz="1200" baseline="0"/>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a:extLst>
              <a:ext uri="{FF2B5EF4-FFF2-40B4-BE49-F238E27FC236}">
                <a16:creationId xmlns:a16="http://schemas.microsoft.com/office/drawing/2014/main" id="{136FEA86-C43A-4BD9-AC25-65C16B3F484C}"/>
              </a:ext>
            </a:extLst>
          </p:cNvPr>
          <p:cNvSpPr>
            <a:spLocks noGrp="1"/>
          </p:cNvSpPr>
          <p:nvPr>
            <p:ph type="body" sz="quarter" idx="24"/>
          </p:nvPr>
        </p:nvSpPr>
        <p:spPr>
          <a:xfrm>
            <a:off x="8178800" y="1851440"/>
            <a:ext cx="3556000" cy="4511260"/>
          </a:xfrm>
        </p:spPr>
        <p:txBody>
          <a:bodyPr>
            <a:noAutofit/>
          </a:bodyPr>
          <a:lstStyle>
            <a:lvl1pPr marL="0" indent="0" algn="l">
              <a:buFontTx/>
              <a:buNone/>
              <a:defRPr sz="1200" b="1">
                <a:solidFill>
                  <a:schemeClr val="accent1"/>
                </a:solidFill>
              </a:defRPr>
            </a:lvl1pPr>
            <a:lvl2pPr marL="104775" indent="-104775" algn="l">
              <a:spcAft>
                <a:spcPts val="750"/>
              </a:spcAft>
              <a:buClrTx/>
              <a:buSzPct val="100000"/>
              <a:buFont typeface="Arial" panose="020B0604020202020204" pitchFamily="34" charset="0"/>
              <a:buChar char="•"/>
              <a:defRPr sz="1200"/>
            </a:lvl2pPr>
            <a:lvl3pPr marL="228600" indent="-104775" algn="l">
              <a:spcAft>
                <a:spcPts val="750"/>
              </a:spcAft>
              <a:buClrTx/>
              <a:buSzPct val="100000"/>
              <a:buFont typeface="Arial" panose="020B0604020202020204" pitchFamily="34" charset="0"/>
              <a:buChar char="−"/>
              <a:defRPr sz="1200"/>
            </a:lvl3pPr>
            <a:lvl4pPr marL="352425" indent="-104775" algn="l">
              <a:spcAft>
                <a:spcPts val="750"/>
              </a:spcAft>
              <a:buClrTx/>
              <a:buSzPct val="100000"/>
              <a:buFont typeface="Arial" panose="020B0604020202020204" pitchFamily="34" charset="0"/>
              <a:buChar char="◦"/>
              <a:defRPr sz="1200"/>
            </a:lvl4pPr>
            <a:lvl5pPr marL="476250" indent="-104775" algn="l">
              <a:spcAft>
                <a:spcPts val="750"/>
              </a:spcAft>
              <a:buClrTx/>
              <a:buSzPct val="100000"/>
              <a:buFont typeface="Arial" panose="020B0604020202020204" pitchFamily="34" charset="0"/>
              <a:buChar char="−"/>
              <a:defRPr sz="1200" baseline="0"/>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8">
            <a:extLst>
              <a:ext uri="{FF2B5EF4-FFF2-40B4-BE49-F238E27FC236}">
                <a16:creationId xmlns:a16="http://schemas.microsoft.com/office/drawing/2014/main" id="{9D600A6A-61E2-4C72-A87B-39D905EFB4BC}"/>
              </a:ext>
            </a:extLst>
          </p:cNvPr>
          <p:cNvSpPr>
            <a:spLocks noGrp="1"/>
          </p:cNvSpPr>
          <p:nvPr>
            <p:ph type="body" sz="quarter" idx="25"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19" name="Title Placeholder 1">
            <a:extLst>
              <a:ext uri="{FF2B5EF4-FFF2-40B4-BE49-F238E27FC236}">
                <a16:creationId xmlns:a16="http://schemas.microsoft.com/office/drawing/2014/main" id="{D5910C4A-3157-47A5-8677-1140132DE359}"/>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
        <p:nvSpPr>
          <p:cNvPr id="20" name="Rectangle 19">
            <a:extLst>
              <a:ext uri="{FF2B5EF4-FFF2-40B4-BE49-F238E27FC236}">
                <a16:creationId xmlns:a16="http://schemas.microsoft.com/office/drawing/2014/main" id="{221E1916-39D6-44A9-8C07-60C8660A0953}"/>
              </a:ext>
            </a:extLst>
          </p:cNvPr>
          <p:cNvSpPr/>
          <p:nvPr/>
        </p:nvSpPr>
        <p:spPr>
          <a:xfrm>
            <a:off x="458729" y="1715425"/>
            <a:ext cx="3560064"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
        <p:nvSpPr>
          <p:cNvPr id="21" name="Rectangle 20">
            <a:extLst>
              <a:ext uri="{FF2B5EF4-FFF2-40B4-BE49-F238E27FC236}">
                <a16:creationId xmlns:a16="http://schemas.microsoft.com/office/drawing/2014/main" id="{F2178E01-9486-4723-8ECD-9A89CE53905A}"/>
              </a:ext>
            </a:extLst>
          </p:cNvPr>
          <p:cNvSpPr/>
          <p:nvPr/>
        </p:nvSpPr>
        <p:spPr>
          <a:xfrm>
            <a:off x="4314824" y="1715425"/>
            <a:ext cx="3560064"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
        <p:nvSpPr>
          <p:cNvPr id="22" name="Rectangle 21">
            <a:extLst>
              <a:ext uri="{FF2B5EF4-FFF2-40B4-BE49-F238E27FC236}">
                <a16:creationId xmlns:a16="http://schemas.microsoft.com/office/drawing/2014/main" id="{082A3624-848D-4789-989D-4C19B95C8DD4}"/>
              </a:ext>
            </a:extLst>
          </p:cNvPr>
          <p:cNvSpPr/>
          <p:nvPr/>
        </p:nvSpPr>
        <p:spPr>
          <a:xfrm>
            <a:off x="8178800" y="1715425"/>
            <a:ext cx="3560064"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Tree>
    <p:extLst>
      <p:ext uri="{BB962C8B-B14F-4D97-AF65-F5344CB8AC3E}">
        <p14:creationId xmlns:p14="http://schemas.microsoft.com/office/powerpoint/2010/main" val="1965543676"/>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AA35D0E-EBF0-4599-84F7-684DE89E56AE}"/>
              </a:ext>
            </a:extLst>
          </p:cNvPr>
          <p:cNvSpPr>
            <a:spLocks noGrp="1"/>
          </p:cNvSpPr>
          <p:nvPr>
            <p:ph type="body" sz="quarter" idx="25"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11" name="Title Placeholder 1">
            <a:extLst>
              <a:ext uri="{FF2B5EF4-FFF2-40B4-BE49-F238E27FC236}">
                <a16:creationId xmlns:a16="http://schemas.microsoft.com/office/drawing/2014/main" id="{CBCDA542-DB63-41BB-89C0-73F35C7D17CA}"/>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
        <p:nvSpPr>
          <p:cNvPr id="12" name="Text Placeholder 8">
            <a:extLst>
              <a:ext uri="{FF2B5EF4-FFF2-40B4-BE49-F238E27FC236}">
                <a16:creationId xmlns:a16="http://schemas.microsoft.com/office/drawing/2014/main" id="{C73178E3-6490-436A-8FEB-CC4E21B542CE}"/>
              </a:ext>
            </a:extLst>
          </p:cNvPr>
          <p:cNvSpPr>
            <a:spLocks noGrp="1"/>
          </p:cNvSpPr>
          <p:nvPr>
            <p:ph type="body" sz="quarter" idx="17"/>
          </p:nvPr>
        </p:nvSpPr>
        <p:spPr>
          <a:xfrm>
            <a:off x="473297" y="3124200"/>
            <a:ext cx="2720468" cy="3238500"/>
          </a:xfrm>
        </p:spPr>
        <p:txBody>
          <a:bodyPr>
            <a:noAutofit/>
          </a:bodyPr>
          <a:lstStyle>
            <a:lvl1pPr marL="0" indent="0" algn="l">
              <a:buFontTx/>
              <a:buNone/>
              <a:defRPr sz="1200" b="1">
                <a:solidFill>
                  <a:schemeClr val="accent1"/>
                </a:solidFill>
              </a:defRPr>
            </a:lvl1pPr>
            <a:lvl2pPr marL="104775" indent="-104775" algn="l">
              <a:spcAft>
                <a:spcPts val="0"/>
              </a:spcAft>
              <a:buClrTx/>
              <a:buSzPct val="100000"/>
              <a:buFont typeface="Arial" panose="020B0604020202020204" pitchFamily="34" charset="0"/>
              <a:buChar char="•"/>
              <a:defRPr sz="1200"/>
            </a:lvl2pPr>
            <a:lvl3pPr marL="228600" indent="-104775" algn="l">
              <a:spcAft>
                <a:spcPts val="0"/>
              </a:spcAft>
              <a:buClrTx/>
              <a:buSzPct val="100000"/>
              <a:buFont typeface="Arial" panose="020B0604020202020204" pitchFamily="34" charset="0"/>
              <a:buChar char="−"/>
              <a:defRPr sz="1200"/>
            </a:lvl3pPr>
            <a:lvl4pPr marL="352425" indent="-104775" algn="l">
              <a:spcAft>
                <a:spcPts val="0"/>
              </a:spcAft>
              <a:buClrTx/>
              <a:buSzPct val="100000"/>
              <a:buFont typeface="Arial" panose="020B0604020202020204" pitchFamily="34" charset="0"/>
              <a:buChar char="◦"/>
              <a:defRPr sz="1200"/>
            </a:lvl4pPr>
            <a:lvl5pPr marL="476250" indent="-104775" algn="l">
              <a:spcAft>
                <a:spcPts val="0"/>
              </a:spcAft>
              <a:buClrTx/>
              <a:buSzPct val="100000"/>
              <a:buFont typeface="Arial" panose="020B0604020202020204" pitchFamily="34" charset="0"/>
              <a:buChar char="−"/>
              <a:defRPr sz="1200" baseline="0"/>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8">
            <a:extLst>
              <a:ext uri="{FF2B5EF4-FFF2-40B4-BE49-F238E27FC236}">
                <a16:creationId xmlns:a16="http://schemas.microsoft.com/office/drawing/2014/main" id="{1B5A2B37-A59A-4B85-9144-75BC73AD9DB2}"/>
              </a:ext>
            </a:extLst>
          </p:cNvPr>
          <p:cNvSpPr>
            <a:spLocks noGrp="1"/>
          </p:cNvSpPr>
          <p:nvPr>
            <p:ph type="body" sz="quarter" idx="18"/>
          </p:nvPr>
        </p:nvSpPr>
        <p:spPr>
          <a:xfrm>
            <a:off x="6171687" y="3120553"/>
            <a:ext cx="2712000" cy="3238500"/>
          </a:xfrm>
        </p:spPr>
        <p:txBody>
          <a:bodyPr>
            <a:noAutofit/>
          </a:bodyPr>
          <a:lstStyle>
            <a:lvl1pPr marL="0" indent="0" algn="l">
              <a:buFontTx/>
              <a:buNone/>
              <a:defRPr sz="1200" b="1">
                <a:solidFill>
                  <a:schemeClr val="accent1"/>
                </a:solidFill>
              </a:defRPr>
            </a:lvl1pPr>
            <a:lvl2pPr marL="104775" indent="-104775" algn="l">
              <a:spcAft>
                <a:spcPts val="0"/>
              </a:spcAft>
              <a:buClrTx/>
              <a:buSzPct val="100000"/>
              <a:buFont typeface="Arial" panose="020B0604020202020204" pitchFamily="34" charset="0"/>
              <a:buChar char="•"/>
              <a:defRPr sz="1200"/>
            </a:lvl2pPr>
            <a:lvl3pPr marL="228600" indent="-104775" algn="l">
              <a:spcAft>
                <a:spcPts val="0"/>
              </a:spcAft>
              <a:buClrTx/>
              <a:buSzPct val="100000"/>
              <a:buFont typeface="Arial" panose="020B0604020202020204" pitchFamily="34" charset="0"/>
              <a:buChar char="−"/>
              <a:defRPr sz="1200"/>
            </a:lvl3pPr>
            <a:lvl4pPr marL="352425" indent="-104775" algn="l">
              <a:spcAft>
                <a:spcPts val="0"/>
              </a:spcAft>
              <a:buClrTx/>
              <a:buSzPct val="100000"/>
              <a:buFont typeface="Arial" panose="020B0604020202020204" pitchFamily="34" charset="0"/>
              <a:buChar char="◦"/>
              <a:defRPr sz="1200"/>
            </a:lvl4pPr>
            <a:lvl5pPr marL="476250" indent="-104775" algn="l">
              <a:spcAft>
                <a:spcPts val="0"/>
              </a:spcAft>
              <a:buClrTx/>
              <a:buSzPct val="100000"/>
              <a:buFont typeface="Arial" panose="020B0604020202020204" pitchFamily="34" charset="0"/>
              <a:buChar char="−"/>
              <a:defRPr sz="1200" baseline="0"/>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a:extLst>
              <a:ext uri="{FF2B5EF4-FFF2-40B4-BE49-F238E27FC236}">
                <a16:creationId xmlns:a16="http://schemas.microsoft.com/office/drawing/2014/main" id="{0EDB9492-A5FE-44CC-90D8-0E0E80A4E813}"/>
              </a:ext>
            </a:extLst>
          </p:cNvPr>
          <p:cNvSpPr>
            <a:spLocks noGrp="1"/>
          </p:cNvSpPr>
          <p:nvPr>
            <p:ph type="body" sz="quarter" idx="19"/>
          </p:nvPr>
        </p:nvSpPr>
        <p:spPr>
          <a:xfrm>
            <a:off x="3330040" y="3124202"/>
            <a:ext cx="2712000" cy="3238499"/>
          </a:xfrm>
        </p:spPr>
        <p:txBody>
          <a:bodyPr>
            <a:noAutofit/>
          </a:bodyPr>
          <a:lstStyle>
            <a:lvl1pPr marL="0" indent="0" algn="l">
              <a:buFontTx/>
              <a:buNone/>
              <a:defRPr sz="1200" b="1">
                <a:solidFill>
                  <a:schemeClr val="accent1"/>
                </a:solidFill>
              </a:defRPr>
            </a:lvl1pPr>
            <a:lvl2pPr marL="104775" indent="-104775" algn="l">
              <a:spcAft>
                <a:spcPts val="0"/>
              </a:spcAft>
              <a:buClrTx/>
              <a:buSzPct val="100000"/>
              <a:buFont typeface="Arial" panose="020B0604020202020204" pitchFamily="34" charset="0"/>
              <a:buChar char="•"/>
              <a:defRPr sz="1200"/>
            </a:lvl2pPr>
            <a:lvl3pPr marL="228600" indent="-104775" algn="l">
              <a:spcAft>
                <a:spcPts val="0"/>
              </a:spcAft>
              <a:buClrTx/>
              <a:buSzPct val="100000"/>
              <a:buFont typeface="Arial" panose="020B0604020202020204" pitchFamily="34" charset="0"/>
              <a:buChar char="−"/>
              <a:defRPr sz="1200"/>
            </a:lvl3pPr>
            <a:lvl4pPr marL="352425" indent="-104775" algn="l">
              <a:spcAft>
                <a:spcPts val="0"/>
              </a:spcAft>
              <a:buClrTx/>
              <a:buSzPct val="100000"/>
              <a:buFont typeface="Arial" panose="020B0604020202020204" pitchFamily="34" charset="0"/>
              <a:buChar char="◦"/>
              <a:defRPr sz="1200"/>
            </a:lvl4pPr>
            <a:lvl5pPr marL="476250" indent="-104775" algn="l">
              <a:spcAft>
                <a:spcPts val="0"/>
              </a:spcAft>
              <a:buClrTx/>
              <a:buSzPct val="100000"/>
              <a:buFont typeface="Arial" panose="020B0604020202020204" pitchFamily="34" charset="0"/>
              <a:buChar char="−"/>
              <a:defRPr sz="1200" baseline="0"/>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a:extLst>
              <a:ext uri="{FF2B5EF4-FFF2-40B4-BE49-F238E27FC236}">
                <a16:creationId xmlns:a16="http://schemas.microsoft.com/office/drawing/2014/main" id="{3D335E86-FA3A-4B76-B4D1-5D530C4E3791}"/>
              </a:ext>
            </a:extLst>
          </p:cNvPr>
          <p:cNvSpPr>
            <a:spLocks noGrp="1"/>
          </p:cNvSpPr>
          <p:nvPr>
            <p:ph type="body" sz="quarter" idx="20"/>
          </p:nvPr>
        </p:nvSpPr>
        <p:spPr>
          <a:xfrm>
            <a:off x="9035701" y="3108508"/>
            <a:ext cx="2697183" cy="3254192"/>
          </a:xfrm>
        </p:spPr>
        <p:txBody>
          <a:bodyPr>
            <a:noAutofit/>
          </a:bodyPr>
          <a:lstStyle>
            <a:lvl1pPr marL="0" indent="0" algn="l">
              <a:buFontTx/>
              <a:buNone/>
              <a:defRPr sz="1200" b="1">
                <a:solidFill>
                  <a:schemeClr val="accent1"/>
                </a:solidFill>
              </a:defRPr>
            </a:lvl1pPr>
            <a:lvl2pPr marL="104775" indent="-104775" algn="l">
              <a:spcAft>
                <a:spcPts val="0"/>
              </a:spcAft>
              <a:buClrTx/>
              <a:buSzPct val="100000"/>
              <a:buFont typeface="Arial" panose="020B0604020202020204" pitchFamily="34" charset="0"/>
              <a:buChar char="•"/>
              <a:defRPr sz="1200"/>
            </a:lvl2pPr>
            <a:lvl3pPr marL="228600" indent="-104775" algn="l">
              <a:spcAft>
                <a:spcPts val="0"/>
              </a:spcAft>
              <a:buClrTx/>
              <a:buSzPct val="100000"/>
              <a:buFont typeface="Arial" panose="020B0604020202020204" pitchFamily="34" charset="0"/>
              <a:buChar char="−"/>
              <a:defRPr sz="1200"/>
            </a:lvl3pPr>
            <a:lvl4pPr marL="352425" indent="-104775" algn="l">
              <a:spcAft>
                <a:spcPts val="0"/>
              </a:spcAft>
              <a:buClrTx/>
              <a:buSzPct val="100000"/>
              <a:buFont typeface="Arial" panose="020B0604020202020204" pitchFamily="34" charset="0"/>
              <a:buChar char="◦"/>
              <a:defRPr sz="1200"/>
            </a:lvl4pPr>
            <a:lvl5pPr marL="476250" indent="-104775" algn="l">
              <a:spcAft>
                <a:spcPts val="0"/>
              </a:spcAft>
              <a:buClrTx/>
              <a:buSzPct val="100000"/>
              <a:buFont typeface="Arial" panose="020B0604020202020204" pitchFamily="34" charset="0"/>
              <a:buChar char="−"/>
              <a:defRPr sz="1200" baseline="0"/>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95639000"/>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p:cSld name="4 column icon green">
    <p:bg>
      <p:bgPr>
        <a:solidFill>
          <a:schemeClr val="accent2"/>
        </a:solidFill>
        <a:effectLst/>
      </p:bgPr>
    </p:bg>
    <p:spTree>
      <p:nvGrpSpPr>
        <p:cNvPr id="1" name=""/>
        <p:cNvGrpSpPr/>
        <p:nvPr/>
      </p:nvGrpSpPr>
      <p:grpSpPr>
        <a:xfrm>
          <a:off x="0" y="0"/>
          <a:ext cx="0" cy="0"/>
          <a:chOff x="0" y="0"/>
          <a:chExt cx="0" cy="0"/>
        </a:xfrm>
      </p:grpSpPr>
      <p:sp>
        <p:nvSpPr>
          <p:cNvPr id="11" name="CaseCode">
            <a:extLst>
              <a:ext uri="{FF2B5EF4-FFF2-40B4-BE49-F238E27FC236}">
                <a16:creationId xmlns:a16="http://schemas.microsoft.com/office/drawing/2014/main" id="{676B7924-6A82-4453-9ABA-42AE71384BDC}"/>
              </a:ext>
            </a:extLst>
          </p:cNvPr>
          <p:cNvSpPr txBox="1"/>
          <p:nvPr/>
        </p:nvSpPr>
        <p:spPr>
          <a:xfrm>
            <a:off x="6335184" y="6477002"/>
            <a:ext cx="4896560" cy="207749"/>
          </a:xfrm>
          <a:prstGeom prst="rect">
            <a:avLst/>
          </a:prstGeom>
          <a:noFill/>
        </p:spPr>
        <p:txBody>
          <a:bodyPr wrap="square" lIns="0" tIns="0" rIns="0" bIns="0" rtlCol="0">
            <a:spAutoFit/>
          </a:bodyPr>
          <a:lstStyle/>
          <a:p>
            <a:pPr marL="0" indent="0" algn="r">
              <a:spcBef>
                <a:spcPts val="0"/>
              </a:spcBef>
              <a:buSzPct val="100000"/>
              <a:buFont typeface="Arial"/>
              <a:buNone/>
            </a:pPr>
            <a:r>
              <a:rPr lang="en-US" sz="675" noProof="0">
                <a:solidFill>
                  <a:schemeClr val="bg1"/>
                </a:solidFill>
                <a:latin typeface="Calibri" panose="020F0502020204030204" pitchFamily="34" charset="0"/>
                <a:cs typeface="Calibri" panose="020F0502020204030204" pitchFamily="34" charset="0"/>
              </a:rPr>
              <a:t>Presentation title</a:t>
            </a:r>
            <a:br>
              <a:rPr lang="en-US" sz="675" noProof="0">
                <a:solidFill>
                  <a:schemeClr val="bg1"/>
                </a:solidFill>
                <a:latin typeface="Calibri" panose="020F0502020204030204" pitchFamily="34" charset="0"/>
                <a:cs typeface="Calibri" panose="020F0502020204030204" pitchFamily="34" charset="0"/>
              </a:rPr>
            </a:br>
            <a:r>
              <a:rPr lang="en-US" sz="675"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2" name="Copyright">
            <a:extLst>
              <a:ext uri="{FF2B5EF4-FFF2-40B4-BE49-F238E27FC236}">
                <a16:creationId xmlns:a16="http://schemas.microsoft.com/office/drawing/2014/main" id="{ED0B00A8-5B86-4AFE-8884-819CF7356AAE}"/>
              </a:ext>
            </a:extLst>
          </p:cNvPr>
          <p:cNvSpPr txBox="1"/>
          <p:nvPr/>
        </p:nvSpPr>
        <p:spPr>
          <a:xfrm>
            <a:off x="501649" y="6477003"/>
            <a:ext cx="5355168" cy="207749"/>
          </a:xfrm>
          <a:prstGeom prst="rect">
            <a:avLst/>
          </a:prstGeom>
          <a:noFill/>
        </p:spPr>
        <p:txBody>
          <a:bodyPr wrap="square" lIns="0" tIns="0" rIns="0" bIns="0" rtlCol="0">
            <a:spAutoFit/>
          </a:bodyPr>
          <a:lstStyle/>
          <a:p>
            <a:pPr marL="0" indent="0">
              <a:spcBef>
                <a:spcPts val="450"/>
              </a:spcBef>
              <a:buSzPct val="100000"/>
              <a:buFont typeface="Arial"/>
              <a:buNone/>
            </a:pPr>
            <a:r>
              <a:rPr lang="en-US" sz="675" noProof="0">
                <a:solidFill>
                  <a:schemeClr val="bg1"/>
                </a:solidFill>
                <a:latin typeface="Calibri" panose="020F0502020204030204" pitchFamily="34" charset="0"/>
                <a:cs typeface="Calibri" panose="020F0502020204030204" pitchFamily="34" charset="0"/>
              </a:rPr>
              <a:t>Member firms and DTTL: Insert appropriate copyright</a:t>
            </a:r>
            <a:br>
              <a:rPr lang="en-US" sz="675" noProof="0">
                <a:solidFill>
                  <a:schemeClr val="bg1"/>
                </a:solidFill>
                <a:latin typeface="Calibri" panose="020F0502020204030204" pitchFamily="34" charset="0"/>
                <a:cs typeface="Calibri" panose="020F0502020204030204" pitchFamily="34" charset="0"/>
              </a:rPr>
            </a:br>
            <a:r>
              <a:rPr lang="en-US" sz="675" noProof="0">
                <a:solidFill>
                  <a:schemeClr val="bg1"/>
                </a:solidFill>
                <a:latin typeface="Calibri" panose="020F0502020204030204" pitchFamily="34" charset="0"/>
                <a:cs typeface="Calibri" panose="020F0502020204030204" pitchFamily="34" charset="0"/>
              </a:rPr>
              <a:t>[To edit, click View &gt; Slide Mster &gt; Slide Master]</a:t>
            </a:r>
          </a:p>
        </p:txBody>
      </p:sp>
      <p:sp>
        <p:nvSpPr>
          <p:cNvPr id="18" name="TextBox 17">
            <a:extLst>
              <a:ext uri="{FF2B5EF4-FFF2-40B4-BE49-F238E27FC236}">
                <a16:creationId xmlns:a16="http://schemas.microsoft.com/office/drawing/2014/main" id="{DCBBEDB2-39B5-4D4C-AA82-85ED607FAC3B}"/>
              </a:ext>
            </a:extLst>
          </p:cNvPr>
          <p:cNvSpPr txBox="1"/>
          <p:nvPr/>
        </p:nvSpPr>
        <p:spPr>
          <a:xfrm>
            <a:off x="11382378" y="6477003"/>
            <a:ext cx="307975" cy="103875"/>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675"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675" noProof="0">
              <a:solidFill>
                <a:schemeClr val="bg1"/>
              </a:solidFill>
              <a:latin typeface="Calibri" panose="020F0502020204030204" pitchFamily="34" charset="0"/>
              <a:cs typeface="Calibri" panose="020F0502020204030204" pitchFamily="34" charset="0"/>
            </a:endParaRPr>
          </a:p>
        </p:txBody>
      </p:sp>
      <p:sp>
        <p:nvSpPr>
          <p:cNvPr id="13" name="Text Placeholder 8">
            <a:extLst>
              <a:ext uri="{FF2B5EF4-FFF2-40B4-BE49-F238E27FC236}">
                <a16:creationId xmlns:a16="http://schemas.microsoft.com/office/drawing/2014/main" id="{5BECBA53-5CA5-4826-B507-38E5EDBC4936}"/>
              </a:ext>
            </a:extLst>
          </p:cNvPr>
          <p:cNvSpPr>
            <a:spLocks noGrp="1"/>
          </p:cNvSpPr>
          <p:nvPr>
            <p:ph type="body" sz="quarter" idx="25"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bg1"/>
                </a:solidFill>
              </a:defRPr>
            </a:lvl1pPr>
          </a:lstStyle>
          <a:p>
            <a:pPr lvl="0"/>
            <a:r>
              <a:rPr lang="en-US"/>
              <a:t>Click to add subtitle</a:t>
            </a:r>
          </a:p>
        </p:txBody>
      </p:sp>
      <p:sp>
        <p:nvSpPr>
          <p:cNvPr id="14" name="Title Placeholder 1">
            <a:extLst>
              <a:ext uri="{FF2B5EF4-FFF2-40B4-BE49-F238E27FC236}">
                <a16:creationId xmlns:a16="http://schemas.microsoft.com/office/drawing/2014/main" id="{83571CF0-9FB3-44B1-BE19-B891DD1B11A0}"/>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solidFill>
                  <a:schemeClr val="bg1"/>
                </a:solidFill>
                <a:latin typeface="+mj-lt"/>
              </a:defRPr>
            </a:lvl1pPr>
          </a:lstStyle>
          <a:p>
            <a:r>
              <a:rPr lang="en-US"/>
              <a:t>Click to add title</a:t>
            </a:r>
          </a:p>
        </p:txBody>
      </p:sp>
      <p:sp>
        <p:nvSpPr>
          <p:cNvPr id="15" name="Text Placeholder 8">
            <a:extLst>
              <a:ext uri="{FF2B5EF4-FFF2-40B4-BE49-F238E27FC236}">
                <a16:creationId xmlns:a16="http://schemas.microsoft.com/office/drawing/2014/main" id="{CA32CD74-2C13-40B4-A25F-8871032067FB}"/>
              </a:ext>
            </a:extLst>
          </p:cNvPr>
          <p:cNvSpPr>
            <a:spLocks noGrp="1"/>
          </p:cNvSpPr>
          <p:nvPr>
            <p:ph type="body" sz="quarter" idx="17"/>
          </p:nvPr>
        </p:nvSpPr>
        <p:spPr>
          <a:xfrm>
            <a:off x="473297" y="3124200"/>
            <a:ext cx="2720468" cy="3238500"/>
          </a:xfrm>
        </p:spPr>
        <p:txBody>
          <a:bodyPr>
            <a:noAutofit/>
          </a:bodyPr>
          <a:lstStyle>
            <a:lvl1pPr marL="0" indent="0" algn="l">
              <a:buFontTx/>
              <a:buNone/>
              <a:defRPr sz="1200" b="1">
                <a:solidFill>
                  <a:schemeClr val="bg1"/>
                </a:solidFill>
              </a:defRPr>
            </a:lvl1pPr>
            <a:lvl2pPr marL="104775" indent="-104775" algn="l">
              <a:spcAft>
                <a:spcPts val="0"/>
              </a:spcAft>
              <a:buClrTx/>
              <a:buSzPct val="100000"/>
              <a:buFont typeface="Arial" panose="020B0604020202020204" pitchFamily="34" charset="0"/>
              <a:buChar char="•"/>
              <a:defRPr sz="1200">
                <a:solidFill>
                  <a:schemeClr val="bg1"/>
                </a:solidFill>
              </a:defRPr>
            </a:lvl2pPr>
            <a:lvl3pPr marL="228600" indent="-104775" algn="l">
              <a:spcAft>
                <a:spcPts val="0"/>
              </a:spcAft>
              <a:buClrTx/>
              <a:buSzPct val="100000"/>
              <a:buFont typeface="Arial" panose="020B0604020202020204" pitchFamily="34" charset="0"/>
              <a:buChar char="−"/>
              <a:defRPr sz="1200">
                <a:solidFill>
                  <a:schemeClr val="bg1"/>
                </a:solidFill>
              </a:defRPr>
            </a:lvl3pPr>
            <a:lvl4pPr marL="352425" indent="-104775" algn="l">
              <a:spcAft>
                <a:spcPts val="0"/>
              </a:spcAft>
              <a:buClrTx/>
              <a:buSzPct val="100000"/>
              <a:buFont typeface="Arial" panose="020B0604020202020204" pitchFamily="34" charset="0"/>
              <a:buChar char="◦"/>
              <a:defRPr sz="1200">
                <a:solidFill>
                  <a:schemeClr val="bg1"/>
                </a:solidFill>
              </a:defRPr>
            </a:lvl4pPr>
            <a:lvl5pPr marL="476250" indent="-104775" algn="l">
              <a:spcAft>
                <a:spcPts val="0"/>
              </a:spcAft>
              <a:buClrTx/>
              <a:buSzPct val="100000"/>
              <a:buFont typeface="Arial" panose="020B0604020202020204" pitchFamily="34" charset="0"/>
              <a:buChar char="−"/>
              <a:defRPr sz="1200" baseline="0">
                <a:solidFill>
                  <a:schemeClr val="bg1"/>
                </a:solidFill>
              </a:defRPr>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8">
            <a:extLst>
              <a:ext uri="{FF2B5EF4-FFF2-40B4-BE49-F238E27FC236}">
                <a16:creationId xmlns:a16="http://schemas.microsoft.com/office/drawing/2014/main" id="{0BD8344B-373A-4CA8-9F91-E02B0DA48BC6}"/>
              </a:ext>
            </a:extLst>
          </p:cNvPr>
          <p:cNvSpPr>
            <a:spLocks noGrp="1"/>
          </p:cNvSpPr>
          <p:nvPr>
            <p:ph type="body" sz="quarter" idx="18"/>
          </p:nvPr>
        </p:nvSpPr>
        <p:spPr>
          <a:xfrm>
            <a:off x="6171687" y="3120553"/>
            <a:ext cx="2712000" cy="3238500"/>
          </a:xfrm>
        </p:spPr>
        <p:txBody>
          <a:bodyPr>
            <a:noAutofit/>
          </a:bodyPr>
          <a:lstStyle>
            <a:lvl1pPr marL="0" indent="0" algn="l">
              <a:buFontTx/>
              <a:buNone/>
              <a:defRPr sz="1200" b="1">
                <a:solidFill>
                  <a:schemeClr val="bg1"/>
                </a:solidFill>
              </a:defRPr>
            </a:lvl1pPr>
            <a:lvl2pPr marL="104775" indent="-104775" algn="l">
              <a:spcAft>
                <a:spcPts val="0"/>
              </a:spcAft>
              <a:buClrTx/>
              <a:buSzPct val="100000"/>
              <a:buFont typeface="Arial" panose="020B0604020202020204" pitchFamily="34" charset="0"/>
              <a:buChar char="•"/>
              <a:defRPr sz="1200">
                <a:solidFill>
                  <a:schemeClr val="bg1"/>
                </a:solidFill>
              </a:defRPr>
            </a:lvl2pPr>
            <a:lvl3pPr marL="228600" indent="-104775" algn="l">
              <a:spcAft>
                <a:spcPts val="0"/>
              </a:spcAft>
              <a:buClrTx/>
              <a:buSzPct val="100000"/>
              <a:buFont typeface="Arial" panose="020B0604020202020204" pitchFamily="34" charset="0"/>
              <a:buChar char="−"/>
              <a:defRPr sz="1200">
                <a:solidFill>
                  <a:schemeClr val="bg1"/>
                </a:solidFill>
              </a:defRPr>
            </a:lvl3pPr>
            <a:lvl4pPr marL="352425" indent="-104775" algn="l">
              <a:spcAft>
                <a:spcPts val="0"/>
              </a:spcAft>
              <a:buClrTx/>
              <a:buSzPct val="100000"/>
              <a:buFont typeface="Arial" panose="020B0604020202020204" pitchFamily="34" charset="0"/>
              <a:buChar char="◦"/>
              <a:defRPr sz="1200">
                <a:solidFill>
                  <a:schemeClr val="bg1"/>
                </a:solidFill>
              </a:defRPr>
            </a:lvl4pPr>
            <a:lvl5pPr marL="476250" indent="-104775" algn="l">
              <a:spcAft>
                <a:spcPts val="0"/>
              </a:spcAft>
              <a:buClrTx/>
              <a:buSzPct val="100000"/>
              <a:buFont typeface="Arial" panose="020B0604020202020204" pitchFamily="34" charset="0"/>
              <a:buChar char="−"/>
              <a:defRPr sz="1200" baseline="0">
                <a:solidFill>
                  <a:schemeClr val="bg1"/>
                </a:solidFill>
              </a:defRPr>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 name="Text Placeholder 8">
            <a:extLst>
              <a:ext uri="{FF2B5EF4-FFF2-40B4-BE49-F238E27FC236}">
                <a16:creationId xmlns:a16="http://schemas.microsoft.com/office/drawing/2014/main" id="{55636606-D676-4661-AF12-C0DF71DF3A73}"/>
              </a:ext>
            </a:extLst>
          </p:cNvPr>
          <p:cNvSpPr>
            <a:spLocks noGrp="1"/>
          </p:cNvSpPr>
          <p:nvPr>
            <p:ph type="body" sz="quarter" idx="19"/>
          </p:nvPr>
        </p:nvSpPr>
        <p:spPr>
          <a:xfrm>
            <a:off x="3330040" y="3124202"/>
            <a:ext cx="2712000" cy="3238499"/>
          </a:xfrm>
        </p:spPr>
        <p:txBody>
          <a:bodyPr>
            <a:noAutofit/>
          </a:bodyPr>
          <a:lstStyle>
            <a:lvl1pPr marL="0" indent="0" algn="l">
              <a:buFontTx/>
              <a:buNone/>
              <a:defRPr sz="1200" b="1">
                <a:solidFill>
                  <a:schemeClr val="bg1"/>
                </a:solidFill>
              </a:defRPr>
            </a:lvl1pPr>
            <a:lvl2pPr marL="104775" indent="-104775" algn="l">
              <a:spcAft>
                <a:spcPts val="0"/>
              </a:spcAft>
              <a:buClrTx/>
              <a:buSzPct val="100000"/>
              <a:buFont typeface="Arial" panose="020B0604020202020204" pitchFamily="34" charset="0"/>
              <a:buChar char="•"/>
              <a:defRPr sz="1200">
                <a:solidFill>
                  <a:schemeClr val="bg1"/>
                </a:solidFill>
              </a:defRPr>
            </a:lvl2pPr>
            <a:lvl3pPr marL="228600" indent="-104775" algn="l">
              <a:spcAft>
                <a:spcPts val="0"/>
              </a:spcAft>
              <a:buClrTx/>
              <a:buSzPct val="100000"/>
              <a:buFont typeface="Arial" panose="020B0604020202020204" pitchFamily="34" charset="0"/>
              <a:buChar char="−"/>
              <a:defRPr sz="1200">
                <a:solidFill>
                  <a:schemeClr val="bg1"/>
                </a:solidFill>
              </a:defRPr>
            </a:lvl3pPr>
            <a:lvl4pPr marL="352425" indent="-104775" algn="l">
              <a:spcAft>
                <a:spcPts val="0"/>
              </a:spcAft>
              <a:buClrTx/>
              <a:buSzPct val="100000"/>
              <a:buFont typeface="Arial" panose="020B0604020202020204" pitchFamily="34" charset="0"/>
              <a:buChar char="◦"/>
              <a:defRPr sz="1200">
                <a:solidFill>
                  <a:schemeClr val="bg1"/>
                </a:solidFill>
              </a:defRPr>
            </a:lvl4pPr>
            <a:lvl5pPr marL="476250" indent="-104775" algn="l">
              <a:spcAft>
                <a:spcPts val="0"/>
              </a:spcAft>
              <a:buClrTx/>
              <a:buSzPct val="100000"/>
              <a:buFont typeface="Arial" panose="020B0604020202020204" pitchFamily="34" charset="0"/>
              <a:buChar char="−"/>
              <a:defRPr sz="1200" baseline="0">
                <a:solidFill>
                  <a:schemeClr val="bg1"/>
                </a:solidFill>
              </a:defRPr>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Text Placeholder 8">
            <a:extLst>
              <a:ext uri="{FF2B5EF4-FFF2-40B4-BE49-F238E27FC236}">
                <a16:creationId xmlns:a16="http://schemas.microsoft.com/office/drawing/2014/main" id="{59A4F706-D410-4A3E-B5DE-E6CD51845EA7}"/>
              </a:ext>
            </a:extLst>
          </p:cNvPr>
          <p:cNvSpPr>
            <a:spLocks noGrp="1"/>
          </p:cNvSpPr>
          <p:nvPr>
            <p:ph type="body" sz="quarter" idx="20"/>
          </p:nvPr>
        </p:nvSpPr>
        <p:spPr>
          <a:xfrm>
            <a:off x="9035701" y="3108508"/>
            <a:ext cx="2697183" cy="3254192"/>
          </a:xfrm>
        </p:spPr>
        <p:txBody>
          <a:bodyPr>
            <a:noAutofit/>
          </a:bodyPr>
          <a:lstStyle>
            <a:lvl1pPr marL="0" indent="0" algn="l">
              <a:buFontTx/>
              <a:buNone/>
              <a:defRPr sz="1200" b="1">
                <a:solidFill>
                  <a:schemeClr val="bg1"/>
                </a:solidFill>
              </a:defRPr>
            </a:lvl1pPr>
            <a:lvl2pPr marL="104775" indent="-104775" algn="l">
              <a:spcAft>
                <a:spcPts val="0"/>
              </a:spcAft>
              <a:buClrTx/>
              <a:buSzPct val="100000"/>
              <a:buFont typeface="Arial" panose="020B0604020202020204" pitchFamily="34" charset="0"/>
              <a:buChar char="•"/>
              <a:defRPr sz="1200">
                <a:solidFill>
                  <a:schemeClr val="bg1"/>
                </a:solidFill>
              </a:defRPr>
            </a:lvl2pPr>
            <a:lvl3pPr marL="228600" indent="-104775" algn="l">
              <a:spcAft>
                <a:spcPts val="0"/>
              </a:spcAft>
              <a:buClrTx/>
              <a:buSzPct val="100000"/>
              <a:buFont typeface="Arial" panose="020B0604020202020204" pitchFamily="34" charset="0"/>
              <a:buChar char="−"/>
              <a:defRPr sz="1200">
                <a:solidFill>
                  <a:schemeClr val="bg1"/>
                </a:solidFill>
              </a:defRPr>
            </a:lvl3pPr>
            <a:lvl4pPr marL="352425" indent="-104775" algn="l">
              <a:spcAft>
                <a:spcPts val="0"/>
              </a:spcAft>
              <a:buClrTx/>
              <a:buSzPct val="100000"/>
              <a:buFont typeface="Arial" panose="020B0604020202020204" pitchFamily="34" charset="0"/>
              <a:buChar char="◦"/>
              <a:defRPr sz="1200">
                <a:solidFill>
                  <a:schemeClr val="bg1"/>
                </a:solidFill>
              </a:defRPr>
            </a:lvl4pPr>
            <a:lvl5pPr marL="476250" indent="-104775" algn="l">
              <a:spcAft>
                <a:spcPts val="0"/>
              </a:spcAft>
              <a:buClrTx/>
              <a:buSzPct val="100000"/>
              <a:buFont typeface="Arial" panose="020B0604020202020204" pitchFamily="34" charset="0"/>
              <a:buChar char="−"/>
              <a:defRPr sz="1200" baseline="0">
                <a:solidFill>
                  <a:schemeClr val="bg1"/>
                </a:solidFill>
              </a:defRPr>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20061273"/>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7" name="Picture Placeholder 29"/>
          <p:cNvSpPr>
            <a:spLocks noGrp="1"/>
          </p:cNvSpPr>
          <p:nvPr>
            <p:ph type="pic" sz="quarter" idx="20" hasCustomPrompt="1"/>
          </p:nvPr>
        </p:nvSpPr>
        <p:spPr>
          <a:xfrm>
            <a:off x="10485324" y="1853601"/>
            <a:ext cx="1244161" cy="549275"/>
          </a:xfrm>
        </p:spPr>
        <p:txBody>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675"/>
            </a:lvl1pPr>
          </a:lstStyle>
          <a:p>
            <a:pPr>
              <a:spcBef>
                <a:spcPct val="0"/>
              </a:spcBef>
            </a:pPr>
            <a:r>
              <a:rPr lang="en-US" sz="900">
                <a:solidFill>
                  <a:schemeClr val="bg1"/>
                </a:solidFill>
              </a:rPr>
              <a:t>Co-brand</a:t>
            </a:r>
            <a:br>
              <a:rPr lang="en-US" sz="900">
                <a:solidFill>
                  <a:schemeClr val="bg1"/>
                </a:solidFill>
              </a:rPr>
            </a:br>
            <a:r>
              <a:rPr lang="en-US" sz="900">
                <a:solidFill>
                  <a:schemeClr val="bg1"/>
                </a:solidFill>
              </a:rPr>
              <a:t>Logo</a:t>
            </a:r>
          </a:p>
          <a:p>
            <a:endParaRPr lang="en-GB"/>
          </a:p>
        </p:txBody>
      </p:sp>
      <p:sp>
        <p:nvSpPr>
          <p:cNvPr id="14" name="Picture Placeholder 29"/>
          <p:cNvSpPr>
            <a:spLocks noGrp="1"/>
          </p:cNvSpPr>
          <p:nvPr>
            <p:ph type="pic" sz="quarter" idx="24" hasCustomPrompt="1"/>
          </p:nvPr>
        </p:nvSpPr>
        <p:spPr>
          <a:xfrm>
            <a:off x="4702979" y="4258270"/>
            <a:ext cx="1239381" cy="549275"/>
          </a:xfrm>
        </p:spPr>
        <p:txBody>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675"/>
            </a:lvl1pPr>
          </a:lstStyle>
          <a:p>
            <a:pPr>
              <a:spcBef>
                <a:spcPct val="0"/>
              </a:spcBef>
            </a:pPr>
            <a:r>
              <a:rPr lang="en-US" sz="900">
                <a:solidFill>
                  <a:schemeClr val="bg1"/>
                </a:solidFill>
              </a:rPr>
              <a:t>Co-brand</a:t>
            </a:r>
            <a:br>
              <a:rPr lang="en-US" sz="900">
                <a:solidFill>
                  <a:schemeClr val="bg1"/>
                </a:solidFill>
              </a:rPr>
            </a:br>
            <a:r>
              <a:rPr lang="en-US" sz="900">
                <a:solidFill>
                  <a:schemeClr val="bg1"/>
                </a:solidFill>
              </a:rPr>
              <a:t>Logo</a:t>
            </a:r>
          </a:p>
          <a:p>
            <a:endParaRPr lang="en-GB"/>
          </a:p>
        </p:txBody>
      </p:sp>
      <p:sp>
        <p:nvSpPr>
          <p:cNvPr id="15" name="Picture Placeholder 29"/>
          <p:cNvSpPr>
            <a:spLocks noGrp="1"/>
          </p:cNvSpPr>
          <p:nvPr>
            <p:ph type="pic" sz="quarter" idx="25" hasCustomPrompt="1"/>
          </p:nvPr>
        </p:nvSpPr>
        <p:spPr>
          <a:xfrm>
            <a:off x="10500785" y="4258270"/>
            <a:ext cx="1244160" cy="549275"/>
          </a:xfrm>
        </p:spPr>
        <p:txBody>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675"/>
            </a:lvl1pPr>
          </a:lstStyle>
          <a:p>
            <a:pPr>
              <a:spcBef>
                <a:spcPct val="0"/>
              </a:spcBef>
            </a:pPr>
            <a:r>
              <a:rPr lang="en-US" sz="900">
                <a:solidFill>
                  <a:schemeClr val="bg1"/>
                </a:solidFill>
              </a:rPr>
              <a:t>Co-brand</a:t>
            </a:r>
            <a:br>
              <a:rPr lang="en-US" sz="900">
                <a:solidFill>
                  <a:schemeClr val="bg1"/>
                </a:solidFill>
              </a:rPr>
            </a:br>
            <a:r>
              <a:rPr lang="en-US" sz="900">
                <a:solidFill>
                  <a:schemeClr val="bg1"/>
                </a:solidFill>
              </a:rPr>
              <a:t>Logo</a:t>
            </a:r>
          </a:p>
          <a:p>
            <a:endParaRPr lang="en-GB"/>
          </a:p>
        </p:txBody>
      </p:sp>
      <p:sp>
        <p:nvSpPr>
          <p:cNvPr id="17" name="Picture Placeholder 29"/>
          <p:cNvSpPr>
            <a:spLocks noGrp="1"/>
          </p:cNvSpPr>
          <p:nvPr>
            <p:ph type="pic" sz="quarter" idx="19" hasCustomPrompt="1"/>
          </p:nvPr>
        </p:nvSpPr>
        <p:spPr>
          <a:xfrm>
            <a:off x="4735149" y="1857894"/>
            <a:ext cx="1210207" cy="549275"/>
          </a:xfrm>
        </p:spPr>
        <p:txBody>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675"/>
            </a:lvl1pPr>
          </a:lstStyle>
          <a:p>
            <a:pPr>
              <a:spcBef>
                <a:spcPct val="0"/>
              </a:spcBef>
            </a:pPr>
            <a:r>
              <a:rPr lang="en-US" sz="900">
                <a:solidFill>
                  <a:schemeClr val="bg1"/>
                </a:solidFill>
              </a:rPr>
              <a:t>Co-brand</a:t>
            </a:r>
            <a:br>
              <a:rPr lang="en-US" sz="900">
                <a:solidFill>
                  <a:schemeClr val="bg1"/>
                </a:solidFill>
              </a:rPr>
            </a:br>
            <a:r>
              <a:rPr lang="en-US" sz="900">
                <a:solidFill>
                  <a:schemeClr val="bg1"/>
                </a:solidFill>
              </a:rPr>
              <a:t>Logo</a:t>
            </a:r>
          </a:p>
          <a:p>
            <a:endParaRPr lang="en-GB"/>
          </a:p>
        </p:txBody>
      </p:sp>
      <p:sp>
        <p:nvSpPr>
          <p:cNvPr id="28" name="Text Placeholder 8">
            <a:extLst>
              <a:ext uri="{FF2B5EF4-FFF2-40B4-BE49-F238E27FC236}">
                <a16:creationId xmlns:a16="http://schemas.microsoft.com/office/drawing/2014/main" id="{0D485CFD-E778-438B-9F95-AA857AF5CACE}"/>
              </a:ext>
            </a:extLst>
          </p:cNvPr>
          <p:cNvSpPr>
            <a:spLocks noGrp="1"/>
          </p:cNvSpPr>
          <p:nvPr>
            <p:ph type="body" sz="quarter" idx="17"/>
          </p:nvPr>
        </p:nvSpPr>
        <p:spPr>
          <a:xfrm>
            <a:off x="470344" y="1856232"/>
            <a:ext cx="5473257" cy="1695450"/>
          </a:xfrm>
        </p:spPr>
        <p:txBody>
          <a:bodyPr>
            <a:noAutofit/>
          </a:bodyPr>
          <a:lstStyle>
            <a:lvl1pPr marL="0" indent="0" algn="l">
              <a:buFontTx/>
              <a:buNone/>
              <a:defRPr sz="1200" b="1">
                <a:solidFill>
                  <a:schemeClr val="accent1"/>
                </a:solidFill>
              </a:defRPr>
            </a:lvl1pPr>
            <a:lvl2pPr marL="104775" indent="-104775" algn="l">
              <a:spcAft>
                <a:spcPts val="750"/>
              </a:spcAft>
              <a:buClrTx/>
              <a:buSzPct val="100000"/>
              <a:buFont typeface="Arial" panose="020B0604020202020204" pitchFamily="34" charset="0"/>
              <a:buChar char="•"/>
              <a:defRPr sz="1200"/>
            </a:lvl2pPr>
            <a:lvl3pPr marL="228600" indent="-104775" algn="l">
              <a:spcAft>
                <a:spcPts val="750"/>
              </a:spcAft>
              <a:buClrTx/>
              <a:buSzPct val="100000"/>
              <a:buFont typeface="Arial" panose="020B0604020202020204" pitchFamily="34" charset="0"/>
              <a:buChar char="−"/>
              <a:defRPr sz="1200"/>
            </a:lvl3pPr>
            <a:lvl4pPr marL="352425" indent="-104775" algn="l">
              <a:spcAft>
                <a:spcPts val="750"/>
              </a:spcAft>
              <a:buClrTx/>
              <a:buSzPct val="100000"/>
              <a:buFont typeface="Arial" panose="020B0604020202020204" pitchFamily="34" charset="0"/>
              <a:buChar char="◦"/>
              <a:defRPr sz="1200"/>
            </a:lvl4pPr>
            <a:lvl5pPr marL="476250" indent="-104775" algn="l">
              <a:spcAft>
                <a:spcPts val="750"/>
              </a:spcAft>
              <a:buClrTx/>
              <a:buSzPct val="100000"/>
              <a:buFont typeface="Arial" panose="020B0604020202020204" pitchFamily="34" charset="0"/>
              <a:buChar char="−"/>
              <a:defRPr sz="1200" baseline="0"/>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 name="Text Placeholder 8">
            <a:extLst>
              <a:ext uri="{FF2B5EF4-FFF2-40B4-BE49-F238E27FC236}">
                <a16:creationId xmlns:a16="http://schemas.microsoft.com/office/drawing/2014/main" id="{1995C2BA-4183-48F4-92D9-4620CCDF5C16}"/>
              </a:ext>
            </a:extLst>
          </p:cNvPr>
          <p:cNvSpPr>
            <a:spLocks noGrp="1"/>
          </p:cNvSpPr>
          <p:nvPr>
            <p:ph type="body" sz="quarter" idx="26"/>
          </p:nvPr>
        </p:nvSpPr>
        <p:spPr>
          <a:xfrm>
            <a:off x="6257042" y="1847618"/>
            <a:ext cx="5464615" cy="1695450"/>
          </a:xfrm>
        </p:spPr>
        <p:txBody>
          <a:bodyPr>
            <a:noAutofit/>
          </a:bodyPr>
          <a:lstStyle>
            <a:lvl1pPr marL="0" indent="0" algn="l">
              <a:buFontTx/>
              <a:buNone/>
              <a:defRPr sz="1200" b="1">
                <a:solidFill>
                  <a:schemeClr val="accent1"/>
                </a:solidFill>
              </a:defRPr>
            </a:lvl1pPr>
            <a:lvl2pPr marL="104775" indent="-104775" algn="l">
              <a:spcAft>
                <a:spcPts val="750"/>
              </a:spcAft>
              <a:buClrTx/>
              <a:buSzPct val="100000"/>
              <a:buFont typeface="Arial" panose="020B0604020202020204" pitchFamily="34" charset="0"/>
              <a:buChar char="•"/>
              <a:defRPr sz="1200"/>
            </a:lvl2pPr>
            <a:lvl3pPr marL="228600" indent="-104775" algn="l">
              <a:spcAft>
                <a:spcPts val="750"/>
              </a:spcAft>
              <a:buClrTx/>
              <a:buSzPct val="100000"/>
              <a:buFont typeface="Arial" panose="020B0604020202020204" pitchFamily="34" charset="0"/>
              <a:buChar char="−"/>
              <a:defRPr sz="1200"/>
            </a:lvl3pPr>
            <a:lvl4pPr marL="352425" indent="-104775" algn="l">
              <a:spcAft>
                <a:spcPts val="750"/>
              </a:spcAft>
              <a:buClrTx/>
              <a:buSzPct val="100000"/>
              <a:buFont typeface="Arial" panose="020B0604020202020204" pitchFamily="34" charset="0"/>
              <a:buChar char="◦"/>
              <a:defRPr sz="1200"/>
            </a:lvl4pPr>
            <a:lvl5pPr marL="476250" indent="-104775" algn="l">
              <a:spcAft>
                <a:spcPts val="750"/>
              </a:spcAft>
              <a:buClrTx/>
              <a:buSzPct val="100000"/>
              <a:buFont typeface="Arial" panose="020B0604020202020204" pitchFamily="34" charset="0"/>
              <a:buChar char="−"/>
              <a:defRPr sz="1200" baseline="0"/>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 name="Text Placeholder 8">
            <a:extLst>
              <a:ext uri="{FF2B5EF4-FFF2-40B4-BE49-F238E27FC236}">
                <a16:creationId xmlns:a16="http://schemas.microsoft.com/office/drawing/2014/main" id="{2DC3B9DA-0A51-491C-923B-09D36118ADA0}"/>
              </a:ext>
            </a:extLst>
          </p:cNvPr>
          <p:cNvSpPr>
            <a:spLocks noGrp="1"/>
          </p:cNvSpPr>
          <p:nvPr>
            <p:ph type="body" sz="quarter" idx="27"/>
          </p:nvPr>
        </p:nvSpPr>
        <p:spPr>
          <a:xfrm>
            <a:off x="470344" y="4256623"/>
            <a:ext cx="5473257" cy="1695450"/>
          </a:xfrm>
        </p:spPr>
        <p:txBody>
          <a:bodyPr>
            <a:noAutofit/>
          </a:bodyPr>
          <a:lstStyle>
            <a:lvl1pPr marL="0" indent="0" algn="l">
              <a:buFontTx/>
              <a:buNone/>
              <a:defRPr sz="1200" b="1">
                <a:solidFill>
                  <a:schemeClr val="accent1"/>
                </a:solidFill>
              </a:defRPr>
            </a:lvl1pPr>
            <a:lvl2pPr marL="104775" indent="-104775" algn="l">
              <a:spcAft>
                <a:spcPts val="750"/>
              </a:spcAft>
              <a:buClrTx/>
              <a:buSzPct val="100000"/>
              <a:buFont typeface="Arial" panose="020B0604020202020204" pitchFamily="34" charset="0"/>
              <a:buChar char="•"/>
              <a:defRPr sz="1200"/>
            </a:lvl2pPr>
            <a:lvl3pPr marL="228600" indent="-104775" algn="l">
              <a:spcAft>
                <a:spcPts val="750"/>
              </a:spcAft>
              <a:buClrTx/>
              <a:buSzPct val="100000"/>
              <a:buFont typeface="Arial" panose="020B0604020202020204" pitchFamily="34" charset="0"/>
              <a:buChar char="−"/>
              <a:defRPr sz="1200"/>
            </a:lvl3pPr>
            <a:lvl4pPr marL="352425" indent="-104775" algn="l">
              <a:spcAft>
                <a:spcPts val="750"/>
              </a:spcAft>
              <a:buClrTx/>
              <a:buSzPct val="100000"/>
              <a:buFont typeface="Arial" panose="020B0604020202020204" pitchFamily="34" charset="0"/>
              <a:buChar char="◦"/>
              <a:defRPr sz="1200"/>
            </a:lvl4pPr>
            <a:lvl5pPr marL="476250" indent="-104775" algn="l">
              <a:spcAft>
                <a:spcPts val="750"/>
              </a:spcAft>
              <a:buClrTx/>
              <a:buSzPct val="100000"/>
              <a:buFont typeface="Arial" panose="020B0604020202020204" pitchFamily="34" charset="0"/>
              <a:buChar char="−"/>
              <a:defRPr sz="1200" baseline="0"/>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 name="Text Placeholder 8">
            <a:extLst>
              <a:ext uri="{FF2B5EF4-FFF2-40B4-BE49-F238E27FC236}">
                <a16:creationId xmlns:a16="http://schemas.microsoft.com/office/drawing/2014/main" id="{70BD43BA-DF89-409F-B9BF-2853EC358260}"/>
              </a:ext>
            </a:extLst>
          </p:cNvPr>
          <p:cNvSpPr>
            <a:spLocks noGrp="1"/>
          </p:cNvSpPr>
          <p:nvPr>
            <p:ph type="body" sz="quarter" idx="28"/>
          </p:nvPr>
        </p:nvSpPr>
        <p:spPr>
          <a:xfrm>
            <a:off x="6257043" y="4256623"/>
            <a:ext cx="5483852" cy="1695450"/>
          </a:xfrm>
        </p:spPr>
        <p:txBody>
          <a:bodyPr>
            <a:noAutofit/>
          </a:bodyPr>
          <a:lstStyle>
            <a:lvl1pPr marL="0" indent="0" algn="l">
              <a:buFontTx/>
              <a:buNone/>
              <a:defRPr sz="1200" b="1">
                <a:solidFill>
                  <a:schemeClr val="accent1"/>
                </a:solidFill>
              </a:defRPr>
            </a:lvl1pPr>
            <a:lvl2pPr marL="104775" indent="-104775" algn="l">
              <a:spcAft>
                <a:spcPts val="750"/>
              </a:spcAft>
              <a:buClrTx/>
              <a:buSzPct val="100000"/>
              <a:buFont typeface="Arial" panose="020B0604020202020204" pitchFamily="34" charset="0"/>
              <a:buChar char="•"/>
              <a:defRPr sz="1200"/>
            </a:lvl2pPr>
            <a:lvl3pPr marL="228600" indent="-104775" algn="l">
              <a:spcAft>
                <a:spcPts val="750"/>
              </a:spcAft>
              <a:buClrTx/>
              <a:buSzPct val="100000"/>
              <a:buFont typeface="Arial" panose="020B0604020202020204" pitchFamily="34" charset="0"/>
              <a:buChar char="−"/>
              <a:defRPr sz="1200"/>
            </a:lvl3pPr>
            <a:lvl4pPr marL="352425" indent="-104775" algn="l">
              <a:spcAft>
                <a:spcPts val="750"/>
              </a:spcAft>
              <a:buClrTx/>
              <a:buSzPct val="100000"/>
              <a:buFont typeface="Arial" panose="020B0604020202020204" pitchFamily="34" charset="0"/>
              <a:buChar char="◦"/>
              <a:defRPr sz="1200"/>
            </a:lvl4pPr>
            <a:lvl5pPr marL="476250" indent="-104775" algn="l">
              <a:spcAft>
                <a:spcPts val="750"/>
              </a:spcAft>
              <a:buClrTx/>
              <a:buSzPct val="100000"/>
              <a:buFont typeface="Arial" panose="020B0604020202020204" pitchFamily="34" charset="0"/>
              <a:buChar char="−"/>
              <a:defRPr sz="1200" baseline="0"/>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a:extLst>
              <a:ext uri="{FF2B5EF4-FFF2-40B4-BE49-F238E27FC236}">
                <a16:creationId xmlns:a16="http://schemas.microsoft.com/office/drawing/2014/main" id="{E3C8C216-A0D5-48CE-BB18-6E34DE5AE099}"/>
              </a:ext>
            </a:extLst>
          </p:cNvPr>
          <p:cNvSpPr>
            <a:spLocks noGrp="1"/>
          </p:cNvSpPr>
          <p:nvPr>
            <p:ph type="body" sz="quarter" idx="29"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18" name="Title Placeholder 1">
            <a:extLst>
              <a:ext uri="{FF2B5EF4-FFF2-40B4-BE49-F238E27FC236}">
                <a16:creationId xmlns:a16="http://schemas.microsoft.com/office/drawing/2014/main" id="{A6B3ABAE-3971-4ECC-8E25-1E94617FBFBE}"/>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
        <p:nvSpPr>
          <p:cNvPr id="33" name="Rectangle 32">
            <a:extLst>
              <a:ext uri="{FF2B5EF4-FFF2-40B4-BE49-F238E27FC236}">
                <a16:creationId xmlns:a16="http://schemas.microsoft.com/office/drawing/2014/main" id="{9D3E3D5E-69E0-409C-B43B-3D03BAF8E640}"/>
              </a:ext>
            </a:extLst>
          </p:cNvPr>
          <p:cNvSpPr/>
          <p:nvPr/>
        </p:nvSpPr>
        <p:spPr>
          <a:xfrm>
            <a:off x="470343" y="1715425"/>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
        <p:nvSpPr>
          <p:cNvPr id="34" name="Rectangle 33">
            <a:extLst>
              <a:ext uri="{FF2B5EF4-FFF2-40B4-BE49-F238E27FC236}">
                <a16:creationId xmlns:a16="http://schemas.microsoft.com/office/drawing/2014/main" id="{8AC51DC9-50A0-4091-8F6F-9150D453B6B1}"/>
              </a:ext>
            </a:extLst>
          </p:cNvPr>
          <p:cNvSpPr/>
          <p:nvPr/>
        </p:nvSpPr>
        <p:spPr>
          <a:xfrm>
            <a:off x="6246196" y="1718774"/>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
        <p:nvSpPr>
          <p:cNvPr id="35" name="Rectangle 34">
            <a:extLst>
              <a:ext uri="{FF2B5EF4-FFF2-40B4-BE49-F238E27FC236}">
                <a16:creationId xmlns:a16="http://schemas.microsoft.com/office/drawing/2014/main" id="{A118D7C8-CEED-48A7-ADB2-7610B12C1B07}"/>
              </a:ext>
            </a:extLst>
          </p:cNvPr>
          <p:cNvSpPr/>
          <p:nvPr/>
        </p:nvSpPr>
        <p:spPr>
          <a:xfrm>
            <a:off x="470343" y="4126942"/>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
        <p:nvSpPr>
          <p:cNvPr id="36" name="Rectangle 35">
            <a:extLst>
              <a:ext uri="{FF2B5EF4-FFF2-40B4-BE49-F238E27FC236}">
                <a16:creationId xmlns:a16="http://schemas.microsoft.com/office/drawing/2014/main" id="{C7A403C2-4204-4E69-B696-73BE1FE1F740}"/>
              </a:ext>
            </a:extLst>
          </p:cNvPr>
          <p:cNvSpPr/>
          <p:nvPr/>
        </p:nvSpPr>
        <p:spPr>
          <a:xfrm>
            <a:off x="6246196" y="4130291"/>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Tree>
    <p:extLst>
      <p:ext uri="{BB962C8B-B14F-4D97-AF65-F5344CB8AC3E}">
        <p14:creationId xmlns:p14="http://schemas.microsoft.com/office/powerpoint/2010/main" val="4018182743"/>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64481" y="4189870"/>
            <a:ext cx="8566108" cy="2169796"/>
          </a:xfrm>
        </p:spPr>
        <p:txBody>
          <a:bodyPr anchor="b" anchorCtr="0">
            <a:normAutofit/>
          </a:bodyPr>
          <a:lstStyle>
            <a:lvl1pPr>
              <a:lnSpc>
                <a:spcPct val="100000"/>
              </a:lnSpc>
              <a:spcAft>
                <a:spcPts val="450"/>
              </a:spcAft>
              <a:defRPr sz="800"/>
            </a:lvl1pPr>
          </a:lstStyle>
          <a:p>
            <a:pPr lvl="0"/>
            <a:r>
              <a:rPr lang="en-US"/>
              <a:t>Click to edit Master text styles</a:t>
            </a:r>
          </a:p>
        </p:txBody>
      </p:sp>
      <p:sp>
        <p:nvSpPr>
          <p:cNvPr id="3" name="Picture Placeholder 2"/>
          <p:cNvSpPr>
            <a:spLocks noGrp="1"/>
          </p:cNvSpPr>
          <p:nvPr>
            <p:ph type="pic" sz="quarter" idx="14" hasCustomPrompt="1"/>
          </p:nvPr>
        </p:nvSpPr>
        <p:spPr>
          <a:xfrm>
            <a:off x="9406185" y="4189870"/>
            <a:ext cx="2319503" cy="1725448"/>
          </a:xfrm>
        </p:spPr>
        <p:txBody>
          <a:bodyPr anchor="ctr" anchorCtr="0">
            <a:normAutofit/>
          </a:bodyPr>
          <a:lstStyle>
            <a:lvl1pPr algn="ctr">
              <a:defRPr sz="800"/>
            </a:lvl1pPr>
          </a:lstStyle>
          <a:p>
            <a:r>
              <a:rPr lang="en-GB" sz="675"/>
              <a:t>Insert sponsorship mark here</a:t>
            </a:r>
            <a:endParaRPr lang="en-GB"/>
          </a:p>
        </p:txBody>
      </p:sp>
      <p:sp>
        <p:nvSpPr>
          <p:cNvPr id="8" name="Text Placeholder 7"/>
          <p:cNvSpPr>
            <a:spLocks noGrp="1"/>
          </p:cNvSpPr>
          <p:nvPr>
            <p:ph type="body" sz="quarter" idx="15"/>
          </p:nvPr>
        </p:nvSpPr>
        <p:spPr>
          <a:xfrm>
            <a:off x="9406187" y="5995943"/>
            <a:ext cx="2319501" cy="363722"/>
          </a:xfrm>
        </p:spPr>
        <p:txBody>
          <a:bodyPr anchor="b" anchorCtr="0">
            <a:normAutofit/>
          </a:bodyPr>
          <a:lstStyle>
            <a:lvl1pPr>
              <a:lnSpc>
                <a:spcPct val="100000"/>
              </a:lnSpc>
              <a:defRPr sz="800"/>
            </a:lvl1pPr>
          </a:lstStyle>
          <a:p>
            <a:pPr lvl="0"/>
            <a:r>
              <a:rPr lang="en-US"/>
              <a:t>Click to edit Master text styles</a:t>
            </a:r>
          </a:p>
        </p:txBody>
      </p:sp>
      <p:grpSp>
        <p:nvGrpSpPr>
          <p:cNvPr id="20" name="Group 19">
            <a:extLst>
              <a:ext uri="{FF2B5EF4-FFF2-40B4-BE49-F238E27FC236}">
                <a16:creationId xmlns:a16="http://schemas.microsoft.com/office/drawing/2014/main" id="{11FFF62A-78AC-4176-888C-7369D55740C5}"/>
              </a:ext>
            </a:extLst>
          </p:cNvPr>
          <p:cNvGrpSpPr>
            <a:grpSpLocks noChangeAspect="1"/>
          </p:cNvGrpSpPr>
          <p:nvPr/>
        </p:nvGrpSpPr>
        <p:grpSpPr>
          <a:xfrm>
            <a:off x="460541" y="344137"/>
            <a:ext cx="1819109" cy="345828"/>
            <a:chOff x="398463" y="404813"/>
            <a:chExt cx="1627187" cy="307976"/>
          </a:xfrm>
          <a:solidFill>
            <a:schemeClr val="tx1"/>
          </a:solidFill>
        </p:grpSpPr>
        <p:sp>
          <p:nvSpPr>
            <p:cNvPr id="21" name="Oval 5">
              <a:extLst>
                <a:ext uri="{FF2B5EF4-FFF2-40B4-BE49-F238E27FC236}">
                  <a16:creationId xmlns:a16="http://schemas.microsoft.com/office/drawing/2014/main" id="{FD77EF0A-6F9B-4CB4-BDFE-54901AC3BDEB}"/>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2" name="Freeform 6">
              <a:extLst>
                <a:ext uri="{FF2B5EF4-FFF2-40B4-BE49-F238E27FC236}">
                  <a16:creationId xmlns:a16="http://schemas.microsoft.com/office/drawing/2014/main" id="{CFBCB662-4DCB-4701-B5DB-617E9625AC37}"/>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3" name="Rectangle 7">
              <a:extLst>
                <a:ext uri="{FF2B5EF4-FFF2-40B4-BE49-F238E27FC236}">
                  <a16:creationId xmlns:a16="http://schemas.microsoft.com/office/drawing/2014/main" id="{3AA8F7EF-0FC0-4792-B4E2-516188FAADCC}"/>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4" name="Freeform 8">
              <a:extLst>
                <a:ext uri="{FF2B5EF4-FFF2-40B4-BE49-F238E27FC236}">
                  <a16:creationId xmlns:a16="http://schemas.microsoft.com/office/drawing/2014/main" id="{7180810E-179A-4B4D-992C-DB02F3F2AA73}"/>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5" name="Rectangle 9">
              <a:extLst>
                <a:ext uri="{FF2B5EF4-FFF2-40B4-BE49-F238E27FC236}">
                  <a16:creationId xmlns:a16="http://schemas.microsoft.com/office/drawing/2014/main" id="{931CFAC2-92E1-42CB-BB66-BD91AB6DB50D}"/>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6" name="Rectangle 10">
              <a:extLst>
                <a:ext uri="{FF2B5EF4-FFF2-40B4-BE49-F238E27FC236}">
                  <a16:creationId xmlns:a16="http://schemas.microsoft.com/office/drawing/2014/main" id="{6C92D323-CA87-4BD4-9F33-9346A18A6790}"/>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7" name="Freeform 11">
              <a:extLst>
                <a:ext uri="{FF2B5EF4-FFF2-40B4-BE49-F238E27FC236}">
                  <a16:creationId xmlns:a16="http://schemas.microsoft.com/office/drawing/2014/main" id="{D31146A3-7248-4F9C-8242-2B343E0BCE41}"/>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8" name="Freeform 12">
              <a:extLst>
                <a:ext uri="{FF2B5EF4-FFF2-40B4-BE49-F238E27FC236}">
                  <a16:creationId xmlns:a16="http://schemas.microsoft.com/office/drawing/2014/main" id="{4BFA0610-A333-4B16-A20C-3ADB78A32CF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9" name="Freeform 13">
              <a:extLst>
                <a:ext uri="{FF2B5EF4-FFF2-40B4-BE49-F238E27FC236}">
                  <a16:creationId xmlns:a16="http://schemas.microsoft.com/office/drawing/2014/main" id="{D81528E3-7AAB-4FE3-96EB-0CA354538CA9}"/>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30" name="Freeform 14">
              <a:extLst>
                <a:ext uri="{FF2B5EF4-FFF2-40B4-BE49-F238E27FC236}">
                  <a16:creationId xmlns:a16="http://schemas.microsoft.com/office/drawing/2014/main" id="{7C686C02-5833-4DB0-8AD3-1E143B411A13}"/>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grpSp>
    </p:spTree>
    <p:extLst>
      <p:ext uri="{BB962C8B-B14F-4D97-AF65-F5344CB8AC3E}">
        <p14:creationId xmlns:p14="http://schemas.microsoft.com/office/powerpoint/2010/main" val="183509271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End slide Black">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66316" y="4194287"/>
            <a:ext cx="8528936" cy="2169796"/>
          </a:xfrm>
        </p:spPr>
        <p:txBody>
          <a:bodyPr anchor="b" anchorCtr="0">
            <a:noAutofit/>
          </a:bodyPr>
          <a:lstStyle>
            <a:lvl1pPr>
              <a:lnSpc>
                <a:spcPct val="100000"/>
              </a:lnSpc>
              <a:spcAft>
                <a:spcPts val="450"/>
              </a:spcAft>
              <a:defRPr sz="800">
                <a:solidFill>
                  <a:schemeClr val="bg1"/>
                </a:solidFill>
              </a:defRPr>
            </a:lvl1pPr>
          </a:lstStyle>
          <a:p>
            <a:pPr lvl="0"/>
            <a:r>
              <a:rPr lang="en-US"/>
              <a:t>Click to edit Master text styles</a:t>
            </a:r>
          </a:p>
        </p:txBody>
      </p:sp>
      <p:sp>
        <p:nvSpPr>
          <p:cNvPr id="3" name="Picture Placeholder 2"/>
          <p:cNvSpPr>
            <a:spLocks noGrp="1"/>
          </p:cNvSpPr>
          <p:nvPr>
            <p:ph type="pic" sz="quarter" idx="14" hasCustomPrompt="1"/>
          </p:nvPr>
        </p:nvSpPr>
        <p:spPr>
          <a:xfrm>
            <a:off x="9412074" y="4189870"/>
            <a:ext cx="2319503" cy="1725448"/>
          </a:xfrm>
        </p:spPr>
        <p:txBody>
          <a:bodyPr anchor="ctr" anchorCtr="0">
            <a:normAutofit/>
          </a:bodyPr>
          <a:lstStyle>
            <a:lvl1pPr algn="ctr">
              <a:defRPr sz="800">
                <a:solidFill>
                  <a:schemeClr val="bg1"/>
                </a:solidFill>
              </a:defRPr>
            </a:lvl1pPr>
          </a:lstStyle>
          <a:p>
            <a:r>
              <a:rPr lang="en-GB" sz="675"/>
              <a:t>Insert sponsorship mark here</a:t>
            </a:r>
            <a:endParaRPr lang="en-GB"/>
          </a:p>
        </p:txBody>
      </p:sp>
      <p:sp>
        <p:nvSpPr>
          <p:cNvPr id="8" name="Text Placeholder 7"/>
          <p:cNvSpPr>
            <a:spLocks noGrp="1"/>
          </p:cNvSpPr>
          <p:nvPr>
            <p:ph type="body" sz="quarter" idx="15"/>
          </p:nvPr>
        </p:nvSpPr>
        <p:spPr>
          <a:xfrm>
            <a:off x="9412076" y="5995943"/>
            <a:ext cx="2319501" cy="363722"/>
          </a:xfrm>
        </p:spPr>
        <p:txBody>
          <a:bodyPr anchor="b" anchorCtr="0">
            <a:noAutofit/>
          </a:bodyPr>
          <a:lstStyle>
            <a:lvl1pPr>
              <a:lnSpc>
                <a:spcPct val="100000"/>
              </a:lnSpc>
              <a:defRPr sz="800">
                <a:solidFill>
                  <a:schemeClr val="bg1"/>
                </a:solidFill>
              </a:defRPr>
            </a:lvl1pPr>
          </a:lstStyle>
          <a:p>
            <a:pPr lvl="0"/>
            <a:r>
              <a:rPr lang="en-US"/>
              <a:t>Click to edit Master text styles</a:t>
            </a:r>
          </a:p>
        </p:txBody>
      </p:sp>
      <p:grpSp>
        <p:nvGrpSpPr>
          <p:cNvPr id="16" name="Group 15">
            <a:extLst>
              <a:ext uri="{FF2B5EF4-FFF2-40B4-BE49-F238E27FC236}">
                <a16:creationId xmlns:a16="http://schemas.microsoft.com/office/drawing/2014/main" id="{8AB860FC-9229-466C-B67B-E6B79E07BB2B}"/>
              </a:ext>
            </a:extLst>
          </p:cNvPr>
          <p:cNvGrpSpPr/>
          <p:nvPr/>
        </p:nvGrpSpPr>
        <p:grpSpPr>
          <a:xfrm>
            <a:off x="463296" y="341312"/>
            <a:ext cx="1819656" cy="347472"/>
            <a:chOff x="398463" y="404813"/>
            <a:chExt cx="1627187" cy="307976"/>
          </a:xfrm>
          <a:solidFill>
            <a:schemeClr val="bg1"/>
          </a:solidFill>
        </p:grpSpPr>
        <p:sp>
          <p:nvSpPr>
            <p:cNvPr id="17" name="Oval 5">
              <a:extLst>
                <a:ext uri="{FF2B5EF4-FFF2-40B4-BE49-F238E27FC236}">
                  <a16:creationId xmlns:a16="http://schemas.microsoft.com/office/drawing/2014/main" id="{477D509D-A74E-4D79-8C41-28EE20877109}"/>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8" name="Freeform 6">
              <a:extLst>
                <a:ext uri="{FF2B5EF4-FFF2-40B4-BE49-F238E27FC236}">
                  <a16:creationId xmlns:a16="http://schemas.microsoft.com/office/drawing/2014/main" id="{CC851991-483D-4A9F-8C5F-626DE9D5C1B0}"/>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9" name="Rectangle 7">
              <a:extLst>
                <a:ext uri="{FF2B5EF4-FFF2-40B4-BE49-F238E27FC236}">
                  <a16:creationId xmlns:a16="http://schemas.microsoft.com/office/drawing/2014/main" id="{28FEC250-9F3B-45BC-90AF-4CDE000C2C36}"/>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31" name="Freeform 8">
              <a:extLst>
                <a:ext uri="{FF2B5EF4-FFF2-40B4-BE49-F238E27FC236}">
                  <a16:creationId xmlns:a16="http://schemas.microsoft.com/office/drawing/2014/main" id="{F8494B23-9F67-4108-8FC3-E645BD138AE0}"/>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32" name="Rectangle 9">
              <a:extLst>
                <a:ext uri="{FF2B5EF4-FFF2-40B4-BE49-F238E27FC236}">
                  <a16:creationId xmlns:a16="http://schemas.microsoft.com/office/drawing/2014/main" id="{198EEDBF-F835-40E6-A1D3-AAADC96DD008}"/>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33" name="Rectangle 10">
              <a:extLst>
                <a:ext uri="{FF2B5EF4-FFF2-40B4-BE49-F238E27FC236}">
                  <a16:creationId xmlns:a16="http://schemas.microsoft.com/office/drawing/2014/main" id="{42C9A861-6332-4ADC-88F7-183765B2D793}"/>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34" name="Freeform 11">
              <a:extLst>
                <a:ext uri="{FF2B5EF4-FFF2-40B4-BE49-F238E27FC236}">
                  <a16:creationId xmlns:a16="http://schemas.microsoft.com/office/drawing/2014/main" id="{593BFC01-C985-4400-9F59-CA3E701AB845}"/>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35" name="Freeform 12">
              <a:extLst>
                <a:ext uri="{FF2B5EF4-FFF2-40B4-BE49-F238E27FC236}">
                  <a16:creationId xmlns:a16="http://schemas.microsoft.com/office/drawing/2014/main" id="{4A67BA7C-21CB-474A-9E6A-BCA082851A8C}"/>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36" name="Freeform 13">
              <a:extLst>
                <a:ext uri="{FF2B5EF4-FFF2-40B4-BE49-F238E27FC236}">
                  <a16:creationId xmlns:a16="http://schemas.microsoft.com/office/drawing/2014/main" id="{315ADC0C-A127-4E52-A974-5D4D91506DAC}"/>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37" name="Freeform 14">
              <a:extLst>
                <a:ext uri="{FF2B5EF4-FFF2-40B4-BE49-F238E27FC236}">
                  <a16:creationId xmlns:a16="http://schemas.microsoft.com/office/drawing/2014/main" id="{71ADF477-53BF-4770-AA08-07332CAF6A7B}"/>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grpSp>
    </p:spTree>
    <p:extLst>
      <p:ext uri="{BB962C8B-B14F-4D97-AF65-F5344CB8AC3E}">
        <p14:creationId xmlns:p14="http://schemas.microsoft.com/office/powerpoint/2010/main" val="164258851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cSld name="1_Title Slide - White">
    <p:bg bwMode="gray">
      <p:bgPr>
        <a:solidFill>
          <a:schemeClr val="bg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9ED29CA-6A60-490D-9D54-EA7CC7AF832C}"/>
              </a:ext>
            </a:extLst>
          </p:cNvPr>
          <p:cNvGrpSpPr>
            <a:grpSpLocks noChangeAspect="1"/>
          </p:cNvGrpSpPr>
          <p:nvPr/>
        </p:nvGrpSpPr>
        <p:grpSpPr>
          <a:xfrm>
            <a:off x="475325" y="457200"/>
            <a:ext cx="1998000" cy="374400"/>
            <a:chOff x="398463" y="404813"/>
            <a:chExt cx="1627187" cy="307976"/>
          </a:xfrm>
          <a:solidFill>
            <a:schemeClr val="tx1"/>
          </a:solidFill>
        </p:grpSpPr>
        <p:sp>
          <p:nvSpPr>
            <p:cNvPr id="31" name="Oval 5">
              <a:extLst>
                <a:ext uri="{FF2B5EF4-FFF2-40B4-BE49-F238E27FC236}">
                  <a16:creationId xmlns:a16="http://schemas.microsoft.com/office/drawing/2014/main" id="{119E2360-A688-44DF-A6BB-76D18177CCFF}"/>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2" name="Freeform 6">
              <a:extLst>
                <a:ext uri="{FF2B5EF4-FFF2-40B4-BE49-F238E27FC236}">
                  <a16:creationId xmlns:a16="http://schemas.microsoft.com/office/drawing/2014/main" id="{4265C3C7-34A9-47F1-AB5F-2771E187891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3" name="Rectangle 7">
              <a:extLst>
                <a:ext uri="{FF2B5EF4-FFF2-40B4-BE49-F238E27FC236}">
                  <a16:creationId xmlns:a16="http://schemas.microsoft.com/office/drawing/2014/main" id="{A9400861-EDC5-4A80-9569-C20320CE006A}"/>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4" name="Freeform 8">
              <a:extLst>
                <a:ext uri="{FF2B5EF4-FFF2-40B4-BE49-F238E27FC236}">
                  <a16:creationId xmlns:a16="http://schemas.microsoft.com/office/drawing/2014/main" id="{64DC9296-DBBC-4C4E-ACB4-7DA2607D524B}"/>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5" name="Rectangle 9">
              <a:extLst>
                <a:ext uri="{FF2B5EF4-FFF2-40B4-BE49-F238E27FC236}">
                  <a16:creationId xmlns:a16="http://schemas.microsoft.com/office/drawing/2014/main" id="{3E26591B-8E9F-4856-8284-BF3F8DB6ABC1}"/>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6" name="Rectangle 10">
              <a:extLst>
                <a:ext uri="{FF2B5EF4-FFF2-40B4-BE49-F238E27FC236}">
                  <a16:creationId xmlns:a16="http://schemas.microsoft.com/office/drawing/2014/main" id="{43F42271-5510-4D15-B07B-133237928BB4}"/>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7" name="Freeform 11">
              <a:extLst>
                <a:ext uri="{FF2B5EF4-FFF2-40B4-BE49-F238E27FC236}">
                  <a16:creationId xmlns:a16="http://schemas.microsoft.com/office/drawing/2014/main" id="{00E9FD99-54D9-422B-9717-D0DD3442A0D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8" name="Freeform 12">
              <a:extLst>
                <a:ext uri="{FF2B5EF4-FFF2-40B4-BE49-F238E27FC236}">
                  <a16:creationId xmlns:a16="http://schemas.microsoft.com/office/drawing/2014/main" id="{BAF30821-90D3-436A-8DDF-D130E66447E2}"/>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9" name="Freeform 13">
              <a:extLst>
                <a:ext uri="{FF2B5EF4-FFF2-40B4-BE49-F238E27FC236}">
                  <a16:creationId xmlns:a16="http://schemas.microsoft.com/office/drawing/2014/main" id="{5C1A565D-B22B-4EE2-ACC9-C993D581F00C}"/>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40" name="Freeform 14">
              <a:extLst>
                <a:ext uri="{FF2B5EF4-FFF2-40B4-BE49-F238E27FC236}">
                  <a16:creationId xmlns:a16="http://schemas.microsoft.com/office/drawing/2014/main" id="{666738FD-9737-43F5-8E36-896FD725FE08}"/>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3716" y="727595"/>
            <a:ext cx="5400000" cy="5400000"/>
          </a:xfrm>
          <a:prstGeom prst="rect">
            <a:avLst/>
          </a:prstGeom>
        </p:spPr>
        <p:txBody>
          <a:bodyPr/>
          <a:lstStyle/>
          <a:p>
            <a:r>
              <a:rPr lang="en-US" noProof="0"/>
              <a:t>Click icon to add picture</a:t>
            </a:r>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1" y="5485767"/>
            <a:ext cx="4446269" cy="895983"/>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1" y="6381750"/>
            <a:ext cx="4446269" cy="273050"/>
          </a:xfrm>
          <a:prstGeom prst="rect">
            <a:avLst/>
          </a:prstGeom>
        </p:spPr>
        <p:txBody>
          <a:bodyPr anchor="t">
            <a:noAutofit/>
          </a:bodyPr>
          <a:lstStyle>
            <a:lvl1pPr>
              <a:spcAft>
                <a:spcPts val="0"/>
              </a:spcAft>
              <a:defRPr sz="1100" b="0">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8" name="CaseCode">
            <a:extLst>
              <a:ext uri="{FF2B5EF4-FFF2-40B4-BE49-F238E27FC236}">
                <a16:creationId xmlns:a16="http://schemas.microsoft.com/office/drawing/2014/main" id="{2DE65ADA-C704-49FA-B093-84E31C71143E}"/>
              </a:ext>
            </a:extLst>
          </p:cNvPr>
          <p:cNvSpPr txBox="1"/>
          <p:nvPr/>
        </p:nvSpPr>
        <p:spPr>
          <a:xfrm>
            <a:off x="6336000" y="6476999"/>
            <a:ext cx="4896560" cy="123111"/>
          </a:xfrm>
          <a:prstGeom prst="rect">
            <a:avLst/>
          </a:prstGeom>
          <a:noFill/>
        </p:spPr>
        <p:txBody>
          <a:bodyPr wrap="square" lIns="0" tIns="0" rIns="0" bIns="0" rtlCol="0">
            <a:spAutoFit/>
          </a:bodyPr>
          <a:lstStyle/>
          <a:p>
            <a:pPr algn="r">
              <a:spcAft>
                <a:spcPts val="600"/>
              </a:spcAft>
            </a:pPr>
            <a:r>
              <a:rPr lang="en-US" sz="800" b="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Building your ESG Foundation</a:t>
            </a:r>
          </a:p>
        </p:txBody>
      </p:sp>
    </p:spTree>
    <p:extLst>
      <p:ext uri="{BB962C8B-B14F-4D97-AF65-F5344CB8AC3E}">
        <p14:creationId xmlns:p14="http://schemas.microsoft.com/office/powerpoint/2010/main" val="2158361631"/>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cSld name="Title, subtitle - Quest Diagnosist">
    <p:spTree>
      <p:nvGrpSpPr>
        <p:cNvPr id="1" name=""/>
        <p:cNvGrpSpPr/>
        <p:nvPr/>
      </p:nvGrpSpPr>
      <p:grpSpPr>
        <a:xfrm>
          <a:off x="0" y="0"/>
          <a:ext cx="0" cy="0"/>
          <a:chOff x="0" y="0"/>
          <a:chExt cx="0" cy="0"/>
        </a:xfrm>
      </p:grpSpPr>
      <p:sp>
        <p:nvSpPr>
          <p:cNvPr id="5" name="Text Placeholder 8"/>
          <p:cNvSpPr>
            <a:spLocks noGrp="1"/>
          </p:cNvSpPr>
          <p:nvPr>
            <p:ph type="body" sz="quarter" idx="13" hasCustomPrompt="1"/>
          </p:nvPr>
        </p:nvSpPr>
        <p:spPr>
          <a:xfrm>
            <a:off x="457199" y="863785"/>
            <a:ext cx="7934633" cy="1143435"/>
          </a:xfrm>
          <a:prstGeom prst="rect">
            <a:avLst/>
          </a:prstGeom>
        </p:spPr>
        <p:txBody>
          <a:bodyPr lIns="0" tIns="0" rIns="0" bIns="0">
            <a:noAutofit/>
          </a:bodyPr>
          <a:lstStyle>
            <a:lvl1pPr marL="0" indent="0">
              <a:buNone/>
              <a:defRPr sz="14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457200" y="529682"/>
            <a:ext cx="7936866" cy="334102"/>
          </a:xfrm>
          <a:prstGeom prst="rect">
            <a:avLst/>
          </a:prstGeom>
        </p:spPr>
        <p:txBody>
          <a:bodyPr vert="horz" lIns="0" tIns="0" rIns="0" bIns="0" rtlCol="0" anchor="t" anchorCtr="0">
            <a:noAutofit/>
          </a:bodyPr>
          <a:lstStyle>
            <a:lvl1pPr>
              <a:defRPr sz="2000" b="1"/>
            </a:lvl1pPr>
          </a:lstStyle>
          <a:p>
            <a:r>
              <a:rPr lang="en-US" noProof="0"/>
              <a:t>Click to edit Master title style</a:t>
            </a:r>
          </a:p>
        </p:txBody>
      </p:sp>
      <p:sp>
        <p:nvSpPr>
          <p:cNvPr id="4" name="Rectangle 3">
            <a:hlinkClick r:id="" action="ppaction://noaction"/>
            <a:extLst>
              <a:ext uri="{FF2B5EF4-FFF2-40B4-BE49-F238E27FC236}">
                <a16:creationId xmlns:a16="http://schemas.microsoft.com/office/drawing/2014/main" id="{A68DF7F3-CE81-3D4F-A3B9-63914DA2FD61}"/>
              </a:ext>
            </a:extLst>
          </p:cNvPr>
          <p:cNvSpPr/>
          <p:nvPr/>
        </p:nvSpPr>
        <p:spPr bwMode="gray">
          <a:xfrm>
            <a:off x="1580257" y="-18709"/>
            <a:ext cx="1396624" cy="335280"/>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7" name="Rectangle 6">
            <a:hlinkClick r:id="" action="ppaction://noaction"/>
            <a:extLst>
              <a:ext uri="{FF2B5EF4-FFF2-40B4-BE49-F238E27FC236}">
                <a16:creationId xmlns:a16="http://schemas.microsoft.com/office/drawing/2014/main" id="{D19A15EC-7CCC-8146-87F7-2D4029D6FE49}"/>
              </a:ext>
            </a:extLst>
          </p:cNvPr>
          <p:cNvSpPr/>
          <p:nvPr/>
        </p:nvSpPr>
        <p:spPr bwMode="gray">
          <a:xfrm>
            <a:off x="2976882" y="-13063"/>
            <a:ext cx="1396624" cy="360982"/>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8" name="Rectangle 7">
            <a:hlinkClick r:id="" action="ppaction://noaction"/>
            <a:extLst>
              <a:ext uri="{FF2B5EF4-FFF2-40B4-BE49-F238E27FC236}">
                <a16:creationId xmlns:a16="http://schemas.microsoft.com/office/drawing/2014/main" id="{61D084B5-5385-994E-B67C-E1E521B813A9}"/>
              </a:ext>
            </a:extLst>
          </p:cNvPr>
          <p:cNvSpPr/>
          <p:nvPr/>
        </p:nvSpPr>
        <p:spPr bwMode="gray">
          <a:xfrm>
            <a:off x="4502037" y="9277"/>
            <a:ext cx="1268095" cy="307294"/>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9" name="Rectangle 8">
            <a:hlinkClick r:id="" action="ppaction://noaction"/>
            <a:extLst>
              <a:ext uri="{FF2B5EF4-FFF2-40B4-BE49-F238E27FC236}">
                <a16:creationId xmlns:a16="http://schemas.microsoft.com/office/drawing/2014/main" id="{E1D34B9C-26F8-CF4E-8FF6-0AC2F100916C}"/>
              </a:ext>
            </a:extLst>
          </p:cNvPr>
          <p:cNvSpPr/>
          <p:nvPr/>
        </p:nvSpPr>
        <p:spPr bwMode="gray">
          <a:xfrm>
            <a:off x="5898663" y="-18709"/>
            <a:ext cx="1268095" cy="368925"/>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10" name="Rectangle 9">
            <a:hlinkClick r:id="" action="ppaction://noaction"/>
            <a:extLst>
              <a:ext uri="{FF2B5EF4-FFF2-40B4-BE49-F238E27FC236}">
                <a16:creationId xmlns:a16="http://schemas.microsoft.com/office/drawing/2014/main" id="{08C84187-9538-FB4D-B009-D4E356F4C9E1}"/>
              </a:ext>
            </a:extLst>
          </p:cNvPr>
          <p:cNvSpPr/>
          <p:nvPr/>
        </p:nvSpPr>
        <p:spPr bwMode="gray">
          <a:xfrm>
            <a:off x="7295289" y="-15995"/>
            <a:ext cx="1268096" cy="348963"/>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11" name="Rectangle 10">
            <a:hlinkClick r:id="" action="ppaction://noaction"/>
            <a:extLst>
              <a:ext uri="{FF2B5EF4-FFF2-40B4-BE49-F238E27FC236}">
                <a16:creationId xmlns:a16="http://schemas.microsoft.com/office/drawing/2014/main" id="{CD363F3D-6CFF-014E-AE63-72A97DB40E95}"/>
              </a:ext>
            </a:extLst>
          </p:cNvPr>
          <p:cNvSpPr/>
          <p:nvPr/>
        </p:nvSpPr>
        <p:spPr bwMode="gray">
          <a:xfrm>
            <a:off x="8818880" y="-13569"/>
            <a:ext cx="1384678" cy="324999"/>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Tree>
    <p:extLst>
      <p:ext uri="{BB962C8B-B14F-4D97-AF65-F5344CB8AC3E}">
        <p14:creationId xmlns:p14="http://schemas.microsoft.com/office/powerpoint/2010/main" val="1970942887"/>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cSld name="3_Title &amp; subtitle">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D1AFA9E9-5EB8-42BF-B15A-3D95DDA547A4}"/>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400" b="0">
                <a:solidFill>
                  <a:srgbClr val="575757"/>
                </a:solidFill>
              </a:defRPr>
            </a:lvl1pPr>
          </a:lstStyle>
          <a:p>
            <a:pPr lvl="0"/>
            <a:r>
              <a:rPr lang="en-US"/>
              <a:t>Click to add subtitle</a:t>
            </a:r>
          </a:p>
        </p:txBody>
      </p:sp>
      <p:sp>
        <p:nvSpPr>
          <p:cNvPr id="5" name="Title Placeholder 1">
            <a:extLst>
              <a:ext uri="{FF2B5EF4-FFF2-40B4-BE49-F238E27FC236}">
                <a16:creationId xmlns:a16="http://schemas.microsoft.com/office/drawing/2014/main" id="{C3F5B0ED-A4CB-4D19-B6B8-CA9E1139E70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sz="2000">
                <a:latin typeface="+mj-lt"/>
              </a:defRPr>
            </a:lvl1pPr>
          </a:lstStyle>
          <a:p>
            <a:r>
              <a:rPr lang="en-US"/>
              <a:t>Click to add title</a:t>
            </a:r>
          </a:p>
        </p:txBody>
      </p:sp>
    </p:spTree>
    <p:extLst>
      <p:ext uri="{BB962C8B-B14F-4D97-AF65-F5344CB8AC3E}">
        <p14:creationId xmlns:p14="http://schemas.microsoft.com/office/powerpoint/2010/main" val="3697757386"/>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cSld name="2_Title Slide - White">
    <p:bg bwMode="gray">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p:nvGrpSpPr>
        <p:grpSpPr>
          <a:xfrm>
            <a:off x="475325" y="457200"/>
            <a:ext cx="1998000" cy="374400"/>
            <a:chOff x="398463" y="404813"/>
            <a:chExt cx="1627187" cy="307976"/>
          </a:xfrm>
          <a:solidFill>
            <a:schemeClr val="bg1"/>
          </a:solidFill>
        </p:grpSpPr>
        <p:sp>
          <p:nvSpPr>
            <p:cNvPr id="20" name="Oval 5"/>
            <p:cNvSpPr>
              <a:spLocks noChangeArrowheads="1"/>
            </p:cNvSpPr>
            <p:nvPr/>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3222315686"/>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accent 3">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3296" y="1728217"/>
            <a:ext cx="11227056"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3296" y="3474720"/>
            <a:ext cx="11227056" cy="1566532"/>
          </a:xfrm>
        </p:spPr>
        <p:txBody>
          <a:bodyPr lIns="0" tIns="0" rIns="0" bIns="0">
            <a:noAutofit/>
          </a:bodyPr>
          <a:lstStyle>
            <a:lvl1pPr marL="0" indent="0">
              <a:lnSpc>
                <a:spcPct val="95000"/>
              </a:lnSpc>
              <a:spcAft>
                <a:spcPts val="0"/>
              </a:spcAft>
              <a:buNone/>
              <a:defRPr sz="36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a:extLst>
              <a:ext uri="{FF2B5EF4-FFF2-40B4-BE49-F238E27FC236}">
                <a16:creationId xmlns:a16="http://schemas.microsoft.com/office/drawing/2014/main" id="{211674D0-FC88-4C23-9880-53B9407E9D5A}"/>
              </a:ext>
            </a:extLst>
          </p:cNvPr>
          <p:cNvSpPr txBox="1"/>
          <p:nvPr userDrawn="1"/>
        </p:nvSpPr>
        <p:spPr>
          <a:xfrm>
            <a:off x="6335184" y="6519673"/>
            <a:ext cx="4896560" cy="12311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a:solidFill>
                  <a:schemeClr val="bg1"/>
                </a:solidFill>
                <a:latin typeface="Calibri" panose="020F0502020204030204" pitchFamily="34" charset="0"/>
                <a:cs typeface="Calibri" panose="020F0502020204030204" pitchFamily="34" charset="0"/>
              </a:rPr>
              <a:t>Environmental, Social, and Governance (ESG) Landscape Overview</a:t>
            </a:r>
          </a:p>
        </p:txBody>
      </p:sp>
      <p:sp>
        <p:nvSpPr>
          <p:cNvPr id="8" name="Copyright">
            <a:extLst>
              <a:ext uri="{FF2B5EF4-FFF2-40B4-BE49-F238E27FC236}">
                <a16:creationId xmlns:a16="http://schemas.microsoft.com/office/drawing/2014/main" id="{1240B8D0-3D1B-4594-8102-A292257F0AED}"/>
              </a:ext>
            </a:extLst>
          </p:cNvPr>
          <p:cNvSpPr txBox="1"/>
          <p:nvPr userDrawn="1"/>
        </p:nvSpPr>
        <p:spPr>
          <a:xfrm>
            <a:off x="457200" y="6515063"/>
            <a:ext cx="5355168" cy="123111"/>
          </a:xfrm>
          <a:prstGeom prst="rect">
            <a:avLst/>
          </a:prstGeom>
          <a:noFill/>
        </p:spPr>
        <p:txBody>
          <a:bodyPr wrap="square" lIns="0" tIns="0" rIns="0" bIns="0" rtlCol="0">
            <a:spAutoFit/>
          </a:bodyPr>
          <a:lstStyle/>
          <a:p>
            <a:pPr marL="0" indent="0">
              <a:spcBef>
                <a:spcPts val="450"/>
              </a:spcBef>
              <a:buSzPct val="100000"/>
              <a:buFont typeface="Arial"/>
              <a:buNone/>
            </a:pPr>
            <a:r>
              <a:rPr lang="en-US" sz="800" noProof="0">
                <a:solidFill>
                  <a:schemeClr val="bg1"/>
                </a:solidFill>
                <a:latin typeface="Calibri" panose="020F0502020204030204" pitchFamily="34" charset="0"/>
                <a:cs typeface="Calibri" panose="020F0502020204030204" pitchFamily="34" charset="0"/>
              </a:rPr>
              <a:t>Copyright © 2022 Deloitte Development LLC. All rights reserved.</a:t>
            </a:r>
          </a:p>
        </p:txBody>
      </p:sp>
      <p:sp>
        <p:nvSpPr>
          <p:cNvPr id="9" name="TextBox 8">
            <a:extLst>
              <a:ext uri="{FF2B5EF4-FFF2-40B4-BE49-F238E27FC236}">
                <a16:creationId xmlns:a16="http://schemas.microsoft.com/office/drawing/2014/main" id="{F31FC9E4-783E-478E-ACA8-340AC8759441}"/>
              </a:ext>
            </a:extLst>
          </p:cNvPr>
          <p:cNvSpPr txBox="1"/>
          <p:nvPr userDrawn="1"/>
        </p:nvSpPr>
        <p:spPr>
          <a:xfrm>
            <a:off x="11430511" y="6519673"/>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8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4915199"/>
      </p:ext>
    </p:extLst>
  </p:cSld>
  <p:clrMapOvr>
    <a:masterClrMapping/>
  </p:clrMapOvr>
  <p:transition>
    <p:fade/>
  </p:transition>
  <p:extLst>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_Title &amp; subtitle">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8D89C7E6-37F5-4005-B8BE-658A5ADDE295}"/>
              </a:ext>
            </a:extLst>
          </p:cNvPr>
          <p:cNvSpPr>
            <a:spLocks noGrp="1"/>
          </p:cNvSpPr>
          <p:nvPr>
            <p:ph type="body" sz="quarter" idx="22" hasCustomPrompt="1"/>
          </p:nvPr>
        </p:nvSpPr>
        <p:spPr>
          <a:xfrm>
            <a:off x="463295" y="682940"/>
            <a:ext cx="11277600" cy="757255"/>
          </a:xfrm>
          <a:prstGeom prst="rect">
            <a:avLst/>
          </a:prstGeom>
        </p:spPr>
        <p:txBody>
          <a:bodyPr lIns="0" tIns="0" rIns="0" bIns="0">
            <a:noAutofit/>
          </a:bodyPr>
          <a:lstStyle>
            <a:lvl1pPr marL="0" indent="0">
              <a:buNone/>
              <a:defRPr sz="1600" b="0" i="0">
                <a:solidFill>
                  <a:schemeClr val="tx2"/>
                </a:solidFill>
                <a:latin typeface="+mn-lt"/>
                <a:cs typeface="Calibri Light" panose="020F0302020204030204" pitchFamily="34" charset="0"/>
              </a:defRPr>
            </a:lvl1pPr>
          </a:lstStyle>
          <a:p>
            <a:pPr lvl="0"/>
            <a:r>
              <a:rPr lang="en-US"/>
              <a:t>Click to add subtitle</a:t>
            </a:r>
          </a:p>
        </p:txBody>
      </p:sp>
      <p:sp>
        <p:nvSpPr>
          <p:cNvPr id="7" name="Title Placeholder 1">
            <a:extLst>
              <a:ext uri="{FF2B5EF4-FFF2-40B4-BE49-F238E27FC236}">
                <a16:creationId xmlns:a16="http://schemas.microsoft.com/office/drawing/2014/main" id="{0FA13130-E22F-4F71-97DB-A64E7A175EC6}"/>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b="0" i="0">
                <a:latin typeface="+mn-lt"/>
              </a:defRPr>
            </a:lvl1pPr>
          </a:lstStyle>
          <a:p>
            <a:r>
              <a:rPr lang="en-US"/>
              <a:t>Click to add title</a:t>
            </a:r>
          </a:p>
        </p:txBody>
      </p:sp>
    </p:spTree>
    <p:extLst>
      <p:ext uri="{BB962C8B-B14F-4D97-AF65-F5344CB8AC3E}">
        <p14:creationId xmlns:p14="http://schemas.microsoft.com/office/powerpoint/2010/main" val="1531739630"/>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_Title, subtitle, Intro">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8D89C7E6-37F5-4005-B8BE-658A5ADDE295}"/>
              </a:ext>
            </a:extLst>
          </p:cNvPr>
          <p:cNvSpPr>
            <a:spLocks noGrp="1"/>
          </p:cNvSpPr>
          <p:nvPr>
            <p:ph type="body" sz="quarter" idx="22" hasCustomPrompt="1"/>
          </p:nvPr>
        </p:nvSpPr>
        <p:spPr>
          <a:xfrm>
            <a:off x="463295" y="721506"/>
            <a:ext cx="11277600" cy="266629"/>
          </a:xfrm>
          <a:prstGeom prst="rect">
            <a:avLst/>
          </a:prstGeom>
        </p:spPr>
        <p:txBody>
          <a:bodyPr vert="horz" lIns="0" tIns="0" rIns="0" bIns="0" rtlCol="0" anchor="t" anchorCtr="0">
            <a:noAutofit/>
          </a:bodyPr>
          <a:lstStyle>
            <a:lvl1pPr>
              <a:defRPr kumimoji="0" lang="en-US" sz="1800" u="none" strike="noStrike" cap="none" spc="0" normalizeH="0" baseline="0" dirty="0">
                <a:ln>
                  <a:noFill/>
                </a:ln>
                <a:solidFill>
                  <a:srgbClr val="53565A"/>
                </a:solidFill>
                <a:effectLst/>
                <a:uLnTx/>
                <a:uFillTx/>
                <a:ea typeface="Open Sans" panose="020B0606030504020204" pitchFamily="34" charset="0"/>
                <a:cs typeface="Open Sans" panose="020B0606030504020204" pitchFamily="34" charset="0"/>
              </a:defRPr>
            </a:lvl1pPr>
          </a:lstStyle>
          <a:p>
            <a:pPr marR="0" lvl="0" fontAlgn="auto">
              <a:lnSpc>
                <a:spcPct val="100000"/>
              </a:lnSpc>
              <a:spcBef>
                <a:spcPct val="0"/>
              </a:spcBef>
              <a:spcAft>
                <a:spcPts val="0"/>
              </a:spcAft>
              <a:buClrTx/>
              <a:buSzTx/>
              <a:tabLst/>
            </a:pPr>
            <a:r>
              <a:rPr lang="en-US"/>
              <a:t>Click to add subtitle</a:t>
            </a:r>
          </a:p>
        </p:txBody>
      </p:sp>
      <p:sp>
        <p:nvSpPr>
          <p:cNvPr id="7" name="Title Placeholder 1">
            <a:extLst>
              <a:ext uri="{FF2B5EF4-FFF2-40B4-BE49-F238E27FC236}">
                <a16:creationId xmlns:a16="http://schemas.microsoft.com/office/drawing/2014/main" id="{0FA13130-E22F-4F71-97DB-A64E7A175EC6}"/>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lang="en-US"/>
            </a:lvl1pPr>
          </a:lstStyle>
          <a:p>
            <a:pPr marL="0" lvl="0"/>
            <a:r>
              <a:rPr lang="en-US"/>
              <a:t>Click to add title</a:t>
            </a:r>
          </a:p>
        </p:txBody>
      </p:sp>
      <p:sp>
        <p:nvSpPr>
          <p:cNvPr id="4" name="Text Placeholder 8">
            <a:extLst>
              <a:ext uri="{FF2B5EF4-FFF2-40B4-BE49-F238E27FC236}">
                <a16:creationId xmlns:a16="http://schemas.microsoft.com/office/drawing/2014/main" id="{D7026141-F27C-EA48-8EFB-3531801F1BA1}"/>
              </a:ext>
            </a:extLst>
          </p:cNvPr>
          <p:cNvSpPr>
            <a:spLocks noGrp="1"/>
          </p:cNvSpPr>
          <p:nvPr>
            <p:ph type="body" sz="quarter" idx="23" hasCustomPrompt="1"/>
          </p:nvPr>
        </p:nvSpPr>
        <p:spPr>
          <a:xfrm>
            <a:off x="463295" y="1242576"/>
            <a:ext cx="11277600" cy="471924"/>
          </a:xfrm>
          <a:prstGeom prst="rect">
            <a:avLst/>
          </a:prstGeom>
        </p:spPr>
        <p:txBody>
          <a:bodyPr lIns="0" tIns="0" rIns="0" bIns="0" anchor="b">
            <a:spAutoFit/>
          </a:bodyPr>
          <a:lstStyle>
            <a:lvl1pPr marL="0" indent="0">
              <a:buNone/>
              <a:defRPr sz="1200" b="0" i="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add intro</a:t>
            </a:r>
          </a:p>
          <a:p>
            <a:pPr lvl="0"/>
            <a:endParaRPr lang="en-US"/>
          </a:p>
        </p:txBody>
      </p:sp>
    </p:spTree>
    <p:extLst>
      <p:ext uri="{BB962C8B-B14F-4D97-AF65-F5344CB8AC3E}">
        <p14:creationId xmlns:p14="http://schemas.microsoft.com/office/powerpoint/2010/main" val="1499112020"/>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_Title, subtitle &amp; 1 column text">
    <p:spTree>
      <p:nvGrpSpPr>
        <p:cNvPr id="1" name=""/>
        <p:cNvGrpSpPr/>
        <p:nvPr/>
      </p:nvGrpSpPr>
      <p:grpSpPr>
        <a:xfrm>
          <a:off x="0" y="0"/>
          <a:ext cx="0" cy="0"/>
          <a:chOff x="0" y="0"/>
          <a:chExt cx="0" cy="0"/>
        </a:xfrm>
      </p:grpSpPr>
      <p:sp>
        <p:nvSpPr>
          <p:cNvPr id="7" name="Text Placeholder 18">
            <a:extLst>
              <a:ext uri="{FF2B5EF4-FFF2-40B4-BE49-F238E27FC236}">
                <a16:creationId xmlns:a16="http://schemas.microsoft.com/office/drawing/2014/main" id="{734B5AE8-372F-4832-9B68-42F5514CF17E}"/>
              </a:ext>
            </a:extLst>
          </p:cNvPr>
          <p:cNvSpPr>
            <a:spLocks noGrp="1"/>
          </p:cNvSpPr>
          <p:nvPr>
            <p:ph idx="23"/>
          </p:nvPr>
        </p:nvSpPr>
        <p:spPr>
          <a:xfrm>
            <a:off x="463296" y="1714500"/>
            <a:ext cx="11277600" cy="4648200"/>
          </a:xfrm>
          <a:prstGeom prst="rect">
            <a:avLst/>
          </a:prstGeom>
        </p:spPr>
        <p:txBody>
          <a:bodyPr vert="horz" lIns="0" tIns="0" rIns="0" bIns="0" rtlCol="0">
            <a:noAutofit/>
          </a:bodyPr>
          <a:lstStyle>
            <a:lvl1pPr marL="0" indent="0" algn="l">
              <a:buFontTx/>
              <a:buNone/>
              <a:defRPr sz="1200">
                <a:latin typeface="+mn-lt"/>
              </a:defRPr>
            </a:lvl1pPr>
            <a:lvl2pPr marL="104775" indent="-104775" algn="l">
              <a:buClrTx/>
              <a:buSzPct val="100000"/>
              <a:buFont typeface="Arial" panose="020B0604020202020204" pitchFamily="34" charset="0"/>
              <a:buChar char="•"/>
              <a:defRPr lang="en-US" sz="1200" b="1" kern="1200" dirty="0">
                <a:solidFill>
                  <a:schemeClr val="tx1"/>
                </a:solidFill>
                <a:latin typeface="+mj-lt"/>
                <a:ea typeface="+mn-ea"/>
                <a:cs typeface="Calibri Light" panose="020F0302020204030204" pitchFamily="34" charset="0"/>
              </a:defRPr>
            </a:lvl2pPr>
            <a:lvl3pPr marL="347472" indent="-173736" algn="l">
              <a:buClrTx/>
              <a:buSzPct val="100000"/>
              <a:buFont typeface="Arial" panose="020B0604020202020204" pitchFamily="34" charset="0"/>
              <a:buChar char="−"/>
              <a:defRPr sz="1200">
                <a:latin typeface="+mn-lt"/>
              </a:defRPr>
            </a:lvl3pPr>
            <a:lvl4pPr marL="521208" indent="-173736" algn="l">
              <a:buClrTx/>
              <a:buSzPct val="100000"/>
              <a:buFont typeface="Arial" panose="020B0604020202020204" pitchFamily="34" charset="0"/>
              <a:buChar char="◦"/>
              <a:defRPr sz="1200">
                <a:latin typeface="+mn-lt"/>
              </a:defRPr>
            </a:lvl4pPr>
            <a:lvl5pPr marL="694944" indent="-173736" algn="l">
              <a:buClrTx/>
              <a:buSzPct val="100000"/>
              <a:buFont typeface="Arial" panose="020B0604020202020204" pitchFamily="34" charset="0"/>
              <a:buChar char="−"/>
              <a:defRPr sz="1200">
                <a:latin typeface="+mn-lt"/>
              </a:defRPr>
            </a:lvl5pPr>
          </a:lstStyle>
          <a:p>
            <a:pPr lvl="0"/>
            <a:r>
              <a:rPr lang="en-US"/>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a:t>Second level</a:t>
            </a:r>
          </a:p>
          <a:p>
            <a:pPr lvl="2"/>
            <a:r>
              <a:rPr lang="en-US"/>
              <a:t>Third level</a:t>
            </a:r>
          </a:p>
          <a:p>
            <a:pPr lvl="3"/>
            <a:r>
              <a:rPr lang="en-US"/>
              <a:t>Fourth level</a:t>
            </a:r>
          </a:p>
          <a:p>
            <a:pPr lvl="4"/>
            <a:r>
              <a:rPr lang="en-US"/>
              <a:t>Fifth level</a:t>
            </a:r>
            <a:endParaRPr lang="en-US" noProof="0"/>
          </a:p>
        </p:txBody>
      </p:sp>
      <p:sp>
        <p:nvSpPr>
          <p:cNvPr id="5" name="Text Placeholder 8">
            <a:extLst>
              <a:ext uri="{FF2B5EF4-FFF2-40B4-BE49-F238E27FC236}">
                <a16:creationId xmlns:a16="http://schemas.microsoft.com/office/drawing/2014/main" id="{259C2253-8D87-4928-94C4-A4D186A7A8BD}"/>
              </a:ext>
            </a:extLst>
          </p:cNvPr>
          <p:cNvSpPr>
            <a:spLocks noGrp="1"/>
          </p:cNvSpPr>
          <p:nvPr>
            <p:ph type="body" sz="quarter" idx="22"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6" name="Title Placeholder 1">
            <a:extLst>
              <a:ext uri="{FF2B5EF4-FFF2-40B4-BE49-F238E27FC236}">
                <a16:creationId xmlns:a16="http://schemas.microsoft.com/office/drawing/2014/main" id="{96593EEB-1CDC-4080-8C11-602DEAE1026D}"/>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Tree>
    <p:extLst>
      <p:ext uri="{BB962C8B-B14F-4D97-AF65-F5344CB8AC3E}">
        <p14:creationId xmlns:p14="http://schemas.microsoft.com/office/powerpoint/2010/main" val="266657847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accent 4">
    <p:bg bwMode="gray">
      <p:bgPr>
        <a:solidFill>
          <a:schemeClr val="accent4"/>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40D9908-C539-443D-88FA-8CDEF4BB384A}"/>
              </a:ext>
            </a:extLst>
          </p:cNvPr>
          <p:cNvSpPr>
            <a:spLocks noGrp="1"/>
          </p:cNvSpPr>
          <p:nvPr>
            <p:ph type="title"/>
          </p:nvPr>
        </p:nvSpPr>
        <p:spPr bwMode="gray">
          <a:xfrm>
            <a:off x="463296" y="1728217"/>
            <a:ext cx="11227056"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2" name="Text Placeholder 2">
            <a:extLst>
              <a:ext uri="{FF2B5EF4-FFF2-40B4-BE49-F238E27FC236}">
                <a16:creationId xmlns:a16="http://schemas.microsoft.com/office/drawing/2014/main" id="{CD8AD1A2-1EEA-48DC-B3F3-97482A97857A}"/>
              </a:ext>
            </a:extLst>
          </p:cNvPr>
          <p:cNvSpPr>
            <a:spLocks noGrp="1"/>
          </p:cNvSpPr>
          <p:nvPr>
            <p:ph type="body" idx="1"/>
          </p:nvPr>
        </p:nvSpPr>
        <p:spPr bwMode="gray">
          <a:xfrm>
            <a:off x="463296" y="3474720"/>
            <a:ext cx="11227056" cy="1566532"/>
          </a:xfrm>
        </p:spPr>
        <p:txBody>
          <a:bodyPr lIns="0" tIns="0" rIns="0" bIns="0">
            <a:noAutofit/>
          </a:bodyPr>
          <a:lstStyle>
            <a:lvl1pPr marL="0" indent="0">
              <a:lnSpc>
                <a:spcPct val="95000"/>
              </a:lnSpc>
              <a:spcAft>
                <a:spcPts val="0"/>
              </a:spcAft>
              <a:buNone/>
              <a:defRPr sz="36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aseCode">
            <a:extLst>
              <a:ext uri="{FF2B5EF4-FFF2-40B4-BE49-F238E27FC236}">
                <a16:creationId xmlns:a16="http://schemas.microsoft.com/office/drawing/2014/main" id="{B9E836CD-CC18-436D-8CD9-14007D00D720}"/>
              </a:ext>
            </a:extLst>
          </p:cNvPr>
          <p:cNvSpPr txBox="1"/>
          <p:nvPr userDrawn="1"/>
        </p:nvSpPr>
        <p:spPr>
          <a:xfrm>
            <a:off x="6335184" y="6519673"/>
            <a:ext cx="4896560" cy="12311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a:solidFill>
                  <a:schemeClr val="bg1"/>
                </a:solidFill>
                <a:latin typeface="Calibri" panose="020F0502020204030204" pitchFamily="34" charset="0"/>
                <a:cs typeface="Calibri" panose="020F0502020204030204" pitchFamily="34" charset="0"/>
              </a:rPr>
              <a:t>Environmental, Social, and Governance (ESG) Landscape Overview</a:t>
            </a:r>
          </a:p>
        </p:txBody>
      </p:sp>
      <p:sp>
        <p:nvSpPr>
          <p:cNvPr id="13" name="Copyright">
            <a:extLst>
              <a:ext uri="{FF2B5EF4-FFF2-40B4-BE49-F238E27FC236}">
                <a16:creationId xmlns:a16="http://schemas.microsoft.com/office/drawing/2014/main" id="{C5998EE8-D156-4B59-9DA2-E89190ADEE2B}"/>
              </a:ext>
            </a:extLst>
          </p:cNvPr>
          <p:cNvSpPr txBox="1"/>
          <p:nvPr userDrawn="1"/>
        </p:nvSpPr>
        <p:spPr>
          <a:xfrm>
            <a:off x="457200" y="6515063"/>
            <a:ext cx="5355168" cy="123111"/>
          </a:xfrm>
          <a:prstGeom prst="rect">
            <a:avLst/>
          </a:prstGeom>
          <a:noFill/>
        </p:spPr>
        <p:txBody>
          <a:bodyPr wrap="square" lIns="0" tIns="0" rIns="0" bIns="0" rtlCol="0">
            <a:spAutoFit/>
          </a:bodyPr>
          <a:lstStyle/>
          <a:p>
            <a:pPr marL="0" indent="0">
              <a:spcBef>
                <a:spcPts val="450"/>
              </a:spcBef>
              <a:buSzPct val="100000"/>
              <a:buFont typeface="Arial"/>
              <a:buNone/>
            </a:pPr>
            <a:r>
              <a:rPr lang="en-US" sz="800" noProof="0">
                <a:solidFill>
                  <a:schemeClr val="bg1"/>
                </a:solidFill>
                <a:latin typeface="Calibri" panose="020F0502020204030204" pitchFamily="34" charset="0"/>
                <a:cs typeface="Calibri" panose="020F0502020204030204" pitchFamily="34" charset="0"/>
              </a:rPr>
              <a:t>Copyright © 2022 Deloitte Development LLC. All rights reserved.</a:t>
            </a:r>
          </a:p>
        </p:txBody>
      </p:sp>
      <p:sp>
        <p:nvSpPr>
          <p:cNvPr id="14" name="TextBox 13">
            <a:extLst>
              <a:ext uri="{FF2B5EF4-FFF2-40B4-BE49-F238E27FC236}">
                <a16:creationId xmlns:a16="http://schemas.microsoft.com/office/drawing/2014/main" id="{810517BF-6CCB-4519-81AC-C2BAF6C687E3}"/>
              </a:ext>
            </a:extLst>
          </p:cNvPr>
          <p:cNvSpPr txBox="1"/>
          <p:nvPr userDrawn="1"/>
        </p:nvSpPr>
        <p:spPr>
          <a:xfrm>
            <a:off x="11430511" y="6519673"/>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8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8243075"/>
      </p:ext>
    </p:extLst>
  </p:cSld>
  <p:clrMapOvr>
    <a:masterClrMapping/>
  </p:clrMapOvr>
  <p:transition>
    <p:fade/>
  </p:transition>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63296" y="1719073"/>
            <a:ext cx="9341104" cy="4643628"/>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a:extLst>
              <a:ext uri="{FF2B5EF4-FFF2-40B4-BE49-F238E27FC236}">
                <a16:creationId xmlns:a16="http://schemas.microsoft.com/office/drawing/2014/main" id="{F850CFF3-42E3-4001-9048-822C88B21D30}"/>
              </a:ext>
            </a:extLst>
          </p:cNvPr>
          <p:cNvSpPr txBox="1"/>
          <p:nvPr userDrawn="1"/>
        </p:nvSpPr>
        <p:spPr>
          <a:xfrm>
            <a:off x="6335184" y="6519673"/>
            <a:ext cx="4896560" cy="12311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a:solidFill>
                  <a:schemeClr val="bg1"/>
                </a:solidFill>
                <a:latin typeface="Calibri" panose="020F0502020204030204" pitchFamily="34" charset="0"/>
                <a:cs typeface="Calibri" panose="020F0502020204030204" pitchFamily="34" charset="0"/>
              </a:rPr>
              <a:t>Environmental, Social, and Governance (ESG) Landscape Overview</a:t>
            </a:r>
          </a:p>
        </p:txBody>
      </p:sp>
      <p:sp>
        <p:nvSpPr>
          <p:cNvPr id="10" name="Copyright">
            <a:extLst>
              <a:ext uri="{FF2B5EF4-FFF2-40B4-BE49-F238E27FC236}">
                <a16:creationId xmlns:a16="http://schemas.microsoft.com/office/drawing/2014/main" id="{98576C44-566B-4C71-8F11-1C2DBD0DE224}"/>
              </a:ext>
            </a:extLst>
          </p:cNvPr>
          <p:cNvSpPr txBox="1"/>
          <p:nvPr userDrawn="1"/>
        </p:nvSpPr>
        <p:spPr>
          <a:xfrm>
            <a:off x="457200" y="6515063"/>
            <a:ext cx="5355168" cy="123111"/>
          </a:xfrm>
          <a:prstGeom prst="rect">
            <a:avLst/>
          </a:prstGeom>
          <a:noFill/>
        </p:spPr>
        <p:txBody>
          <a:bodyPr wrap="square" lIns="0" tIns="0" rIns="0" bIns="0" rtlCol="0">
            <a:spAutoFit/>
          </a:bodyPr>
          <a:lstStyle/>
          <a:p>
            <a:pPr marL="0" indent="0">
              <a:spcBef>
                <a:spcPts val="450"/>
              </a:spcBef>
              <a:buSzPct val="100000"/>
              <a:buFont typeface="Arial"/>
              <a:buNone/>
            </a:pPr>
            <a:r>
              <a:rPr lang="en-US" sz="800" noProof="0">
                <a:solidFill>
                  <a:schemeClr val="bg1"/>
                </a:solidFill>
                <a:latin typeface="Calibri" panose="020F0502020204030204" pitchFamily="34" charset="0"/>
                <a:cs typeface="Calibri" panose="020F0502020204030204" pitchFamily="34" charset="0"/>
              </a:rPr>
              <a:t>Copyright © 2022 Deloitte Development LLC. All rights reserved.</a:t>
            </a:r>
          </a:p>
        </p:txBody>
      </p:sp>
      <p:sp>
        <p:nvSpPr>
          <p:cNvPr id="11" name="TextBox 10">
            <a:extLst>
              <a:ext uri="{FF2B5EF4-FFF2-40B4-BE49-F238E27FC236}">
                <a16:creationId xmlns:a16="http://schemas.microsoft.com/office/drawing/2014/main" id="{067BE2AD-70CD-4C30-A888-72AB90B72A68}"/>
              </a:ext>
            </a:extLst>
          </p:cNvPr>
          <p:cNvSpPr txBox="1"/>
          <p:nvPr userDrawn="1"/>
        </p:nvSpPr>
        <p:spPr>
          <a:xfrm>
            <a:off x="11430511" y="6519673"/>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8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635282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ey statement green accent 2">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3297" y="1714500"/>
            <a:ext cx="9323916" cy="4648200"/>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a:extLst>
              <a:ext uri="{FF2B5EF4-FFF2-40B4-BE49-F238E27FC236}">
                <a16:creationId xmlns:a16="http://schemas.microsoft.com/office/drawing/2014/main" id="{56EE4AA4-54BD-4287-895A-99854FC3C578}"/>
              </a:ext>
            </a:extLst>
          </p:cNvPr>
          <p:cNvSpPr txBox="1"/>
          <p:nvPr userDrawn="1"/>
        </p:nvSpPr>
        <p:spPr>
          <a:xfrm>
            <a:off x="6335184" y="6519673"/>
            <a:ext cx="4896560" cy="12311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a:solidFill>
                  <a:schemeClr val="bg1"/>
                </a:solidFill>
                <a:latin typeface="Calibri" panose="020F0502020204030204" pitchFamily="34" charset="0"/>
                <a:cs typeface="Calibri" panose="020F0502020204030204" pitchFamily="34" charset="0"/>
              </a:rPr>
              <a:t>Environmental, Social, and Governance (ESG) Landscape Overview</a:t>
            </a:r>
          </a:p>
        </p:txBody>
      </p:sp>
      <p:sp>
        <p:nvSpPr>
          <p:cNvPr id="10" name="Copyright">
            <a:extLst>
              <a:ext uri="{FF2B5EF4-FFF2-40B4-BE49-F238E27FC236}">
                <a16:creationId xmlns:a16="http://schemas.microsoft.com/office/drawing/2014/main" id="{2AF6404D-A921-4F8D-9B1E-C1F729FD8F74}"/>
              </a:ext>
            </a:extLst>
          </p:cNvPr>
          <p:cNvSpPr txBox="1"/>
          <p:nvPr userDrawn="1"/>
        </p:nvSpPr>
        <p:spPr>
          <a:xfrm>
            <a:off x="457200" y="6515063"/>
            <a:ext cx="5355168" cy="123111"/>
          </a:xfrm>
          <a:prstGeom prst="rect">
            <a:avLst/>
          </a:prstGeom>
          <a:noFill/>
        </p:spPr>
        <p:txBody>
          <a:bodyPr wrap="square" lIns="0" tIns="0" rIns="0" bIns="0" rtlCol="0">
            <a:spAutoFit/>
          </a:bodyPr>
          <a:lstStyle/>
          <a:p>
            <a:pPr marL="0" indent="0">
              <a:spcBef>
                <a:spcPts val="450"/>
              </a:spcBef>
              <a:buSzPct val="100000"/>
              <a:buFont typeface="Arial"/>
              <a:buNone/>
            </a:pPr>
            <a:r>
              <a:rPr lang="en-US" sz="800" noProof="0">
                <a:solidFill>
                  <a:schemeClr val="bg1"/>
                </a:solidFill>
                <a:latin typeface="Calibri" panose="020F0502020204030204" pitchFamily="34" charset="0"/>
                <a:cs typeface="Calibri" panose="020F0502020204030204" pitchFamily="34" charset="0"/>
              </a:rPr>
              <a:t>Copyright © 2022 Deloitte Development LLC. All rights reserved.</a:t>
            </a:r>
          </a:p>
        </p:txBody>
      </p:sp>
      <p:sp>
        <p:nvSpPr>
          <p:cNvPr id="11" name="TextBox 10">
            <a:extLst>
              <a:ext uri="{FF2B5EF4-FFF2-40B4-BE49-F238E27FC236}">
                <a16:creationId xmlns:a16="http://schemas.microsoft.com/office/drawing/2014/main" id="{1118FF2D-DE0B-4B6F-B0F4-C0BA6298A682}"/>
              </a:ext>
            </a:extLst>
          </p:cNvPr>
          <p:cNvSpPr txBox="1"/>
          <p:nvPr userDrawn="1"/>
        </p:nvSpPr>
        <p:spPr>
          <a:xfrm>
            <a:off x="11430511" y="6519673"/>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8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69574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Key statement Green Accent 4">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63296" y="1714500"/>
            <a:ext cx="9341104" cy="4648200"/>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a:extLst>
              <a:ext uri="{FF2B5EF4-FFF2-40B4-BE49-F238E27FC236}">
                <a16:creationId xmlns:a16="http://schemas.microsoft.com/office/drawing/2014/main" id="{84CE6D32-DFA6-4C4C-89E6-AA7B1DC48EC7}"/>
              </a:ext>
            </a:extLst>
          </p:cNvPr>
          <p:cNvSpPr txBox="1"/>
          <p:nvPr userDrawn="1"/>
        </p:nvSpPr>
        <p:spPr>
          <a:xfrm>
            <a:off x="6335184" y="6519673"/>
            <a:ext cx="4896560" cy="12311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a:solidFill>
                  <a:schemeClr val="bg1"/>
                </a:solidFill>
                <a:latin typeface="Calibri" panose="020F0502020204030204" pitchFamily="34" charset="0"/>
                <a:cs typeface="Calibri" panose="020F0502020204030204" pitchFamily="34" charset="0"/>
              </a:rPr>
              <a:t>Environmental, Social, and Governance (ESG) Landscape Overview</a:t>
            </a:r>
          </a:p>
        </p:txBody>
      </p:sp>
      <p:sp>
        <p:nvSpPr>
          <p:cNvPr id="10" name="Copyright">
            <a:extLst>
              <a:ext uri="{FF2B5EF4-FFF2-40B4-BE49-F238E27FC236}">
                <a16:creationId xmlns:a16="http://schemas.microsoft.com/office/drawing/2014/main" id="{FC11C2EF-844F-4112-BABC-61AD8BFA26C1}"/>
              </a:ext>
            </a:extLst>
          </p:cNvPr>
          <p:cNvSpPr txBox="1"/>
          <p:nvPr userDrawn="1"/>
        </p:nvSpPr>
        <p:spPr>
          <a:xfrm>
            <a:off x="457200" y="6515063"/>
            <a:ext cx="5355168" cy="123111"/>
          </a:xfrm>
          <a:prstGeom prst="rect">
            <a:avLst/>
          </a:prstGeom>
          <a:noFill/>
        </p:spPr>
        <p:txBody>
          <a:bodyPr wrap="square" lIns="0" tIns="0" rIns="0" bIns="0" rtlCol="0">
            <a:spAutoFit/>
          </a:bodyPr>
          <a:lstStyle/>
          <a:p>
            <a:pPr marL="0" indent="0">
              <a:spcBef>
                <a:spcPts val="450"/>
              </a:spcBef>
              <a:buSzPct val="100000"/>
              <a:buFont typeface="Arial"/>
              <a:buNone/>
            </a:pPr>
            <a:r>
              <a:rPr lang="en-US" sz="800" noProof="0">
                <a:solidFill>
                  <a:schemeClr val="bg1"/>
                </a:solidFill>
                <a:latin typeface="Calibri" panose="020F0502020204030204" pitchFamily="34" charset="0"/>
                <a:cs typeface="Calibri" panose="020F0502020204030204" pitchFamily="34" charset="0"/>
              </a:rPr>
              <a:t>Copyright © 2022 Deloitte Development LLC. All rights reserved.</a:t>
            </a:r>
          </a:p>
        </p:txBody>
      </p:sp>
      <p:sp>
        <p:nvSpPr>
          <p:cNvPr id="11" name="TextBox 10">
            <a:extLst>
              <a:ext uri="{FF2B5EF4-FFF2-40B4-BE49-F238E27FC236}">
                <a16:creationId xmlns:a16="http://schemas.microsoft.com/office/drawing/2014/main" id="{AEE03F33-6187-46E4-BB50-EF0C6528273C}"/>
              </a:ext>
            </a:extLst>
          </p:cNvPr>
          <p:cNvSpPr txBox="1"/>
          <p:nvPr userDrawn="1"/>
        </p:nvSpPr>
        <p:spPr>
          <a:xfrm>
            <a:off x="11430511" y="6519673"/>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8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483280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63296" y="1719073"/>
            <a:ext cx="9341104" cy="4643628"/>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a:extLst>
              <a:ext uri="{FF2B5EF4-FFF2-40B4-BE49-F238E27FC236}">
                <a16:creationId xmlns:a16="http://schemas.microsoft.com/office/drawing/2014/main" id="{DF3FEFDC-0CA2-4C08-B51F-255D4844B20B}"/>
              </a:ext>
            </a:extLst>
          </p:cNvPr>
          <p:cNvSpPr txBox="1"/>
          <p:nvPr userDrawn="1"/>
        </p:nvSpPr>
        <p:spPr>
          <a:xfrm>
            <a:off x="6335184" y="6519673"/>
            <a:ext cx="4896560" cy="12311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a:solidFill>
                  <a:schemeClr val="bg1"/>
                </a:solidFill>
                <a:latin typeface="Calibri" panose="020F0502020204030204" pitchFamily="34" charset="0"/>
                <a:cs typeface="Calibri" panose="020F0502020204030204" pitchFamily="34" charset="0"/>
              </a:rPr>
              <a:t>Environmental, Social, and Governance (ESG) Landscape Overview</a:t>
            </a:r>
          </a:p>
        </p:txBody>
      </p:sp>
      <p:sp>
        <p:nvSpPr>
          <p:cNvPr id="10" name="Copyright">
            <a:extLst>
              <a:ext uri="{FF2B5EF4-FFF2-40B4-BE49-F238E27FC236}">
                <a16:creationId xmlns:a16="http://schemas.microsoft.com/office/drawing/2014/main" id="{A0774289-3AF6-42C0-ADFE-0F76DC45FB5D}"/>
              </a:ext>
            </a:extLst>
          </p:cNvPr>
          <p:cNvSpPr txBox="1"/>
          <p:nvPr userDrawn="1"/>
        </p:nvSpPr>
        <p:spPr>
          <a:xfrm>
            <a:off x="457200" y="6515063"/>
            <a:ext cx="5355168" cy="123111"/>
          </a:xfrm>
          <a:prstGeom prst="rect">
            <a:avLst/>
          </a:prstGeom>
          <a:noFill/>
        </p:spPr>
        <p:txBody>
          <a:bodyPr wrap="square" lIns="0" tIns="0" rIns="0" bIns="0" rtlCol="0">
            <a:spAutoFit/>
          </a:bodyPr>
          <a:lstStyle/>
          <a:p>
            <a:pPr marL="0" indent="0">
              <a:spcBef>
                <a:spcPts val="450"/>
              </a:spcBef>
              <a:buSzPct val="100000"/>
              <a:buFont typeface="Arial"/>
              <a:buNone/>
            </a:pPr>
            <a:r>
              <a:rPr lang="en-US" sz="800" noProof="0">
                <a:solidFill>
                  <a:schemeClr val="bg1"/>
                </a:solidFill>
                <a:latin typeface="Calibri" panose="020F0502020204030204" pitchFamily="34" charset="0"/>
                <a:cs typeface="Calibri" panose="020F0502020204030204" pitchFamily="34" charset="0"/>
              </a:rPr>
              <a:t>Copyright © 2022 Deloitte Development LLC. All rights reserved.</a:t>
            </a:r>
          </a:p>
        </p:txBody>
      </p:sp>
      <p:sp>
        <p:nvSpPr>
          <p:cNvPr id="11" name="TextBox 10">
            <a:extLst>
              <a:ext uri="{FF2B5EF4-FFF2-40B4-BE49-F238E27FC236}">
                <a16:creationId xmlns:a16="http://schemas.microsoft.com/office/drawing/2014/main" id="{260E55D4-87BB-4600-B4B9-E5A7E84890FB}"/>
              </a:ext>
            </a:extLst>
          </p:cNvPr>
          <p:cNvSpPr txBox="1"/>
          <p:nvPr userDrawn="1"/>
        </p:nvSpPr>
        <p:spPr>
          <a:xfrm>
            <a:off x="11430511" y="6519673"/>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8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496039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5" name="Text Placeholder 18">
            <a:extLst>
              <a:ext uri="{FF2B5EF4-FFF2-40B4-BE49-F238E27FC236}">
                <a16:creationId xmlns:a16="http://schemas.microsoft.com/office/drawing/2014/main" id="{63216E68-E297-49DD-817E-0202AD4AB14B}"/>
              </a:ext>
            </a:extLst>
          </p:cNvPr>
          <p:cNvSpPr>
            <a:spLocks noGrp="1"/>
          </p:cNvSpPr>
          <p:nvPr>
            <p:ph idx="1"/>
          </p:nvPr>
        </p:nvSpPr>
        <p:spPr>
          <a:xfrm>
            <a:off x="463296" y="1714500"/>
            <a:ext cx="9341104" cy="4648200"/>
          </a:xfrm>
          <a:prstGeom prst="rect">
            <a:avLst/>
          </a:prstGeom>
        </p:spPr>
        <p:txBody>
          <a:bodyPr vert="horz" lIns="0" tIns="0" rIns="0" bIns="0" rtlCol="0">
            <a:noAutofit/>
          </a:bodyPr>
          <a:lstStyle>
            <a:lvl1pPr marL="0" indent="0" algn="l">
              <a:buFontTx/>
              <a:buNone/>
              <a:defRPr sz="1200">
                <a:latin typeface="+mn-lt"/>
              </a:defRPr>
            </a:lvl1pPr>
            <a:lvl2pPr marL="104775" indent="-104775" algn="l">
              <a:buClrTx/>
              <a:buSzPct val="100000"/>
              <a:buFont typeface="Arial" panose="020B0604020202020204" pitchFamily="34" charset="0"/>
              <a:buChar char="•"/>
              <a:defRPr lang="en-US" sz="1200" b="1" kern="1200" dirty="0">
                <a:solidFill>
                  <a:schemeClr val="tx1"/>
                </a:solidFill>
                <a:latin typeface="+mj-lt"/>
                <a:ea typeface="+mn-ea"/>
                <a:cs typeface="Calibri Light" panose="020F0302020204030204" pitchFamily="34" charset="0"/>
              </a:defRPr>
            </a:lvl2pPr>
            <a:lvl3pPr marL="347472" indent="-173736" algn="l">
              <a:buClrTx/>
              <a:buSzPct val="100000"/>
              <a:buFont typeface="Arial" panose="020B0604020202020204" pitchFamily="34" charset="0"/>
              <a:buChar char="−"/>
              <a:defRPr sz="1200">
                <a:latin typeface="+mn-lt"/>
              </a:defRPr>
            </a:lvl3pPr>
            <a:lvl4pPr marL="521208" indent="-173736" algn="l">
              <a:buClrTx/>
              <a:buSzPct val="100000"/>
              <a:buFont typeface="Arial" panose="020B0604020202020204" pitchFamily="34" charset="0"/>
              <a:buChar char="◦"/>
              <a:defRPr sz="1200">
                <a:latin typeface="+mn-lt"/>
              </a:defRPr>
            </a:lvl4pPr>
            <a:lvl5pPr marL="694944" indent="-173736" algn="l">
              <a:buClrTx/>
              <a:buSzPct val="100000"/>
              <a:buFont typeface="Arial" panose="020B0604020202020204" pitchFamily="34" charset="0"/>
              <a:buChar char="−"/>
              <a:defRPr sz="1200">
                <a:latin typeface="+mn-lt"/>
              </a:defRPr>
            </a:lvl5pPr>
          </a:lstStyle>
          <a:p>
            <a:pPr lvl="0"/>
            <a:r>
              <a:rPr lang="en-US"/>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a:t>Second level</a:t>
            </a:r>
          </a:p>
          <a:p>
            <a:pPr lvl="2"/>
            <a:r>
              <a:rPr lang="en-US"/>
              <a:t>Third level</a:t>
            </a:r>
          </a:p>
          <a:p>
            <a:pPr lvl="3"/>
            <a:r>
              <a:rPr lang="en-US"/>
              <a:t>Fourth level</a:t>
            </a:r>
          </a:p>
          <a:p>
            <a:pPr lvl="4"/>
            <a:r>
              <a:rPr lang="en-US"/>
              <a:t>Fifth level</a:t>
            </a:r>
            <a:endParaRPr lang="en-US" noProof="0"/>
          </a:p>
        </p:txBody>
      </p:sp>
      <p:sp>
        <p:nvSpPr>
          <p:cNvPr id="7" name="Title Placeholder 1"/>
          <p:cNvSpPr>
            <a:spLocks noGrp="1"/>
          </p:cNvSpPr>
          <p:nvPr>
            <p:ph type="title" hasCustomPrompt="1"/>
          </p:nvPr>
        </p:nvSpPr>
        <p:spPr>
          <a:xfrm>
            <a:off x="463296" y="347473"/>
            <a:ext cx="11274552" cy="698501"/>
          </a:xfrm>
          <a:prstGeom prst="rect">
            <a:avLst/>
          </a:prstGeom>
        </p:spPr>
        <p:txBody>
          <a:bodyPr vert="horz" lIns="0" tIns="0" rIns="0" bIns="0" rtlCol="0" anchor="t" anchorCtr="0">
            <a:noAutofit/>
          </a:bodyPr>
          <a:lstStyle>
            <a:lvl1pPr>
              <a:defRPr sz="2100"/>
            </a:lvl1pPr>
          </a:lstStyle>
          <a:p>
            <a:r>
              <a:rPr lang="en-US"/>
              <a:t>Click to add title</a:t>
            </a:r>
          </a:p>
        </p:txBody>
      </p:sp>
    </p:spTree>
    <p:extLst>
      <p:ext uri="{BB962C8B-B14F-4D97-AF65-F5344CB8AC3E}">
        <p14:creationId xmlns:p14="http://schemas.microsoft.com/office/powerpoint/2010/main" val="204456382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FC03EC-1262-47A5-8A58-F73E2A2814BF}"/>
              </a:ext>
            </a:extLst>
          </p:cNvPr>
          <p:cNvPicPr>
            <a:picLocks noChangeAspect="1"/>
          </p:cNvPicPr>
          <p:nvPr userDrawn="1"/>
        </p:nvPicPr>
        <p:blipFill rotWithShape="1">
          <a:blip r:embed="rId2">
            <a:extLst>
              <a:ext uri="{28A0092B-C50C-407E-A947-70E740481C1C}">
                <a14:useLocalDpi xmlns:a14="http://schemas.microsoft.com/office/drawing/2010/main"/>
              </a:ext>
            </a:extLst>
          </a:blip>
          <a:srcRect b="15374"/>
          <a:stretch/>
        </p:blipFill>
        <p:spPr>
          <a:xfrm>
            <a:off x="0" y="0"/>
            <a:ext cx="12191999" cy="6858000"/>
          </a:xfrm>
          <a:prstGeom prst="rect">
            <a:avLst/>
          </a:prstGeom>
        </p:spPr>
      </p:pic>
      <p:grpSp>
        <p:nvGrpSpPr>
          <p:cNvPr id="30" name="Group 29">
            <a:extLst>
              <a:ext uri="{FF2B5EF4-FFF2-40B4-BE49-F238E27FC236}">
                <a16:creationId xmlns:a16="http://schemas.microsoft.com/office/drawing/2014/main" id="{E9ED29CA-6A60-490D-9D54-EA7CC7AF832C}"/>
              </a:ext>
            </a:extLst>
          </p:cNvPr>
          <p:cNvGrpSpPr>
            <a:grpSpLocks noChangeAspect="1"/>
          </p:cNvGrpSpPr>
          <p:nvPr/>
        </p:nvGrpSpPr>
        <p:grpSpPr>
          <a:xfrm>
            <a:off x="475325" y="457200"/>
            <a:ext cx="1998000" cy="374400"/>
            <a:chOff x="398463" y="404813"/>
            <a:chExt cx="1627187" cy="307976"/>
          </a:xfrm>
          <a:solidFill>
            <a:schemeClr val="bg1"/>
          </a:solidFill>
        </p:grpSpPr>
        <p:sp>
          <p:nvSpPr>
            <p:cNvPr id="31" name="Oval 5">
              <a:extLst>
                <a:ext uri="{FF2B5EF4-FFF2-40B4-BE49-F238E27FC236}">
                  <a16:creationId xmlns:a16="http://schemas.microsoft.com/office/drawing/2014/main" id="{119E2360-A688-44DF-A6BB-76D18177CCFF}"/>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accent1"/>
                </a:solidFill>
              </a:endParaRPr>
            </a:p>
          </p:txBody>
        </p:sp>
        <p:sp>
          <p:nvSpPr>
            <p:cNvPr id="32" name="Freeform 6">
              <a:extLst>
                <a:ext uri="{FF2B5EF4-FFF2-40B4-BE49-F238E27FC236}">
                  <a16:creationId xmlns:a16="http://schemas.microsoft.com/office/drawing/2014/main" id="{4265C3C7-34A9-47F1-AB5F-2771E187891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3" name="Rectangle 7">
              <a:extLst>
                <a:ext uri="{FF2B5EF4-FFF2-40B4-BE49-F238E27FC236}">
                  <a16:creationId xmlns:a16="http://schemas.microsoft.com/office/drawing/2014/main" id="{A9400861-EDC5-4A80-9569-C20320CE006A}"/>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4" name="Freeform 8">
              <a:extLst>
                <a:ext uri="{FF2B5EF4-FFF2-40B4-BE49-F238E27FC236}">
                  <a16:creationId xmlns:a16="http://schemas.microsoft.com/office/drawing/2014/main" id="{64DC9296-DBBC-4C4E-ACB4-7DA2607D524B}"/>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5" name="Rectangle 9">
              <a:extLst>
                <a:ext uri="{FF2B5EF4-FFF2-40B4-BE49-F238E27FC236}">
                  <a16:creationId xmlns:a16="http://schemas.microsoft.com/office/drawing/2014/main" id="{3E26591B-8E9F-4856-8284-BF3F8DB6ABC1}"/>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6" name="Rectangle 10">
              <a:extLst>
                <a:ext uri="{FF2B5EF4-FFF2-40B4-BE49-F238E27FC236}">
                  <a16:creationId xmlns:a16="http://schemas.microsoft.com/office/drawing/2014/main" id="{43F42271-5510-4D15-B07B-133237928BB4}"/>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7" name="Freeform 11">
              <a:extLst>
                <a:ext uri="{FF2B5EF4-FFF2-40B4-BE49-F238E27FC236}">
                  <a16:creationId xmlns:a16="http://schemas.microsoft.com/office/drawing/2014/main" id="{00E9FD99-54D9-422B-9717-D0DD3442A0D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8" name="Freeform 12">
              <a:extLst>
                <a:ext uri="{FF2B5EF4-FFF2-40B4-BE49-F238E27FC236}">
                  <a16:creationId xmlns:a16="http://schemas.microsoft.com/office/drawing/2014/main" id="{BAF30821-90D3-436A-8DDF-D130E66447E2}"/>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9" name="Freeform 13">
              <a:extLst>
                <a:ext uri="{FF2B5EF4-FFF2-40B4-BE49-F238E27FC236}">
                  <a16:creationId xmlns:a16="http://schemas.microsoft.com/office/drawing/2014/main" id="{5C1A565D-B22B-4EE2-ACC9-C993D581F00C}"/>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40" name="Freeform 14">
              <a:extLst>
                <a:ext uri="{FF2B5EF4-FFF2-40B4-BE49-F238E27FC236}">
                  <a16:creationId xmlns:a16="http://schemas.microsoft.com/office/drawing/2014/main" id="{666738FD-9737-43F5-8E36-896FD725FE08}"/>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1" y="5186207"/>
            <a:ext cx="5480049" cy="1195543"/>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889891385"/>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7" name="Text Placeholder 18">
            <a:extLst>
              <a:ext uri="{FF2B5EF4-FFF2-40B4-BE49-F238E27FC236}">
                <a16:creationId xmlns:a16="http://schemas.microsoft.com/office/drawing/2014/main" id="{734B5AE8-372F-4832-9B68-42F5514CF17E}"/>
              </a:ext>
            </a:extLst>
          </p:cNvPr>
          <p:cNvSpPr>
            <a:spLocks noGrp="1"/>
          </p:cNvSpPr>
          <p:nvPr>
            <p:ph idx="23"/>
          </p:nvPr>
        </p:nvSpPr>
        <p:spPr>
          <a:xfrm>
            <a:off x="463296" y="1714500"/>
            <a:ext cx="11277600" cy="4648200"/>
          </a:xfrm>
          <a:prstGeom prst="rect">
            <a:avLst/>
          </a:prstGeom>
        </p:spPr>
        <p:txBody>
          <a:bodyPr vert="horz" lIns="0" tIns="0" rIns="0" bIns="0" rtlCol="0">
            <a:noAutofit/>
          </a:bodyPr>
          <a:lstStyle>
            <a:lvl1pPr marL="0" indent="0" algn="l">
              <a:buFontTx/>
              <a:buNone/>
              <a:defRPr sz="1200">
                <a:latin typeface="+mn-lt"/>
              </a:defRPr>
            </a:lvl1pPr>
            <a:lvl2pPr marL="104775" indent="-104775" algn="l">
              <a:buClrTx/>
              <a:buSzPct val="100000"/>
              <a:buFont typeface="Arial" panose="020B0604020202020204" pitchFamily="34" charset="0"/>
              <a:buChar char="•"/>
              <a:defRPr lang="en-US" sz="1200" b="1" kern="1200" dirty="0">
                <a:solidFill>
                  <a:schemeClr val="tx1"/>
                </a:solidFill>
                <a:latin typeface="+mj-lt"/>
                <a:ea typeface="+mn-ea"/>
                <a:cs typeface="Calibri Light" panose="020F0302020204030204" pitchFamily="34" charset="0"/>
              </a:defRPr>
            </a:lvl2pPr>
            <a:lvl3pPr marL="347472" indent="-173736" algn="l">
              <a:buClrTx/>
              <a:buSzPct val="100000"/>
              <a:buFont typeface="Arial" panose="020B0604020202020204" pitchFamily="34" charset="0"/>
              <a:buChar char="−"/>
              <a:defRPr sz="1200">
                <a:latin typeface="+mn-lt"/>
              </a:defRPr>
            </a:lvl3pPr>
            <a:lvl4pPr marL="521208" indent="-173736" algn="l">
              <a:buClrTx/>
              <a:buSzPct val="100000"/>
              <a:buFont typeface="Arial" panose="020B0604020202020204" pitchFamily="34" charset="0"/>
              <a:buChar char="◦"/>
              <a:defRPr sz="1200">
                <a:latin typeface="+mn-lt"/>
              </a:defRPr>
            </a:lvl4pPr>
            <a:lvl5pPr marL="694944" indent="-173736" algn="l">
              <a:buClrTx/>
              <a:buSzPct val="100000"/>
              <a:buFont typeface="Arial" panose="020B0604020202020204" pitchFamily="34" charset="0"/>
              <a:buChar char="−"/>
              <a:defRPr sz="1200">
                <a:latin typeface="+mn-lt"/>
              </a:defRPr>
            </a:lvl5pPr>
          </a:lstStyle>
          <a:p>
            <a:pPr lvl="0"/>
            <a:r>
              <a:rPr lang="en-US"/>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a:t>Second level</a:t>
            </a:r>
          </a:p>
          <a:p>
            <a:pPr lvl="2"/>
            <a:r>
              <a:rPr lang="en-US"/>
              <a:t>Third level</a:t>
            </a:r>
          </a:p>
          <a:p>
            <a:pPr lvl="3"/>
            <a:r>
              <a:rPr lang="en-US"/>
              <a:t>Fourth level</a:t>
            </a:r>
          </a:p>
          <a:p>
            <a:pPr lvl="4"/>
            <a:r>
              <a:rPr lang="en-US"/>
              <a:t>Fifth level</a:t>
            </a:r>
            <a:endParaRPr lang="en-US" noProof="0"/>
          </a:p>
        </p:txBody>
      </p:sp>
      <p:sp>
        <p:nvSpPr>
          <p:cNvPr id="5" name="Text Placeholder 8">
            <a:extLst>
              <a:ext uri="{FF2B5EF4-FFF2-40B4-BE49-F238E27FC236}">
                <a16:creationId xmlns:a16="http://schemas.microsoft.com/office/drawing/2014/main" id="{259C2253-8D87-4928-94C4-A4D186A7A8BD}"/>
              </a:ext>
            </a:extLst>
          </p:cNvPr>
          <p:cNvSpPr>
            <a:spLocks noGrp="1"/>
          </p:cNvSpPr>
          <p:nvPr>
            <p:ph type="body" sz="quarter" idx="22"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6" name="Title Placeholder 1">
            <a:extLst>
              <a:ext uri="{FF2B5EF4-FFF2-40B4-BE49-F238E27FC236}">
                <a16:creationId xmlns:a16="http://schemas.microsoft.com/office/drawing/2014/main" id="{96593EEB-1CDC-4080-8C11-602DEAE1026D}"/>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Tree>
    <p:extLst>
      <p:ext uri="{BB962C8B-B14F-4D97-AF65-F5344CB8AC3E}">
        <p14:creationId xmlns:p14="http://schemas.microsoft.com/office/powerpoint/2010/main" val="206723905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8" name="Text Placeholder 18">
            <a:extLst>
              <a:ext uri="{FF2B5EF4-FFF2-40B4-BE49-F238E27FC236}">
                <a16:creationId xmlns:a16="http://schemas.microsoft.com/office/drawing/2014/main" id="{086DBA1B-ACA9-4E22-938A-65F90642926F}"/>
              </a:ext>
            </a:extLst>
          </p:cNvPr>
          <p:cNvSpPr>
            <a:spLocks noGrp="1"/>
          </p:cNvSpPr>
          <p:nvPr>
            <p:ph idx="1"/>
          </p:nvPr>
        </p:nvSpPr>
        <p:spPr>
          <a:xfrm>
            <a:off x="463296" y="1714500"/>
            <a:ext cx="4413504" cy="4648200"/>
          </a:xfrm>
          <a:prstGeom prst="rect">
            <a:avLst/>
          </a:prstGeom>
        </p:spPr>
        <p:txBody>
          <a:bodyPr vert="horz" lIns="0" tIns="0" rIns="0" bIns="0" rtlCol="0">
            <a:noAutofit/>
          </a:bodyPr>
          <a:lstStyle>
            <a:lvl1pPr marL="0" indent="0" algn="l">
              <a:buFontTx/>
              <a:buNone/>
              <a:defRPr sz="1200">
                <a:latin typeface="+mn-lt"/>
              </a:defRPr>
            </a:lvl1pPr>
            <a:lvl2pPr marL="104775" indent="-104775" algn="l">
              <a:buClrTx/>
              <a:buSzPct val="100000"/>
              <a:buFont typeface="Arial" panose="020B0604020202020204" pitchFamily="34" charset="0"/>
              <a:buChar char="•"/>
              <a:defRPr lang="en-US" sz="1200" b="1" kern="1200" dirty="0">
                <a:solidFill>
                  <a:schemeClr val="tx1"/>
                </a:solidFill>
                <a:latin typeface="+mj-lt"/>
                <a:ea typeface="+mn-ea"/>
                <a:cs typeface="Calibri Light" panose="020F0302020204030204" pitchFamily="34" charset="0"/>
              </a:defRPr>
            </a:lvl2pPr>
            <a:lvl3pPr marL="347472" indent="-173736" algn="l">
              <a:buClrTx/>
              <a:buSzPct val="100000"/>
              <a:buFont typeface="Arial" panose="020B0604020202020204" pitchFamily="34" charset="0"/>
              <a:buChar char="−"/>
              <a:defRPr sz="1200">
                <a:latin typeface="+mn-lt"/>
              </a:defRPr>
            </a:lvl3pPr>
            <a:lvl4pPr marL="521208" indent="-173736" algn="l">
              <a:buClrTx/>
              <a:buSzPct val="100000"/>
              <a:buFont typeface="Arial" panose="020B0604020202020204" pitchFamily="34" charset="0"/>
              <a:buChar char="◦"/>
              <a:defRPr sz="1200">
                <a:latin typeface="+mn-lt"/>
              </a:defRPr>
            </a:lvl4pPr>
            <a:lvl5pPr marL="694944" indent="-173736" algn="l">
              <a:buClrTx/>
              <a:buSzPct val="100000"/>
              <a:buFont typeface="Arial" panose="020B0604020202020204" pitchFamily="34" charset="0"/>
              <a:buChar char="−"/>
              <a:defRPr sz="1200">
                <a:latin typeface="+mn-lt"/>
              </a:defRPr>
            </a:lvl5pPr>
          </a:lstStyle>
          <a:p>
            <a:pPr lvl="0"/>
            <a:r>
              <a:rPr lang="en-US"/>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a:t>Second level</a:t>
            </a:r>
          </a:p>
          <a:p>
            <a:pPr lvl="2"/>
            <a:r>
              <a:rPr lang="en-US"/>
              <a:t>Third level</a:t>
            </a:r>
          </a:p>
          <a:p>
            <a:pPr lvl="3"/>
            <a:r>
              <a:rPr lang="en-US"/>
              <a:t>Fourth level</a:t>
            </a:r>
          </a:p>
          <a:p>
            <a:pPr lvl="4"/>
            <a:r>
              <a:rPr lang="en-US"/>
              <a:t>Fifth level</a:t>
            </a:r>
            <a:endParaRPr lang="en-US" noProof="0"/>
          </a:p>
        </p:txBody>
      </p:sp>
      <p:sp>
        <p:nvSpPr>
          <p:cNvPr id="7" name="Title Placeholder 1"/>
          <p:cNvSpPr>
            <a:spLocks noGrp="1"/>
          </p:cNvSpPr>
          <p:nvPr>
            <p:ph type="title" hasCustomPrompt="1"/>
          </p:nvPr>
        </p:nvSpPr>
        <p:spPr>
          <a:xfrm>
            <a:off x="463295" y="347472"/>
            <a:ext cx="11228832" cy="698500"/>
          </a:xfrm>
          <a:prstGeom prst="rect">
            <a:avLst/>
          </a:prstGeom>
        </p:spPr>
        <p:txBody>
          <a:bodyPr vert="horz" lIns="0" tIns="0" rIns="0" bIns="0" rtlCol="0" anchor="t" anchorCtr="0">
            <a:noAutofit/>
          </a:bodyPr>
          <a:lstStyle>
            <a:lvl1pPr>
              <a:defRPr sz="2100"/>
            </a:lvl1pPr>
          </a:lstStyle>
          <a:p>
            <a:r>
              <a:rPr lang="en-US" noProof="0"/>
              <a:t>Click to add title</a:t>
            </a:r>
          </a:p>
        </p:txBody>
      </p:sp>
      <p:sp>
        <p:nvSpPr>
          <p:cNvPr id="5" name="Picture Placeholder 9"/>
          <p:cNvSpPr>
            <a:spLocks noGrp="1"/>
          </p:cNvSpPr>
          <p:nvPr>
            <p:ph type="pic" sz="quarter" idx="15"/>
          </p:nvPr>
        </p:nvSpPr>
        <p:spPr>
          <a:xfrm>
            <a:off x="5450351" y="1714500"/>
            <a:ext cx="6240000" cy="4648200"/>
          </a:xfrm>
        </p:spPr>
        <p:txBody>
          <a:bodyPr>
            <a:noAutofit/>
          </a:bodyPr>
          <a:lstStyle>
            <a:lvl1pPr>
              <a:defRPr sz="1200"/>
            </a:lvl1pPr>
          </a:lstStyle>
          <a:p>
            <a:r>
              <a:rPr lang="en-US" noProof="0"/>
              <a:t>Click icon to add picture</a:t>
            </a:r>
          </a:p>
        </p:txBody>
      </p:sp>
    </p:spTree>
    <p:extLst>
      <p:ext uri="{BB962C8B-B14F-4D97-AF65-F5344CB8AC3E}">
        <p14:creationId xmlns:p14="http://schemas.microsoft.com/office/powerpoint/2010/main" val="224146583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9" name="Text Placeholder 18">
            <a:extLst>
              <a:ext uri="{FF2B5EF4-FFF2-40B4-BE49-F238E27FC236}">
                <a16:creationId xmlns:a16="http://schemas.microsoft.com/office/drawing/2014/main" id="{BF62CF49-61AE-462E-AC9B-8845CF13F493}"/>
              </a:ext>
            </a:extLst>
          </p:cNvPr>
          <p:cNvSpPr>
            <a:spLocks noGrp="1"/>
          </p:cNvSpPr>
          <p:nvPr>
            <p:ph idx="1"/>
          </p:nvPr>
        </p:nvSpPr>
        <p:spPr>
          <a:xfrm>
            <a:off x="463295" y="1714500"/>
            <a:ext cx="5480301" cy="4648200"/>
          </a:xfrm>
          <a:prstGeom prst="rect">
            <a:avLst/>
          </a:prstGeom>
        </p:spPr>
        <p:txBody>
          <a:bodyPr vert="horz" lIns="0" tIns="0" rIns="0" bIns="0" rtlCol="0">
            <a:noAutofit/>
          </a:bodyPr>
          <a:lstStyle>
            <a:lvl1pPr marL="0" indent="0" algn="l">
              <a:buFontTx/>
              <a:buNone/>
              <a:defRPr sz="1200">
                <a:latin typeface="+mn-lt"/>
              </a:defRPr>
            </a:lvl1pPr>
            <a:lvl2pPr marL="104775" indent="-104775" algn="l">
              <a:buClrTx/>
              <a:buSzPct val="100000"/>
              <a:buFont typeface="Arial" panose="020B0604020202020204" pitchFamily="34" charset="0"/>
              <a:buChar char="•"/>
              <a:defRPr lang="en-US" sz="1200" b="1" kern="1200" dirty="0">
                <a:solidFill>
                  <a:schemeClr val="tx1"/>
                </a:solidFill>
                <a:latin typeface="+mj-lt"/>
                <a:ea typeface="+mn-ea"/>
                <a:cs typeface="Calibri Light" panose="020F0302020204030204" pitchFamily="34" charset="0"/>
              </a:defRPr>
            </a:lvl2pPr>
            <a:lvl3pPr marL="347472" indent="-173736" algn="l">
              <a:buClrTx/>
              <a:buSzPct val="100000"/>
              <a:buFont typeface="Arial" panose="020B0604020202020204" pitchFamily="34" charset="0"/>
              <a:buChar char="−"/>
              <a:defRPr sz="1200">
                <a:latin typeface="+mn-lt"/>
              </a:defRPr>
            </a:lvl3pPr>
            <a:lvl4pPr marL="521208" indent="-173736" algn="l">
              <a:buClrTx/>
              <a:buSzPct val="100000"/>
              <a:buFont typeface="Arial" panose="020B0604020202020204" pitchFamily="34" charset="0"/>
              <a:buChar char="◦"/>
              <a:defRPr sz="1200">
                <a:latin typeface="+mn-lt"/>
              </a:defRPr>
            </a:lvl4pPr>
            <a:lvl5pPr marL="694944" indent="-173736" algn="l">
              <a:buClrTx/>
              <a:buSzPct val="100000"/>
              <a:buFont typeface="Arial" panose="020B0604020202020204" pitchFamily="34" charset="0"/>
              <a:buChar char="−"/>
              <a:defRPr sz="1200">
                <a:latin typeface="+mn-lt"/>
              </a:defRPr>
            </a:lvl5pPr>
          </a:lstStyle>
          <a:p>
            <a:pPr lvl="0"/>
            <a:r>
              <a:rPr lang="en-US"/>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a:t>Second level</a:t>
            </a:r>
          </a:p>
          <a:p>
            <a:pPr lvl="2"/>
            <a:r>
              <a:rPr lang="en-US"/>
              <a:t>Third level</a:t>
            </a:r>
          </a:p>
          <a:p>
            <a:pPr lvl="3"/>
            <a:r>
              <a:rPr lang="en-US"/>
              <a:t>Fourth level</a:t>
            </a:r>
          </a:p>
          <a:p>
            <a:pPr lvl="4"/>
            <a:r>
              <a:rPr lang="en-US"/>
              <a:t>Fifth level</a:t>
            </a:r>
            <a:endParaRPr lang="en-US" noProof="0"/>
          </a:p>
        </p:txBody>
      </p:sp>
      <p:sp>
        <p:nvSpPr>
          <p:cNvPr id="15" name="Content Placeholder 3"/>
          <p:cNvSpPr>
            <a:spLocks noGrp="1"/>
          </p:cNvSpPr>
          <p:nvPr>
            <p:ph sz="quarter" idx="20"/>
          </p:nvPr>
        </p:nvSpPr>
        <p:spPr>
          <a:xfrm>
            <a:off x="6248404" y="1714500"/>
            <a:ext cx="5486397" cy="4648199"/>
          </a:xfrm>
          <a:prstGeom prst="rect">
            <a:avLst/>
          </a:prstGeom>
        </p:spPr>
        <p:txBody>
          <a:bodyPr>
            <a:noAutofit/>
          </a:bodyPr>
          <a:lstStyle>
            <a:lvl1pPr marL="0" indent="0" algn="l">
              <a:buFontTx/>
              <a:buNone/>
              <a:tabLst/>
              <a:defRPr sz="1200"/>
            </a:lvl1pPr>
            <a:lvl2pPr marL="104775" indent="-104775" algn="l">
              <a:buClrTx/>
              <a:buSzPct val="100000"/>
              <a:buFont typeface="Arial" panose="020B0604020202020204" pitchFamily="34" charset="0"/>
              <a:buChar char="•"/>
              <a:tabLst/>
              <a:defRPr lang="en-US" sz="1200" b="1" kern="1200" noProof="0" dirty="0">
                <a:solidFill>
                  <a:schemeClr val="tx1"/>
                </a:solidFill>
                <a:latin typeface="+mj-lt"/>
                <a:ea typeface="+mn-ea"/>
                <a:cs typeface="Calibri Light" panose="020F0302020204030204" pitchFamily="34" charset="0"/>
              </a:defRPr>
            </a:lvl2pPr>
            <a:lvl3pPr marL="228600" indent="-104775" algn="l">
              <a:buClrTx/>
              <a:buSzPct val="100000"/>
              <a:buFont typeface="Arial" panose="020B0604020202020204" pitchFamily="34" charset="0"/>
              <a:buChar char="−"/>
              <a:tabLst/>
              <a:defRPr lang="en-US" sz="1200" kern="1200" noProof="0" dirty="0">
                <a:solidFill>
                  <a:schemeClr val="tx1"/>
                </a:solidFill>
                <a:latin typeface="+mn-lt"/>
                <a:ea typeface="+mn-ea"/>
                <a:cs typeface="Calibri Light" panose="020F0302020204030204" pitchFamily="34" charset="0"/>
              </a:defRPr>
            </a:lvl3pPr>
            <a:lvl4pPr marL="352425" indent="-104775" algn="l">
              <a:buClrTx/>
              <a:buSzPct val="100000"/>
              <a:buFont typeface="Arial" panose="020B0604020202020204" pitchFamily="34" charset="0"/>
              <a:buChar char="◦"/>
              <a:tabLst/>
              <a:defRPr lang="en-US" sz="1200" kern="1200" baseline="0" noProof="0" dirty="0">
                <a:solidFill>
                  <a:schemeClr val="tx1"/>
                </a:solidFill>
                <a:latin typeface="+mn-lt"/>
                <a:ea typeface="+mn-ea"/>
                <a:cs typeface="Calibri Light" panose="020F0302020204030204" pitchFamily="34" charset="0"/>
              </a:defRPr>
            </a:lvl4pPr>
            <a:lvl5pPr marL="476250" indent="-104775" algn="l">
              <a:buClrTx/>
              <a:buSzPct val="100000"/>
              <a:buFont typeface="Arial" panose="020B0604020202020204" pitchFamily="34" charset="0"/>
              <a:buChar char="−"/>
              <a:tabLst/>
              <a:defRPr lang="en-US" sz="1200" kern="1200" baseline="0" noProof="0" dirty="0">
                <a:solidFill>
                  <a:schemeClr val="tx1"/>
                </a:solidFill>
                <a:latin typeface="+mn-lt"/>
                <a:ea typeface="+mn-ea"/>
                <a:cs typeface="Calibri Light" panose="020F0302020204030204" pitchFamily="34" charset="0"/>
              </a:defRPr>
            </a:lvl5pPr>
          </a:lstStyle>
          <a:p>
            <a:pPr lvl="0"/>
            <a:r>
              <a:rPr lang="en-US" noProof="0"/>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Second level</a:t>
            </a:r>
          </a:p>
          <a:p>
            <a:pPr marL="347472" lvl="2"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Third level</a:t>
            </a:r>
          </a:p>
          <a:p>
            <a:pPr marL="521208" lvl="3"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Fourth level</a:t>
            </a:r>
          </a:p>
          <a:p>
            <a:pPr marL="694944" lvl="4" indent="-173736" algn="l" defTabSz="598885" rtl="0" eaLnBrk="1" latinLnBrk="0" hangingPunct="1">
              <a:spcBef>
                <a:spcPts val="0"/>
              </a:spcBef>
              <a:spcAft>
                <a:spcPts val="750"/>
              </a:spcAft>
              <a:buClrTx/>
              <a:buSzPct val="100000"/>
              <a:buFont typeface="Arial" panose="020B0604020202020204" pitchFamily="34" charset="0"/>
              <a:buChar char="−"/>
              <a:tabLst/>
            </a:pPr>
            <a:r>
              <a:rPr lang="en-US" noProof="0"/>
              <a:t>Fifth level</a:t>
            </a:r>
          </a:p>
        </p:txBody>
      </p:sp>
      <p:sp>
        <p:nvSpPr>
          <p:cNvPr id="6" name="Text Placeholder 8">
            <a:extLst>
              <a:ext uri="{FF2B5EF4-FFF2-40B4-BE49-F238E27FC236}">
                <a16:creationId xmlns:a16="http://schemas.microsoft.com/office/drawing/2014/main" id="{8A9CD2DA-AA83-4DCB-8501-DE5878CC0B8A}"/>
              </a:ext>
            </a:extLst>
          </p:cNvPr>
          <p:cNvSpPr>
            <a:spLocks noGrp="1"/>
          </p:cNvSpPr>
          <p:nvPr>
            <p:ph type="body" sz="quarter" idx="13"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7" name="Title Placeholder 1">
            <a:extLst>
              <a:ext uri="{FF2B5EF4-FFF2-40B4-BE49-F238E27FC236}">
                <a16:creationId xmlns:a16="http://schemas.microsoft.com/office/drawing/2014/main" id="{6559CC6F-6478-4902-A4D5-F8FB6538D285}"/>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Tree>
    <p:extLst>
      <p:ext uri="{BB962C8B-B14F-4D97-AF65-F5344CB8AC3E}">
        <p14:creationId xmlns:p14="http://schemas.microsoft.com/office/powerpoint/2010/main" val="124653546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21" name="Text Placeholder 8">
            <a:extLst>
              <a:ext uri="{FF2B5EF4-FFF2-40B4-BE49-F238E27FC236}">
                <a16:creationId xmlns:a16="http://schemas.microsoft.com/office/drawing/2014/main" id="{59A021DD-F549-41C3-B366-CFCBDD85997E}"/>
              </a:ext>
            </a:extLst>
          </p:cNvPr>
          <p:cNvSpPr>
            <a:spLocks noGrp="1"/>
          </p:cNvSpPr>
          <p:nvPr>
            <p:ph type="body" sz="quarter" idx="13"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22" name="Title Placeholder 1">
            <a:extLst>
              <a:ext uri="{FF2B5EF4-FFF2-40B4-BE49-F238E27FC236}">
                <a16:creationId xmlns:a16="http://schemas.microsoft.com/office/drawing/2014/main" id="{ECC1F342-3C5A-4884-B063-1F96DE727F31}"/>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
        <p:nvSpPr>
          <p:cNvPr id="6" name="Content Placeholder 3">
            <a:extLst>
              <a:ext uri="{FF2B5EF4-FFF2-40B4-BE49-F238E27FC236}">
                <a16:creationId xmlns:a16="http://schemas.microsoft.com/office/drawing/2014/main" id="{D25BA310-7F9C-4EDA-8CCF-5F07CB579A1D}"/>
              </a:ext>
            </a:extLst>
          </p:cNvPr>
          <p:cNvSpPr>
            <a:spLocks noGrp="1"/>
          </p:cNvSpPr>
          <p:nvPr>
            <p:ph sz="quarter" idx="10"/>
          </p:nvPr>
        </p:nvSpPr>
        <p:spPr>
          <a:xfrm>
            <a:off x="463296" y="1714500"/>
            <a:ext cx="5486400" cy="4648199"/>
          </a:xfrm>
          <a:prstGeom prst="rect">
            <a:avLst/>
          </a:prstGeom>
        </p:spPr>
        <p:txBody>
          <a:bodyPr>
            <a:noAutofit/>
          </a:bodyPr>
          <a:lstStyle>
            <a:lvl1pPr marL="0" indent="0" algn="l">
              <a:buFontTx/>
              <a:buNone/>
              <a:tabLst/>
              <a:defRPr sz="1400"/>
            </a:lvl1pPr>
            <a:lvl2pPr marL="283464" indent="-283464" algn="l">
              <a:buClrTx/>
              <a:buSzPct val="100000"/>
              <a:buFont typeface="Arial" panose="020B0604020202020204" pitchFamily="34" charset="0"/>
              <a:buChar char="•"/>
              <a:tabLst/>
              <a:defRPr sz="1400"/>
            </a:lvl2pPr>
            <a:lvl3pPr marL="566928" indent="-283464" algn="l">
              <a:buClrTx/>
              <a:buSzPct val="100000"/>
              <a:buFont typeface="Arial" panose="020B0604020202020204" pitchFamily="34" charset="0"/>
              <a:buChar char="−"/>
              <a:tabLst/>
              <a:defRPr sz="1400"/>
            </a:lvl3pPr>
            <a:lvl4pPr marL="850392" indent="-283464" algn="l">
              <a:buClrTx/>
              <a:buSzPct val="100000"/>
              <a:buFont typeface="Arial" panose="020B0604020202020204" pitchFamily="34" charset="0"/>
              <a:buChar char="◦"/>
              <a:tabLst/>
              <a:defRPr sz="1400"/>
            </a:lvl4pPr>
            <a:lvl5pPr marL="1133856" indent="-283464" algn="l">
              <a:buClrTx/>
              <a:buSzPct val="100000"/>
              <a:buFont typeface="Arial" panose="020B0604020202020204" pitchFamily="34" charset="0"/>
              <a:buChar char="−"/>
              <a:tabLst/>
              <a:defRPr sz="1400"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Content Placeholder 3">
            <a:extLst>
              <a:ext uri="{FF2B5EF4-FFF2-40B4-BE49-F238E27FC236}">
                <a16:creationId xmlns:a16="http://schemas.microsoft.com/office/drawing/2014/main" id="{0962488D-B9F1-45D9-9BE6-2CE5B81E3245}"/>
              </a:ext>
            </a:extLst>
          </p:cNvPr>
          <p:cNvSpPr>
            <a:spLocks noGrp="1"/>
          </p:cNvSpPr>
          <p:nvPr>
            <p:ph sz="quarter" idx="20"/>
          </p:nvPr>
        </p:nvSpPr>
        <p:spPr>
          <a:xfrm>
            <a:off x="6248404" y="1714500"/>
            <a:ext cx="5486397" cy="4648199"/>
          </a:xfrm>
          <a:prstGeom prst="rect">
            <a:avLst/>
          </a:prstGeom>
        </p:spPr>
        <p:txBody>
          <a:bodyPr>
            <a:noAutofit/>
          </a:bodyPr>
          <a:lstStyle>
            <a:lvl1pPr marL="0" indent="0" algn="l">
              <a:buFontTx/>
              <a:buNone/>
              <a:tabLst/>
              <a:defRPr sz="1400"/>
            </a:lvl1pPr>
            <a:lvl2pPr marL="104775" indent="-104775" algn="l">
              <a:buClrTx/>
              <a:buSzPct val="100000"/>
              <a:buFont typeface="Arial" panose="020B0604020202020204" pitchFamily="34" charset="0"/>
              <a:buChar char="•"/>
              <a:tabLst/>
              <a:defRPr lang="en-US" sz="1400" b="1" kern="1200" noProof="0" dirty="0">
                <a:solidFill>
                  <a:schemeClr val="tx1"/>
                </a:solidFill>
                <a:latin typeface="+mj-lt"/>
                <a:ea typeface="+mn-ea"/>
                <a:cs typeface="Calibri Light" panose="020F0302020204030204" pitchFamily="34" charset="0"/>
              </a:defRPr>
            </a:lvl2pPr>
            <a:lvl3pPr marL="569214" indent="-285750" algn="l">
              <a:buClrTx/>
              <a:buSzPct val="100000"/>
              <a:buFont typeface="Arial" panose="020B0604020202020204" pitchFamily="34" charset="0"/>
              <a:buChar char="−"/>
              <a:tabLst/>
              <a:defRPr lang="en-US" sz="1400" kern="1200" noProof="0" dirty="0">
                <a:solidFill>
                  <a:schemeClr val="tx1"/>
                </a:solidFill>
                <a:latin typeface="+mn-lt"/>
                <a:ea typeface="+mn-ea"/>
                <a:cs typeface="Calibri Light" panose="020F0302020204030204" pitchFamily="34" charset="0"/>
              </a:defRPr>
            </a:lvl3pPr>
            <a:lvl4pPr marL="852678" indent="-285750" algn="l">
              <a:buClrTx/>
              <a:buSzPct val="100000"/>
              <a:buFont typeface="Arial" panose="020B0604020202020204" pitchFamily="34" charset="0"/>
              <a:buChar char="◦"/>
              <a:tabLst/>
              <a:defRPr lang="en-US" sz="1400" kern="1200" baseline="0" noProof="0" dirty="0">
                <a:solidFill>
                  <a:schemeClr val="tx1"/>
                </a:solidFill>
                <a:latin typeface="+mn-lt"/>
                <a:ea typeface="+mn-ea"/>
                <a:cs typeface="Calibri Light" panose="020F0302020204030204" pitchFamily="34" charset="0"/>
              </a:defRPr>
            </a:lvl4pPr>
            <a:lvl5pPr marL="1136142" indent="-285750" algn="l">
              <a:buClrTx/>
              <a:buSzPct val="100000"/>
              <a:buFont typeface="Arial" panose="020B0604020202020204" pitchFamily="34" charset="0"/>
              <a:buChar char="−"/>
              <a:tabLst/>
              <a:defRPr lang="en-US" sz="1400" kern="1200" baseline="0" noProof="0" dirty="0">
                <a:solidFill>
                  <a:schemeClr val="tx1"/>
                </a:solidFill>
                <a:latin typeface="+mn-lt"/>
                <a:ea typeface="+mn-ea"/>
                <a:cs typeface="Calibri Light" panose="020F0302020204030204" pitchFamily="34" charset="0"/>
              </a:defRPr>
            </a:lvl5pPr>
          </a:lstStyle>
          <a:p>
            <a:pPr lvl="0"/>
            <a:r>
              <a:rPr lang="en-US" noProof="0"/>
              <a:t>Click to edit Master text styles</a:t>
            </a:r>
          </a:p>
          <a:p>
            <a:pPr marL="283464" lvl="1" indent="-283464" algn="l" defTabSz="685800" rtl="0" eaLnBrk="1" latinLnBrk="0" hangingPunct="1">
              <a:spcBef>
                <a:spcPts val="0"/>
              </a:spcBef>
              <a:spcAft>
                <a:spcPts val="750"/>
              </a:spcAft>
              <a:buClrTx/>
              <a:buSzPct val="100000"/>
              <a:buFont typeface="Arial" panose="020B0604020202020204" pitchFamily="34" charset="0"/>
              <a:buChar char="•"/>
              <a:tabLst/>
            </a:pPr>
            <a:r>
              <a:rPr lang="en-US" noProof="0"/>
              <a:t>Second level</a:t>
            </a:r>
          </a:p>
          <a:p>
            <a:pPr marL="566928" lvl="2" indent="-283464" algn="l" defTabSz="685800" rtl="0" eaLnBrk="1" latinLnBrk="0" hangingPunct="1">
              <a:spcBef>
                <a:spcPts val="0"/>
              </a:spcBef>
              <a:spcAft>
                <a:spcPts val="750"/>
              </a:spcAft>
              <a:buClrTx/>
              <a:buSzPct val="100000"/>
              <a:buFont typeface="Arial" panose="020B0604020202020204" pitchFamily="34" charset="0"/>
              <a:buChar char="−"/>
              <a:tabLst/>
            </a:pPr>
            <a:r>
              <a:rPr lang="en-US" noProof="0"/>
              <a:t>Third level</a:t>
            </a:r>
          </a:p>
          <a:p>
            <a:pPr marL="850392" lvl="3" indent="-283464" algn="l" defTabSz="685800" rtl="0" eaLnBrk="1" latinLnBrk="0" hangingPunct="1">
              <a:spcBef>
                <a:spcPts val="0"/>
              </a:spcBef>
              <a:spcAft>
                <a:spcPts val="750"/>
              </a:spcAft>
              <a:buClrTx/>
              <a:buSzPct val="100000"/>
              <a:buFont typeface="Arial" panose="020B0604020202020204" pitchFamily="34" charset="0"/>
              <a:buChar char="◦"/>
              <a:tabLst/>
            </a:pPr>
            <a:r>
              <a:rPr lang="en-US" noProof="0"/>
              <a:t>Fourth level</a:t>
            </a:r>
          </a:p>
          <a:p>
            <a:pPr marL="1133856" lvl="4" indent="-283464" algn="l" defTabSz="598885" rtl="0" eaLnBrk="1" latinLnBrk="0" hangingPunct="1">
              <a:spcBef>
                <a:spcPts val="0"/>
              </a:spcBef>
              <a:spcAft>
                <a:spcPts val="750"/>
              </a:spcAft>
              <a:buClrTx/>
              <a:buSzPct val="100000"/>
              <a:buFont typeface="Arial" panose="020B0604020202020204" pitchFamily="34" charset="0"/>
              <a:buChar char="−"/>
              <a:tabLst/>
            </a:pPr>
            <a:r>
              <a:rPr lang="en-US" noProof="0"/>
              <a:t>Fifth level</a:t>
            </a:r>
          </a:p>
        </p:txBody>
      </p:sp>
    </p:spTree>
    <p:extLst>
      <p:ext uri="{BB962C8B-B14F-4D97-AF65-F5344CB8AC3E}">
        <p14:creationId xmlns:p14="http://schemas.microsoft.com/office/powerpoint/2010/main" val="225922326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3294" y="2078281"/>
            <a:ext cx="11274552" cy="4042735"/>
          </a:xfrm>
          <a:prstGeom prst="rect">
            <a:avLst/>
          </a:prstGeom>
        </p:spPr>
        <p:txBody>
          <a:bodyPr>
            <a:noAutofit/>
          </a:bodyPr>
          <a:lstStyle>
            <a:lvl1pPr>
              <a:defRPr sz="1200"/>
            </a:lvl1pPr>
          </a:lstStyle>
          <a:p>
            <a:r>
              <a:rPr lang="en-US"/>
              <a:t>Click icon to add chart</a:t>
            </a:r>
            <a:endParaRPr lang="en-GB"/>
          </a:p>
        </p:txBody>
      </p:sp>
      <p:sp>
        <p:nvSpPr>
          <p:cNvPr id="18" name="Text Placeholder 8"/>
          <p:cNvSpPr>
            <a:spLocks noGrp="1"/>
          </p:cNvSpPr>
          <p:nvPr>
            <p:ph type="body" sz="quarter" idx="18"/>
          </p:nvPr>
        </p:nvSpPr>
        <p:spPr>
          <a:xfrm>
            <a:off x="463294" y="1717263"/>
            <a:ext cx="11274552" cy="357187"/>
          </a:xfrm>
        </p:spPr>
        <p:txBody>
          <a:bodyPr>
            <a:noAutofit/>
          </a:bodyPr>
          <a:lstStyle>
            <a:lvl1pPr>
              <a:defRPr sz="1200"/>
            </a:lvl1pPr>
          </a:lstStyle>
          <a:p>
            <a:pPr lvl="0"/>
            <a:r>
              <a:rPr lang="en-US" noProof="0"/>
              <a:t>Click to edit Master text styles</a:t>
            </a:r>
          </a:p>
        </p:txBody>
      </p:sp>
      <p:sp>
        <p:nvSpPr>
          <p:cNvPr id="7" name="Title Placeholder 1">
            <a:extLst>
              <a:ext uri="{FF2B5EF4-FFF2-40B4-BE49-F238E27FC236}">
                <a16:creationId xmlns:a16="http://schemas.microsoft.com/office/drawing/2014/main" id="{8CFE9674-04ED-4C53-9426-4EA385799FE2}"/>
              </a:ext>
            </a:extLst>
          </p:cNvPr>
          <p:cNvSpPr>
            <a:spLocks noGrp="1"/>
          </p:cNvSpPr>
          <p:nvPr>
            <p:ph type="title" hasCustomPrompt="1"/>
          </p:nvPr>
        </p:nvSpPr>
        <p:spPr>
          <a:xfrm>
            <a:off x="463294" y="350300"/>
            <a:ext cx="11274552" cy="335500"/>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
        <p:nvSpPr>
          <p:cNvPr id="8" name="Text Placeholder 7">
            <a:extLst>
              <a:ext uri="{FF2B5EF4-FFF2-40B4-BE49-F238E27FC236}">
                <a16:creationId xmlns:a16="http://schemas.microsoft.com/office/drawing/2014/main" id="{4B6E095B-6E26-41E6-AFC8-FF16F0C3C866}"/>
              </a:ext>
            </a:extLst>
          </p:cNvPr>
          <p:cNvSpPr>
            <a:spLocks noGrp="1"/>
          </p:cNvSpPr>
          <p:nvPr>
            <p:ph type="body" sz="quarter" idx="23"/>
          </p:nvPr>
        </p:nvSpPr>
        <p:spPr>
          <a:xfrm>
            <a:off x="463294" y="6121016"/>
            <a:ext cx="11274552" cy="241685"/>
          </a:xfrm>
        </p:spPr>
        <p:txBody>
          <a:bodyPr>
            <a:noAutofit/>
          </a:bodyPr>
          <a:lstStyle>
            <a:lvl1pPr>
              <a:spcAft>
                <a:spcPts val="0"/>
              </a:spcAft>
              <a:defRPr sz="900"/>
            </a:lvl1pPr>
          </a:lstStyle>
          <a:p>
            <a:pPr lvl="0"/>
            <a:r>
              <a:rPr lang="en-US"/>
              <a:t>Click to edit Master text styles</a:t>
            </a:r>
          </a:p>
        </p:txBody>
      </p:sp>
      <p:sp>
        <p:nvSpPr>
          <p:cNvPr id="9" name="Text Placeholder 8">
            <a:extLst>
              <a:ext uri="{FF2B5EF4-FFF2-40B4-BE49-F238E27FC236}">
                <a16:creationId xmlns:a16="http://schemas.microsoft.com/office/drawing/2014/main" id="{9081AD51-78B9-4469-8C6D-B48839A9ABA8}"/>
              </a:ext>
            </a:extLst>
          </p:cNvPr>
          <p:cNvSpPr>
            <a:spLocks noGrp="1"/>
          </p:cNvSpPr>
          <p:nvPr>
            <p:ph type="body" sz="quarter" idx="13"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Tree>
    <p:extLst>
      <p:ext uri="{BB962C8B-B14F-4D97-AF65-F5344CB8AC3E}">
        <p14:creationId xmlns:p14="http://schemas.microsoft.com/office/powerpoint/2010/main" val="107862039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8" name="Text Placeholder 18">
            <a:extLst>
              <a:ext uri="{FF2B5EF4-FFF2-40B4-BE49-F238E27FC236}">
                <a16:creationId xmlns:a16="http://schemas.microsoft.com/office/drawing/2014/main" id="{12DF9543-0BA7-4D9B-95DD-AD953C9123E8}"/>
              </a:ext>
            </a:extLst>
          </p:cNvPr>
          <p:cNvSpPr>
            <a:spLocks noGrp="1"/>
          </p:cNvSpPr>
          <p:nvPr>
            <p:ph idx="1"/>
          </p:nvPr>
        </p:nvSpPr>
        <p:spPr>
          <a:xfrm>
            <a:off x="463295" y="1714500"/>
            <a:ext cx="5480301" cy="4401943"/>
          </a:xfrm>
          <a:prstGeom prst="rect">
            <a:avLst/>
          </a:prstGeom>
        </p:spPr>
        <p:txBody>
          <a:bodyPr vert="horz" lIns="0" tIns="0" rIns="0" bIns="0" rtlCol="0">
            <a:noAutofit/>
          </a:bodyPr>
          <a:lstStyle>
            <a:lvl1pPr marL="0" indent="0" algn="l">
              <a:buFontTx/>
              <a:buNone/>
              <a:defRPr sz="1200">
                <a:latin typeface="+mn-lt"/>
              </a:defRPr>
            </a:lvl1pPr>
            <a:lvl2pPr marL="104775" indent="-104775" algn="l">
              <a:buClrTx/>
              <a:buSzPct val="100000"/>
              <a:buFont typeface="Arial" panose="020B0604020202020204" pitchFamily="34" charset="0"/>
              <a:buChar char="•"/>
              <a:defRPr lang="en-US" sz="1200" b="1" kern="1200" dirty="0">
                <a:solidFill>
                  <a:schemeClr val="tx1"/>
                </a:solidFill>
                <a:latin typeface="+mj-lt"/>
                <a:ea typeface="+mn-ea"/>
                <a:cs typeface="Calibri Light" panose="020F0302020204030204" pitchFamily="34" charset="0"/>
              </a:defRPr>
            </a:lvl2pPr>
            <a:lvl3pPr marL="347472" indent="-173736" algn="l">
              <a:buClrTx/>
              <a:buSzPct val="100000"/>
              <a:buFont typeface="Arial" panose="020B0604020202020204" pitchFamily="34" charset="0"/>
              <a:buChar char="−"/>
              <a:defRPr sz="1200">
                <a:latin typeface="+mn-lt"/>
              </a:defRPr>
            </a:lvl3pPr>
            <a:lvl4pPr marL="521208" indent="-173736" algn="l">
              <a:buClrTx/>
              <a:buSzPct val="100000"/>
              <a:buFont typeface="Arial" panose="020B0604020202020204" pitchFamily="34" charset="0"/>
              <a:buChar char="◦"/>
              <a:defRPr sz="1200">
                <a:latin typeface="+mn-lt"/>
              </a:defRPr>
            </a:lvl4pPr>
            <a:lvl5pPr marL="694944" indent="-173736" algn="l">
              <a:buClrTx/>
              <a:buSzPct val="100000"/>
              <a:buFont typeface="Arial" panose="020B0604020202020204" pitchFamily="34" charset="0"/>
              <a:buChar char="−"/>
              <a:defRPr sz="1200">
                <a:latin typeface="+mn-lt"/>
              </a:defRPr>
            </a:lvl5pPr>
          </a:lstStyle>
          <a:p>
            <a:pPr lvl="0"/>
            <a:r>
              <a:rPr lang="en-US"/>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a:t>Second level</a:t>
            </a:r>
          </a:p>
          <a:p>
            <a:pPr lvl="2"/>
            <a:r>
              <a:rPr lang="en-US"/>
              <a:t>Third level</a:t>
            </a:r>
          </a:p>
          <a:p>
            <a:pPr lvl="3"/>
            <a:r>
              <a:rPr lang="en-US"/>
              <a:t>Fourth level</a:t>
            </a:r>
          </a:p>
          <a:p>
            <a:pPr lvl="4"/>
            <a:r>
              <a:rPr lang="en-US"/>
              <a:t>Fifth level</a:t>
            </a:r>
            <a:endParaRPr lang="en-US" noProof="0"/>
          </a:p>
        </p:txBody>
      </p:sp>
      <p:sp>
        <p:nvSpPr>
          <p:cNvPr id="15" name="Text Placeholder 7"/>
          <p:cNvSpPr>
            <a:spLocks noGrp="1"/>
          </p:cNvSpPr>
          <p:nvPr>
            <p:ph type="body" sz="quarter" idx="23"/>
          </p:nvPr>
        </p:nvSpPr>
        <p:spPr>
          <a:xfrm>
            <a:off x="463297" y="6121016"/>
            <a:ext cx="11273879" cy="241685"/>
          </a:xfrm>
        </p:spPr>
        <p:txBody>
          <a:bodyPr>
            <a:noAutofit/>
          </a:bodyPr>
          <a:lstStyle>
            <a:lvl1pPr>
              <a:spcAft>
                <a:spcPts val="0"/>
              </a:spcAft>
              <a:defRPr sz="800"/>
            </a:lvl1pPr>
          </a:lstStyle>
          <a:p>
            <a:pPr lvl="0"/>
            <a:r>
              <a:rPr lang="en-US"/>
              <a:t>Click to edit Master text styles</a:t>
            </a:r>
          </a:p>
        </p:txBody>
      </p:sp>
      <p:sp>
        <p:nvSpPr>
          <p:cNvPr id="10" name="Text Placeholder 8">
            <a:extLst>
              <a:ext uri="{FF2B5EF4-FFF2-40B4-BE49-F238E27FC236}">
                <a16:creationId xmlns:a16="http://schemas.microsoft.com/office/drawing/2014/main" id="{CD00439A-130B-4E04-85CB-DABD856B2FAA}"/>
              </a:ext>
            </a:extLst>
          </p:cNvPr>
          <p:cNvSpPr>
            <a:spLocks noGrp="1"/>
          </p:cNvSpPr>
          <p:nvPr>
            <p:ph type="body" sz="quarter" idx="13"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11" name="Title Placeholder 1">
            <a:extLst>
              <a:ext uri="{FF2B5EF4-FFF2-40B4-BE49-F238E27FC236}">
                <a16:creationId xmlns:a16="http://schemas.microsoft.com/office/drawing/2014/main" id="{33B9B3F6-9F40-4388-9B79-8E0961AD2B9E}"/>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
        <p:nvSpPr>
          <p:cNvPr id="9" name="Text Placeholder 5">
            <a:extLst>
              <a:ext uri="{FF2B5EF4-FFF2-40B4-BE49-F238E27FC236}">
                <a16:creationId xmlns:a16="http://schemas.microsoft.com/office/drawing/2014/main" id="{0B5A1DDC-206E-4E64-B02C-5E23852DC4F6}"/>
              </a:ext>
            </a:extLst>
          </p:cNvPr>
          <p:cNvSpPr>
            <a:spLocks noGrp="1"/>
          </p:cNvSpPr>
          <p:nvPr>
            <p:ph type="body" sz="quarter" idx="29"/>
          </p:nvPr>
        </p:nvSpPr>
        <p:spPr>
          <a:xfrm>
            <a:off x="6254379" y="1719067"/>
            <a:ext cx="5486516" cy="405939"/>
          </a:xfrm>
        </p:spPr>
        <p:txBody>
          <a:bodyPr>
            <a:noAutofit/>
          </a:bodyPr>
          <a:lstStyle>
            <a:lvl1pPr>
              <a:defRPr sz="1200"/>
            </a:lvl1pPr>
          </a:lstStyle>
          <a:p>
            <a:pPr lvl="0"/>
            <a:r>
              <a:rPr lang="en-US" noProof="0"/>
              <a:t>Click to edit Master text styles</a:t>
            </a:r>
          </a:p>
        </p:txBody>
      </p:sp>
      <p:sp>
        <p:nvSpPr>
          <p:cNvPr id="12" name="Chart Placeholder 2">
            <a:extLst>
              <a:ext uri="{FF2B5EF4-FFF2-40B4-BE49-F238E27FC236}">
                <a16:creationId xmlns:a16="http://schemas.microsoft.com/office/drawing/2014/main" id="{E91F78A1-E029-43D1-A71F-6DC2B0BF5A26}"/>
              </a:ext>
            </a:extLst>
          </p:cNvPr>
          <p:cNvSpPr>
            <a:spLocks noGrp="1"/>
          </p:cNvSpPr>
          <p:nvPr>
            <p:ph type="chart" sz="quarter" idx="30"/>
          </p:nvPr>
        </p:nvSpPr>
        <p:spPr>
          <a:xfrm>
            <a:off x="6254498" y="2125005"/>
            <a:ext cx="5486397" cy="3996000"/>
          </a:xfrm>
        </p:spPr>
        <p:txBody>
          <a:bodyPr>
            <a:noAutofit/>
          </a:bodyPr>
          <a:lstStyle>
            <a:lvl1pPr>
              <a:defRPr sz="1200"/>
            </a:lvl1pPr>
          </a:lstStyle>
          <a:p>
            <a:r>
              <a:rPr lang="en-US"/>
              <a:t>Click icon to add chart</a:t>
            </a:r>
            <a:endParaRPr lang="en-GB"/>
          </a:p>
        </p:txBody>
      </p:sp>
    </p:spTree>
    <p:extLst>
      <p:ext uri="{BB962C8B-B14F-4D97-AF65-F5344CB8AC3E}">
        <p14:creationId xmlns:p14="http://schemas.microsoft.com/office/powerpoint/2010/main" val="8341370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15" name="Text Placeholder 7"/>
          <p:cNvSpPr>
            <a:spLocks noGrp="1"/>
          </p:cNvSpPr>
          <p:nvPr>
            <p:ph type="body" sz="quarter" idx="23"/>
          </p:nvPr>
        </p:nvSpPr>
        <p:spPr>
          <a:xfrm>
            <a:off x="457201" y="6121016"/>
            <a:ext cx="11277599" cy="241685"/>
          </a:xfrm>
        </p:spPr>
        <p:txBody>
          <a:bodyPr>
            <a:noAutofit/>
          </a:bodyPr>
          <a:lstStyle>
            <a:lvl1pPr>
              <a:spcAft>
                <a:spcPts val="0"/>
              </a:spcAft>
              <a:defRPr sz="900"/>
            </a:lvl1pPr>
          </a:lstStyle>
          <a:p>
            <a:pPr lvl="0"/>
            <a:r>
              <a:rPr lang="en-US"/>
              <a:t>Click to edit Master text styles</a:t>
            </a:r>
          </a:p>
        </p:txBody>
      </p:sp>
      <p:sp>
        <p:nvSpPr>
          <p:cNvPr id="13" name="Text Placeholder 8">
            <a:extLst>
              <a:ext uri="{FF2B5EF4-FFF2-40B4-BE49-F238E27FC236}">
                <a16:creationId xmlns:a16="http://schemas.microsoft.com/office/drawing/2014/main" id="{ACD26822-93FD-4865-A5E4-053695247E8C}"/>
              </a:ext>
            </a:extLst>
          </p:cNvPr>
          <p:cNvSpPr>
            <a:spLocks noGrp="1"/>
          </p:cNvSpPr>
          <p:nvPr>
            <p:ph type="body" sz="quarter" idx="13"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16" name="Title Placeholder 1">
            <a:extLst>
              <a:ext uri="{FF2B5EF4-FFF2-40B4-BE49-F238E27FC236}">
                <a16:creationId xmlns:a16="http://schemas.microsoft.com/office/drawing/2014/main" id="{B7DE9340-98F1-4431-9CA2-BA6425441E81}"/>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
        <p:nvSpPr>
          <p:cNvPr id="10" name="Text Placeholder 5">
            <a:extLst>
              <a:ext uri="{FF2B5EF4-FFF2-40B4-BE49-F238E27FC236}">
                <a16:creationId xmlns:a16="http://schemas.microsoft.com/office/drawing/2014/main" id="{E7262CBC-4A95-4837-A61F-136A1A92816E}"/>
              </a:ext>
            </a:extLst>
          </p:cNvPr>
          <p:cNvSpPr>
            <a:spLocks noGrp="1"/>
          </p:cNvSpPr>
          <p:nvPr>
            <p:ph type="body" sz="quarter" idx="27"/>
          </p:nvPr>
        </p:nvSpPr>
        <p:spPr>
          <a:xfrm>
            <a:off x="463295" y="1719067"/>
            <a:ext cx="5486516" cy="405939"/>
          </a:xfrm>
        </p:spPr>
        <p:txBody>
          <a:bodyPr>
            <a:noAutofit/>
          </a:bodyPr>
          <a:lstStyle>
            <a:lvl1pPr>
              <a:defRPr sz="1200"/>
            </a:lvl1pPr>
          </a:lstStyle>
          <a:p>
            <a:pPr lvl="0"/>
            <a:r>
              <a:rPr lang="en-US" noProof="0"/>
              <a:t>Click to edit Master text styles</a:t>
            </a:r>
          </a:p>
        </p:txBody>
      </p:sp>
      <p:sp>
        <p:nvSpPr>
          <p:cNvPr id="14" name="Chart Placeholder 2">
            <a:extLst>
              <a:ext uri="{FF2B5EF4-FFF2-40B4-BE49-F238E27FC236}">
                <a16:creationId xmlns:a16="http://schemas.microsoft.com/office/drawing/2014/main" id="{998B6561-5E4C-45DB-B44A-78C42A48BE14}"/>
              </a:ext>
            </a:extLst>
          </p:cNvPr>
          <p:cNvSpPr>
            <a:spLocks noGrp="1"/>
          </p:cNvSpPr>
          <p:nvPr>
            <p:ph type="chart" sz="quarter" idx="28"/>
          </p:nvPr>
        </p:nvSpPr>
        <p:spPr>
          <a:xfrm>
            <a:off x="463295" y="2125005"/>
            <a:ext cx="5486397" cy="3996000"/>
          </a:xfrm>
        </p:spPr>
        <p:txBody>
          <a:bodyPr>
            <a:noAutofit/>
          </a:bodyPr>
          <a:lstStyle>
            <a:lvl1pPr>
              <a:defRPr sz="1200"/>
            </a:lvl1pPr>
          </a:lstStyle>
          <a:p>
            <a:r>
              <a:rPr lang="en-US"/>
              <a:t>Click icon to add chart</a:t>
            </a:r>
            <a:endParaRPr lang="en-GB"/>
          </a:p>
        </p:txBody>
      </p:sp>
      <p:sp>
        <p:nvSpPr>
          <p:cNvPr id="17" name="Text Placeholder 5">
            <a:extLst>
              <a:ext uri="{FF2B5EF4-FFF2-40B4-BE49-F238E27FC236}">
                <a16:creationId xmlns:a16="http://schemas.microsoft.com/office/drawing/2014/main" id="{BB222F9F-D76E-4EB6-8F6C-B094911F4118}"/>
              </a:ext>
            </a:extLst>
          </p:cNvPr>
          <p:cNvSpPr>
            <a:spLocks noGrp="1"/>
          </p:cNvSpPr>
          <p:nvPr>
            <p:ph type="body" sz="quarter" idx="29"/>
          </p:nvPr>
        </p:nvSpPr>
        <p:spPr>
          <a:xfrm>
            <a:off x="6254379" y="1719067"/>
            <a:ext cx="5486516" cy="405939"/>
          </a:xfrm>
        </p:spPr>
        <p:txBody>
          <a:bodyPr>
            <a:noAutofit/>
          </a:bodyPr>
          <a:lstStyle>
            <a:lvl1pPr>
              <a:defRPr sz="1200"/>
            </a:lvl1pPr>
          </a:lstStyle>
          <a:p>
            <a:pPr lvl="0"/>
            <a:r>
              <a:rPr lang="en-US" noProof="0"/>
              <a:t>Click to edit Master text styles</a:t>
            </a:r>
          </a:p>
        </p:txBody>
      </p:sp>
      <p:sp>
        <p:nvSpPr>
          <p:cNvPr id="18" name="Chart Placeholder 2">
            <a:extLst>
              <a:ext uri="{FF2B5EF4-FFF2-40B4-BE49-F238E27FC236}">
                <a16:creationId xmlns:a16="http://schemas.microsoft.com/office/drawing/2014/main" id="{C6A003FD-9D71-4EF0-A043-00FDE84E2939}"/>
              </a:ext>
            </a:extLst>
          </p:cNvPr>
          <p:cNvSpPr>
            <a:spLocks noGrp="1"/>
          </p:cNvSpPr>
          <p:nvPr>
            <p:ph type="chart" sz="quarter" idx="30"/>
          </p:nvPr>
        </p:nvSpPr>
        <p:spPr>
          <a:xfrm>
            <a:off x="6254498" y="2125005"/>
            <a:ext cx="5486397" cy="3996000"/>
          </a:xfrm>
        </p:spPr>
        <p:txBody>
          <a:bodyPr>
            <a:noAutofit/>
          </a:bodyPr>
          <a:lstStyle>
            <a:lvl1pPr>
              <a:defRPr sz="1200"/>
            </a:lvl1pPr>
          </a:lstStyle>
          <a:p>
            <a:r>
              <a:rPr lang="en-US"/>
              <a:t>Click icon to add chart</a:t>
            </a:r>
            <a:endParaRPr lang="en-GB"/>
          </a:p>
        </p:txBody>
      </p:sp>
    </p:spTree>
    <p:extLst>
      <p:ext uri="{BB962C8B-B14F-4D97-AF65-F5344CB8AC3E}">
        <p14:creationId xmlns:p14="http://schemas.microsoft.com/office/powerpoint/2010/main" val="36656563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6" name="Text Placeholder 18">
            <a:extLst>
              <a:ext uri="{FF2B5EF4-FFF2-40B4-BE49-F238E27FC236}">
                <a16:creationId xmlns:a16="http://schemas.microsoft.com/office/drawing/2014/main" id="{9594675B-632B-4586-A58E-C63B0B063510}"/>
              </a:ext>
            </a:extLst>
          </p:cNvPr>
          <p:cNvSpPr>
            <a:spLocks noGrp="1"/>
          </p:cNvSpPr>
          <p:nvPr>
            <p:ph idx="1"/>
          </p:nvPr>
        </p:nvSpPr>
        <p:spPr>
          <a:xfrm>
            <a:off x="463296" y="1714500"/>
            <a:ext cx="4413504" cy="4648200"/>
          </a:xfrm>
          <a:prstGeom prst="rect">
            <a:avLst/>
          </a:prstGeom>
        </p:spPr>
        <p:txBody>
          <a:bodyPr vert="horz" lIns="0" tIns="0" rIns="0" bIns="0" rtlCol="0">
            <a:noAutofit/>
          </a:bodyPr>
          <a:lstStyle>
            <a:lvl1pPr marL="0" indent="0" algn="l">
              <a:buFontTx/>
              <a:buNone/>
              <a:defRPr sz="1200">
                <a:latin typeface="+mn-lt"/>
              </a:defRPr>
            </a:lvl1pPr>
            <a:lvl2pPr marL="104775" indent="-104775" algn="l">
              <a:buClrTx/>
              <a:buSzPct val="100000"/>
              <a:buFont typeface="Arial" panose="020B0604020202020204" pitchFamily="34" charset="0"/>
              <a:buChar char="•"/>
              <a:defRPr lang="en-US" sz="1200" b="1" kern="1200" dirty="0">
                <a:solidFill>
                  <a:schemeClr val="tx1"/>
                </a:solidFill>
                <a:latin typeface="+mj-lt"/>
                <a:ea typeface="+mn-ea"/>
                <a:cs typeface="Calibri Light" panose="020F0302020204030204" pitchFamily="34" charset="0"/>
              </a:defRPr>
            </a:lvl2pPr>
            <a:lvl3pPr marL="347472" indent="-173736" algn="l">
              <a:buClrTx/>
              <a:buSzPct val="100000"/>
              <a:buFont typeface="Arial" panose="020B0604020202020204" pitchFamily="34" charset="0"/>
              <a:buChar char="−"/>
              <a:defRPr sz="1200">
                <a:latin typeface="+mn-lt"/>
              </a:defRPr>
            </a:lvl3pPr>
            <a:lvl4pPr marL="521208" indent="-173736" algn="l">
              <a:buClrTx/>
              <a:buSzPct val="100000"/>
              <a:buFont typeface="Arial" panose="020B0604020202020204" pitchFamily="34" charset="0"/>
              <a:buChar char="◦"/>
              <a:defRPr sz="1200">
                <a:latin typeface="+mn-lt"/>
              </a:defRPr>
            </a:lvl4pPr>
            <a:lvl5pPr marL="694944" indent="-173736" algn="l">
              <a:buClrTx/>
              <a:buSzPct val="100000"/>
              <a:buFont typeface="Arial" panose="020B0604020202020204" pitchFamily="34" charset="0"/>
              <a:buChar char="−"/>
              <a:defRPr sz="1200">
                <a:latin typeface="+mn-lt"/>
              </a:defRPr>
            </a:lvl5pPr>
          </a:lstStyle>
          <a:p>
            <a:pPr lvl="0"/>
            <a:r>
              <a:rPr lang="en-US"/>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a:t>Second level</a:t>
            </a:r>
          </a:p>
          <a:p>
            <a:pPr lvl="2"/>
            <a:r>
              <a:rPr lang="en-US"/>
              <a:t>Third level</a:t>
            </a:r>
          </a:p>
          <a:p>
            <a:pPr lvl="3"/>
            <a:r>
              <a:rPr lang="en-US"/>
              <a:t>Fourth level</a:t>
            </a:r>
          </a:p>
          <a:p>
            <a:pPr lvl="4"/>
            <a:r>
              <a:rPr lang="en-US"/>
              <a:t>Fifth level</a:t>
            </a:r>
            <a:endParaRPr lang="en-US" noProof="0"/>
          </a:p>
        </p:txBody>
      </p:sp>
      <p:sp>
        <p:nvSpPr>
          <p:cNvPr id="8" name="Content Placeholder 3"/>
          <p:cNvSpPr>
            <a:spLocks noGrp="1"/>
          </p:cNvSpPr>
          <p:nvPr>
            <p:ph sz="quarter" idx="16"/>
          </p:nvPr>
        </p:nvSpPr>
        <p:spPr>
          <a:xfrm>
            <a:off x="5450349" y="1718455"/>
            <a:ext cx="6290545" cy="4716463"/>
          </a:xfrm>
          <a:prstGeom prst="rect">
            <a:avLst/>
          </a:prstGeom>
        </p:spPr>
        <p:txBody>
          <a:bodyPr>
            <a:noAutofit/>
          </a:bodyPr>
          <a:lstStyle>
            <a:lvl1pPr marL="0" indent="0" algn="l">
              <a:buFontTx/>
              <a:buNone/>
              <a:tabLst>
                <a:tab pos="3771900" algn="r"/>
              </a:tabLst>
              <a:defRPr sz="1200"/>
            </a:lvl1pPr>
            <a:lvl2pPr marL="104775" indent="-104775" algn="l">
              <a:buClrTx/>
              <a:buSzPct val="100000"/>
              <a:buFont typeface="Arial" panose="020B0604020202020204" pitchFamily="34" charset="0"/>
              <a:buChar char="•"/>
              <a:tabLst>
                <a:tab pos="3771900" algn="r"/>
              </a:tabLst>
              <a:defRPr lang="en-US" sz="1200" b="1" kern="1200" noProof="0" dirty="0">
                <a:solidFill>
                  <a:schemeClr val="tx1"/>
                </a:solidFill>
                <a:latin typeface="+mj-lt"/>
                <a:ea typeface="+mn-ea"/>
                <a:cs typeface="Calibri Light" panose="020F0302020204030204" pitchFamily="34" charset="0"/>
              </a:defRPr>
            </a:lvl2pPr>
            <a:lvl3pPr marL="228600" indent="-104775" algn="l">
              <a:buClrTx/>
              <a:buSzPct val="100000"/>
              <a:buFont typeface="Arial" panose="020B0604020202020204" pitchFamily="34" charset="0"/>
              <a:buChar char="−"/>
              <a:tabLst>
                <a:tab pos="3771900" algn="r"/>
              </a:tabLst>
              <a:defRPr lang="en-US" sz="1200" kern="1200" noProof="0" dirty="0">
                <a:solidFill>
                  <a:schemeClr val="tx1"/>
                </a:solidFill>
                <a:latin typeface="+mn-lt"/>
                <a:ea typeface="+mn-ea"/>
                <a:cs typeface="Calibri Light" panose="020F0302020204030204" pitchFamily="34" charset="0"/>
              </a:defRPr>
            </a:lvl3pPr>
            <a:lvl4pPr marL="352425" indent="-104775" algn="l">
              <a:buClrTx/>
              <a:buSzPct val="100000"/>
              <a:buFont typeface="Arial" panose="020B0604020202020204" pitchFamily="34" charset="0"/>
              <a:buChar char="◦"/>
              <a:tabLst>
                <a:tab pos="3771900" algn="r"/>
              </a:tabLst>
              <a:defRPr lang="en-US" sz="1200" kern="1200" baseline="0" noProof="0" dirty="0">
                <a:solidFill>
                  <a:schemeClr val="tx1"/>
                </a:solidFill>
                <a:latin typeface="+mn-lt"/>
                <a:ea typeface="+mn-ea"/>
                <a:cs typeface="Calibri Light" panose="020F0302020204030204" pitchFamily="34" charset="0"/>
              </a:defRPr>
            </a:lvl4pPr>
            <a:lvl5pPr marL="476250" indent="-104775" algn="l">
              <a:buClrTx/>
              <a:buSzPct val="100000"/>
              <a:buFont typeface="Arial" panose="020B0604020202020204" pitchFamily="34" charset="0"/>
              <a:buChar char="−"/>
              <a:tabLst>
                <a:tab pos="3771900" algn="r"/>
              </a:tabLst>
              <a:defRPr lang="en-US" sz="1200" kern="1200" baseline="0" noProof="0" dirty="0">
                <a:solidFill>
                  <a:schemeClr val="tx1"/>
                </a:solidFill>
                <a:latin typeface="+mn-lt"/>
                <a:ea typeface="+mn-ea"/>
                <a:cs typeface="Calibri Light" panose="020F0302020204030204" pitchFamily="34" charset="0"/>
              </a:defRPr>
            </a:lvl5pPr>
          </a:lstStyle>
          <a:p>
            <a:pPr lvl="0"/>
            <a:r>
              <a:rPr lang="en-US" noProof="0"/>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Second level</a:t>
            </a:r>
          </a:p>
          <a:p>
            <a:pPr marL="347472" lvl="2"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Third level</a:t>
            </a:r>
          </a:p>
          <a:p>
            <a:pPr marL="521208" lvl="3"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Fourth level</a:t>
            </a:r>
          </a:p>
          <a:p>
            <a:pPr marL="694944" lvl="4" indent="-173736" algn="l" defTabSz="598885" rtl="0" eaLnBrk="1" latinLnBrk="0" hangingPunct="1">
              <a:spcBef>
                <a:spcPts val="0"/>
              </a:spcBef>
              <a:spcAft>
                <a:spcPts val="750"/>
              </a:spcAft>
              <a:buClrTx/>
              <a:buSzPct val="100000"/>
              <a:buFont typeface="Arial" panose="020B0604020202020204" pitchFamily="34" charset="0"/>
              <a:buChar char="−"/>
              <a:tabLst/>
            </a:pPr>
            <a:r>
              <a:rPr lang="en-US" noProof="0"/>
              <a:t>Fifth level</a:t>
            </a:r>
          </a:p>
        </p:txBody>
      </p:sp>
      <p:sp>
        <p:nvSpPr>
          <p:cNvPr id="7" name="Text Placeholder 8">
            <a:extLst>
              <a:ext uri="{FF2B5EF4-FFF2-40B4-BE49-F238E27FC236}">
                <a16:creationId xmlns:a16="http://schemas.microsoft.com/office/drawing/2014/main" id="{834EAC11-4B6F-4989-ADAB-DCA27D91F556}"/>
              </a:ext>
            </a:extLst>
          </p:cNvPr>
          <p:cNvSpPr>
            <a:spLocks noGrp="1"/>
          </p:cNvSpPr>
          <p:nvPr>
            <p:ph type="body" sz="quarter" idx="13"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9" name="Title Placeholder 1">
            <a:extLst>
              <a:ext uri="{FF2B5EF4-FFF2-40B4-BE49-F238E27FC236}">
                <a16:creationId xmlns:a16="http://schemas.microsoft.com/office/drawing/2014/main" id="{615E83D0-63FA-4C06-8888-31EF80337E8A}"/>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Tree>
    <p:extLst>
      <p:ext uri="{BB962C8B-B14F-4D97-AF65-F5344CB8AC3E}">
        <p14:creationId xmlns:p14="http://schemas.microsoft.com/office/powerpoint/2010/main" val="390446695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10" name="Text Placeholder 18">
            <a:extLst>
              <a:ext uri="{FF2B5EF4-FFF2-40B4-BE49-F238E27FC236}">
                <a16:creationId xmlns:a16="http://schemas.microsoft.com/office/drawing/2014/main" id="{9201CB52-0687-4D7B-BA7D-D371257D7C27}"/>
              </a:ext>
            </a:extLst>
          </p:cNvPr>
          <p:cNvSpPr>
            <a:spLocks noGrp="1"/>
          </p:cNvSpPr>
          <p:nvPr>
            <p:ph idx="1"/>
          </p:nvPr>
        </p:nvSpPr>
        <p:spPr>
          <a:xfrm>
            <a:off x="463296" y="1714500"/>
            <a:ext cx="7410704" cy="4648200"/>
          </a:xfrm>
          <a:prstGeom prst="rect">
            <a:avLst/>
          </a:prstGeom>
        </p:spPr>
        <p:txBody>
          <a:bodyPr vert="horz" lIns="0" tIns="0" rIns="0" bIns="0" rtlCol="0">
            <a:noAutofit/>
          </a:bodyPr>
          <a:lstStyle>
            <a:lvl1pPr marL="0" indent="0" algn="l">
              <a:buFontTx/>
              <a:buNone/>
              <a:defRPr sz="1200">
                <a:latin typeface="+mn-lt"/>
              </a:defRPr>
            </a:lvl1pPr>
            <a:lvl2pPr marL="104775" indent="-104775" algn="l">
              <a:buClrTx/>
              <a:buSzPct val="100000"/>
              <a:buFont typeface="Arial" panose="020B0604020202020204" pitchFamily="34" charset="0"/>
              <a:buChar char="•"/>
              <a:defRPr lang="en-US" sz="1200" b="1" kern="1200" dirty="0">
                <a:solidFill>
                  <a:schemeClr val="tx1"/>
                </a:solidFill>
                <a:latin typeface="+mj-lt"/>
                <a:ea typeface="+mn-ea"/>
                <a:cs typeface="Calibri Light" panose="020F0302020204030204" pitchFamily="34" charset="0"/>
              </a:defRPr>
            </a:lvl2pPr>
            <a:lvl3pPr marL="347472" indent="-173736" algn="l">
              <a:buClrTx/>
              <a:buSzPct val="100000"/>
              <a:buFont typeface="Arial" panose="020B0604020202020204" pitchFamily="34" charset="0"/>
              <a:buChar char="−"/>
              <a:defRPr sz="1200">
                <a:latin typeface="+mn-lt"/>
              </a:defRPr>
            </a:lvl3pPr>
            <a:lvl4pPr marL="521208" indent="-173736" algn="l">
              <a:buClrTx/>
              <a:buSzPct val="100000"/>
              <a:buFont typeface="Arial" panose="020B0604020202020204" pitchFamily="34" charset="0"/>
              <a:buChar char="◦"/>
              <a:defRPr sz="1200">
                <a:latin typeface="+mn-lt"/>
              </a:defRPr>
            </a:lvl4pPr>
            <a:lvl5pPr marL="694944" indent="-173736" algn="l">
              <a:buClrTx/>
              <a:buSzPct val="100000"/>
              <a:buFont typeface="Arial" panose="020B0604020202020204" pitchFamily="34" charset="0"/>
              <a:buChar char="−"/>
              <a:defRPr sz="1200">
                <a:latin typeface="+mn-lt"/>
              </a:defRPr>
            </a:lvl5pPr>
          </a:lstStyle>
          <a:p>
            <a:pPr lvl="0"/>
            <a:r>
              <a:rPr lang="en-US"/>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a:t>Second level</a:t>
            </a:r>
          </a:p>
          <a:p>
            <a:pPr lvl="2"/>
            <a:r>
              <a:rPr lang="en-US"/>
              <a:t>Third level</a:t>
            </a:r>
          </a:p>
          <a:p>
            <a:pPr lvl="3"/>
            <a:r>
              <a:rPr lang="en-US"/>
              <a:t>Fourth level</a:t>
            </a:r>
          </a:p>
          <a:p>
            <a:pPr lvl="4"/>
            <a:r>
              <a:rPr lang="en-US"/>
              <a:t>Fifth level</a:t>
            </a:r>
            <a:endParaRPr lang="en-US" noProof="0"/>
          </a:p>
        </p:txBody>
      </p:sp>
      <p:sp>
        <p:nvSpPr>
          <p:cNvPr id="6" name="Content Placeholder 3"/>
          <p:cNvSpPr>
            <a:spLocks noGrp="1"/>
          </p:cNvSpPr>
          <p:nvPr>
            <p:ph sz="quarter" idx="10"/>
          </p:nvPr>
        </p:nvSpPr>
        <p:spPr>
          <a:xfrm>
            <a:off x="8192978" y="1737504"/>
            <a:ext cx="3547917" cy="4644248"/>
          </a:xfrm>
          <a:prstGeom prst="rect">
            <a:avLst/>
          </a:prstGeom>
        </p:spPr>
        <p:txBody>
          <a:bodyPr>
            <a:noAutofit/>
          </a:bodyPr>
          <a:lstStyle>
            <a:lvl1pPr>
              <a:tabLst>
                <a:tab pos="3771900" algn="r"/>
              </a:tabLst>
              <a:defRPr sz="1800">
                <a:solidFill>
                  <a:schemeClr val="accent3"/>
                </a:solidFill>
              </a:defRPr>
            </a:lvl1pPr>
            <a:lvl2pPr>
              <a:tabLst>
                <a:tab pos="3771900" algn="r"/>
              </a:tabLst>
              <a:defRPr/>
            </a:lvl2pPr>
            <a:lvl3pPr>
              <a:tabLst>
                <a:tab pos="3771900" algn="r"/>
              </a:tabLst>
              <a:defRPr/>
            </a:lvl3pPr>
            <a:lvl4pPr>
              <a:tabLst>
                <a:tab pos="3771900" algn="r"/>
              </a:tabLst>
              <a:defRPr/>
            </a:lvl4pPr>
            <a:lvl5pPr>
              <a:tabLst>
                <a:tab pos="3771900" algn="r"/>
              </a:tabLst>
              <a:defRPr baseline="0"/>
            </a:lvl5pPr>
          </a:lstStyle>
          <a:p>
            <a:pPr lvl="0"/>
            <a:r>
              <a:rPr lang="en-US" noProof="0"/>
              <a:t>Click to edit Master text styles</a:t>
            </a:r>
          </a:p>
        </p:txBody>
      </p:sp>
      <p:sp>
        <p:nvSpPr>
          <p:cNvPr id="7" name="Text Placeholder 8">
            <a:extLst>
              <a:ext uri="{FF2B5EF4-FFF2-40B4-BE49-F238E27FC236}">
                <a16:creationId xmlns:a16="http://schemas.microsoft.com/office/drawing/2014/main" id="{D58FC9CF-4F37-4309-BF5F-E64AE49426F2}"/>
              </a:ext>
            </a:extLst>
          </p:cNvPr>
          <p:cNvSpPr>
            <a:spLocks noGrp="1"/>
          </p:cNvSpPr>
          <p:nvPr>
            <p:ph type="body" sz="quarter" idx="13"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9" name="Title Placeholder 1">
            <a:extLst>
              <a:ext uri="{FF2B5EF4-FFF2-40B4-BE49-F238E27FC236}">
                <a16:creationId xmlns:a16="http://schemas.microsoft.com/office/drawing/2014/main" id="{6999054A-E358-4B12-B841-DE440A68D9B1}"/>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Tree>
    <p:extLst>
      <p:ext uri="{BB962C8B-B14F-4D97-AF65-F5344CB8AC3E}">
        <p14:creationId xmlns:p14="http://schemas.microsoft.com/office/powerpoint/2010/main" val="229142822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2" name="Text Placeholder 7"/>
          <p:cNvSpPr>
            <a:spLocks noGrp="1"/>
          </p:cNvSpPr>
          <p:nvPr>
            <p:ph type="body" sz="quarter" idx="23"/>
          </p:nvPr>
        </p:nvSpPr>
        <p:spPr>
          <a:xfrm>
            <a:off x="461468" y="6121016"/>
            <a:ext cx="11277600" cy="241685"/>
          </a:xfrm>
        </p:spPr>
        <p:txBody>
          <a:bodyPr>
            <a:noAutofit/>
          </a:bodyPr>
          <a:lstStyle>
            <a:lvl1pPr>
              <a:spcAft>
                <a:spcPts val="0"/>
              </a:spcAft>
              <a:defRPr sz="900"/>
            </a:lvl1pPr>
          </a:lstStyle>
          <a:p>
            <a:pPr lvl="0"/>
            <a:r>
              <a:rPr lang="en-US" noProof="0"/>
              <a:t>Click to edit Master text styles</a:t>
            </a:r>
          </a:p>
        </p:txBody>
      </p:sp>
      <p:sp>
        <p:nvSpPr>
          <p:cNvPr id="23" name="Text Placeholder 8">
            <a:extLst>
              <a:ext uri="{FF2B5EF4-FFF2-40B4-BE49-F238E27FC236}">
                <a16:creationId xmlns:a16="http://schemas.microsoft.com/office/drawing/2014/main" id="{272C8D47-97C8-4E6F-91CC-C3AB406C1C26}"/>
              </a:ext>
            </a:extLst>
          </p:cNvPr>
          <p:cNvSpPr>
            <a:spLocks noGrp="1"/>
          </p:cNvSpPr>
          <p:nvPr>
            <p:ph type="body" sz="quarter" idx="13"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24" name="Title Placeholder 1">
            <a:extLst>
              <a:ext uri="{FF2B5EF4-FFF2-40B4-BE49-F238E27FC236}">
                <a16:creationId xmlns:a16="http://schemas.microsoft.com/office/drawing/2014/main" id="{D65F0445-032D-4E6A-83EC-59A2184ED5F6}"/>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
        <p:nvSpPr>
          <p:cNvPr id="11" name="Text Placeholder 5">
            <a:extLst>
              <a:ext uri="{FF2B5EF4-FFF2-40B4-BE49-F238E27FC236}">
                <a16:creationId xmlns:a16="http://schemas.microsoft.com/office/drawing/2014/main" id="{635AD765-9B18-433B-8EB6-038BE1B79DF7}"/>
              </a:ext>
            </a:extLst>
          </p:cNvPr>
          <p:cNvSpPr>
            <a:spLocks noGrp="1"/>
          </p:cNvSpPr>
          <p:nvPr>
            <p:ph type="body" sz="quarter" idx="28"/>
          </p:nvPr>
        </p:nvSpPr>
        <p:spPr>
          <a:xfrm>
            <a:off x="463295" y="1719067"/>
            <a:ext cx="3549626" cy="405939"/>
          </a:xfrm>
        </p:spPr>
        <p:txBody>
          <a:bodyPr>
            <a:noAutofit/>
          </a:bodyPr>
          <a:lstStyle>
            <a:lvl1pPr>
              <a:defRPr sz="1200"/>
            </a:lvl1pPr>
          </a:lstStyle>
          <a:p>
            <a:pPr lvl="0"/>
            <a:r>
              <a:rPr lang="en-US" noProof="0"/>
              <a:t>Click to edit Master text styles</a:t>
            </a:r>
          </a:p>
        </p:txBody>
      </p:sp>
      <p:sp>
        <p:nvSpPr>
          <p:cNvPr id="13" name="Chart Placeholder 2">
            <a:extLst>
              <a:ext uri="{FF2B5EF4-FFF2-40B4-BE49-F238E27FC236}">
                <a16:creationId xmlns:a16="http://schemas.microsoft.com/office/drawing/2014/main" id="{D130E188-2B4B-486C-BD1D-47C20FA475E7}"/>
              </a:ext>
            </a:extLst>
          </p:cNvPr>
          <p:cNvSpPr>
            <a:spLocks noGrp="1"/>
          </p:cNvSpPr>
          <p:nvPr>
            <p:ph type="chart" sz="quarter" idx="29"/>
          </p:nvPr>
        </p:nvSpPr>
        <p:spPr>
          <a:xfrm>
            <a:off x="463295" y="2125005"/>
            <a:ext cx="3549549" cy="3996000"/>
          </a:xfrm>
        </p:spPr>
        <p:txBody>
          <a:bodyPr>
            <a:noAutofit/>
          </a:bodyPr>
          <a:lstStyle>
            <a:lvl1pPr>
              <a:defRPr sz="1200"/>
            </a:lvl1pPr>
          </a:lstStyle>
          <a:p>
            <a:r>
              <a:rPr lang="en-US"/>
              <a:t>Click icon to add chart</a:t>
            </a:r>
            <a:endParaRPr lang="en-GB"/>
          </a:p>
        </p:txBody>
      </p:sp>
      <p:sp>
        <p:nvSpPr>
          <p:cNvPr id="14" name="Text Placeholder 5">
            <a:extLst>
              <a:ext uri="{FF2B5EF4-FFF2-40B4-BE49-F238E27FC236}">
                <a16:creationId xmlns:a16="http://schemas.microsoft.com/office/drawing/2014/main" id="{A6933EB7-6AC2-4723-921C-5EC8AC5FD6BE}"/>
              </a:ext>
            </a:extLst>
          </p:cNvPr>
          <p:cNvSpPr>
            <a:spLocks noGrp="1"/>
          </p:cNvSpPr>
          <p:nvPr>
            <p:ph type="body" sz="quarter" idx="27"/>
          </p:nvPr>
        </p:nvSpPr>
        <p:spPr>
          <a:xfrm>
            <a:off x="8189609" y="1719067"/>
            <a:ext cx="3549703" cy="405939"/>
          </a:xfrm>
        </p:spPr>
        <p:txBody>
          <a:bodyPr>
            <a:noAutofit/>
          </a:bodyPr>
          <a:lstStyle>
            <a:lvl1pPr>
              <a:defRPr sz="1200"/>
            </a:lvl1pPr>
          </a:lstStyle>
          <a:p>
            <a:pPr lvl="0"/>
            <a:r>
              <a:rPr lang="en-US" noProof="0"/>
              <a:t>Click to edit Master text styles</a:t>
            </a:r>
          </a:p>
        </p:txBody>
      </p:sp>
      <p:sp>
        <p:nvSpPr>
          <p:cNvPr id="15" name="Chart Placeholder 2">
            <a:extLst>
              <a:ext uri="{FF2B5EF4-FFF2-40B4-BE49-F238E27FC236}">
                <a16:creationId xmlns:a16="http://schemas.microsoft.com/office/drawing/2014/main" id="{90031F83-D8FE-4B02-B434-578AF2C925E7}"/>
              </a:ext>
            </a:extLst>
          </p:cNvPr>
          <p:cNvSpPr>
            <a:spLocks noGrp="1"/>
          </p:cNvSpPr>
          <p:nvPr>
            <p:ph type="chart" sz="quarter" idx="30"/>
          </p:nvPr>
        </p:nvSpPr>
        <p:spPr>
          <a:xfrm>
            <a:off x="8189442" y="2125005"/>
            <a:ext cx="3549626" cy="3996000"/>
          </a:xfrm>
        </p:spPr>
        <p:txBody>
          <a:bodyPr>
            <a:noAutofit/>
          </a:bodyPr>
          <a:lstStyle>
            <a:lvl1pPr>
              <a:defRPr sz="1200"/>
            </a:lvl1pPr>
          </a:lstStyle>
          <a:p>
            <a:r>
              <a:rPr lang="en-US"/>
              <a:t>Click icon to add chart</a:t>
            </a:r>
            <a:endParaRPr lang="en-GB"/>
          </a:p>
        </p:txBody>
      </p:sp>
      <p:sp>
        <p:nvSpPr>
          <p:cNvPr id="16" name="Text Placeholder 5">
            <a:extLst>
              <a:ext uri="{FF2B5EF4-FFF2-40B4-BE49-F238E27FC236}">
                <a16:creationId xmlns:a16="http://schemas.microsoft.com/office/drawing/2014/main" id="{2C2543A0-9DD5-4C41-83BF-4667874B7DF9}"/>
              </a:ext>
            </a:extLst>
          </p:cNvPr>
          <p:cNvSpPr>
            <a:spLocks noGrp="1"/>
          </p:cNvSpPr>
          <p:nvPr>
            <p:ph type="body" sz="quarter" idx="31"/>
          </p:nvPr>
        </p:nvSpPr>
        <p:spPr>
          <a:xfrm>
            <a:off x="4326414" y="1719067"/>
            <a:ext cx="3549703" cy="405939"/>
          </a:xfrm>
        </p:spPr>
        <p:txBody>
          <a:bodyPr>
            <a:noAutofit/>
          </a:bodyPr>
          <a:lstStyle>
            <a:lvl1pPr>
              <a:defRPr sz="1200"/>
            </a:lvl1pPr>
          </a:lstStyle>
          <a:p>
            <a:pPr lvl="0"/>
            <a:r>
              <a:rPr lang="en-US" noProof="0"/>
              <a:t>Click to edit Master text styles</a:t>
            </a:r>
          </a:p>
        </p:txBody>
      </p:sp>
      <p:sp>
        <p:nvSpPr>
          <p:cNvPr id="25" name="Chart Placeholder 2">
            <a:extLst>
              <a:ext uri="{FF2B5EF4-FFF2-40B4-BE49-F238E27FC236}">
                <a16:creationId xmlns:a16="http://schemas.microsoft.com/office/drawing/2014/main" id="{3C1BDB83-19E3-4D76-BED6-5241B384772C}"/>
              </a:ext>
            </a:extLst>
          </p:cNvPr>
          <p:cNvSpPr>
            <a:spLocks noGrp="1"/>
          </p:cNvSpPr>
          <p:nvPr>
            <p:ph type="chart" sz="quarter" idx="32"/>
          </p:nvPr>
        </p:nvSpPr>
        <p:spPr>
          <a:xfrm>
            <a:off x="4326330" y="2125005"/>
            <a:ext cx="3549626" cy="3996000"/>
          </a:xfrm>
        </p:spPr>
        <p:txBody>
          <a:bodyPr>
            <a:noAutofit/>
          </a:bodyPr>
          <a:lstStyle>
            <a:lvl1pPr>
              <a:defRPr sz="1200"/>
            </a:lvl1pPr>
          </a:lstStyle>
          <a:p>
            <a:r>
              <a:rPr lang="en-US"/>
              <a:t>Click icon to add chart</a:t>
            </a:r>
            <a:endParaRPr lang="en-GB"/>
          </a:p>
        </p:txBody>
      </p:sp>
    </p:spTree>
    <p:extLst>
      <p:ext uri="{BB962C8B-B14F-4D97-AF65-F5344CB8AC3E}">
        <p14:creationId xmlns:p14="http://schemas.microsoft.com/office/powerpoint/2010/main" val="79189655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 Black Page Image">
    <p:bg bwMode="gray">
      <p:bgPr>
        <a:solidFill>
          <a:schemeClr val="tx1"/>
        </a:solidFill>
        <a:effectLst/>
      </p:bgPr>
    </p:bg>
    <p:spTree>
      <p:nvGrpSpPr>
        <p:cNvPr id="1" name=""/>
        <p:cNvGrpSpPr/>
        <p:nvPr/>
      </p:nvGrpSpPr>
      <p:grpSpPr>
        <a:xfrm>
          <a:off x="0" y="0"/>
          <a:ext cx="0" cy="0"/>
          <a:chOff x="0" y="0"/>
          <a:chExt cx="0" cy="0"/>
        </a:xfrm>
      </p:grpSpPr>
      <p:sp>
        <p:nvSpPr>
          <p:cNvPr id="17" name="Picture Placeholder 8">
            <a:extLst>
              <a:ext uri="{FF2B5EF4-FFF2-40B4-BE49-F238E27FC236}">
                <a16:creationId xmlns:a16="http://schemas.microsoft.com/office/drawing/2014/main" id="{DEF77F0F-DE6A-48C9-92BD-013174DD643C}"/>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r>
              <a:rPr lang="en-US" noProof="0"/>
              <a:t>Click icon to add picture</a:t>
            </a:r>
          </a:p>
        </p:txBody>
      </p:sp>
      <p:sp>
        <p:nvSpPr>
          <p:cNvPr id="41" name="Text Placeholder 4">
            <a:extLst>
              <a:ext uri="{FF2B5EF4-FFF2-40B4-BE49-F238E27FC236}">
                <a16:creationId xmlns:a16="http://schemas.microsoft.com/office/drawing/2014/main" id="{EE5D7BA0-7E63-4F55-8707-FB998AF96C8C}"/>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5" name="Title 1">
            <a:extLst>
              <a:ext uri="{FF2B5EF4-FFF2-40B4-BE49-F238E27FC236}">
                <a16:creationId xmlns:a16="http://schemas.microsoft.com/office/drawing/2014/main" id="{37C1D43B-9933-4650-9DD5-73494BECAE5A}"/>
              </a:ext>
            </a:extLst>
          </p:cNvPr>
          <p:cNvSpPr>
            <a:spLocks noGrp="1"/>
          </p:cNvSpPr>
          <p:nvPr>
            <p:ph type="ctrTitle"/>
          </p:nvPr>
        </p:nvSpPr>
        <p:spPr bwMode="gray">
          <a:xfrm>
            <a:off x="501651" y="5186207"/>
            <a:ext cx="4446269" cy="1189752"/>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p>
        </p:txBody>
      </p:sp>
      <p:grpSp>
        <p:nvGrpSpPr>
          <p:cNvPr id="30" name="Group 29">
            <a:extLst>
              <a:ext uri="{FF2B5EF4-FFF2-40B4-BE49-F238E27FC236}">
                <a16:creationId xmlns:a16="http://schemas.microsoft.com/office/drawing/2014/main" id="{55EEA3F2-C909-4275-956A-5518D341D424}"/>
              </a:ext>
            </a:extLst>
          </p:cNvPr>
          <p:cNvGrpSpPr>
            <a:grpSpLocks noChangeAspect="1"/>
          </p:cNvGrpSpPr>
          <p:nvPr/>
        </p:nvGrpSpPr>
        <p:grpSpPr>
          <a:xfrm>
            <a:off x="475325" y="457200"/>
            <a:ext cx="1998000" cy="374400"/>
            <a:chOff x="398463" y="404813"/>
            <a:chExt cx="1627187" cy="307976"/>
          </a:xfrm>
          <a:solidFill>
            <a:schemeClr val="tx1"/>
          </a:solidFill>
        </p:grpSpPr>
        <p:sp>
          <p:nvSpPr>
            <p:cNvPr id="31" name="Oval 5">
              <a:extLst>
                <a:ext uri="{FF2B5EF4-FFF2-40B4-BE49-F238E27FC236}">
                  <a16:creationId xmlns:a16="http://schemas.microsoft.com/office/drawing/2014/main" id="{619F8D2D-E0FF-4267-BB4C-23E0F19AA0F4}"/>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2" name="Freeform 6">
              <a:extLst>
                <a:ext uri="{FF2B5EF4-FFF2-40B4-BE49-F238E27FC236}">
                  <a16:creationId xmlns:a16="http://schemas.microsoft.com/office/drawing/2014/main" id="{40BDA8F6-D1EC-4590-8515-7F2E0D9EE114}"/>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3" name="Rectangle 7">
              <a:extLst>
                <a:ext uri="{FF2B5EF4-FFF2-40B4-BE49-F238E27FC236}">
                  <a16:creationId xmlns:a16="http://schemas.microsoft.com/office/drawing/2014/main" id="{8E570DBD-3EC7-4EE8-886A-A6498BEC37F4}"/>
                </a:ext>
              </a:extLst>
            </p:cNvPr>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4" name="Freeform 8">
              <a:extLst>
                <a:ext uri="{FF2B5EF4-FFF2-40B4-BE49-F238E27FC236}">
                  <a16:creationId xmlns:a16="http://schemas.microsoft.com/office/drawing/2014/main" id="{B1656288-29CD-4B95-A46B-7B8DA786095F}"/>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5" name="Rectangle 9">
              <a:extLst>
                <a:ext uri="{FF2B5EF4-FFF2-40B4-BE49-F238E27FC236}">
                  <a16:creationId xmlns:a16="http://schemas.microsoft.com/office/drawing/2014/main" id="{C3894AF9-2B03-4231-9AEA-EC49F5E194E0}"/>
                </a:ext>
              </a:extLst>
            </p:cNvPr>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6" name="Rectangle 10">
              <a:extLst>
                <a:ext uri="{FF2B5EF4-FFF2-40B4-BE49-F238E27FC236}">
                  <a16:creationId xmlns:a16="http://schemas.microsoft.com/office/drawing/2014/main" id="{F1C43784-6F73-4D9F-8497-B40FDBB854E4}"/>
                </a:ext>
              </a:extLst>
            </p:cNvPr>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7" name="Freeform 11">
              <a:extLst>
                <a:ext uri="{FF2B5EF4-FFF2-40B4-BE49-F238E27FC236}">
                  <a16:creationId xmlns:a16="http://schemas.microsoft.com/office/drawing/2014/main" id="{E031C0BD-B701-4255-B53D-1A0FB806633C}"/>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8" name="Freeform 12">
              <a:extLst>
                <a:ext uri="{FF2B5EF4-FFF2-40B4-BE49-F238E27FC236}">
                  <a16:creationId xmlns:a16="http://schemas.microsoft.com/office/drawing/2014/main" id="{1F07466D-8C2C-4286-9984-9193301353E7}"/>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9" name="Freeform 13">
              <a:extLst>
                <a:ext uri="{FF2B5EF4-FFF2-40B4-BE49-F238E27FC236}">
                  <a16:creationId xmlns:a16="http://schemas.microsoft.com/office/drawing/2014/main" id="{F2700776-9B5A-4A2C-BA8E-E8C5B03A090F}"/>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42" name="Freeform 14">
              <a:extLst>
                <a:ext uri="{FF2B5EF4-FFF2-40B4-BE49-F238E27FC236}">
                  <a16:creationId xmlns:a16="http://schemas.microsoft.com/office/drawing/2014/main" id="{1D768AB6-AEBA-4689-BCE3-70447F634D06}"/>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Tree>
    <p:extLst>
      <p:ext uri="{BB962C8B-B14F-4D97-AF65-F5344CB8AC3E}">
        <p14:creationId xmlns:p14="http://schemas.microsoft.com/office/powerpoint/2010/main" val="2067402301"/>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481764" y="1719067"/>
            <a:ext cx="2715768" cy="1260000"/>
          </a:xfrm>
        </p:spPr>
        <p:txBody>
          <a:bodyPr lIns="0" tIns="0" rIns="0" bIns="0">
            <a:noAutofit/>
          </a:bodyPr>
          <a:lstStyle>
            <a:lvl1pPr>
              <a:defRPr sz="1200"/>
            </a:lvl1pPr>
          </a:lstStyle>
          <a:p>
            <a:r>
              <a:rPr lang="en-US" noProof="0"/>
              <a:t>Click icon to add picture</a:t>
            </a:r>
          </a:p>
        </p:txBody>
      </p:sp>
      <p:sp>
        <p:nvSpPr>
          <p:cNvPr id="5" name="Picture Placeholder 6"/>
          <p:cNvSpPr>
            <a:spLocks noGrp="1"/>
          </p:cNvSpPr>
          <p:nvPr>
            <p:ph type="pic" sz="quarter" idx="14"/>
          </p:nvPr>
        </p:nvSpPr>
        <p:spPr>
          <a:xfrm>
            <a:off x="3329552" y="1719067"/>
            <a:ext cx="2715768" cy="1260000"/>
          </a:xfrm>
        </p:spPr>
        <p:txBody>
          <a:bodyPr lIns="0" tIns="0" rIns="0" bIns="0">
            <a:noAutofit/>
          </a:bodyPr>
          <a:lstStyle>
            <a:lvl1pPr>
              <a:defRPr sz="1200"/>
            </a:lvl1pPr>
          </a:lstStyle>
          <a:p>
            <a:r>
              <a:rPr lang="en-US" noProof="0"/>
              <a:t>Click icon to add picture</a:t>
            </a:r>
          </a:p>
        </p:txBody>
      </p:sp>
      <p:sp>
        <p:nvSpPr>
          <p:cNvPr id="6" name="Picture Placeholder 6"/>
          <p:cNvSpPr>
            <a:spLocks noGrp="1"/>
          </p:cNvSpPr>
          <p:nvPr>
            <p:ph type="pic" sz="quarter" idx="15"/>
          </p:nvPr>
        </p:nvSpPr>
        <p:spPr>
          <a:xfrm>
            <a:off x="6177340" y="1719067"/>
            <a:ext cx="2715768" cy="1260000"/>
          </a:xfrm>
        </p:spPr>
        <p:txBody>
          <a:bodyPr lIns="0" tIns="0" rIns="0" bIns="0">
            <a:noAutofit/>
          </a:bodyPr>
          <a:lstStyle>
            <a:lvl1pPr>
              <a:defRPr sz="1200"/>
            </a:lvl1pPr>
          </a:lstStyle>
          <a:p>
            <a:r>
              <a:rPr lang="en-US" noProof="0"/>
              <a:t>Click icon to add picture</a:t>
            </a:r>
          </a:p>
        </p:txBody>
      </p:sp>
      <p:sp>
        <p:nvSpPr>
          <p:cNvPr id="7" name="Picture Placeholder 6"/>
          <p:cNvSpPr>
            <a:spLocks noGrp="1"/>
          </p:cNvSpPr>
          <p:nvPr>
            <p:ph type="pic" sz="quarter" idx="16"/>
          </p:nvPr>
        </p:nvSpPr>
        <p:spPr>
          <a:xfrm>
            <a:off x="9025127" y="1719067"/>
            <a:ext cx="2715768" cy="1260000"/>
          </a:xfrm>
        </p:spPr>
        <p:txBody>
          <a:bodyPr lIns="0" tIns="0" rIns="0" bIns="0">
            <a:noAutofit/>
          </a:bodyPr>
          <a:lstStyle>
            <a:lvl1pPr>
              <a:defRPr sz="1200"/>
            </a:lvl1pPr>
          </a:lstStyle>
          <a:p>
            <a:r>
              <a:rPr lang="en-US" noProof="0"/>
              <a:t>Click icon to add picture</a:t>
            </a:r>
          </a:p>
        </p:txBody>
      </p:sp>
      <p:sp>
        <p:nvSpPr>
          <p:cNvPr id="9" name="Text Placeholder 8"/>
          <p:cNvSpPr>
            <a:spLocks noGrp="1"/>
          </p:cNvSpPr>
          <p:nvPr>
            <p:ph type="body" sz="quarter" idx="17"/>
          </p:nvPr>
        </p:nvSpPr>
        <p:spPr>
          <a:xfrm>
            <a:off x="473297" y="3084311"/>
            <a:ext cx="2715768" cy="3278389"/>
          </a:xfrm>
        </p:spPr>
        <p:txBody>
          <a:bodyPr>
            <a:noAutofit/>
          </a:bodyPr>
          <a:lstStyle>
            <a:lvl1pPr marL="0" indent="0" algn="l">
              <a:buFontTx/>
              <a:buNone/>
              <a:defRPr sz="1200" b="1">
                <a:solidFill>
                  <a:schemeClr val="accent1"/>
                </a:solidFill>
              </a:defRPr>
            </a:lvl1pPr>
            <a:lvl2pPr marL="104775" indent="-104775" algn="l">
              <a:spcAft>
                <a:spcPts val="0"/>
              </a:spcAft>
              <a:buClrTx/>
              <a:buSzPct val="100000"/>
              <a:buFont typeface="Arial" panose="020B0604020202020204" pitchFamily="34" charset="0"/>
              <a:buChar char="•"/>
              <a:defRPr lang="en-US" sz="1200" b="1" kern="1200" noProof="0" dirty="0">
                <a:solidFill>
                  <a:schemeClr val="tx1"/>
                </a:solidFill>
                <a:latin typeface="+mj-lt"/>
                <a:ea typeface="+mn-ea"/>
                <a:cs typeface="Calibri Light" panose="020F0302020204030204" pitchFamily="34" charset="0"/>
              </a:defRPr>
            </a:lvl2pPr>
            <a:lvl3pPr marL="228600" indent="-104775" algn="l">
              <a:spcAft>
                <a:spcPts val="0"/>
              </a:spcAft>
              <a:buClrTx/>
              <a:buSzPct val="100000"/>
              <a:buFont typeface="Arial" panose="020B0604020202020204" pitchFamily="34" charset="0"/>
              <a:buChar char="−"/>
              <a:defRPr lang="en-US" sz="1200" kern="1200" noProof="0" dirty="0">
                <a:solidFill>
                  <a:schemeClr val="tx1"/>
                </a:solidFill>
                <a:latin typeface="+mn-lt"/>
                <a:ea typeface="+mn-ea"/>
                <a:cs typeface="Calibri Light" panose="020F0302020204030204" pitchFamily="34" charset="0"/>
              </a:defRPr>
            </a:lvl3pPr>
            <a:lvl4pPr marL="352425" indent="-104775" algn="l">
              <a:spcAft>
                <a:spcPts val="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4pPr>
            <a:lvl5pPr marL="476250" indent="-104775" algn="l">
              <a:spcAft>
                <a:spcPts val="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Second level</a:t>
            </a:r>
          </a:p>
          <a:p>
            <a:pPr marL="347472" lvl="2"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Third level</a:t>
            </a:r>
          </a:p>
          <a:p>
            <a:pPr marL="521208" lvl="3"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Fourth level</a:t>
            </a:r>
          </a:p>
          <a:p>
            <a:pPr marL="694944" lvl="4" indent="-173736" algn="l" defTabSz="598885" rtl="0" eaLnBrk="1" latinLnBrk="0" hangingPunct="1">
              <a:spcBef>
                <a:spcPts val="0"/>
              </a:spcBef>
              <a:spcAft>
                <a:spcPts val="750"/>
              </a:spcAft>
              <a:buClrTx/>
              <a:buSzPct val="100000"/>
              <a:buFont typeface="Arial" panose="020B0604020202020204" pitchFamily="34" charset="0"/>
              <a:buChar char="−"/>
              <a:tabLst/>
            </a:pPr>
            <a:r>
              <a:rPr lang="en-US" noProof="0"/>
              <a:t>Fifth level</a:t>
            </a:r>
          </a:p>
        </p:txBody>
      </p:sp>
      <p:sp>
        <p:nvSpPr>
          <p:cNvPr id="10" name="Text Placeholder 8"/>
          <p:cNvSpPr>
            <a:spLocks noGrp="1"/>
          </p:cNvSpPr>
          <p:nvPr>
            <p:ph type="body" sz="quarter" idx="18"/>
          </p:nvPr>
        </p:nvSpPr>
        <p:spPr>
          <a:xfrm>
            <a:off x="6174517" y="3087958"/>
            <a:ext cx="2715768" cy="3274742"/>
          </a:xfrm>
        </p:spPr>
        <p:txBody>
          <a:bodyPr>
            <a:noAutofit/>
          </a:bodyPr>
          <a:lstStyle>
            <a:lvl1pPr marL="0" indent="0" algn="l">
              <a:buFontTx/>
              <a:buNone/>
              <a:defRPr sz="1200" b="1">
                <a:solidFill>
                  <a:schemeClr val="accent1"/>
                </a:solidFill>
              </a:defRPr>
            </a:lvl1pPr>
            <a:lvl2pPr marL="104775" indent="-104775" algn="l">
              <a:spcAft>
                <a:spcPts val="0"/>
              </a:spcAft>
              <a:buClrTx/>
              <a:buSzPct val="100000"/>
              <a:buFont typeface="Arial" panose="020B0604020202020204" pitchFamily="34" charset="0"/>
              <a:buChar char="•"/>
              <a:defRPr lang="en-US" sz="1200" b="1" kern="1200" noProof="0" dirty="0">
                <a:solidFill>
                  <a:schemeClr val="tx1"/>
                </a:solidFill>
                <a:latin typeface="+mj-lt"/>
                <a:ea typeface="+mn-ea"/>
                <a:cs typeface="Calibri Light" panose="020F0302020204030204" pitchFamily="34" charset="0"/>
              </a:defRPr>
            </a:lvl2pPr>
            <a:lvl3pPr marL="228600" indent="-104775" algn="l">
              <a:spcAft>
                <a:spcPts val="0"/>
              </a:spcAft>
              <a:buClrTx/>
              <a:buSzPct val="100000"/>
              <a:buFont typeface="Arial" panose="020B0604020202020204" pitchFamily="34" charset="0"/>
              <a:buChar char="−"/>
              <a:defRPr lang="en-US" sz="1200" kern="1200" noProof="0" dirty="0">
                <a:solidFill>
                  <a:schemeClr val="tx1"/>
                </a:solidFill>
                <a:latin typeface="+mn-lt"/>
                <a:ea typeface="+mn-ea"/>
                <a:cs typeface="Calibri Light" panose="020F0302020204030204" pitchFamily="34" charset="0"/>
              </a:defRPr>
            </a:lvl3pPr>
            <a:lvl4pPr marL="352425" indent="-104775" algn="l">
              <a:spcAft>
                <a:spcPts val="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4pPr>
            <a:lvl5pPr marL="476250" indent="-104775" algn="l">
              <a:spcAft>
                <a:spcPts val="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Second level</a:t>
            </a:r>
          </a:p>
          <a:p>
            <a:pPr marL="347472" lvl="2"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Third level</a:t>
            </a:r>
          </a:p>
          <a:p>
            <a:pPr marL="521208" lvl="3"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Fourth level</a:t>
            </a:r>
          </a:p>
          <a:p>
            <a:pPr marL="694944" lvl="4" indent="-173736" algn="l" defTabSz="598885" rtl="0" eaLnBrk="1" latinLnBrk="0" hangingPunct="1">
              <a:spcBef>
                <a:spcPts val="0"/>
              </a:spcBef>
              <a:spcAft>
                <a:spcPts val="750"/>
              </a:spcAft>
              <a:buClrTx/>
              <a:buSzPct val="100000"/>
              <a:buFont typeface="Arial" panose="020B0604020202020204" pitchFamily="34" charset="0"/>
              <a:buChar char="−"/>
              <a:tabLst/>
            </a:pPr>
            <a:r>
              <a:rPr lang="en-US" noProof="0"/>
              <a:t>Fifth level</a:t>
            </a:r>
          </a:p>
        </p:txBody>
      </p:sp>
      <p:sp>
        <p:nvSpPr>
          <p:cNvPr id="11" name="Text Placeholder 8"/>
          <p:cNvSpPr>
            <a:spLocks noGrp="1"/>
          </p:cNvSpPr>
          <p:nvPr>
            <p:ph type="body" sz="quarter" idx="19"/>
          </p:nvPr>
        </p:nvSpPr>
        <p:spPr>
          <a:xfrm>
            <a:off x="3323907" y="3087959"/>
            <a:ext cx="2715768" cy="3274741"/>
          </a:xfrm>
        </p:spPr>
        <p:txBody>
          <a:bodyPr>
            <a:noAutofit/>
          </a:bodyPr>
          <a:lstStyle>
            <a:lvl1pPr marL="0" indent="0" algn="l">
              <a:buFontTx/>
              <a:buNone/>
              <a:defRPr sz="1200" b="1">
                <a:solidFill>
                  <a:schemeClr val="accent1"/>
                </a:solidFill>
              </a:defRPr>
            </a:lvl1pPr>
            <a:lvl2pPr marL="104775" indent="-104775" algn="l">
              <a:spcAft>
                <a:spcPts val="0"/>
              </a:spcAft>
              <a:buClrTx/>
              <a:buSzPct val="100000"/>
              <a:buFont typeface="Arial" panose="020B0604020202020204" pitchFamily="34" charset="0"/>
              <a:buChar char="•"/>
              <a:defRPr lang="en-US" sz="1200" b="1" kern="1200" noProof="0" dirty="0">
                <a:solidFill>
                  <a:schemeClr val="tx1"/>
                </a:solidFill>
                <a:latin typeface="+mj-lt"/>
                <a:ea typeface="+mn-ea"/>
                <a:cs typeface="Calibri Light" panose="020F0302020204030204" pitchFamily="34" charset="0"/>
              </a:defRPr>
            </a:lvl2pPr>
            <a:lvl3pPr marL="228600" indent="-104775" algn="l">
              <a:spcAft>
                <a:spcPts val="0"/>
              </a:spcAft>
              <a:buClrTx/>
              <a:buSzPct val="100000"/>
              <a:buFont typeface="Arial" panose="020B0604020202020204" pitchFamily="34" charset="0"/>
              <a:buChar char="−"/>
              <a:defRPr lang="en-US" sz="1200" kern="1200" noProof="0" dirty="0">
                <a:solidFill>
                  <a:schemeClr val="tx1"/>
                </a:solidFill>
                <a:latin typeface="+mn-lt"/>
                <a:ea typeface="+mn-ea"/>
                <a:cs typeface="Calibri Light" panose="020F0302020204030204" pitchFamily="34" charset="0"/>
              </a:defRPr>
            </a:lvl3pPr>
            <a:lvl4pPr marL="352425" indent="-104775" algn="l">
              <a:spcAft>
                <a:spcPts val="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4pPr>
            <a:lvl5pPr marL="476250" indent="-104775" algn="l">
              <a:spcAft>
                <a:spcPts val="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Second level</a:t>
            </a:r>
          </a:p>
          <a:p>
            <a:pPr marL="347472" lvl="2"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Third level</a:t>
            </a:r>
          </a:p>
          <a:p>
            <a:pPr marL="521208" lvl="3"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Fourth level</a:t>
            </a:r>
          </a:p>
          <a:p>
            <a:pPr marL="694944" lvl="4" indent="-173736" algn="l" defTabSz="598885" rtl="0" eaLnBrk="1" latinLnBrk="0" hangingPunct="1">
              <a:spcBef>
                <a:spcPts val="0"/>
              </a:spcBef>
              <a:spcAft>
                <a:spcPts val="750"/>
              </a:spcAft>
              <a:buClrTx/>
              <a:buSzPct val="100000"/>
              <a:buFont typeface="Arial" panose="020B0604020202020204" pitchFamily="34" charset="0"/>
              <a:buChar char="−"/>
              <a:tabLst/>
            </a:pPr>
            <a:r>
              <a:rPr lang="en-US" noProof="0"/>
              <a:t>Fifth level</a:t>
            </a:r>
          </a:p>
        </p:txBody>
      </p:sp>
      <p:sp>
        <p:nvSpPr>
          <p:cNvPr id="12" name="Text Placeholder 8"/>
          <p:cNvSpPr>
            <a:spLocks noGrp="1"/>
          </p:cNvSpPr>
          <p:nvPr>
            <p:ph type="body" sz="quarter" idx="20"/>
          </p:nvPr>
        </p:nvSpPr>
        <p:spPr>
          <a:xfrm>
            <a:off x="9025127" y="3084311"/>
            <a:ext cx="2715768" cy="3278389"/>
          </a:xfrm>
        </p:spPr>
        <p:txBody>
          <a:bodyPr>
            <a:noAutofit/>
          </a:bodyPr>
          <a:lstStyle>
            <a:lvl1pPr marL="0" indent="0" algn="l">
              <a:buFontTx/>
              <a:buNone/>
              <a:defRPr sz="1200" b="1">
                <a:solidFill>
                  <a:schemeClr val="accent1"/>
                </a:solidFill>
              </a:defRPr>
            </a:lvl1pPr>
            <a:lvl2pPr marL="104775" indent="-104775" algn="l">
              <a:spcAft>
                <a:spcPts val="0"/>
              </a:spcAft>
              <a:buClrTx/>
              <a:buSzPct val="100000"/>
              <a:buFont typeface="Arial" panose="020B0604020202020204" pitchFamily="34" charset="0"/>
              <a:buChar char="•"/>
              <a:defRPr lang="en-US" sz="1200" b="1" kern="1200" noProof="0" dirty="0">
                <a:solidFill>
                  <a:schemeClr val="tx1"/>
                </a:solidFill>
                <a:latin typeface="+mj-lt"/>
                <a:ea typeface="+mn-ea"/>
                <a:cs typeface="Calibri Light" panose="020F0302020204030204" pitchFamily="34" charset="0"/>
              </a:defRPr>
            </a:lvl2pPr>
            <a:lvl3pPr marL="228600" indent="-104775" algn="l">
              <a:spcAft>
                <a:spcPts val="0"/>
              </a:spcAft>
              <a:buClrTx/>
              <a:buSzPct val="100000"/>
              <a:buFont typeface="Arial" panose="020B0604020202020204" pitchFamily="34" charset="0"/>
              <a:buChar char="−"/>
              <a:defRPr lang="en-US" sz="1200" kern="1200" noProof="0" dirty="0">
                <a:solidFill>
                  <a:schemeClr val="tx1"/>
                </a:solidFill>
                <a:latin typeface="+mn-lt"/>
                <a:ea typeface="+mn-ea"/>
                <a:cs typeface="Calibri Light" panose="020F0302020204030204" pitchFamily="34" charset="0"/>
              </a:defRPr>
            </a:lvl3pPr>
            <a:lvl4pPr marL="352425" indent="-104775" algn="l">
              <a:spcAft>
                <a:spcPts val="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4pPr>
            <a:lvl5pPr marL="476250" indent="-104775" algn="l">
              <a:spcAft>
                <a:spcPts val="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Second level</a:t>
            </a:r>
          </a:p>
          <a:p>
            <a:pPr marL="347472" lvl="2"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Third level</a:t>
            </a:r>
          </a:p>
          <a:p>
            <a:pPr marL="521208" lvl="3"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Fourth level</a:t>
            </a:r>
          </a:p>
          <a:p>
            <a:pPr marL="694944" lvl="4" indent="-173736" algn="l" defTabSz="598885" rtl="0" eaLnBrk="1" latinLnBrk="0" hangingPunct="1">
              <a:spcBef>
                <a:spcPts val="0"/>
              </a:spcBef>
              <a:spcAft>
                <a:spcPts val="750"/>
              </a:spcAft>
              <a:buClrTx/>
              <a:buSzPct val="100000"/>
              <a:buFont typeface="Arial" panose="020B0604020202020204" pitchFamily="34" charset="0"/>
              <a:buChar char="−"/>
              <a:tabLst/>
            </a:pPr>
            <a:r>
              <a:rPr lang="en-US" noProof="0"/>
              <a:t>Fifth level</a:t>
            </a:r>
          </a:p>
        </p:txBody>
      </p:sp>
      <p:sp>
        <p:nvSpPr>
          <p:cNvPr id="13" name="Text Placeholder 8">
            <a:extLst>
              <a:ext uri="{FF2B5EF4-FFF2-40B4-BE49-F238E27FC236}">
                <a16:creationId xmlns:a16="http://schemas.microsoft.com/office/drawing/2014/main" id="{81DFAED1-3C69-4431-8715-026D730F1B57}"/>
              </a:ext>
            </a:extLst>
          </p:cNvPr>
          <p:cNvSpPr>
            <a:spLocks noGrp="1"/>
          </p:cNvSpPr>
          <p:nvPr>
            <p:ph type="body" sz="quarter" idx="21"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14" name="Title Placeholder 1">
            <a:extLst>
              <a:ext uri="{FF2B5EF4-FFF2-40B4-BE49-F238E27FC236}">
                <a16:creationId xmlns:a16="http://schemas.microsoft.com/office/drawing/2014/main" id="{548C662B-0462-4963-B666-2976F675A1BD}"/>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Tree>
    <p:extLst>
      <p:ext uri="{BB962C8B-B14F-4D97-AF65-F5344CB8AC3E}">
        <p14:creationId xmlns:p14="http://schemas.microsoft.com/office/powerpoint/2010/main" val="233364447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8" name="Picture Placeholder 11"/>
          <p:cNvSpPr>
            <a:spLocks noGrp="1"/>
          </p:cNvSpPr>
          <p:nvPr>
            <p:ph type="pic" sz="quarter" idx="25"/>
          </p:nvPr>
        </p:nvSpPr>
        <p:spPr>
          <a:xfrm>
            <a:off x="475645" y="1845377"/>
            <a:ext cx="1968000" cy="1476000"/>
          </a:xfrm>
        </p:spPr>
        <p:txBody>
          <a:bodyPr>
            <a:normAutofit/>
          </a:bodyPr>
          <a:lstStyle>
            <a:lvl1pPr algn="ctr">
              <a:defRPr sz="1200"/>
            </a:lvl1pPr>
          </a:lstStyle>
          <a:p>
            <a:r>
              <a:rPr lang="en-US"/>
              <a:t>Click icon to add picture</a:t>
            </a:r>
            <a:endParaRPr lang="en-GB"/>
          </a:p>
        </p:txBody>
      </p:sp>
      <p:sp>
        <p:nvSpPr>
          <p:cNvPr id="9" name="Picture Placeholder 11"/>
          <p:cNvSpPr>
            <a:spLocks noGrp="1"/>
          </p:cNvSpPr>
          <p:nvPr>
            <p:ph type="pic" sz="quarter" idx="27"/>
          </p:nvPr>
        </p:nvSpPr>
        <p:spPr>
          <a:xfrm>
            <a:off x="6266617" y="1845377"/>
            <a:ext cx="1968000" cy="1476000"/>
          </a:xfrm>
        </p:spPr>
        <p:txBody>
          <a:bodyPr>
            <a:normAutofit/>
          </a:bodyPr>
          <a:lstStyle>
            <a:lvl1pPr algn="ctr">
              <a:defRPr sz="1200"/>
            </a:lvl1pPr>
          </a:lstStyle>
          <a:p>
            <a:r>
              <a:rPr lang="en-US"/>
              <a:t>Click icon to add picture</a:t>
            </a:r>
            <a:endParaRPr lang="en-GB"/>
          </a:p>
        </p:txBody>
      </p:sp>
      <p:sp>
        <p:nvSpPr>
          <p:cNvPr id="10" name="Picture Placeholder 11"/>
          <p:cNvSpPr>
            <a:spLocks noGrp="1"/>
          </p:cNvSpPr>
          <p:nvPr>
            <p:ph type="pic" sz="quarter" idx="29"/>
          </p:nvPr>
        </p:nvSpPr>
        <p:spPr>
          <a:xfrm>
            <a:off x="475645" y="4256213"/>
            <a:ext cx="1968000" cy="1476000"/>
          </a:xfrm>
        </p:spPr>
        <p:txBody>
          <a:bodyPr>
            <a:normAutofit/>
          </a:bodyPr>
          <a:lstStyle>
            <a:lvl1pPr algn="ctr">
              <a:defRPr sz="1200"/>
            </a:lvl1pPr>
          </a:lstStyle>
          <a:p>
            <a:r>
              <a:rPr lang="en-US"/>
              <a:t>Click icon to add picture</a:t>
            </a:r>
            <a:endParaRPr lang="en-GB"/>
          </a:p>
        </p:txBody>
      </p:sp>
      <p:sp>
        <p:nvSpPr>
          <p:cNvPr id="11" name="Picture Placeholder 11"/>
          <p:cNvSpPr>
            <a:spLocks noGrp="1"/>
          </p:cNvSpPr>
          <p:nvPr>
            <p:ph type="pic" sz="quarter" idx="31"/>
          </p:nvPr>
        </p:nvSpPr>
        <p:spPr>
          <a:xfrm>
            <a:off x="6266617" y="4256213"/>
            <a:ext cx="1968000" cy="1476000"/>
          </a:xfrm>
        </p:spPr>
        <p:txBody>
          <a:bodyPr>
            <a:normAutofit/>
          </a:bodyPr>
          <a:lstStyle>
            <a:lvl1pPr algn="ctr">
              <a:defRPr sz="1200"/>
            </a:lvl1pPr>
          </a:lstStyle>
          <a:p>
            <a:r>
              <a:rPr lang="en-US"/>
              <a:t>Click icon to add picture</a:t>
            </a:r>
            <a:endParaRPr lang="en-GB"/>
          </a:p>
        </p:txBody>
      </p:sp>
      <p:sp>
        <p:nvSpPr>
          <p:cNvPr id="13" name="Text Placeholder 12"/>
          <p:cNvSpPr>
            <a:spLocks noGrp="1"/>
          </p:cNvSpPr>
          <p:nvPr>
            <p:ph type="body" sz="quarter" idx="32"/>
          </p:nvPr>
        </p:nvSpPr>
        <p:spPr>
          <a:xfrm>
            <a:off x="2655128" y="1845377"/>
            <a:ext cx="3288000" cy="1944000"/>
          </a:xfrm>
        </p:spPr>
        <p:txBody>
          <a:bodyPr>
            <a:noAutofit/>
          </a:bodyPr>
          <a:lstStyle>
            <a:lvl1pPr marL="0" indent="0" algn="l">
              <a:spcAft>
                <a:spcPts val="0"/>
              </a:spcAft>
              <a:buFontTx/>
              <a:buNone/>
              <a:defRPr sz="1200" b="1"/>
            </a:lvl1pPr>
            <a:lvl2pPr marL="104775" indent="-104775" algn="l">
              <a:spcAft>
                <a:spcPts val="0"/>
              </a:spcAft>
              <a:buClrTx/>
              <a:buSzPct val="100000"/>
              <a:buFont typeface="Arial" panose="020B0604020202020204" pitchFamily="34" charset="0"/>
              <a:buChar char="•"/>
              <a:defRPr lang="en-US" sz="1200" b="0" kern="1200" dirty="0">
                <a:solidFill>
                  <a:schemeClr val="tx1"/>
                </a:solidFill>
                <a:latin typeface="+mj-lt"/>
                <a:ea typeface="+mn-ea"/>
                <a:cs typeface="Calibri Light" panose="020F0302020204030204" pitchFamily="34" charset="0"/>
              </a:defRPr>
            </a:lvl2pPr>
          </a:lstStyle>
          <a:p>
            <a:pPr lvl="0"/>
            <a:r>
              <a:rPr lang="en-US"/>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a:t>Second level</a:t>
            </a:r>
          </a:p>
        </p:txBody>
      </p:sp>
      <p:sp>
        <p:nvSpPr>
          <p:cNvPr id="14" name="Text Placeholder 12"/>
          <p:cNvSpPr>
            <a:spLocks noGrp="1"/>
          </p:cNvSpPr>
          <p:nvPr>
            <p:ph type="body" sz="quarter" idx="33"/>
          </p:nvPr>
        </p:nvSpPr>
        <p:spPr>
          <a:xfrm>
            <a:off x="8439092" y="1845377"/>
            <a:ext cx="3302592" cy="1944000"/>
          </a:xfrm>
        </p:spPr>
        <p:txBody>
          <a:bodyPr>
            <a:noAutofit/>
          </a:bodyPr>
          <a:lstStyle>
            <a:lvl1pPr marL="0" indent="0" algn="l">
              <a:spcAft>
                <a:spcPts val="0"/>
              </a:spcAft>
              <a:buFontTx/>
              <a:buNone/>
              <a:defRPr sz="1200" b="1"/>
            </a:lvl1pPr>
            <a:lvl2pPr marL="104775" indent="-104775" algn="l">
              <a:spcAft>
                <a:spcPts val="0"/>
              </a:spcAft>
              <a:buClrTx/>
              <a:buSzPct val="100000"/>
              <a:buFont typeface="Arial" panose="020B0604020202020204" pitchFamily="34" charset="0"/>
              <a:buChar char="•"/>
              <a:defRPr lang="en-US" sz="1200" b="0" kern="1200">
                <a:solidFill>
                  <a:schemeClr val="tx1"/>
                </a:solidFill>
                <a:latin typeface="+mj-lt"/>
                <a:ea typeface="+mn-ea"/>
                <a:cs typeface="Calibri Light" panose="020F0302020204030204" pitchFamily="34" charset="0"/>
              </a:defRPr>
            </a:lvl2pPr>
          </a:lstStyle>
          <a:p>
            <a:pPr lvl="0"/>
            <a:r>
              <a:rPr lang="en-US"/>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a:t>Second level</a:t>
            </a:r>
          </a:p>
        </p:txBody>
      </p:sp>
      <p:sp>
        <p:nvSpPr>
          <p:cNvPr id="15" name="Text Placeholder 12"/>
          <p:cNvSpPr>
            <a:spLocks noGrp="1"/>
          </p:cNvSpPr>
          <p:nvPr>
            <p:ph type="body" sz="quarter" idx="34"/>
          </p:nvPr>
        </p:nvSpPr>
        <p:spPr>
          <a:xfrm>
            <a:off x="2655128" y="4256213"/>
            <a:ext cx="3288000" cy="1944000"/>
          </a:xfrm>
        </p:spPr>
        <p:txBody>
          <a:bodyPr>
            <a:noAutofit/>
          </a:bodyPr>
          <a:lstStyle>
            <a:lvl1pPr marL="0" indent="0" algn="l">
              <a:spcAft>
                <a:spcPts val="0"/>
              </a:spcAft>
              <a:buFontTx/>
              <a:buNone/>
              <a:defRPr sz="1200" b="1"/>
            </a:lvl1pPr>
            <a:lvl2pPr marL="104775" indent="-104775" algn="l">
              <a:spcAft>
                <a:spcPts val="0"/>
              </a:spcAft>
              <a:buClrTx/>
              <a:buSzPct val="100000"/>
              <a:buFont typeface="Arial" panose="020B0604020202020204" pitchFamily="34" charset="0"/>
              <a:buChar char="•"/>
              <a:defRPr lang="en-US" sz="1200" b="0" kern="1200">
                <a:solidFill>
                  <a:schemeClr val="tx1"/>
                </a:solidFill>
                <a:latin typeface="+mj-lt"/>
                <a:ea typeface="+mn-ea"/>
                <a:cs typeface="Calibri Light" panose="020F0302020204030204" pitchFamily="34" charset="0"/>
              </a:defRPr>
            </a:lvl2pPr>
          </a:lstStyle>
          <a:p>
            <a:pPr lvl="0"/>
            <a:r>
              <a:rPr lang="en-US"/>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a:t>Second level</a:t>
            </a:r>
          </a:p>
        </p:txBody>
      </p:sp>
      <p:sp>
        <p:nvSpPr>
          <p:cNvPr id="16" name="Text Placeholder 12"/>
          <p:cNvSpPr>
            <a:spLocks noGrp="1"/>
          </p:cNvSpPr>
          <p:nvPr>
            <p:ph type="body" sz="quarter" idx="35"/>
          </p:nvPr>
        </p:nvSpPr>
        <p:spPr>
          <a:xfrm>
            <a:off x="8439092" y="4256213"/>
            <a:ext cx="3302592" cy="1944000"/>
          </a:xfrm>
        </p:spPr>
        <p:txBody>
          <a:bodyPr>
            <a:noAutofit/>
          </a:bodyPr>
          <a:lstStyle>
            <a:lvl1pPr marL="0" indent="0" algn="l">
              <a:spcAft>
                <a:spcPts val="0"/>
              </a:spcAft>
              <a:buFontTx/>
              <a:buNone/>
              <a:defRPr sz="1200" b="1"/>
            </a:lvl1pPr>
            <a:lvl2pPr marL="104775" indent="-104775" algn="l">
              <a:spcAft>
                <a:spcPts val="0"/>
              </a:spcAft>
              <a:buClrTx/>
              <a:buSzPct val="100000"/>
              <a:buFont typeface="Arial" panose="020B0604020202020204" pitchFamily="34" charset="0"/>
              <a:buChar char="•"/>
              <a:defRPr lang="en-US" sz="1200" b="0" kern="1200">
                <a:solidFill>
                  <a:schemeClr val="tx1"/>
                </a:solidFill>
                <a:latin typeface="+mj-lt"/>
                <a:ea typeface="+mn-ea"/>
                <a:cs typeface="Calibri Light" panose="020F0302020204030204" pitchFamily="34" charset="0"/>
              </a:defRPr>
            </a:lvl2pPr>
          </a:lstStyle>
          <a:p>
            <a:pPr lvl="0"/>
            <a:r>
              <a:rPr lang="en-US"/>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a:t>Second level</a:t>
            </a:r>
          </a:p>
        </p:txBody>
      </p:sp>
      <p:sp>
        <p:nvSpPr>
          <p:cNvPr id="28" name="Text Placeholder 8">
            <a:extLst>
              <a:ext uri="{FF2B5EF4-FFF2-40B4-BE49-F238E27FC236}">
                <a16:creationId xmlns:a16="http://schemas.microsoft.com/office/drawing/2014/main" id="{CD54EF50-1F75-4251-9838-5413705270C9}"/>
              </a:ext>
            </a:extLst>
          </p:cNvPr>
          <p:cNvSpPr>
            <a:spLocks noGrp="1"/>
          </p:cNvSpPr>
          <p:nvPr>
            <p:ph type="body" sz="quarter" idx="21"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29" name="Title Placeholder 1">
            <a:extLst>
              <a:ext uri="{FF2B5EF4-FFF2-40B4-BE49-F238E27FC236}">
                <a16:creationId xmlns:a16="http://schemas.microsoft.com/office/drawing/2014/main" id="{580152B0-65C5-4969-BA13-FFC077318B84}"/>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
        <p:nvSpPr>
          <p:cNvPr id="30" name="Rectangle 29">
            <a:extLst>
              <a:ext uri="{FF2B5EF4-FFF2-40B4-BE49-F238E27FC236}">
                <a16:creationId xmlns:a16="http://schemas.microsoft.com/office/drawing/2014/main" id="{5DAFD084-463A-44C6-B882-24EE18CC2B98}"/>
              </a:ext>
            </a:extLst>
          </p:cNvPr>
          <p:cNvSpPr/>
          <p:nvPr userDrawn="1"/>
        </p:nvSpPr>
        <p:spPr>
          <a:xfrm>
            <a:off x="470343" y="1715425"/>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
        <p:nvSpPr>
          <p:cNvPr id="31" name="Rectangle 30">
            <a:extLst>
              <a:ext uri="{FF2B5EF4-FFF2-40B4-BE49-F238E27FC236}">
                <a16:creationId xmlns:a16="http://schemas.microsoft.com/office/drawing/2014/main" id="{21E7FDC9-AC67-4CA4-86DE-4DFAAEE0DFF9}"/>
              </a:ext>
            </a:extLst>
          </p:cNvPr>
          <p:cNvSpPr/>
          <p:nvPr userDrawn="1"/>
        </p:nvSpPr>
        <p:spPr>
          <a:xfrm>
            <a:off x="6246196" y="1718774"/>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
        <p:nvSpPr>
          <p:cNvPr id="32" name="Rectangle 31">
            <a:extLst>
              <a:ext uri="{FF2B5EF4-FFF2-40B4-BE49-F238E27FC236}">
                <a16:creationId xmlns:a16="http://schemas.microsoft.com/office/drawing/2014/main" id="{E0BFD11F-868A-4204-947B-D205C842DFE0}"/>
              </a:ext>
            </a:extLst>
          </p:cNvPr>
          <p:cNvSpPr/>
          <p:nvPr userDrawn="1"/>
        </p:nvSpPr>
        <p:spPr>
          <a:xfrm>
            <a:off x="470343" y="4126942"/>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
        <p:nvSpPr>
          <p:cNvPr id="33" name="Rectangle 32">
            <a:extLst>
              <a:ext uri="{FF2B5EF4-FFF2-40B4-BE49-F238E27FC236}">
                <a16:creationId xmlns:a16="http://schemas.microsoft.com/office/drawing/2014/main" id="{DCD1FA4C-A499-4E17-B3FC-CC3DA6E8CF7C}"/>
              </a:ext>
            </a:extLst>
          </p:cNvPr>
          <p:cNvSpPr/>
          <p:nvPr userDrawn="1"/>
        </p:nvSpPr>
        <p:spPr>
          <a:xfrm>
            <a:off x="6246196" y="4130291"/>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Tree>
    <p:extLst>
      <p:ext uri="{BB962C8B-B14F-4D97-AF65-F5344CB8AC3E}">
        <p14:creationId xmlns:p14="http://schemas.microsoft.com/office/powerpoint/2010/main" val="32881981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70343" y="1857892"/>
            <a:ext cx="5486400" cy="4504808"/>
          </a:xfrm>
        </p:spPr>
        <p:txBody>
          <a:bodyPr>
            <a:noAutofit/>
          </a:bodyPr>
          <a:lstStyle>
            <a:lvl1pPr marL="0" indent="0" algn="l">
              <a:spcAft>
                <a:spcPts val="750"/>
              </a:spcAft>
              <a:buFontTx/>
              <a:buNone/>
              <a:defRPr sz="1200" b="1">
                <a:solidFill>
                  <a:schemeClr val="accent1"/>
                </a:solidFill>
              </a:defRPr>
            </a:lvl1pPr>
            <a:lvl2pPr marL="104775" indent="-104775" algn="l">
              <a:spcAft>
                <a:spcPts val="750"/>
              </a:spcAft>
              <a:buClrTx/>
              <a:buSzPct val="100000"/>
              <a:buFont typeface="Arial" panose="020B0604020202020204" pitchFamily="34" charset="0"/>
              <a:buChar char="•"/>
              <a:defRPr lang="en-US" sz="1200" b="1" kern="1200" noProof="0" dirty="0">
                <a:solidFill>
                  <a:schemeClr val="tx1"/>
                </a:solidFill>
                <a:latin typeface="+mj-lt"/>
                <a:ea typeface="+mn-ea"/>
                <a:cs typeface="Calibri Light" panose="020F0302020204030204" pitchFamily="34" charset="0"/>
              </a:defRPr>
            </a:lvl2pPr>
            <a:lvl3pPr marL="228600" indent="-104775" algn="l">
              <a:spcAft>
                <a:spcPts val="750"/>
              </a:spcAft>
              <a:buClrTx/>
              <a:buSzPct val="100000"/>
              <a:buFont typeface="Arial" panose="020B0604020202020204" pitchFamily="34" charset="0"/>
              <a:buChar char="−"/>
              <a:defRPr lang="en-US" sz="1200" kern="1200" noProof="0" dirty="0">
                <a:solidFill>
                  <a:schemeClr val="tx1"/>
                </a:solidFill>
                <a:latin typeface="+mn-lt"/>
                <a:ea typeface="+mn-ea"/>
                <a:cs typeface="Calibri Light" panose="020F0302020204030204" pitchFamily="34" charset="0"/>
              </a:defRPr>
            </a:lvl3pPr>
            <a:lvl4pPr marL="352425" indent="-104775" algn="l">
              <a:spcAft>
                <a:spcPts val="75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4pPr>
            <a:lvl5pPr marL="476250" indent="-104775" algn="l">
              <a:spcAft>
                <a:spcPts val="75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Second level</a:t>
            </a:r>
          </a:p>
          <a:p>
            <a:pPr marL="347472" lvl="2"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Third level</a:t>
            </a:r>
          </a:p>
          <a:p>
            <a:pPr marL="521208" lvl="3"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Fourth level</a:t>
            </a:r>
          </a:p>
          <a:p>
            <a:pPr marL="694944" lvl="4" indent="-173736" algn="l" defTabSz="598885" rtl="0" eaLnBrk="1" latinLnBrk="0" hangingPunct="1">
              <a:spcBef>
                <a:spcPts val="0"/>
              </a:spcBef>
              <a:spcAft>
                <a:spcPts val="750"/>
              </a:spcAft>
              <a:buClrTx/>
              <a:buSzPct val="100000"/>
              <a:buFont typeface="Arial" panose="020B0604020202020204" pitchFamily="34" charset="0"/>
              <a:buChar char="−"/>
              <a:tabLst/>
            </a:pPr>
            <a:r>
              <a:rPr lang="en-US" noProof="0"/>
              <a:t>Fifth level</a:t>
            </a:r>
          </a:p>
        </p:txBody>
      </p:sp>
      <p:sp>
        <p:nvSpPr>
          <p:cNvPr id="9" name="Text Placeholder 8"/>
          <p:cNvSpPr>
            <a:spLocks noGrp="1"/>
          </p:cNvSpPr>
          <p:nvPr>
            <p:ph type="body" sz="quarter" idx="21"/>
          </p:nvPr>
        </p:nvSpPr>
        <p:spPr>
          <a:xfrm>
            <a:off x="6246195" y="1857892"/>
            <a:ext cx="5486400" cy="4504808"/>
          </a:xfrm>
        </p:spPr>
        <p:txBody>
          <a:bodyPr>
            <a:noAutofit/>
          </a:bodyPr>
          <a:lstStyle>
            <a:lvl1pPr marL="0" indent="0" algn="l">
              <a:spcAft>
                <a:spcPts val="750"/>
              </a:spcAft>
              <a:buFontTx/>
              <a:buNone/>
              <a:defRPr sz="1200" b="1">
                <a:solidFill>
                  <a:schemeClr val="accent1"/>
                </a:solidFill>
              </a:defRPr>
            </a:lvl1pPr>
            <a:lvl2pPr marL="104775" indent="-104775" algn="l">
              <a:spcAft>
                <a:spcPts val="750"/>
              </a:spcAft>
              <a:buClrTx/>
              <a:buSzPct val="100000"/>
              <a:buFont typeface="Arial" panose="020B0604020202020204" pitchFamily="34" charset="0"/>
              <a:buChar char="•"/>
              <a:defRPr lang="en-US" sz="1200" b="1" kern="1200" noProof="0" dirty="0">
                <a:solidFill>
                  <a:schemeClr val="tx1"/>
                </a:solidFill>
                <a:latin typeface="+mj-lt"/>
                <a:ea typeface="+mn-ea"/>
                <a:cs typeface="Calibri Light" panose="020F0302020204030204" pitchFamily="34" charset="0"/>
              </a:defRPr>
            </a:lvl2pPr>
            <a:lvl3pPr marL="228600" indent="-104775" algn="l">
              <a:spcAft>
                <a:spcPts val="750"/>
              </a:spcAft>
              <a:buClrTx/>
              <a:buSzPct val="100000"/>
              <a:buFont typeface="Arial" panose="020B0604020202020204" pitchFamily="34" charset="0"/>
              <a:buChar char="−"/>
              <a:defRPr lang="en-US" sz="1200" kern="1200" noProof="0" dirty="0">
                <a:solidFill>
                  <a:schemeClr val="tx1"/>
                </a:solidFill>
                <a:latin typeface="+mn-lt"/>
                <a:ea typeface="+mn-ea"/>
                <a:cs typeface="Calibri Light" panose="020F0302020204030204" pitchFamily="34" charset="0"/>
              </a:defRPr>
            </a:lvl3pPr>
            <a:lvl4pPr marL="352425" indent="-104775" algn="l">
              <a:spcAft>
                <a:spcPts val="75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4pPr>
            <a:lvl5pPr marL="476250" indent="-104775" algn="l">
              <a:spcAft>
                <a:spcPts val="75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Second level</a:t>
            </a:r>
          </a:p>
          <a:p>
            <a:pPr marL="347472" lvl="2"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Third level</a:t>
            </a:r>
          </a:p>
          <a:p>
            <a:pPr marL="521208" lvl="3"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Fourth level</a:t>
            </a:r>
          </a:p>
          <a:p>
            <a:pPr marL="694944" lvl="4" indent="-173736" algn="l" defTabSz="598885" rtl="0" eaLnBrk="1" latinLnBrk="0" hangingPunct="1">
              <a:spcBef>
                <a:spcPts val="0"/>
              </a:spcBef>
              <a:spcAft>
                <a:spcPts val="750"/>
              </a:spcAft>
              <a:buClrTx/>
              <a:buSzPct val="100000"/>
              <a:buFont typeface="Arial" panose="020B0604020202020204" pitchFamily="34" charset="0"/>
              <a:buChar char="−"/>
              <a:tabLst/>
            </a:pPr>
            <a:r>
              <a:rPr lang="en-US" noProof="0"/>
              <a:t>Fifth level</a:t>
            </a:r>
          </a:p>
        </p:txBody>
      </p:sp>
      <p:sp>
        <p:nvSpPr>
          <p:cNvPr id="4" name="Rectangle 3"/>
          <p:cNvSpPr/>
          <p:nvPr userDrawn="1"/>
        </p:nvSpPr>
        <p:spPr>
          <a:xfrm>
            <a:off x="470343" y="1715425"/>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
        <p:nvSpPr>
          <p:cNvPr id="5" name="Rectangle 4"/>
          <p:cNvSpPr/>
          <p:nvPr/>
        </p:nvSpPr>
        <p:spPr>
          <a:xfrm>
            <a:off x="6246196" y="1718774"/>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
        <p:nvSpPr>
          <p:cNvPr id="6" name="Picture Placeholder 29"/>
          <p:cNvSpPr>
            <a:spLocks noGrp="1"/>
          </p:cNvSpPr>
          <p:nvPr>
            <p:ph type="pic" sz="quarter" idx="19" hasCustomPrompt="1"/>
          </p:nvPr>
        </p:nvSpPr>
        <p:spPr>
          <a:xfrm>
            <a:off x="4734090" y="1857894"/>
            <a:ext cx="1210207" cy="549275"/>
          </a:xfrm>
        </p:spPr>
        <p:txBody>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675"/>
            </a:lvl1pPr>
          </a:lstStyle>
          <a:p>
            <a:pPr>
              <a:spcBef>
                <a:spcPct val="0"/>
              </a:spcBef>
            </a:pPr>
            <a:r>
              <a:rPr lang="en-US" sz="900" noProof="0">
                <a:solidFill>
                  <a:schemeClr val="bg1"/>
                </a:solidFill>
              </a:rPr>
              <a:t>Co-brand</a:t>
            </a:r>
            <a:br>
              <a:rPr lang="en-US" sz="900" noProof="0">
                <a:solidFill>
                  <a:schemeClr val="bg1"/>
                </a:solidFill>
              </a:rPr>
            </a:br>
            <a:r>
              <a:rPr lang="en-US" sz="900" noProof="0">
                <a:solidFill>
                  <a:schemeClr val="bg1"/>
                </a:solidFill>
              </a:rPr>
              <a:t>Logo</a:t>
            </a:r>
          </a:p>
          <a:p>
            <a:endParaRPr lang="en-US" noProof="0"/>
          </a:p>
        </p:txBody>
      </p:sp>
      <p:sp>
        <p:nvSpPr>
          <p:cNvPr id="7" name="Picture Placeholder 29"/>
          <p:cNvSpPr>
            <a:spLocks noGrp="1"/>
          </p:cNvSpPr>
          <p:nvPr>
            <p:ph type="pic" sz="quarter" idx="20" hasCustomPrompt="1"/>
          </p:nvPr>
        </p:nvSpPr>
        <p:spPr>
          <a:xfrm>
            <a:off x="10488434" y="1857894"/>
            <a:ext cx="1244161" cy="549275"/>
          </a:xfrm>
        </p:spPr>
        <p:txBody>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675"/>
            </a:lvl1pPr>
          </a:lstStyle>
          <a:p>
            <a:pPr>
              <a:spcBef>
                <a:spcPct val="0"/>
              </a:spcBef>
            </a:pPr>
            <a:r>
              <a:rPr lang="en-US" sz="900" noProof="0">
                <a:solidFill>
                  <a:schemeClr val="bg1"/>
                </a:solidFill>
              </a:rPr>
              <a:t>Co-brand</a:t>
            </a:r>
            <a:br>
              <a:rPr lang="en-US" sz="900" noProof="0">
                <a:solidFill>
                  <a:schemeClr val="bg1"/>
                </a:solidFill>
              </a:rPr>
            </a:br>
            <a:r>
              <a:rPr lang="en-US" sz="900" noProof="0">
                <a:solidFill>
                  <a:schemeClr val="bg1"/>
                </a:solidFill>
              </a:rPr>
              <a:t>Logo</a:t>
            </a:r>
          </a:p>
          <a:p>
            <a:endParaRPr lang="en-US" noProof="0"/>
          </a:p>
        </p:txBody>
      </p:sp>
      <p:sp>
        <p:nvSpPr>
          <p:cNvPr id="16" name="Text Placeholder 8">
            <a:extLst>
              <a:ext uri="{FF2B5EF4-FFF2-40B4-BE49-F238E27FC236}">
                <a16:creationId xmlns:a16="http://schemas.microsoft.com/office/drawing/2014/main" id="{C2FDA775-7453-495D-ABC5-C379E37806BE}"/>
              </a:ext>
            </a:extLst>
          </p:cNvPr>
          <p:cNvSpPr>
            <a:spLocks noGrp="1"/>
          </p:cNvSpPr>
          <p:nvPr>
            <p:ph type="body" sz="quarter" idx="22"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17" name="Title Placeholder 1">
            <a:extLst>
              <a:ext uri="{FF2B5EF4-FFF2-40B4-BE49-F238E27FC236}">
                <a16:creationId xmlns:a16="http://schemas.microsoft.com/office/drawing/2014/main" id="{D55BC33C-2B71-4E68-81E3-F520AB4629F5}"/>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Tree>
    <p:extLst>
      <p:ext uri="{BB962C8B-B14F-4D97-AF65-F5344CB8AC3E}">
        <p14:creationId xmlns:p14="http://schemas.microsoft.com/office/powerpoint/2010/main" val="147642785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 &amp; subtitle">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8D89C7E6-37F5-4005-B8BE-658A5ADDE295}"/>
              </a:ext>
            </a:extLst>
          </p:cNvPr>
          <p:cNvSpPr>
            <a:spLocks noGrp="1"/>
          </p:cNvSpPr>
          <p:nvPr>
            <p:ph type="body" sz="quarter" idx="22"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7" name="Title Placeholder 1">
            <a:extLst>
              <a:ext uri="{FF2B5EF4-FFF2-40B4-BE49-F238E27FC236}">
                <a16:creationId xmlns:a16="http://schemas.microsoft.com/office/drawing/2014/main" id="{0FA13130-E22F-4F71-97DB-A64E7A175EC6}"/>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Tree>
    <p:extLst>
      <p:ext uri="{BB962C8B-B14F-4D97-AF65-F5344CB8AC3E}">
        <p14:creationId xmlns:p14="http://schemas.microsoft.com/office/powerpoint/2010/main" val="45979391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26FB2E4B-5D1B-4250-844C-3D50DE4A9F69}"/>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Tree>
    <p:extLst>
      <p:ext uri="{BB962C8B-B14F-4D97-AF65-F5344CB8AC3E}">
        <p14:creationId xmlns:p14="http://schemas.microsoft.com/office/powerpoint/2010/main" val="330708586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Full Bleed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2AA0174D-B09C-4960-94D1-79FD4D04BDFB}"/>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r>
              <a:rPr lang="en-US" noProof="0"/>
              <a:t>Click icon to add picture</a:t>
            </a:r>
          </a:p>
        </p:txBody>
      </p:sp>
      <p:sp>
        <p:nvSpPr>
          <p:cNvPr id="5" name="Text Placeholder 4">
            <a:extLst>
              <a:ext uri="{FF2B5EF4-FFF2-40B4-BE49-F238E27FC236}">
                <a16:creationId xmlns:a16="http://schemas.microsoft.com/office/drawing/2014/main" id="{E696C364-9ED6-42C4-8FC2-1F9C6CB1656D}"/>
              </a:ext>
            </a:extLst>
          </p:cNvPr>
          <p:cNvSpPr>
            <a:spLocks noGrp="1"/>
          </p:cNvSpPr>
          <p:nvPr>
            <p:ph type="body" sz="quarter" idx="12"/>
          </p:nvPr>
        </p:nvSpPr>
        <p:spPr>
          <a:xfrm>
            <a:off x="478220" y="366547"/>
            <a:ext cx="5465380" cy="484791"/>
          </a:xfrm>
        </p:spPr>
        <p:txBody>
          <a:bodyPr>
            <a:noAutofit/>
          </a:bodyPr>
          <a:lstStyle>
            <a:lvl1pPr>
              <a:defRPr sz="3200" b="1">
                <a:latin typeface="+mj-lt"/>
              </a:defRPr>
            </a:lvl1pPr>
            <a:lvl2pPr>
              <a:defRPr sz="3200" b="1">
                <a:latin typeface="+mj-lt"/>
              </a:defRPr>
            </a:lvl2pPr>
            <a:lvl3pPr>
              <a:defRPr sz="3200" b="1">
                <a:latin typeface="+mj-lt"/>
              </a:defRPr>
            </a:lvl3pPr>
            <a:lvl4pPr>
              <a:defRPr sz="3200" b="1">
                <a:latin typeface="+mj-lt"/>
              </a:defRPr>
            </a:lvl4pPr>
            <a:lvl5pPr>
              <a:defRPr sz="3200" b="1">
                <a:latin typeface="+mj-lt"/>
              </a:defRPr>
            </a:lvl5pPr>
          </a:lstStyle>
          <a:p>
            <a:pPr lvl="0"/>
            <a:r>
              <a:rPr lang="en-US"/>
              <a:t>Click to edit Master text styles</a:t>
            </a:r>
          </a:p>
        </p:txBody>
      </p:sp>
      <p:sp>
        <p:nvSpPr>
          <p:cNvPr id="6" name="Text Placeholder 4">
            <a:extLst>
              <a:ext uri="{FF2B5EF4-FFF2-40B4-BE49-F238E27FC236}">
                <a16:creationId xmlns:a16="http://schemas.microsoft.com/office/drawing/2014/main" id="{AD421831-C244-4DE0-8DE2-755D7D7315B9}"/>
              </a:ext>
            </a:extLst>
          </p:cNvPr>
          <p:cNvSpPr>
            <a:spLocks noGrp="1"/>
          </p:cNvSpPr>
          <p:nvPr>
            <p:ph type="body" sz="quarter" idx="13"/>
          </p:nvPr>
        </p:nvSpPr>
        <p:spPr>
          <a:xfrm>
            <a:off x="478220" y="851339"/>
            <a:ext cx="5465380" cy="863162"/>
          </a:xfrm>
        </p:spPr>
        <p:txBody>
          <a:bodyPr>
            <a:noAutofit/>
          </a:bodyPr>
          <a:lstStyle>
            <a:lvl1pPr>
              <a:defRPr sz="3200" b="0">
                <a:latin typeface="+mj-lt"/>
              </a:defRPr>
            </a:lvl1pPr>
            <a:lvl2pPr>
              <a:defRPr sz="3200" b="1">
                <a:latin typeface="+mj-lt"/>
              </a:defRPr>
            </a:lvl2pPr>
            <a:lvl3pPr>
              <a:defRPr sz="3200" b="1">
                <a:latin typeface="+mj-lt"/>
              </a:defRPr>
            </a:lvl3pPr>
            <a:lvl4pPr>
              <a:defRPr sz="3200" b="1">
                <a:latin typeface="+mj-lt"/>
              </a:defRPr>
            </a:lvl4pPr>
            <a:lvl5pPr>
              <a:defRPr sz="3200" b="1">
                <a:latin typeface="+mj-lt"/>
              </a:defRPr>
            </a:lvl5pPr>
          </a:lstStyle>
          <a:p>
            <a:pPr lvl="0"/>
            <a:r>
              <a:rPr lang="en-US"/>
              <a:t>Click to edit Master text styles</a:t>
            </a:r>
          </a:p>
        </p:txBody>
      </p:sp>
    </p:spTree>
    <p:extLst>
      <p:ext uri="{BB962C8B-B14F-4D97-AF65-F5344CB8AC3E}">
        <p14:creationId xmlns:p14="http://schemas.microsoft.com/office/powerpoint/2010/main" val="104905559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09891263-8779-41FC-9383-3693CA16CB1D}"/>
              </a:ext>
            </a:extLst>
          </p:cNvPr>
          <p:cNvSpPr>
            <a:spLocks noGrp="1"/>
          </p:cNvSpPr>
          <p:nvPr>
            <p:ph type="body" sz="quarter" idx="22"/>
          </p:nvPr>
        </p:nvSpPr>
        <p:spPr>
          <a:xfrm>
            <a:off x="458730" y="1851440"/>
            <a:ext cx="3554471" cy="4511260"/>
          </a:xfrm>
        </p:spPr>
        <p:txBody>
          <a:bodyPr>
            <a:noAutofit/>
          </a:bodyPr>
          <a:lstStyle>
            <a:lvl1pPr marL="0" indent="0" algn="l">
              <a:buFontTx/>
              <a:buNone/>
              <a:defRPr sz="1200" b="1">
                <a:solidFill>
                  <a:schemeClr val="accent1"/>
                </a:solidFill>
              </a:defRPr>
            </a:lvl1pPr>
            <a:lvl2pPr marL="104775" indent="-104775" algn="l">
              <a:spcAft>
                <a:spcPts val="750"/>
              </a:spcAft>
              <a:buClrTx/>
              <a:buSzPct val="100000"/>
              <a:buFont typeface="Arial" panose="020B0604020202020204" pitchFamily="34" charset="0"/>
              <a:buChar char="•"/>
              <a:defRPr lang="en-US" sz="1200" b="1" kern="1200" noProof="0" dirty="0">
                <a:solidFill>
                  <a:schemeClr val="tx1"/>
                </a:solidFill>
                <a:latin typeface="+mj-lt"/>
                <a:ea typeface="+mn-ea"/>
                <a:cs typeface="Calibri Light" panose="020F0302020204030204" pitchFamily="34" charset="0"/>
              </a:defRPr>
            </a:lvl2pPr>
            <a:lvl3pPr marL="228600" indent="-104775" algn="l">
              <a:spcAft>
                <a:spcPts val="750"/>
              </a:spcAft>
              <a:buClrTx/>
              <a:buSzPct val="100000"/>
              <a:buFont typeface="Arial" panose="020B0604020202020204" pitchFamily="34" charset="0"/>
              <a:buChar char="−"/>
              <a:defRPr lang="en-US" sz="1200" kern="1200" noProof="0" dirty="0">
                <a:solidFill>
                  <a:schemeClr val="tx1"/>
                </a:solidFill>
                <a:latin typeface="+mn-lt"/>
                <a:ea typeface="+mn-ea"/>
                <a:cs typeface="Calibri Light" panose="020F0302020204030204" pitchFamily="34" charset="0"/>
              </a:defRPr>
            </a:lvl3pPr>
            <a:lvl4pPr marL="352425" indent="-104775" algn="l">
              <a:spcAft>
                <a:spcPts val="75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4pPr>
            <a:lvl5pPr marL="476250" indent="-104775" algn="l">
              <a:spcAft>
                <a:spcPts val="75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Second level</a:t>
            </a:r>
          </a:p>
          <a:p>
            <a:pPr marL="347472" lvl="2"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Third level</a:t>
            </a:r>
          </a:p>
          <a:p>
            <a:pPr marL="521208" lvl="3"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Fourth level</a:t>
            </a:r>
          </a:p>
          <a:p>
            <a:pPr marL="694944" lvl="4" indent="-173736" algn="l" defTabSz="598885" rtl="0" eaLnBrk="1" latinLnBrk="0" hangingPunct="1">
              <a:spcBef>
                <a:spcPts val="0"/>
              </a:spcBef>
              <a:spcAft>
                <a:spcPts val="750"/>
              </a:spcAft>
              <a:buClrTx/>
              <a:buSzPct val="100000"/>
              <a:buFont typeface="Arial" panose="020B0604020202020204" pitchFamily="34" charset="0"/>
              <a:buChar char="−"/>
              <a:tabLst/>
            </a:pPr>
            <a:r>
              <a:rPr lang="en-US" noProof="0"/>
              <a:t>Fifth level</a:t>
            </a:r>
          </a:p>
        </p:txBody>
      </p:sp>
      <p:sp>
        <p:nvSpPr>
          <p:cNvPr id="11" name="Text Placeholder 8">
            <a:extLst>
              <a:ext uri="{FF2B5EF4-FFF2-40B4-BE49-F238E27FC236}">
                <a16:creationId xmlns:a16="http://schemas.microsoft.com/office/drawing/2014/main" id="{3F862111-A699-4618-9902-CD7B1ECC90ED}"/>
              </a:ext>
            </a:extLst>
          </p:cNvPr>
          <p:cNvSpPr>
            <a:spLocks noGrp="1"/>
          </p:cNvSpPr>
          <p:nvPr>
            <p:ph type="body" sz="quarter" idx="23"/>
          </p:nvPr>
        </p:nvSpPr>
        <p:spPr>
          <a:xfrm>
            <a:off x="4314826" y="1851440"/>
            <a:ext cx="3554471" cy="4511260"/>
          </a:xfrm>
        </p:spPr>
        <p:txBody>
          <a:bodyPr>
            <a:noAutofit/>
          </a:bodyPr>
          <a:lstStyle>
            <a:lvl1pPr marL="0" indent="0" algn="l">
              <a:buFontTx/>
              <a:buNone/>
              <a:defRPr sz="1200" b="1">
                <a:solidFill>
                  <a:schemeClr val="accent1"/>
                </a:solidFill>
              </a:defRPr>
            </a:lvl1pPr>
            <a:lvl2pPr marL="104775" indent="-104775" algn="l">
              <a:spcAft>
                <a:spcPts val="750"/>
              </a:spcAft>
              <a:buClrTx/>
              <a:buSzPct val="100000"/>
              <a:buFont typeface="Arial" panose="020B0604020202020204" pitchFamily="34" charset="0"/>
              <a:buChar char="•"/>
              <a:defRPr lang="en-US" sz="1200" b="1" kern="1200" noProof="0" dirty="0">
                <a:solidFill>
                  <a:schemeClr val="tx1"/>
                </a:solidFill>
                <a:latin typeface="+mj-lt"/>
                <a:ea typeface="+mn-ea"/>
                <a:cs typeface="Calibri Light" panose="020F0302020204030204" pitchFamily="34" charset="0"/>
              </a:defRPr>
            </a:lvl2pPr>
            <a:lvl3pPr marL="228600" indent="-104775" algn="l">
              <a:spcAft>
                <a:spcPts val="750"/>
              </a:spcAft>
              <a:buClrTx/>
              <a:buSzPct val="100000"/>
              <a:buFont typeface="Arial" panose="020B0604020202020204" pitchFamily="34" charset="0"/>
              <a:buChar char="−"/>
              <a:defRPr lang="en-US" sz="1200" kern="1200" noProof="0" dirty="0">
                <a:solidFill>
                  <a:schemeClr val="tx1"/>
                </a:solidFill>
                <a:latin typeface="+mn-lt"/>
                <a:ea typeface="+mn-ea"/>
                <a:cs typeface="Calibri Light" panose="020F0302020204030204" pitchFamily="34" charset="0"/>
              </a:defRPr>
            </a:lvl3pPr>
            <a:lvl4pPr marL="352425" indent="-104775" algn="l">
              <a:spcAft>
                <a:spcPts val="75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4pPr>
            <a:lvl5pPr marL="476250" indent="-104775" algn="l">
              <a:spcAft>
                <a:spcPts val="75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Second level</a:t>
            </a:r>
          </a:p>
          <a:p>
            <a:pPr marL="347472" lvl="2"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Third level</a:t>
            </a:r>
          </a:p>
          <a:p>
            <a:pPr marL="521208" lvl="3"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Fourth level</a:t>
            </a:r>
          </a:p>
          <a:p>
            <a:pPr marL="694944" lvl="4" indent="-173736" algn="l" defTabSz="598885" rtl="0" eaLnBrk="1" latinLnBrk="0" hangingPunct="1">
              <a:spcBef>
                <a:spcPts val="0"/>
              </a:spcBef>
              <a:spcAft>
                <a:spcPts val="750"/>
              </a:spcAft>
              <a:buClrTx/>
              <a:buSzPct val="100000"/>
              <a:buFont typeface="Arial" panose="020B0604020202020204" pitchFamily="34" charset="0"/>
              <a:buChar char="−"/>
              <a:tabLst/>
            </a:pPr>
            <a:r>
              <a:rPr lang="en-US" noProof="0"/>
              <a:t>Fifth level</a:t>
            </a:r>
          </a:p>
        </p:txBody>
      </p:sp>
      <p:sp>
        <p:nvSpPr>
          <p:cNvPr id="12" name="Text Placeholder 8">
            <a:extLst>
              <a:ext uri="{FF2B5EF4-FFF2-40B4-BE49-F238E27FC236}">
                <a16:creationId xmlns:a16="http://schemas.microsoft.com/office/drawing/2014/main" id="{136FEA86-C43A-4BD9-AC25-65C16B3F484C}"/>
              </a:ext>
            </a:extLst>
          </p:cNvPr>
          <p:cNvSpPr>
            <a:spLocks noGrp="1"/>
          </p:cNvSpPr>
          <p:nvPr>
            <p:ph type="body" sz="quarter" idx="24"/>
          </p:nvPr>
        </p:nvSpPr>
        <p:spPr>
          <a:xfrm>
            <a:off x="8178800" y="1851440"/>
            <a:ext cx="3556000" cy="4511260"/>
          </a:xfrm>
        </p:spPr>
        <p:txBody>
          <a:bodyPr>
            <a:noAutofit/>
          </a:bodyPr>
          <a:lstStyle>
            <a:lvl1pPr marL="0" indent="0" algn="l">
              <a:buFontTx/>
              <a:buNone/>
              <a:defRPr sz="1200" b="1">
                <a:solidFill>
                  <a:schemeClr val="accent1"/>
                </a:solidFill>
              </a:defRPr>
            </a:lvl1pPr>
            <a:lvl2pPr marL="104775" indent="-104775" algn="l">
              <a:spcAft>
                <a:spcPts val="750"/>
              </a:spcAft>
              <a:buClrTx/>
              <a:buSzPct val="100000"/>
              <a:buFont typeface="Arial" panose="020B0604020202020204" pitchFamily="34" charset="0"/>
              <a:buChar char="•"/>
              <a:defRPr lang="en-US" sz="1200" b="1" kern="1200" noProof="0" dirty="0">
                <a:solidFill>
                  <a:schemeClr val="tx1"/>
                </a:solidFill>
                <a:latin typeface="+mj-lt"/>
                <a:ea typeface="+mn-ea"/>
                <a:cs typeface="Calibri Light" panose="020F0302020204030204" pitchFamily="34" charset="0"/>
              </a:defRPr>
            </a:lvl2pPr>
            <a:lvl3pPr marL="228600" indent="-104775" algn="l">
              <a:spcAft>
                <a:spcPts val="750"/>
              </a:spcAft>
              <a:buClrTx/>
              <a:buSzPct val="100000"/>
              <a:buFont typeface="Arial" panose="020B0604020202020204" pitchFamily="34" charset="0"/>
              <a:buChar char="−"/>
              <a:defRPr lang="en-US" sz="1200" kern="1200" noProof="0" dirty="0">
                <a:solidFill>
                  <a:schemeClr val="tx1"/>
                </a:solidFill>
                <a:latin typeface="+mn-lt"/>
                <a:ea typeface="+mn-ea"/>
                <a:cs typeface="Calibri Light" panose="020F0302020204030204" pitchFamily="34" charset="0"/>
              </a:defRPr>
            </a:lvl3pPr>
            <a:lvl4pPr marL="352425" indent="-104775" algn="l">
              <a:spcAft>
                <a:spcPts val="75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4pPr>
            <a:lvl5pPr marL="476250" indent="-104775" algn="l">
              <a:spcAft>
                <a:spcPts val="75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Second level</a:t>
            </a:r>
          </a:p>
          <a:p>
            <a:pPr marL="347472" lvl="2"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Third level</a:t>
            </a:r>
          </a:p>
          <a:p>
            <a:pPr marL="521208" lvl="3"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Fourth level</a:t>
            </a:r>
          </a:p>
          <a:p>
            <a:pPr marL="694944" lvl="4" indent="-173736" algn="l" defTabSz="598885" rtl="0" eaLnBrk="1" latinLnBrk="0" hangingPunct="1">
              <a:spcBef>
                <a:spcPts val="0"/>
              </a:spcBef>
              <a:spcAft>
                <a:spcPts val="750"/>
              </a:spcAft>
              <a:buClrTx/>
              <a:buSzPct val="100000"/>
              <a:buFont typeface="Arial" panose="020B0604020202020204" pitchFamily="34" charset="0"/>
              <a:buChar char="−"/>
              <a:tabLst/>
            </a:pPr>
            <a:r>
              <a:rPr lang="en-US" noProof="0"/>
              <a:t>Fifth level</a:t>
            </a:r>
          </a:p>
        </p:txBody>
      </p:sp>
      <p:sp>
        <p:nvSpPr>
          <p:cNvPr id="13" name="Text Placeholder 8">
            <a:extLst>
              <a:ext uri="{FF2B5EF4-FFF2-40B4-BE49-F238E27FC236}">
                <a16:creationId xmlns:a16="http://schemas.microsoft.com/office/drawing/2014/main" id="{9D600A6A-61E2-4C72-A87B-39D905EFB4BC}"/>
              </a:ext>
            </a:extLst>
          </p:cNvPr>
          <p:cNvSpPr>
            <a:spLocks noGrp="1"/>
          </p:cNvSpPr>
          <p:nvPr>
            <p:ph type="body" sz="quarter" idx="25"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19" name="Title Placeholder 1">
            <a:extLst>
              <a:ext uri="{FF2B5EF4-FFF2-40B4-BE49-F238E27FC236}">
                <a16:creationId xmlns:a16="http://schemas.microsoft.com/office/drawing/2014/main" id="{D5910C4A-3157-47A5-8677-1140132DE359}"/>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
        <p:nvSpPr>
          <p:cNvPr id="20" name="Rectangle 19">
            <a:extLst>
              <a:ext uri="{FF2B5EF4-FFF2-40B4-BE49-F238E27FC236}">
                <a16:creationId xmlns:a16="http://schemas.microsoft.com/office/drawing/2014/main" id="{221E1916-39D6-44A9-8C07-60C8660A0953}"/>
              </a:ext>
            </a:extLst>
          </p:cNvPr>
          <p:cNvSpPr/>
          <p:nvPr userDrawn="1"/>
        </p:nvSpPr>
        <p:spPr>
          <a:xfrm>
            <a:off x="458729" y="1715425"/>
            <a:ext cx="3560064"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
        <p:nvSpPr>
          <p:cNvPr id="21" name="Rectangle 20">
            <a:extLst>
              <a:ext uri="{FF2B5EF4-FFF2-40B4-BE49-F238E27FC236}">
                <a16:creationId xmlns:a16="http://schemas.microsoft.com/office/drawing/2014/main" id="{F2178E01-9486-4723-8ECD-9A89CE53905A}"/>
              </a:ext>
            </a:extLst>
          </p:cNvPr>
          <p:cNvSpPr/>
          <p:nvPr userDrawn="1"/>
        </p:nvSpPr>
        <p:spPr>
          <a:xfrm>
            <a:off x="4314824" y="1715425"/>
            <a:ext cx="3560064"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
        <p:nvSpPr>
          <p:cNvPr id="22" name="Rectangle 21">
            <a:extLst>
              <a:ext uri="{FF2B5EF4-FFF2-40B4-BE49-F238E27FC236}">
                <a16:creationId xmlns:a16="http://schemas.microsoft.com/office/drawing/2014/main" id="{082A3624-848D-4789-989D-4C19B95C8DD4}"/>
              </a:ext>
            </a:extLst>
          </p:cNvPr>
          <p:cNvSpPr/>
          <p:nvPr userDrawn="1"/>
        </p:nvSpPr>
        <p:spPr>
          <a:xfrm>
            <a:off x="8178800" y="1715425"/>
            <a:ext cx="3560064"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Tree>
    <p:extLst>
      <p:ext uri="{BB962C8B-B14F-4D97-AF65-F5344CB8AC3E}">
        <p14:creationId xmlns:p14="http://schemas.microsoft.com/office/powerpoint/2010/main" val="249701342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AA35D0E-EBF0-4599-84F7-684DE89E56AE}"/>
              </a:ext>
            </a:extLst>
          </p:cNvPr>
          <p:cNvSpPr>
            <a:spLocks noGrp="1"/>
          </p:cNvSpPr>
          <p:nvPr>
            <p:ph type="body" sz="quarter" idx="25"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11" name="Title Placeholder 1">
            <a:extLst>
              <a:ext uri="{FF2B5EF4-FFF2-40B4-BE49-F238E27FC236}">
                <a16:creationId xmlns:a16="http://schemas.microsoft.com/office/drawing/2014/main" id="{CBCDA542-DB63-41BB-89C0-73F35C7D17CA}"/>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
        <p:nvSpPr>
          <p:cNvPr id="12" name="Text Placeholder 8">
            <a:extLst>
              <a:ext uri="{FF2B5EF4-FFF2-40B4-BE49-F238E27FC236}">
                <a16:creationId xmlns:a16="http://schemas.microsoft.com/office/drawing/2014/main" id="{C73178E3-6490-436A-8FEB-CC4E21B542CE}"/>
              </a:ext>
            </a:extLst>
          </p:cNvPr>
          <p:cNvSpPr>
            <a:spLocks noGrp="1"/>
          </p:cNvSpPr>
          <p:nvPr>
            <p:ph type="body" sz="quarter" idx="17"/>
          </p:nvPr>
        </p:nvSpPr>
        <p:spPr>
          <a:xfrm>
            <a:off x="473297" y="3124200"/>
            <a:ext cx="2720468" cy="3238500"/>
          </a:xfrm>
        </p:spPr>
        <p:txBody>
          <a:bodyPr>
            <a:noAutofit/>
          </a:bodyPr>
          <a:lstStyle>
            <a:lvl1pPr marL="0" indent="0" algn="l">
              <a:buFontTx/>
              <a:buNone/>
              <a:defRPr sz="1200" b="1">
                <a:solidFill>
                  <a:schemeClr val="accent1"/>
                </a:solidFill>
              </a:defRPr>
            </a:lvl1pPr>
            <a:lvl2pPr marL="104775" indent="-104775" algn="l">
              <a:spcAft>
                <a:spcPts val="0"/>
              </a:spcAft>
              <a:buClrTx/>
              <a:buSzPct val="100000"/>
              <a:buFont typeface="Arial" panose="020B0604020202020204" pitchFamily="34" charset="0"/>
              <a:buChar char="•"/>
              <a:defRPr lang="en-US" sz="1200" b="1" kern="1200" noProof="0" dirty="0">
                <a:solidFill>
                  <a:schemeClr val="tx1"/>
                </a:solidFill>
                <a:latin typeface="+mj-lt"/>
                <a:ea typeface="+mn-ea"/>
                <a:cs typeface="Calibri Light" panose="020F0302020204030204" pitchFamily="34" charset="0"/>
              </a:defRPr>
            </a:lvl2pPr>
            <a:lvl3pPr marL="228600" indent="-104775" algn="l">
              <a:spcAft>
                <a:spcPts val="0"/>
              </a:spcAft>
              <a:buClrTx/>
              <a:buSzPct val="100000"/>
              <a:buFont typeface="Arial" panose="020B0604020202020204" pitchFamily="34" charset="0"/>
              <a:buChar char="−"/>
              <a:defRPr lang="en-US" sz="1200" kern="1200" noProof="0" dirty="0">
                <a:solidFill>
                  <a:schemeClr val="tx1"/>
                </a:solidFill>
                <a:latin typeface="+mn-lt"/>
                <a:ea typeface="+mn-ea"/>
                <a:cs typeface="Calibri Light" panose="020F0302020204030204" pitchFamily="34" charset="0"/>
              </a:defRPr>
            </a:lvl3pPr>
            <a:lvl4pPr marL="352425" indent="-104775" algn="l">
              <a:spcAft>
                <a:spcPts val="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4pPr>
            <a:lvl5pPr marL="476250" indent="-104775" algn="l">
              <a:spcAft>
                <a:spcPts val="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Second level</a:t>
            </a:r>
          </a:p>
          <a:p>
            <a:pPr marL="347472" lvl="2"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Third level</a:t>
            </a:r>
          </a:p>
          <a:p>
            <a:pPr marL="521208" lvl="3"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Fourth level</a:t>
            </a:r>
          </a:p>
          <a:p>
            <a:pPr marL="694944" lvl="4" indent="-173736" algn="l" defTabSz="598885" rtl="0" eaLnBrk="1" latinLnBrk="0" hangingPunct="1">
              <a:spcBef>
                <a:spcPts val="0"/>
              </a:spcBef>
              <a:spcAft>
                <a:spcPts val="750"/>
              </a:spcAft>
              <a:buClrTx/>
              <a:buSzPct val="100000"/>
              <a:buFont typeface="Arial" panose="020B0604020202020204" pitchFamily="34" charset="0"/>
              <a:buChar char="−"/>
              <a:tabLst/>
            </a:pPr>
            <a:r>
              <a:rPr lang="en-US" noProof="0"/>
              <a:t>Fifth level</a:t>
            </a:r>
          </a:p>
        </p:txBody>
      </p:sp>
      <p:sp>
        <p:nvSpPr>
          <p:cNvPr id="13" name="Text Placeholder 8">
            <a:extLst>
              <a:ext uri="{FF2B5EF4-FFF2-40B4-BE49-F238E27FC236}">
                <a16:creationId xmlns:a16="http://schemas.microsoft.com/office/drawing/2014/main" id="{1B5A2B37-A59A-4B85-9144-75BC73AD9DB2}"/>
              </a:ext>
            </a:extLst>
          </p:cNvPr>
          <p:cNvSpPr>
            <a:spLocks noGrp="1"/>
          </p:cNvSpPr>
          <p:nvPr>
            <p:ph type="body" sz="quarter" idx="18"/>
          </p:nvPr>
        </p:nvSpPr>
        <p:spPr>
          <a:xfrm>
            <a:off x="6171687" y="3120553"/>
            <a:ext cx="2712000" cy="3238500"/>
          </a:xfrm>
        </p:spPr>
        <p:txBody>
          <a:bodyPr>
            <a:noAutofit/>
          </a:bodyPr>
          <a:lstStyle>
            <a:lvl1pPr marL="0" indent="0" algn="l">
              <a:buFontTx/>
              <a:buNone/>
              <a:defRPr sz="1200" b="1">
                <a:solidFill>
                  <a:schemeClr val="accent1"/>
                </a:solidFill>
              </a:defRPr>
            </a:lvl1pPr>
            <a:lvl2pPr marL="104775" indent="-104775" algn="l">
              <a:spcAft>
                <a:spcPts val="0"/>
              </a:spcAft>
              <a:buClrTx/>
              <a:buSzPct val="100000"/>
              <a:buFont typeface="Arial" panose="020B0604020202020204" pitchFamily="34" charset="0"/>
              <a:buChar char="•"/>
              <a:defRPr lang="en-US" sz="1200" b="1" kern="1200" noProof="0">
                <a:solidFill>
                  <a:schemeClr val="tx1"/>
                </a:solidFill>
                <a:latin typeface="+mj-lt"/>
                <a:ea typeface="+mn-ea"/>
                <a:cs typeface="Calibri Light" panose="020F0302020204030204" pitchFamily="34" charset="0"/>
              </a:defRPr>
            </a:lvl2pPr>
            <a:lvl3pPr marL="228600" indent="-104775" algn="l">
              <a:spcAft>
                <a:spcPts val="0"/>
              </a:spcAft>
              <a:buClrTx/>
              <a:buSzPct val="100000"/>
              <a:buFont typeface="Arial" panose="020B0604020202020204" pitchFamily="34" charset="0"/>
              <a:buChar char="−"/>
              <a:defRPr lang="en-US" sz="1200" kern="1200" noProof="0" dirty="0">
                <a:solidFill>
                  <a:schemeClr val="tx1"/>
                </a:solidFill>
                <a:latin typeface="+mn-lt"/>
                <a:ea typeface="+mn-ea"/>
                <a:cs typeface="Calibri Light" panose="020F0302020204030204" pitchFamily="34" charset="0"/>
              </a:defRPr>
            </a:lvl3pPr>
            <a:lvl4pPr marL="352425" indent="-104775" algn="l">
              <a:spcAft>
                <a:spcPts val="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4pPr>
            <a:lvl5pPr marL="476250" indent="-104775" algn="l">
              <a:spcAft>
                <a:spcPts val="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Second level</a:t>
            </a:r>
          </a:p>
          <a:p>
            <a:pPr marL="347472" lvl="2"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Third level</a:t>
            </a:r>
          </a:p>
          <a:p>
            <a:pPr marL="521208" lvl="3"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Fourth level</a:t>
            </a:r>
          </a:p>
          <a:p>
            <a:pPr marL="694944" lvl="4" indent="-173736" algn="l" defTabSz="598885" rtl="0" eaLnBrk="1" latinLnBrk="0" hangingPunct="1">
              <a:spcBef>
                <a:spcPts val="0"/>
              </a:spcBef>
              <a:spcAft>
                <a:spcPts val="750"/>
              </a:spcAft>
              <a:buClrTx/>
              <a:buSzPct val="100000"/>
              <a:buFont typeface="Arial" panose="020B0604020202020204" pitchFamily="34" charset="0"/>
              <a:buChar char="−"/>
              <a:tabLst/>
            </a:pPr>
            <a:r>
              <a:rPr lang="en-US" noProof="0"/>
              <a:t>Fifth level</a:t>
            </a:r>
          </a:p>
        </p:txBody>
      </p:sp>
      <p:sp>
        <p:nvSpPr>
          <p:cNvPr id="14" name="Text Placeholder 8">
            <a:extLst>
              <a:ext uri="{FF2B5EF4-FFF2-40B4-BE49-F238E27FC236}">
                <a16:creationId xmlns:a16="http://schemas.microsoft.com/office/drawing/2014/main" id="{0EDB9492-A5FE-44CC-90D8-0E0E80A4E813}"/>
              </a:ext>
            </a:extLst>
          </p:cNvPr>
          <p:cNvSpPr>
            <a:spLocks noGrp="1"/>
          </p:cNvSpPr>
          <p:nvPr>
            <p:ph type="body" sz="quarter" idx="19"/>
          </p:nvPr>
        </p:nvSpPr>
        <p:spPr>
          <a:xfrm>
            <a:off x="3330040" y="3124202"/>
            <a:ext cx="2712000" cy="3238499"/>
          </a:xfrm>
        </p:spPr>
        <p:txBody>
          <a:bodyPr>
            <a:noAutofit/>
          </a:bodyPr>
          <a:lstStyle>
            <a:lvl1pPr marL="0" indent="0" algn="l">
              <a:buFontTx/>
              <a:buNone/>
              <a:defRPr sz="1200" b="1">
                <a:solidFill>
                  <a:schemeClr val="accent1"/>
                </a:solidFill>
              </a:defRPr>
            </a:lvl1pPr>
            <a:lvl2pPr marL="104775" indent="-104775" algn="l">
              <a:spcAft>
                <a:spcPts val="0"/>
              </a:spcAft>
              <a:buClrTx/>
              <a:buSzPct val="100000"/>
              <a:buFont typeface="Arial" panose="020B0604020202020204" pitchFamily="34" charset="0"/>
              <a:buChar char="•"/>
              <a:defRPr lang="en-US" sz="1200" b="1" kern="1200" noProof="0">
                <a:solidFill>
                  <a:schemeClr val="tx1"/>
                </a:solidFill>
                <a:latin typeface="+mj-lt"/>
                <a:ea typeface="+mn-ea"/>
                <a:cs typeface="Calibri Light" panose="020F0302020204030204" pitchFamily="34" charset="0"/>
              </a:defRPr>
            </a:lvl2pPr>
            <a:lvl3pPr marL="228600" indent="-104775" algn="l">
              <a:spcAft>
                <a:spcPts val="0"/>
              </a:spcAft>
              <a:buClrTx/>
              <a:buSzPct val="100000"/>
              <a:buFont typeface="Arial" panose="020B0604020202020204" pitchFamily="34" charset="0"/>
              <a:buChar char="−"/>
              <a:defRPr lang="en-US" sz="1200" kern="1200" noProof="0" dirty="0">
                <a:solidFill>
                  <a:schemeClr val="tx1"/>
                </a:solidFill>
                <a:latin typeface="+mn-lt"/>
                <a:ea typeface="+mn-ea"/>
                <a:cs typeface="Calibri Light" panose="020F0302020204030204" pitchFamily="34" charset="0"/>
              </a:defRPr>
            </a:lvl3pPr>
            <a:lvl4pPr marL="352425" indent="-104775" algn="l">
              <a:spcAft>
                <a:spcPts val="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4pPr>
            <a:lvl5pPr marL="476250" indent="-104775" algn="l">
              <a:spcAft>
                <a:spcPts val="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Second level</a:t>
            </a:r>
          </a:p>
          <a:p>
            <a:pPr marL="347472" lvl="2"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Third level</a:t>
            </a:r>
          </a:p>
          <a:p>
            <a:pPr marL="521208" lvl="3"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Fourth level</a:t>
            </a:r>
          </a:p>
          <a:p>
            <a:pPr marL="694944" lvl="4" indent="-173736" algn="l" defTabSz="598885" rtl="0" eaLnBrk="1" latinLnBrk="0" hangingPunct="1">
              <a:spcBef>
                <a:spcPts val="0"/>
              </a:spcBef>
              <a:spcAft>
                <a:spcPts val="750"/>
              </a:spcAft>
              <a:buClrTx/>
              <a:buSzPct val="100000"/>
              <a:buFont typeface="Arial" panose="020B0604020202020204" pitchFamily="34" charset="0"/>
              <a:buChar char="−"/>
              <a:tabLst/>
            </a:pPr>
            <a:r>
              <a:rPr lang="en-US" noProof="0"/>
              <a:t>Fifth level</a:t>
            </a:r>
          </a:p>
        </p:txBody>
      </p:sp>
      <p:sp>
        <p:nvSpPr>
          <p:cNvPr id="15" name="Text Placeholder 8">
            <a:extLst>
              <a:ext uri="{FF2B5EF4-FFF2-40B4-BE49-F238E27FC236}">
                <a16:creationId xmlns:a16="http://schemas.microsoft.com/office/drawing/2014/main" id="{3D335E86-FA3A-4B76-B4D1-5D530C4E3791}"/>
              </a:ext>
            </a:extLst>
          </p:cNvPr>
          <p:cNvSpPr>
            <a:spLocks noGrp="1"/>
          </p:cNvSpPr>
          <p:nvPr>
            <p:ph type="body" sz="quarter" idx="20"/>
          </p:nvPr>
        </p:nvSpPr>
        <p:spPr>
          <a:xfrm>
            <a:off x="9035701" y="3108508"/>
            <a:ext cx="2697183" cy="3254192"/>
          </a:xfrm>
        </p:spPr>
        <p:txBody>
          <a:bodyPr>
            <a:noAutofit/>
          </a:bodyPr>
          <a:lstStyle>
            <a:lvl1pPr marL="0" indent="0" algn="l">
              <a:buFontTx/>
              <a:buNone/>
              <a:defRPr sz="1200" b="1">
                <a:solidFill>
                  <a:schemeClr val="accent1"/>
                </a:solidFill>
              </a:defRPr>
            </a:lvl1pPr>
            <a:lvl2pPr marL="104775" indent="-104775" algn="l">
              <a:spcAft>
                <a:spcPts val="0"/>
              </a:spcAft>
              <a:buClrTx/>
              <a:buSzPct val="100000"/>
              <a:buFont typeface="Arial" panose="020B0604020202020204" pitchFamily="34" charset="0"/>
              <a:buChar char="•"/>
              <a:defRPr lang="en-US" sz="1200" b="1" kern="1200" noProof="0">
                <a:solidFill>
                  <a:schemeClr val="tx1"/>
                </a:solidFill>
                <a:latin typeface="+mj-lt"/>
                <a:ea typeface="+mn-ea"/>
                <a:cs typeface="Calibri Light" panose="020F0302020204030204" pitchFamily="34" charset="0"/>
              </a:defRPr>
            </a:lvl2pPr>
            <a:lvl3pPr marL="228600" indent="-104775" algn="l">
              <a:spcAft>
                <a:spcPts val="0"/>
              </a:spcAft>
              <a:buClrTx/>
              <a:buSzPct val="100000"/>
              <a:buFont typeface="Arial" panose="020B0604020202020204" pitchFamily="34" charset="0"/>
              <a:buChar char="−"/>
              <a:defRPr lang="en-US" sz="1200" kern="1200" noProof="0" dirty="0">
                <a:solidFill>
                  <a:schemeClr val="tx1"/>
                </a:solidFill>
                <a:latin typeface="+mn-lt"/>
                <a:ea typeface="+mn-ea"/>
                <a:cs typeface="Calibri Light" panose="020F0302020204030204" pitchFamily="34" charset="0"/>
              </a:defRPr>
            </a:lvl3pPr>
            <a:lvl4pPr marL="352425" indent="-104775" algn="l">
              <a:spcAft>
                <a:spcPts val="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4pPr>
            <a:lvl5pPr marL="476250" indent="-104775" algn="l">
              <a:spcAft>
                <a:spcPts val="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Second level</a:t>
            </a:r>
          </a:p>
          <a:p>
            <a:pPr marL="347472" lvl="2"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Third level</a:t>
            </a:r>
          </a:p>
          <a:p>
            <a:pPr marL="521208" lvl="3"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Fourth level</a:t>
            </a:r>
          </a:p>
          <a:p>
            <a:pPr marL="694944" lvl="4" indent="-173736" algn="l" defTabSz="598885" rtl="0" eaLnBrk="1" latinLnBrk="0" hangingPunct="1">
              <a:spcBef>
                <a:spcPts val="0"/>
              </a:spcBef>
              <a:spcAft>
                <a:spcPts val="750"/>
              </a:spcAft>
              <a:buClrTx/>
              <a:buSzPct val="100000"/>
              <a:buFont typeface="Arial" panose="020B0604020202020204" pitchFamily="34" charset="0"/>
              <a:buChar char="−"/>
              <a:tabLst/>
            </a:pPr>
            <a:r>
              <a:rPr lang="en-US" noProof="0"/>
              <a:t>Fifth level</a:t>
            </a:r>
          </a:p>
        </p:txBody>
      </p:sp>
    </p:spTree>
    <p:extLst>
      <p:ext uri="{BB962C8B-B14F-4D97-AF65-F5344CB8AC3E}">
        <p14:creationId xmlns:p14="http://schemas.microsoft.com/office/powerpoint/2010/main" val="311286629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11" name="CaseCode">
            <a:extLst>
              <a:ext uri="{FF2B5EF4-FFF2-40B4-BE49-F238E27FC236}">
                <a16:creationId xmlns:a16="http://schemas.microsoft.com/office/drawing/2014/main" id="{676B7924-6A82-4453-9ABA-42AE71384BDC}"/>
              </a:ext>
            </a:extLst>
          </p:cNvPr>
          <p:cNvSpPr txBox="1"/>
          <p:nvPr userDrawn="1"/>
        </p:nvSpPr>
        <p:spPr>
          <a:xfrm>
            <a:off x="6335184" y="6477002"/>
            <a:ext cx="4896560" cy="207749"/>
          </a:xfrm>
          <a:prstGeom prst="rect">
            <a:avLst/>
          </a:prstGeom>
          <a:noFill/>
        </p:spPr>
        <p:txBody>
          <a:bodyPr wrap="square" lIns="0" tIns="0" rIns="0" bIns="0" rtlCol="0">
            <a:spAutoFit/>
          </a:bodyPr>
          <a:lstStyle/>
          <a:p>
            <a:pPr marL="0" indent="0" algn="r">
              <a:spcBef>
                <a:spcPts val="0"/>
              </a:spcBef>
              <a:buSzPct val="100000"/>
              <a:buFont typeface="Arial"/>
              <a:buNone/>
            </a:pPr>
            <a:r>
              <a:rPr lang="en-US" sz="675" noProof="0">
                <a:solidFill>
                  <a:schemeClr val="bg1"/>
                </a:solidFill>
                <a:latin typeface="Calibri" panose="020F0502020204030204" pitchFamily="34" charset="0"/>
                <a:cs typeface="Calibri" panose="020F0502020204030204" pitchFamily="34" charset="0"/>
              </a:rPr>
              <a:t>Presentation title</a:t>
            </a:r>
            <a:br>
              <a:rPr lang="en-US" sz="675" noProof="0">
                <a:solidFill>
                  <a:schemeClr val="bg1"/>
                </a:solidFill>
                <a:latin typeface="Calibri" panose="020F0502020204030204" pitchFamily="34" charset="0"/>
                <a:cs typeface="Calibri" panose="020F0502020204030204" pitchFamily="34" charset="0"/>
              </a:rPr>
            </a:br>
            <a:r>
              <a:rPr lang="en-US" sz="675"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2" name="Copyright">
            <a:extLst>
              <a:ext uri="{FF2B5EF4-FFF2-40B4-BE49-F238E27FC236}">
                <a16:creationId xmlns:a16="http://schemas.microsoft.com/office/drawing/2014/main" id="{ED0B00A8-5B86-4AFE-8884-819CF7356AAE}"/>
              </a:ext>
            </a:extLst>
          </p:cNvPr>
          <p:cNvSpPr txBox="1"/>
          <p:nvPr userDrawn="1"/>
        </p:nvSpPr>
        <p:spPr>
          <a:xfrm>
            <a:off x="501649" y="6477003"/>
            <a:ext cx="5355168" cy="207749"/>
          </a:xfrm>
          <a:prstGeom prst="rect">
            <a:avLst/>
          </a:prstGeom>
          <a:noFill/>
        </p:spPr>
        <p:txBody>
          <a:bodyPr wrap="square" lIns="0" tIns="0" rIns="0" bIns="0" rtlCol="0">
            <a:spAutoFit/>
          </a:bodyPr>
          <a:lstStyle/>
          <a:p>
            <a:pPr marL="0" indent="0">
              <a:spcBef>
                <a:spcPts val="450"/>
              </a:spcBef>
              <a:buSzPct val="100000"/>
              <a:buFont typeface="Arial"/>
              <a:buNone/>
            </a:pPr>
            <a:r>
              <a:rPr lang="en-US" sz="675" noProof="0">
                <a:solidFill>
                  <a:schemeClr val="bg1"/>
                </a:solidFill>
                <a:latin typeface="Calibri" panose="020F0502020204030204" pitchFamily="34" charset="0"/>
                <a:cs typeface="Calibri" panose="020F0502020204030204" pitchFamily="34" charset="0"/>
              </a:rPr>
              <a:t>Member firms and DTTL: Insert appropriate copyright</a:t>
            </a:r>
            <a:br>
              <a:rPr lang="en-US" sz="675" noProof="0">
                <a:solidFill>
                  <a:schemeClr val="bg1"/>
                </a:solidFill>
                <a:latin typeface="Calibri" panose="020F0502020204030204" pitchFamily="34" charset="0"/>
                <a:cs typeface="Calibri" panose="020F0502020204030204" pitchFamily="34" charset="0"/>
              </a:rPr>
            </a:br>
            <a:r>
              <a:rPr lang="en-US" sz="675" noProof="0">
                <a:solidFill>
                  <a:schemeClr val="bg1"/>
                </a:solidFill>
                <a:latin typeface="Calibri" panose="020F0502020204030204" pitchFamily="34" charset="0"/>
                <a:cs typeface="Calibri" panose="020F0502020204030204" pitchFamily="34" charset="0"/>
              </a:rPr>
              <a:t>[To edit, click View &gt; Slide Mster &gt; Slide Master]</a:t>
            </a:r>
          </a:p>
        </p:txBody>
      </p:sp>
      <p:sp>
        <p:nvSpPr>
          <p:cNvPr id="18" name="TextBox 17">
            <a:extLst>
              <a:ext uri="{FF2B5EF4-FFF2-40B4-BE49-F238E27FC236}">
                <a16:creationId xmlns:a16="http://schemas.microsoft.com/office/drawing/2014/main" id="{DCBBEDB2-39B5-4D4C-AA82-85ED607FAC3B}"/>
              </a:ext>
            </a:extLst>
          </p:cNvPr>
          <p:cNvSpPr txBox="1"/>
          <p:nvPr userDrawn="1"/>
        </p:nvSpPr>
        <p:spPr>
          <a:xfrm>
            <a:off x="11382378" y="6477003"/>
            <a:ext cx="307975" cy="103875"/>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675"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675" noProof="0">
              <a:solidFill>
                <a:schemeClr val="bg1"/>
              </a:solidFill>
              <a:latin typeface="Calibri" panose="020F0502020204030204" pitchFamily="34" charset="0"/>
              <a:cs typeface="Calibri" panose="020F0502020204030204" pitchFamily="34" charset="0"/>
            </a:endParaRPr>
          </a:p>
        </p:txBody>
      </p:sp>
      <p:sp>
        <p:nvSpPr>
          <p:cNvPr id="13" name="Text Placeholder 8">
            <a:extLst>
              <a:ext uri="{FF2B5EF4-FFF2-40B4-BE49-F238E27FC236}">
                <a16:creationId xmlns:a16="http://schemas.microsoft.com/office/drawing/2014/main" id="{5BECBA53-5CA5-4826-B507-38E5EDBC4936}"/>
              </a:ext>
            </a:extLst>
          </p:cNvPr>
          <p:cNvSpPr>
            <a:spLocks noGrp="1"/>
          </p:cNvSpPr>
          <p:nvPr>
            <p:ph type="body" sz="quarter" idx="25"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bg1"/>
                </a:solidFill>
              </a:defRPr>
            </a:lvl1pPr>
          </a:lstStyle>
          <a:p>
            <a:pPr lvl="0"/>
            <a:r>
              <a:rPr lang="en-US"/>
              <a:t>Click to add subtitle</a:t>
            </a:r>
          </a:p>
        </p:txBody>
      </p:sp>
      <p:sp>
        <p:nvSpPr>
          <p:cNvPr id="14" name="Title Placeholder 1">
            <a:extLst>
              <a:ext uri="{FF2B5EF4-FFF2-40B4-BE49-F238E27FC236}">
                <a16:creationId xmlns:a16="http://schemas.microsoft.com/office/drawing/2014/main" id="{83571CF0-9FB3-44B1-BE19-B891DD1B11A0}"/>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solidFill>
                  <a:schemeClr val="bg1"/>
                </a:solidFill>
                <a:latin typeface="+mj-lt"/>
              </a:defRPr>
            </a:lvl1pPr>
          </a:lstStyle>
          <a:p>
            <a:r>
              <a:rPr lang="en-US"/>
              <a:t>Click to add title</a:t>
            </a:r>
          </a:p>
        </p:txBody>
      </p:sp>
      <p:sp>
        <p:nvSpPr>
          <p:cNvPr id="15" name="Text Placeholder 8">
            <a:extLst>
              <a:ext uri="{FF2B5EF4-FFF2-40B4-BE49-F238E27FC236}">
                <a16:creationId xmlns:a16="http://schemas.microsoft.com/office/drawing/2014/main" id="{CA32CD74-2C13-40B4-A25F-8871032067FB}"/>
              </a:ext>
            </a:extLst>
          </p:cNvPr>
          <p:cNvSpPr>
            <a:spLocks noGrp="1"/>
          </p:cNvSpPr>
          <p:nvPr>
            <p:ph type="body" sz="quarter" idx="17"/>
          </p:nvPr>
        </p:nvSpPr>
        <p:spPr>
          <a:xfrm>
            <a:off x="473297" y="3124200"/>
            <a:ext cx="2720468" cy="3238500"/>
          </a:xfrm>
        </p:spPr>
        <p:txBody>
          <a:bodyPr>
            <a:noAutofit/>
          </a:bodyPr>
          <a:lstStyle>
            <a:lvl1pPr marL="0" indent="0" algn="l">
              <a:buFontTx/>
              <a:buNone/>
              <a:defRPr sz="1200" b="1">
                <a:solidFill>
                  <a:schemeClr val="bg1"/>
                </a:solidFill>
              </a:defRPr>
            </a:lvl1pPr>
            <a:lvl2pPr marL="104775" indent="-104775" algn="l">
              <a:spcAft>
                <a:spcPts val="0"/>
              </a:spcAft>
              <a:buClrTx/>
              <a:buSzPct val="100000"/>
              <a:buFont typeface="Arial" panose="020B0604020202020204" pitchFamily="34" charset="0"/>
              <a:buChar char="•"/>
              <a:defRPr sz="1200">
                <a:solidFill>
                  <a:schemeClr val="bg1"/>
                </a:solidFill>
              </a:defRPr>
            </a:lvl2pPr>
            <a:lvl3pPr marL="228600" indent="-104775" algn="l">
              <a:spcAft>
                <a:spcPts val="0"/>
              </a:spcAft>
              <a:buClrTx/>
              <a:buSzPct val="100000"/>
              <a:buFont typeface="Arial" panose="020B0604020202020204" pitchFamily="34" charset="0"/>
              <a:buChar char="−"/>
              <a:defRPr sz="1200">
                <a:solidFill>
                  <a:schemeClr val="bg1"/>
                </a:solidFill>
              </a:defRPr>
            </a:lvl3pPr>
            <a:lvl4pPr marL="352425" indent="-104775" algn="l">
              <a:spcAft>
                <a:spcPts val="0"/>
              </a:spcAft>
              <a:buClrTx/>
              <a:buSzPct val="100000"/>
              <a:buFont typeface="Arial" panose="020B0604020202020204" pitchFamily="34" charset="0"/>
              <a:buChar char="◦"/>
              <a:defRPr sz="1200">
                <a:solidFill>
                  <a:schemeClr val="bg1"/>
                </a:solidFill>
              </a:defRPr>
            </a:lvl4pPr>
            <a:lvl5pPr marL="476250" indent="-104775" algn="l">
              <a:spcAft>
                <a:spcPts val="0"/>
              </a:spcAft>
              <a:buClrTx/>
              <a:buSzPct val="100000"/>
              <a:buFont typeface="Arial" panose="020B0604020202020204" pitchFamily="34" charset="0"/>
              <a:buChar char="−"/>
              <a:defRPr sz="1200" baseline="0">
                <a:solidFill>
                  <a:schemeClr val="bg1"/>
                </a:solidFill>
              </a:defRPr>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8">
            <a:extLst>
              <a:ext uri="{FF2B5EF4-FFF2-40B4-BE49-F238E27FC236}">
                <a16:creationId xmlns:a16="http://schemas.microsoft.com/office/drawing/2014/main" id="{0BD8344B-373A-4CA8-9F91-E02B0DA48BC6}"/>
              </a:ext>
            </a:extLst>
          </p:cNvPr>
          <p:cNvSpPr>
            <a:spLocks noGrp="1"/>
          </p:cNvSpPr>
          <p:nvPr>
            <p:ph type="body" sz="quarter" idx="18"/>
          </p:nvPr>
        </p:nvSpPr>
        <p:spPr>
          <a:xfrm>
            <a:off x="6171687" y="3120553"/>
            <a:ext cx="2712000" cy="3238500"/>
          </a:xfrm>
        </p:spPr>
        <p:txBody>
          <a:bodyPr>
            <a:noAutofit/>
          </a:bodyPr>
          <a:lstStyle>
            <a:lvl1pPr marL="0" indent="0" algn="l">
              <a:buFontTx/>
              <a:buNone/>
              <a:defRPr sz="1200" b="1">
                <a:solidFill>
                  <a:schemeClr val="bg1"/>
                </a:solidFill>
              </a:defRPr>
            </a:lvl1pPr>
            <a:lvl2pPr marL="104775" indent="-104775" algn="l">
              <a:spcAft>
                <a:spcPts val="0"/>
              </a:spcAft>
              <a:buClrTx/>
              <a:buSzPct val="100000"/>
              <a:buFont typeface="Arial" panose="020B0604020202020204" pitchFamily="34" charset="0"/>
              <a:buChar char="•"/>
              <a:defRPr sz="1200">
                <a:solidFill>
                  <a:schemeClr val="bg1"/>
                </a:solidFill>
              </a:defRPr>
            </a:lvl2pPr>
            <a:lvl3pPr marL="228600" indent="-104775" algn="l">
              <a:spcAft>
                <a:spcPts val="0"/>
              </a:spcAft>
              <a:buClrTx/>
              <a:buSzPct val="100000"/>
              <a:buFont typeface="Arial" panose="020B0604020202020204" pitchFamily="34" charset="0"/>
              <a:buChar char="−"/>
              <a:defRPr sz="1200">
                <a:solidFill>
                  <a:schemeClr val="bg1"/>
                </a:solidFill>
              </a:defRPr>
            </a:lvl3pPr>
            <a:lvl4pPr marL="352425" indent="-104775" algn="l">
              <a:spcAft>
                <a:spcPts val="0"/>
              </a:spcAft>
              <a:buClrTx/>
              <a:buSzPct val="100000"/>
              <a:buFont typeface="Arial" panose="020B0604020202020204" pitchFamily="34" charset="0"/>
              <a:buChar char="◦"/>
              <a:defRPr sz="1200">
                <a:solidFill>
                  <a:schemeClr val="bg1"/>
                </a:solidFill>
              </a:defRPr>
            </a:lvl4pPr>
            <a:lvl5pPr marL="476250" indent="-104775" algn="l">
              <a:spcAft>
                <a:spcPts val="0"/>
              </a:spcAft>
              <a:buClrTx/>
              <a:buSzPct val="100000"/>
              <a:buFont typeface="Arial" panose="020B0604020202020204" pitchFamily="34" charset="0"/>
              <a:buChar char="−"/>
              <a:defRPr sz="1200" baseline="0">
                <a:solidFill>
                  <a:schemeClr val="bg1"/>
                </a:solidFill>
              </a:defRPr>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 name="Text Placeholder 8">
            <a:extLst>
              <a:ext uri="{FF2B5EF4-FFF2-40B4-BE49-F238E27FC236}">
                <a16:creationId xmlns:a16="http://schemas.microsoft.com/office/drawing/2014/main" id="{55636606-D676-4661-AF12-C0DF71DF3A73}"/>
              </a:ext>
            </a:extLst>
          </p:cNvPr>
          <p:cNvSpPr>
            <a:spLocks noGrp="1"/>
          </p:cNvSpPr>
          <p:nvPr>
            <p:ph type="body" sz="quarter" idx="19"/>
          </p:nvPr>
        </p:nvSpPr>
        <p:spPr>
          <a:xfrm>
            <a:off x="3330040" y="3124202"/>
            <a:ext cx="2712000" cy="3238499"/>
          </a:xfrm>
        </p:spPr>
        <p:txBody>
          <a:bodyPr>
            <a:noAutofit/>
          </a:bodyPr>
          <a:lstStyle>
            <a:lvl1pPr marL="0" indent="0" algn="l">
              <a:buFontTx/>
              <a:buNone/>
              <a:defRPr sz="1200" b="1">
                <a:solidFill>
                  <a:schemeClr val="bg1"/>
                </a:solidFill>
              </a:defRPr>
            </a:lvl1pPr>
            <a:lvl2pPr marL="104775" indent="-104775" algn="l">
              <a:spcAft>
                <a:spcPts val="0"/>
              </a:spcAft>
              <a:buClrTx/>
              <a:buSzPct val="100000"/>
              <a:buFont typeface="Arial" panose="020B0604020202020204" pitchFamily="34" charset="0"/>
              <a:buChar char="•"/>
              <a:defRPr sz="1200">
                <a:solidFill>
                  <a:schemeClr val="bg1"/>
                </a:solidFill>
              </a:defRPr>
            </a:lvl2pPr>
            <a:lvl3pPr marL="228600" indent="-104775" algn="l">
              <a:spcAft>
                <a:spcPts val="0"/>
              </a:spcAft>
              <a:buClrTx/>
              <a:buSzPct val="100000"/>
              <a:buFont typeface="Arial" panose="020B0604020202020204" pitchFamily="34" charset="0"/>
              <a:buChar char="−"/>
              <a:defRPr sz="1200">
                <a:solidFill>
                  <a:schemeClr val="bg1"/>
                </a:solidFill>
              </a:defRPr>
            </a:lvl3pPr>
            <a:lvl4pPr marL="352425" indent="-104775" algn="l">
              <a:spcAft>
                <a:spcPts val="0"/>
              </a:spcAft>
              <a:buClrTx/>
              <a:buSzPct val="100000"/>
              <a:buFont typeface="Arial" panose="020B0604020202020204" pitchFamily="34" charset="0"/>
              <a:buChar char="◦"/>
              <a:defRPr sz="1200">
                <a:solidFill>
                  <a:schemeClr val="bg1"/>
                </a:solidFill>
              </a:defRPr>
            </a:lvl4pPr>
            <a:lvl5pPr marL="476250" indent="-104775" algn="l">
              <a:spcAft>
                <a:spcPts val="0"/>
              </a:spcAft>
              <a:buClrTx/>
              <a:buSzPct val="100000"/>
              <a:buFont typeface="Arial" panose="020B0604020202020204" pitchFamily="34" charset="0"/>
              <a:buChar char="−"/>
              <a:defRPr sz="1200" baseline="0">
                <a:solidFill>
                  <a:schemeClr val="bg1"/>
                </a:solidFill>
              </a:defRPr>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Text Placeholder 8">
            <a:extLst>
              <a:ext uri="{FF2B5EF4-FFF2-40B4-BE49-F238E27FC236}">
                <a16:creationId xmlns:a16="http://schemas.microsoft.com/office/drawing/2014/main" id="{59A4F706-D410-4A3E-B5DE-E6CD51845EA7}"/>
              </a:ext>
            </a:extLst>
          </p:cNvPr>
          <p:cNvSpPr>
            <a:spLocks noGrp="1"/>
          </p:cNvSpPr>
          <p:nvPr>
            <p:ph type="body" sz="quarter" idx="20"/>
          </p:nvPr>
        </p:nvSpPr>
        <p:spPr>
          <a:xfrm>
            <a:off x="9035701" y="3108508"/>
            <a:ext cx="2697183" cy="3254192"/>
          </a:xfrm>
        </p:spPr>
        <p:txBody>
          <a:bodyPr>
            <a:noAutofit/>
          </a:bodyPr>
          <a:lstStyle>
            <a:lvl1pPr marL="0" indent="0" algn="l">
              <a:buFontTx/>
              <a:buNone/>
              <a:defRPr sz="1200" b="1">
                <a:solidFill>
                  <a:schemeClr val="bg1"/>
                </a:solidFill>
              </a:defRPr>
            </a:lvl1pPr>
            <a:lvl2pPr marL="104775" indent="-104775" algn="l">
              <a:spcAft>
                <a:spcPts val="0"/>
              </a:spcAft>
              <a:buClrTx/>
              <a:buSzPct val="100000"/>
              <a:buFont typeface="Arial" panose="020B0604020202020204" pitchFamily="34" charset="0"/>
              <a:buChar char="•"/>
              <a:defRPr sz="1200">
                <a:solidFill>
                  <a:schemeClr val="bg1"/>
                </a:solidFill>
              </a:defRPr>
            </a:lvl2pPr>
            <a:lvl3pPr marL="228600" indent="-104775" algn="l">
              <a:spcAft>
                <a:spcPts val="0"/>
              </a:spcAft>
              <a:buClrTx/>
              <a:buSzPct val="100000"/>
              <a:buFont typeface="Arial" panose="020B0604020202020204" pitchFamily="34" charset="0"/>
              <a:buChar char="−"/>
              <a:defRPr sz="1200">
                <a:solidFill>
                  <a:schemeClr val="bg1"/>
                </a:solidFill>
              </a:defRPr>
            </a:lvl3pPr>
            <a:lvl4pPr marL="352425" indent="-104775" algn="l">
              <a:spcAft>
                <a:spcPts val="0"/>
              </a:spcAft>
              <a:buClrTx/>
              <a:buSzPct val="100000"/>
              <a:buFont typeface="Arial" panose="020B0604020202020204" pitchFamily="34" charset="0"/>
              <a:buChar char="◦"/>
              <a:defRPr sz="1200">
                <a:solidFill>
                  <a:schemeClr val="bg1"/>
                </a:solidFill>
              </a:defRPr>
            </a:lvl4pPr>
            <a:lvl5pPr marL="476250" indent="-104775" algn="l">
              <a:spcAft>
                <a:spcPts val="0"/>
              </a:spcAft>
              <a:buClrTx/>
              <a:buSzPct val="100000"/>
              <a:buFont typeface="Arial" panose="020B0604020202020204" pitchFamily="34" charset="0"/>
              <a:buChar char="−"/>
              <a:defRPr sz="1200" baseline="0">
                <a:solidFill>
                  <a:schemeClr val="bg1"/>
                </a:solidFill>
              </a:defRPr>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2112204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7" name="Picture Placeholder 29"/>
          <p:cNvSpPr>
            <a:spLocks noGrp="1"/>
          </p:cNvSpPr>
          <p:nvPr>
            <p:ph type="pic" sz="quarter" idx="20" hasCustomPrompt="1"/>
          </p:nvPr>
        </p:nvSpPr>
        <p:spPr>
          <a:xfrm>
            <a:off x="10485324" y="1853601"/>
            <a:ext cx="1244161" cy="549275"/>
          </a:xfrm>
        </p:spPr>
        <p:txBody>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675"/>
            </a:lvl1pPr>
          </a:lstStyle>
          <a:p>
            <a:pPr>
              <a:spcBef>
                <a:spcPct val="0"/>
              </a:spcBef>
            </a:pPr>
            <a:r>
              <a:rPr lang="en-US" sz="900">
                <a:solidFill>
                  <a:schemeClr val="bg1"/>
                </a:solidFill>
              </a:rPr>
              <a:t>Co-brand</a:t>
            </a:r>
            <a:br>
              <a:rPr lang="en-US" sz="900">
                <a:solidFill>
                  <a:schemeClr val="bg1"/>
                </a:solidFill>
              </a:rPr>
            </a:br>
            <a:r>
              <a:rPr lang="en-US" sz="900">
                <a:solidFill>
                  <a:schemeClr val="bg1"/>
                </a:solidFill>
              </a:rPr>
              <a:t>Logo</a:t>
            </a:r>
          </a:p>
          <a:p>
            <a:endParaRPr lang="en-GB"/>
          </a:p>
        </p:txBody>
      </p:sp>
      <p:sp>
        <p:nvSpPr>
          <p:cNvPr id="14" name="Picture Placeholder 29"/>
          <p:cNvSpPr>
            <a:spLocks noGrp="1"/>
          </p:cNvSpPr>
          <p:nvPr>
            <p:ph type="pic" sz="quarter" idx="24" hasCustomPrompt="1"/>
          </p:nvPr>
        </p:nvSpPr>
        <p:spPr>
          <a:xfrm>
            <a:off x="4702979" y="4258270"/>
            <a:ext cx="1239381" cy="549275"/>
          </a:xfrm>
        </p:spPr>
        <p:txBody>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675"/>
            </a:lvl1pPr>
          </a:lstStyle>
          <a:p>
            <a:pPr>
              <a:spcBef>
                <a:spcPct val="0"/>
              </a:spcBef>
            </a:pPr>
            <a:r>
              <a:rPr lang="en-US" sz="900">
                <a:solidFill>
                  <a:schemeClr val="bg1"/>
                </a:solidFill>
              </a:rPr>
              <a:t>Co-brand</a:t>
            </a:r>
            <a:br>
              <a:rPr lang="en-US" sz="900">
                <a:solidFill>
                  <a:schemeClr val="bg1"/>
                </a:solidFill>
              </a:rPr>
            </a:br>
            <a:r>
              <a:rPr lang="en-US" sz="900">
                <a:solidFill>
                  <a:schemeClr val="bg1"/>
                </a:solidFill>
              </a:rPr>
              <a:t>Logo</a:t>
            </a:r>
          </a:p>
          <a:p>
            <a:endParaRPr lang="en-GB"/>
          </a:p>
        </p:txBody>
      </p:sp>
      <p:sp>
        <p:nvSpPr>
          <p:cNvPr id="15" name="Picture Placeholder 29"/>
          <p:cNvSpPr>
            <a:spLocks noGrp="1"/>
          </p:cNvSpPr>
          <p:nvPr>
            <p:ph type="pic" sz="quarter" idx="25" hasCustomPrompt="1"/>
          </p:nvPr>
        </p:nvSpPr>
        <p:spPr>
          <a:xfrm>
            <a:off x="10500785" y="4258270"/>
            <a:ext cx="1244160" cy="549275"/>
          </a:xfrm>
        </p:spPr>
        <p:txBody>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675"/>
            </a:lvl1pPr>
          </a:lstStyle>
          <a:p>
            <a:pPr>
              <a:spcBef>
                <a:spcPct val="0"/>
              </a:spcBef>
            </a:pPr>
            <a:r>
              <a:rPr lang="en-US" sz="900">
                <a:solidFill>
                  <a:schemeClr val="bg1"/>
                </a:solidFill>
              </a:rPr>
              <a:t>Co-brand</a:t>
            </a:r>
            <a:br>
              <a:rPr lang="en-US" sz="900">
                <a:solidFill>
                  <a:schemeClr val="bg1"/>
                </a:solidFill>
              </a:rPr>
            </a:br>
            <a:r>
              <a:rPr lang="en-US" sz="900">
                <a:solidFill>
                  <a:schemeClr val="bg1"/>
                </a:solidFill>
              </a:rPr>
              <a:t>Logo</a:t>
            </a:r>
          </a:p>
          <a:p>
            <a:endParaRPr lang="en-GB"/>
          </a:p>
        </p:txBody>
      </p:sp>
      <p:sp>
        <p:nvSpPr>
          <p:cNvPr id="17" name="Picture Placeholder 29"/>
          <p:cNvSpPr>
            <a:spLocks noGrp="1"/>
          </p:cNvSpPr>
          <p:nvPr>
            <p:ph type="pic" sz="quarter" idx="19" hasCustomPrompt="1"/>
          </p:nvPr>
        </p:nvSpPr>
        <p:spPr>
          <a:xfrm>
            <a:off x="4735149" y="1857894"/>
            <a:ext cx="1210207" cy="549275"/>
          </a:xfrm>
        </p:spPr>
        <p:txBody>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675"/>
            </a:lvl1pPr>
          </a:lstStyle>
          <a:p>
            <a:pPr>
              <a:spcBef>
                <a:spcPct val="0"/>
              </a:spcBef>
            </a:pPr>
            <a:r>
              <a:rPr lang="en-US" sz="900">
                <a:solidFill>
                  <a:schemeClr val="bg1"/>
                </a:solidFill>
              </a:rPr>
              <a:t>Co-brand</a:t>
            </a:r>
            <a:br>
              <a:rPr lang="en-US" sz="900">
                <a:solidFill>
                  <a:schemeClr val="bg1"/>
                </a:solidFill>
              </a:rPr>
            </a:br>
            <a:r>
              <a:rPr lang="en-US" sz="900">
                <a:solidFill>
                  <a:schemeClr val="bg1"/>
                </a:solidFill>
              </a:rPr>
              <a:t>Logo</a:t>
            </a:r>
          </a:p>
          <a:p>
            <a:endParaRPr lang="en-GB"/>
          </a:p>
        </p:txBody>
      </p:sp>
      <p:sp>
        <p:nvSpPr>
          <p:cNvPr id="28" name="Text Placeholder 8">
            <a:extLst>
              <a:ext uri="{FF2B5EF4-FFF2-40B4-BE49-F238E27FC236}">
                <a16:creationId xmlns:a16="http://schemas.microsoft.com/office/drawing/2014/main" id="{0D485CFD-E778-438B-9F95-AA857AF5CACE}"/>
              </a:ext>
            </a:extLst>
          </p:cNvPr>
          <p:cNvSpPr>
            <a:spLocks noGrp="1"/>
          </p:cNvSpPr>
          <p:nvPr>
            <p:ph type="body" sz="quarter" idx="17"/>
          </p:nvPr>
        </p:nvSpPr>
        <p:spPr>
          <a:xfrm>
            <a:off x="470344" y="1856232"/>
            <a:ext cx="5473257" cy="1695450"/>
          </a:xfrm>
        </p:spPr>
        <p:txBody>
          <a:bodyPr>
            <a:noAutofit/>
          </a:bodyPr>
          <a:lstStyle>
            <a:lvl1pPr marL="0" indent="0" algn="l">
              <a:buFontTx/>
              <a:buNone/>
              <a:defRPr sz="1200" b="1">
                <a:solidFill>
                  <a:schemeClr val="accent1"/>
                </a:solidFill>
              </a:defRPr>
            </a:lvl1pPr>
            <a:lvl2pPr marL="104775" indent="-104775" algn="l">
              <a:spcAft>
                <a:spcPts val="750"/>
              </a:spcAft>
              <a:buClrTx/>
              <a:buSzPct val="100000"/>
              <a:buFont typeface="Arial" panose="020B0604020202020204" pitchFamily="34" charset="0"/>
              <a:buChar char="•"/>
              <a:defRPr lang="en-US" sz="1200" b="1" kern="1200" noProof="0" dirty="0">
                <a:solidFill>
                  <a:schemeClr val="tx1"/>
                </a:solidFill>
                <a:latin typeface="+mj-lt"/>
                <a:ea typeface="+mn-ea"/>
                <a:cs typeface="Calibri Light" panose="020F0302020204030204" pitchFamily="34" charset="0"/>
              </a:defRPr>
            </a:lvl2pPr>
            <a:lvl3pPr marL="228600" indent="-104775" algn="l">
              <a:spcAft>
                <a:spcPts val="750"/>
              </a:spcAft>
              <a:buClrTx/>
              <a:buSzPct val="100000"/>
              <a:buFont typeface="Arial" panose="020B0604020202020204" pitchFamily="34" charset="0"/>
              <a:buChar char="−"/>
              <a:defRPr lang="en-US" sz="1200" kern="1200" noProof="0" dirty="0">
                <a:solidFill>
                  <a:schemeClr val="tx1"/>
                </a:solidFill>
                <a:latin typeface="+mn-lt"/>
                <a:ea typeface="+mn-ea"/>
                <a:cs typeface="Calibri Light" panose="020F0302020204030204" pitchFamily="34" charset="0"/>
              </a:defRPr>
            </a:lvl3pPr>
            <a:lvl4pPr marL="352425" indent="-104775" algn="l">
              <a:spcAft>
                <a:spcPts val="75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4pPr>
            <a:lvl5pPr marL="476250" indent="-104775" algn="l">
              <a:spcAft>
                <a:spcPts val="75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Second level</a:t>
            </a:r>
          </a:p>
          <a:p>
            <a:pPr marL="347472" lvl="2"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Third level</a:t>
            </a:r>
          </a:p>
          <a:p>
            <a:pPr marL="521208" lvl="3"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Fourth level</a:t>
            </a:r>
          </a:p>
          <a:p>
            <a:pPr marL="694944" lvl="4" indent="-173736" algn="l" defTabSz="598885" rtl="0" eaLnBrk="1" latinLnBrk="0" hangingPunct="1">
              <a:spcBef>
                <a:spcPts val="0"/>
              </a:spcBef>
              <a:spcAft>
                <a:spcPts val="750"/>
              </a:spcAft>
              <a:buClrTx/>
              <a:buSzPct val="100000"/>
              <a:buFont typeface="Arial" panose="020B0604020202020204" pitchFamily="34" charset="0"/>
              <a:buChar char="−"/>
              <a:tabLst/>
            </a:pPr>
            <a:r>
              <a:rPr lang="en-US" noProof="0"/>
              <a:t>Fifth level</a:t>
            </a:r>
          </a:p>
        </p:txBody>
      </p:sp>
      <p:sp>
        <p:nvSpPr>
          <p:cNvPr id="29" name="Text Placeholder 8">
            <a:extLst>
              <a:ext uri="{FF2B5EF4-FFF2-40B4-BE49-F238E27FC236}">
                <a16:creationId xmlns:a16="http://schemas.microsoft.com/office/drawing/2014/main" id="{1995C2BA-4183-48F4-92D9-4620CCDF5C16}"/>
              </a:ext>
            </a:extLst>
          </p:cNvPr>
          <p:cNvSpPr>
            <a:spLocks noGrp="1"/>
          </p:cNvSpPr>
          <p:nvPr>
            <p:ph type="body" sz="quarter" idx="26"/>
          </p:nvPr>
        </p:nvSpPr>
        <p:spPr>
          <a:xfrm>
            <a:off x="6257042" y="1847618"/>
            <a:ext cx="5464615" cy="1695450"/>
          </a:xfrm>
        </p:spPr>
        <p:txBody>
          <a:bodyPr>
            <a:noAutofit/>
          </a:bodyPr>
          <a:lstStyle>
            <a:lvl1pPr marL="0" indent="0" algn="l">
              <a:buFontTx/>
              <a:buNone/>
              <a:defRPr sz="1200" b="1">
                <a:solidFill>
                  <a:schemeClr val="accent1"/>
                </a:solidFill>
              </a:defRPr>
            </a:lvl1pPr>
            <a:lvl2pPr marL="104775" indent="-104775" algn="l">
              <a:spcAft>
                <a:spcPts val="750"/>
              </a:spcAft>
              <a:buClrTx/>
              <a:buSzPct val="100000"/>
              <a:buFont typeface="Arial" panose="020B0604020202020204" pitchFamily="34" charset="0"/>
              <a:buChar char="•"/>
              <a:defRPr lang="en-US" sz="1200" b="1" kern="1200" noProof="0" dirty="0">
                <a:solidFill>
                  <a:schemeClr val="tx1"/>
                </a:solidFill>
                <a:latin typeface="+mj-lt"/>
                <a:ea typeface="+mn-ea"/>
                <a:cs typeface="Calibri Light" panose="020F0302020204030204" pitchFamily="34" charset="0"/>
              </a:defRPr>
            </a:lvl2pPr>
            <a:lvl3pPr marL="228600" indent="-104775" algn="l">
              <a:spcAft>
                <a:spcPts val="750"/>
              </a:spcAft>
              <a:buClrTx/>
              <a:buSzPct val="100000"/>
              <a:buFont typeface="Arial" panose="020B0604020202020204" pitchFamily="34" charset="0"/>
              <a:buChar char="−"/>
              <a:defRPr lang="en-US" sz="1200" kern="1200" noProof="0" dirty="0">
                <a:solidFill>
                  <a:schemeClr val="tx1"/>
                </a:solidFill>
                <a:latin typeface="+mn-lt"/>
                <a:ea typeface="+mn-ea"/>
                <a:cs typeface="Calibri Light" panose="020F0302020204030204" pitchFamily="34" charset="0"/>
              </a:defRPr>
            </a:lvl3pPr>
            <a:lvl4pPr marL="352425" indent="-104775" algn="l">
              <a:spcAft>
                <a:spcPts val="75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4pPr>
            <a:lvl5pPr marL="476250" indent="-104775" algn="l">
              <a:spcAft>
                <a:spcPts val="75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Second level</a:t>
            </a:r>
          </a:p>
          <a:p>
            <a:pPr marL="347472" lvl="2"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Third level</a:t>
            </a:r>
          </a:p>
          <a:p>
            <a:pPr marL="521208" lvl="3"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Fourth level</a:t>
            </a:r>
          </a:p>
          <a:p>
            <a:pPr marL="694944" lvl="4" indent="-173736" algn="l" defTabSz="598885" rtl="0" eaLnBrk="1" latinLnBrk="0" hangingPunct="1">
              <a:spcBef>
                <a:spcPts val="0"/>
              </a:spcBef>
              <a:spcAft>
                <a:spcPts val="750"/>
              </a:spcAft>
              <a:buClrTx/>
              <a:buSzPct val="100000"/>
              <a:buFont typeface="Arial" panose="020B0604020202020204" pitchFamily="34" charset="0"/>
              <a:buChar char="−"/>
              <a:tabLst/>
            </a:pPr>
            <a:r>
              <a:rPr lang="en-US" noProof="0"/>
              <a:t>Fifth level</a:t>
            </a:r>
          </a:p>
        </p:txBody>
      </p:sp>
      <p:sp>
        <p:nvSpPr>
          <p:cNvPr id="30" name="Text Placeholder 8">
            <a:extLst>
              <a:ext uri="{FF2B5EF4-FFF2-40B4-BE49-F238E27FC236}">
                <a16:creationId xmlns:a16="http://schemas.microsoft.com/office/drawing/2014/main" id="{2DC3B9DA-0A51-491C-923B-09D36118ADA0}"/>
              </a:ext>
            </a:extLst>
          </p:cNvPr>
          <p:cNvSpPr>
            <a:spLocks noGrp="1"/>
          </p:cNvSpPr>
          <p:nvPr>
            <p:ph type="body" sz="quarter" idx="27"/>
          </p:nvPr>
        </p:nvSpPr>
        <p:spPr>
          <a:xfrm>
            <a:off x="470344" y="4256623"/>
            <a:ext cx="5473257" cy="1695450"/>
          </a:xfrm>
        </p:spPr>
        <p:txBody>
          <a:bodyPr>
            <a:noAutofit/>
          </a:bodyPr>
          <a:lstStyle>
            <a:lvl1pPr marL="0" indent="0" algn="l">
              <a:buFontTx/>
              <a:buNone/>
              <a:defRPr sz="1200" b="1">
                <a:solidFill>
                  <a:schemeClr val="accent1"/>
                </a:solidFill>
              </a:defRPr>
            </a:lvl1pPr>
            <a:lvl2pPr marL="104775" indent="-104775" algn="l">
              <a:spcAft>
                <a:spcPts val="750"/>
              </a:spcAft>
              <a:buClrTx/>
              <a:buSzPct val="100000"/>
              <a:buFont typeface="Arial" panose="020B0604020202020204" pitchFamily="34" charset="0"/>
              <a:buChar char="•"/>
              <a:defRPr lang="en-US" sz="1200" b="1" kern="1200" noProof="0" dirty="0">
                <a:solidFill>
                  <a:schemeClr val="tx1"/>
                </a:solidFill>
                <a:latin typeface="+mj-lt"/>
                <a:ea typeface="+mn-ea"/>
                <a:cs typeface="Calibri Light" panose="020F0302020204030204" pitchFamily="34" charset="0"/>
              </a:defRPr>
            </a:lvl2pPr>
            <a:lvl3pPr marL="228600" indent="-104775" algn="l">
              <a:spcAft>
                <a:spcPts val="750"/>
              </a:spcAft>
              <a:buClrTx/>
              <a:buSzPct val="100000"/>
              <a:buFont typeface="Arial" panose="020B0604020202020204" pitchFamily="34" charset="0"/>
              <a:buChar char="−"/>
              <a:defRPr lang="en-US" sz="1200" kern="1200" noProof="0" dirty="0">
                <a:solidFill>
                  <a:schemeClr val="tx1"/>
                </a:solidFill>
                <a:latin typeface="+mn-lt"/>
                <a:ea typeface="+mn-ea"/>
                <a:cs typeface="Calibri Light" panose="020F0302020204030204" pitchFamily="34" charset="0"/>
              </a:defRPr>
            </a:lvl3pPr>
            <a:lvl4pPr marL="352425" indent="-104775" algn="l">
              <a:spcAft>
                <a:spcPts val="75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4pPr>
            <a:lvl5pPr marL="476250" indent="-104775" algn="l">
              <a:spcAft>
                <a:spcPts val="75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Second level</a:t>
            </a:r>
          </a:p>
          <a:p>
            <a:pPr marL="347472" lvl="2"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Third level</a:t>
            </a:r>
          </a:p>
          <a:p>
            <a:pPr marL="521208" lvl="3" indent="-173736" algn="l" defTabSz="685800" rtl="0" eaLnBrk="1" latinLnBrk="0" hangingPunct="1">
              <a:spcBef>
                <a:spcPts val="0"/>
              </a:spcBef>
              <a:spcAft>
                <a:spcPts val="750"/>
              </a:spcAft>
              <a:buClrTx/>
              <a:buSzPct val="100000"/>
              <a:buFont typeface="Arial" panose="020B0604020202020204" pitchFamily="34" charset="0"/>
              <a:buChar char="◦"/>
              <a:tabLst/>
            </a:pPr>
            <a:r>
              <a:rPr lang="en-US" noProof="0"/>
              <a:t>Fourth level</a:t>
            </a:r>
          </a:p>
          <a:p>
            <a:pPr marL="694944" lvl="4" indent="-173736" algn="l" defTabSz="598885" rtl="0" eaLnBrk="1" latinLnBrk="0" hangingPunct="1">
              <a:spcBef>
                <a:spcPts val="0"/>
              </a:spcBef>
              <a:spcAft>
                <a:spcPts val="750"/>
              </a:spcAft>
              <a:buClrTx/>
              <a:buSzPct val="100000"/>
              <a:buFont typeface="Arial" panose="020B0604020202020204" pitchFamily="34" charset="0"/>
              <a:buChar char="−"/>
              <a:tabLst/>
            </a:pPr>
            <a:r>
              <a:rPr lang="en-US" noProof="0"/>
              <a:t>Fifth level</a:t>
            </a:r>
          </a:p>
        </p:txBody>
      </p:sp>
      <p:sp>
        <p:nvSpPr>
          <p:cNvPr id="31" name="Text Placeholder 8">
            <a:extLst>
              <a:ext uri="{FF2B5EF4-FFF2-40B4-BE49-F238E27FC236}">
                <a16:creationId xmlns:a16="http://schemas.microsoft.com/office/drawing/2014/main" id="{70BD43BA-DF89-409F-B9BF-2853EC358260}"/>
              </a:ext>
            </a:extLst>
          </p:cNvPr>
          <p:cNvSpPr>
            <a:spLocks noGrp="1"/>
          </p:cNvSpPr>
          <p:nvPr>
            <p:ph type="body" sz="quarter" idx="28"/>
          </p:nvPr>
        </p:nvSpPr>
        <p:spPr>
          <a:xfrm>
            <a:off x="6257043" y="4256623"/>
            <a:ext cx="5483852" cy="1695450"/>
          </a:xfrm>
        </p:spPr>
        <p:txBody>
          <a:bodyPr>
            <a:noAutofit/>
          </a:bodyPr>
          <a:lstStyle>
            <a:lvl1pPr marL="0" indent="0" algn="l">
              <a:buFontTx/>
              <a:buNone/>
              <a:defRPr sz="1200" b="1">
                <a:solidFill>
                  <a:schemeClr val="accent1"/>
                </a:solidFill>
              </a:defRPr>
            </a:lvl1pPr>
            <a:lvl2pPr marL="104775" indent="-104775" algn="l">
              <a:spcAft>
                <a:spcPts val="750"/>
              </a:spcAft>
              <a:buClrTx/>
              <a:buSzPct val="100000"/>
              <a:buFont typeface="Arial" panose="020B0604020202020204" pitchFamily="34" charset="0"/>
              <a:buChar char="•"/>
              <a:defRPr lang="en-US" sz="1200" b="1" kern="1200" noProof="0" dirty="0">
                <a:solidFill>
                  <a:schemeClr val="tx1"/>
                </a:solidFill>
                <a:latin typeface="+mj-lt"/>
                <a:ea typeface="+mn-ea"/>
                <a:cs typeface="Calibri Light" panose="020F0302020204030204" pitchFamily="34" charset="0"/>
              </a:defRPr>
            </a:lvl2pPr>
            <a:lvl3pPr marL="228600" indent="-104775" algn="l">
              <a:spcAft>
                <a:spcPts val="750"/>
              </a:spcAft>
              <a:buClrTx/>
              <a:buSzPct val="100000"/>
              <a:buFont typeface="Arial" panose="020B0604020202020204" pitchFamily="34" charset="0"/>
              <a:buChar char="−"/>
              <a:defRPr lang="en-US" sz="1200" kern="1200" noProof="0" dirty="0">
                <a:solidFill>
                  <a:schemeClr val="tx1"/>
                </a:solidFill>
                <a:latin typeface="+mn-lt"/>
                <a:ea typeface="+mn-ea"/>
                <a:cs typeface="Calibri Light" panose="020F0302020204030204" pitchFamily="34" charset="0"/>
              </a:defRPr>
            </a:lvl3pPr>
            <a:lvl4pPr marL="352425" indent="-104775" algn="l">
              <a:spcAft>
                <a:spcPts val="75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4pPr>
            <a:lvl5pPr marL="476250" indent="-104775" algn="l">
              <a:spcAft>
                <a:spcPts val="75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Second level</a:t>
            </a:r>
          </a:p>
          <a:p>
            <a:pPr marL="347472" lvl="2"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Third level</a:t>
            </a:r>
          </a:p>
          <a:p>
            <a:pPr marL="521208" lvl="3"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Fourth level</a:t>
            </a:r>
          </a:p>
          <a:p>
            <a:pPr marL="694944" lvl="4" indent="-173736" algn="l" defTabSz="598885" rtl="0" eaLnBrk="1" latinLnBrk="0" hangingPunct="1">
              <a:spcBef>
                <a:spcPts val="0"/>
              </a:spcBef>
              <a:spcAft>
                <a:spcPts val="750"/>
              </a:spcAft>
              <a:buClrTx/>
              <a:buSzPct val="100000"/>
              <a:buFont typeface="Arial" panose="020B0604020202020204" pitchFamily="34" charset="0"/>
              <a:buChar char="−"/>
              <a:tabLst/>
            </a:pPr>
            <a:r>
              <a:rPr lang="en-US" noProof="0"/>
              <a:t>Fifth level</a:t>
            </a:r>
          </a:p>
        </p:txBody>
      </p:sp>
      <p:sp>
        <p:nvSpPr>
          <p:cNvPr id="16" name="Text Placeholder 8">
            <a:extLst>
              <a:ext uri="{FF2B5EF4-FFF2-40B4-BE49-F238E27FC236}">
                <a16:creationId xmlns:a16="http://schemas.microsoft.com/office/drawing/2014/main" id="{E3C8C216-A0D5-48CE-BB18-6E34DE5AE099}"/>
              </a:ext>
            </a:extLst>
          </p:cNvPr>
          <p:cNvSpPr>
            <a:spLocks noGrp="1"/>
          </p:cNvSpPr>
          <p:nvPr>
            <p:ph type="body" sz="quarter" idx="29"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18" name="Title Placeholder 1">
            <a:extLst>
              <a:ext uri="{FF2B5EF4-FFF2-40B4-BE49-F238E27FC236}">
                <a16:creationId xmlns:a16="http://schemas.microsoft.com/office/drawing/2014/main" id="{A6B3ABAE-3971-4ECC-8E25-1E94617FBFBE}"/>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
        <p:nvSpPr>
          <p:cNvPr id="33" name="Rectangle 32">
            <a:extLst>
              <a:ext uri="{FF2B5EF4-FFF2-40B4-BE49-F238E27FC236}">
                <a16:creationId xmlns:a16="http://schemas.microsoft.com/office/drawing/2014/main" id="{9D3E3D5E-69E0-409C-B43B-3D03BAF8E640}"/>
              </a:ext>
            </a:extLst>
          </p:cNvPr>
          <p:cNvSpPr/>
          <p:nvPr userDrawn="1"/>
        </p:nvSpPr>
        <p:spPr>
          <a:xfrm>
            <a:off x="470343" y="1715425"/>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
        <p:nvSpPr>
          <p:cNvPr id="34" name="Rectangle 33">
            <a:extLst>
              <a:ext uri="{FF2B5EF4-FFF2-40B4-BE49-F238E27FC236}">
                <a16:creationId xmlns:a16="http://schemas.microsoft.com/office/drawing/2014/main" id="{8AC51DC9-50A0-4091-8F6F-9150D453B6B1}"/>
              </a:ext>
            </a:extLst>
          </p:cNvPr>
          <p:cNvSpPr/>
          <p:nvPr userDrawn="1"/>
        </p:nvSpPr>
        <p:spPr>
          <a:xfrm>
            <a:off x="6246196" y="1718774"/>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
        <p:nvSpPr>
          <p:cNvPr id="35" name="Rectangle 34">
            <a:extLst>
              <a:ext uri="{FF2B5EF4-FFF2-40B4-BE49-F238E27FC236}">
                <a16:creationId xmlns:a16="http://schemas.microsoft.com/office/drawing/2014/main" id="{A118D7C8-CEED-48A7-ADB2-7610B12C1B07}"/>
              </a:ext>
            </a:extLst>
          </p:cNvPr>
          <p:cNvSpPr/>
          <p:nvPr userDrawn="1"/>
        </p:nvSpPr>
        <p:spPr>
          <a:xfrm>
            <a:off x="470343" y="4126942"/>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
        <p:nvSpPr>
          <p:cNvPr id="36" name="Rectangle 35">
            <a:extLst>
              <a:ext uri="{FF2B5EF4-FFF2-40B4-BE49-F238E27FC236}">
                <a16:creationId xmlns:a16="http://schemas.microsoft.com/office/drawing/2014/main" id="{C7A403C2-4204-4E69-B696-73BE1FE1F740}"/>
              </a:ext>
            </a:extLst>
          </p:cNvPr>
          <p:cNvSpPr/>
          <p:nvPr userDrawn="1"/>
        </p:nvSpPr>
        <p:spPr>
          <a:xfrm>
            <a:off x="6246196" y="4130291"/>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Tree>
    <p:extLst>
      <p:ext uri="{BB962C8B-B14F-4D97-AF65-F5344CB8AC3E}">
        <p14:creationId xmlns:p14="http://schemas.microsoft.com/office/powerpoint/2010/main" val="36739905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1"/>
        </a:solid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79D3799-9A6C-45EE-B3ED-0F77AAB658E9}"/>
              </a:ext>
            </a:extLst>
          </p:cNvPr>
          <p:cNvSpPr>
            <a:spLocks noGrp="1"/>
          </p:cNvSpPr>
          <p:nvPr>
            <p:ph type="title" hasCustomPrompt="1"/>
          </p:nvPr>
        </p:nvSpPr>
        <p:spPr>
          <a:xfrm>
            <a:off x="501650" y="2215488"/>
            <a:ext cx="11188700" cy="1327812"/>
          </a:xfrm>
          <a:prstGeom prst="rect">
            <a:avLst/>
          </a:prstGeom>
        </p:spPr>
        <p:txBody>
          <a:bodyPr vert="horz" lIns="0" tIns="0" rIns="0" bIns="0" rtlCol="0" anchor="b" anchorCtr="0">
            <a:noAutofit/>
          </a:bodyPr>
          <a:lstStyle>
            <a:lvl1pPr>
              <a:defRPr sz="3600">
                <a:solidFill>
                  <a:schemeClr val="bg1"/>
                </a:solidFill>
                <a:latin typeface="+mj-lt"/>
              </a:defRPr>
            </a:lvl1pPr>
          </a:lstStyle>
          <a:p>
            <a:r>
              <a:rPr lang="en-US"/>
              <a:t>Click to add title</a:t>
            </a:r>
          </a:p>
        </p:txBody>
      </p:sp>
      <p:sp>
        <p:nvSpPr>
          <p:cNvPr id="3" name="Text Placeholder 2">
            <a:extLst>
              <a:ext uri="{FF2B5EF4-FFF2-40B4-BE49-F238E27FC236}">
                <a16:creationId xmlns:a16="http://schemas.microsoft.com/office/drawing/2014/main" id="{6A3686BE-C226-4893-88AC-E4BB466BC00A}"/>
              </a:ext>
            </a:extLst>
          </p:cNvPr>
          <p:cNvSpPr>
            <a:spLocks noGrp="1"/>
          </p:cNvSpPr>
          <p:nvPr>
            <p:ph type="body" sz="quarter" idx="10"/>
          </p:nvPr>
        </p:nvSpPr>
        <p:spPr>
          <a:xfrm>
            <a:off x="495300" y="3534107"/>
            <a:ext cx="11201400" cy="1601788"/>
          </a:xfrm>
        </p:spPr>
        <p:txBody>
          <a:bodyPr>
            <a:normAutofit/>
          </a:bodyPr>
          <a:lstStyle>
            <a:lvl1pPr>
              <a:defRPr sz="32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20892867"/>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Letter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862256" y="405929"/>
            <a:ext cx="2804160" cy="1027760"/>
          </a:xfrm>
        </p:spPr>
        <p:txBody>
          <a:bodyPr>
            <a:noAutofit/>
          </a:bodyPr>
          <a:lstStyle>
            <a:lvl1pPr>
              <a:spcBef>
                <a:spcPts val="185"/>
              </a:spcBef>
              <a:defRPr sz="923">
                <a:solidFill>
                  <a:schemeClr val="tx1"/>
                </a:solidFill>
              </a:defRPr>
            </a:lvl1pPr>
            <a:lvl2pPr>
              <a:defRPr sz="969">
                <a:solidFill>
                  <a:schemeClr val="tx2"/>
                </a:solidFill>
              </a:defRPr>
            </a:lvl2pPr>
            <a:lvl3pPr>
              <a:defRPr sz="969">
                <a:solidFill>
                  <a:schemeClr val="tx2"/>
                </a:solidFill>
              </a:defRPr>
            </a:lvl3pPr>
            <a:lvl4pPr>
              <a:defRPr sz="923">
                <a:solidFill>
                  <a:schemeClr val="tx2"/>
                </a:solidFill>
              </a:defRPr>
            </a:lvl4pPr>
            <a:lvl5pPr>
              <a:defRPr sz="923">
                <a:solidFill>
                  <a:schemeClr val="tx2"/>
                </a:solidFill>
              </a:defRPr>
            </a:lvl5pPr>
          </a:lstStyle>
          <a:p>
            <a:pPr lvl="0"/>
            <a:r>
              <a:rPr lang="en-US"/>
              <a:t>Click to edit Master text styles</a:t>
            </a:r>
          </a:p>
        </p:txBody>
      </p:sp>
      <p:sp>
        <p:nvSpPr>
          <p:cNvPr id="7" name="Text Placeholder 6"/>
          <p:cNvSpPr>
            <a:spLocks noGrp="1"/>
          </p:cNvSpPr>
          <p:nvPr>
            <p:ph type="body" sz="quarter" idx="11"/>
          </p:nvPr>
        </p:nvSpPr>
        <p:spPr>
          <a:xfrm>
            <a:off x="495300" y="1665288"/>
            <a:ext cx="2796541" cy="4716462"/>
          </a:xfrm>
        </p:spPr>
        <p:txBody>
          <a:bodyPr>
            <a:noAutofit/>
          </a:bodyPr>
          <a:lstStyle>
            <a:lvl1pPr>
              <a:spcBef>
                <a:spcPts val="0"/>
              </a:spcBef>
              <a:spcAft>
                <a:spcPts val="554"/>
              </a:spcAft>
              <a:defRPr sz="1000"/>
            </a:lvl1pPr>
            <a:lvl2pPr>
              <a:spcBef>
                <a:spcPts val="277"/>
              </a:spcBef>
              <a:defRPr/>
            </a:lvl2pPr>
            <a:lvl3pPr>
              <a:spcBef>
                <a:spcPts val="277"/>
              </a:spcBef>
              <a:defRPr/>
            </a:lvl3pPr>
            <a:lvl4pPr>
              <a:spcBef>
                <a:spcPts val="277"/>
              </a:spcBef>
              <a:defRPr/>
            </a:lvl4pPr>
            <a:lvl5pPr>
              <a:spcBef>
                <a:spcPts val="277"/>
              </a:spcBef>
              <a:defRPr/>
            </a:lvl5pPr>
          </a:lstStyle>
          <a:p>
            <a:pPr lvl="0"/>
            <a:r>
              <a:rPr lang="en-US"/>
              <a:t>Click to edit Master text styles</a:t>
            </a:r>
          </a:p>
        </p:txBody>
      </p:sp>
      <p:sp>
        <p:nvSpPr>
          <p:cNvPr id="9" name="Text Placeholder 8"/>
          <p:cNvSpPr>
            <a:spLocks noGrp="1"/>
          </p:cNvSpPr>
          <p:nvPr>
            <p:ph type="body" sz="quarter" idx="12"/>
          </p:nvPr>
        </p:nvSpPr>
        <p:spPr>
          <a:xfrm>
            <a:off x="3780369" y="1665287"/>
            <a:ext cx="7916331" cy="4716461"/>
          </a:xfrm>
        </p:spPr>
        <p:txBody>
          <a:bodyPr>
            <a:noAutofit/>
          </a:bodyPr>
          <a:lstStyle>
            <a:lvl1pPr marL="0" indent="0" algn="l">
              <a:spcBef>
                <a:spcPts val="1662"/>
              </a:spcBef>
              <a:buFontTx/>
              <a:buNone/>
              <a:defRPr/>
            </a:lvl1pPr>
            <a:lvl2pPr marL="139700" indent="-139700" algn="l">
              <a:buClrTx/>
              <a:buSzPct val="100000"/>
              <a:buFont typeface="Arial" panose="020B0604020202020204" pitchFamily="34" charset="0"/>
              <a:buChar char="•"/>
              <a:defRPr/>
            </a:lvl2pPr>
            <a:lvl3pPr marL="304800" indent="-139700" algn="l">
              <a:buClrTx/>
              <a:buSzPct val="100000"/>
              <a:buFont typeface="Arial" panose="020B0604020202020204" pitchFamily="34" charset="0"/>
              <a:buChar char="−"/>
              <a:defRPr/>
            </a:lvl3pPr>
            <a:lvl4pPr marL="469900" indent="-139700" algn="l">
              <a:buClrTx/>
              <a:buSzPct val="100000"/>
              <a:buFont typeface="Arial" panose="020B0604020202020204" pitchFamily="34" charset="0"/>
              <a:buChar char="◦"/>
              <a:defRPr/>
            </a:lvl4pPr>
            <a:lvl5pPr marL="635000" indent="-139700" algn="l">
              <a:buClrTx/>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noProof="0"/>
          </a:p>
        </p:txBody>
      </p:sp>
      <p:grpSp>
        <p:nvGrpSpPr>
          <p:cNvPr id="16" name="Group 15">
            <a:extLst>
              <a:ext uri="{FF2B5EF4-FFF2-40B4-BE49-F238E27FC236}">
                <a16:creationId xmlns:a16="http://schemas.microsoft.com/office/drawing/2014/main" id="{E7C54E12-F787-4B6D-B957-5BFB290BB220}"/>
              </a:ext>
            </a:extLst>
          </p:cNvPr>
          <p:cNvGrpSpPr>
            <a:grpSpLocks noChangeAspect="1"/>
          </p:cNvGrpSpPr>
          <p:nvPr/>
        </p:nvGrpSpPr>
        <p:grpSpPr>
          <a:xfrm>
            <a:off x="475325" y="457200"/>
            <a:ext cx="1998000" cy="374400"/>
            <a:chOff x="398463" y="404813"/>
            <a:chExt cx="1627187" cy="307976"/>
          </a:xfrm>
          <a:solidFill>
            <a:schemeClr val="tx1"/>
          </a:solidFill>
        </p:grpSpPr>
        <p:sp>
          <p:nvSpPr>
            <p:cNvPr id="17" name="Oval 5">
              <a:extLst>
                <a:ext uri="{FF2B5EF4-FFF2-40B4-BE49-F238E27FC236}">
                  <a16:creationId xmlns:a16="http://schemas.microsoft.com/office/drawing/2014/main" id="{ED842BC5-6476-461F-92C1-0BBC55269B55}"/>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18" name="Freeform 6">
              <a:extLst>
                <a:ext uri="{FF2B5EF4-FFF2-40B4-BE49-F238E27FC236}">
                  <a16:creationId xmlns:a16="http://schemas.microsoft.com/office/drawing/2014/main" id="{3D5047E5-5216-4426-B515-7CA53314816D}"/>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19" name="Rectangle 7">
              <a:extLst>
                <a:ext uri="{FF2B5EF4-FFF2-40B4-BE49-F238E27FC236}">
                  <a16:creationId xmlns:a16="http://schemas.microsoft.com/office/drawing/2014/main" id="{D0A93C1C-3209-487D-B5A2-563BA5D67CD3}"/>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1" name="Freeform 8">
              <a:extLst>
                <a:ext uri="{FF2B5EF4-FFF2-40B4-BE49-F238E27FC236}">
                  <a16:creationId xmlns:a16="http://schemas.microsoft.com/office/drawing/2014/main" id="{8C70728D-0A6F-4BF8-A124-23D8A2DF3046}"/>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2" name="Rectangle 9">
              <a:extLst>
                <a:ext uri="{FF2B5EF4-FFF2-40B4-BE49-F238E27FC236}">
                  <a16:creationId xmlns:a16="http://schemas.microsoft.com/office/drawing/2014/main" id="{B2CEECF2-0C1E-4BBC-BE4A-BC449A26DC25}"/>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3" name="Rectangle 10">
              <a:extLst>
                <a:ext uri="{FF2B5EF4-FFF2-40B4-BE49-F238E27FC236}">
                  <a16:creationId xmlns:a16="http://schemas.microsoft.com/office/drawing/2014/main" id="{3B9E0F32-14A5-493D-83F2-F42588B9249B}"/>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4" name="Freeform 11">
              <a:extLst>
                <a:ext uri="{FF2B5EF4-FFF2-40B4-BE49-F238E27FC236}">
                  <a16:creationId xmlns:a16="http://schemas.microsoft.com/office/drawing/2014/main" id="{692FD902-0E73-43D0-B1B8-FA25CD54FE44}"/>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5" name="Freeform 12">
              <a:extLst>
                <a:ext uri="{FF2B5EF4-FFF2-40B4-BE49-F238E27FC236}">
                  <a16:creationId xmlns:a16="http://schemas.microsoft.com/office/drawing/2014/main" id="{BCD3C252-8F19-4706-8A09-E473846334F3}"/>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6" name="Freeform 13">
              <a:extLst>
                <a:ext uri="{FF2B5EF4-FFF2-40B4-BE49-F238E27FC236}">
                  <a16:creationId xmlns:a16="http://schemas.microsoft.com/office/drawing/2014/main" id="{32BC4765-ECD3-44BD-AD71-FC51A8134EE2}"/>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7" name="Freeform 14">
              <a:extLst>
                <a:ext uri="{FF2B5EF4-FFF2-40B4-BE49-F238E27FC236}">
                  <a16:creationId xmlns:a16="http://schemas.microsoft.com/office/drawing/2014/main" id="{E37FCFBA-6C21-49F1-BD1E-969002567CA9}"/>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grpSp>
        <p:nvGrpSpPr>
          <p:cNvPr id="20" name="Group 19">
            <a:extLst>
              <a:ext uri="{FF2B5EF4-FFF2-40B4-BE49-F238E27FC236}">
                <a16:creationId xmlns:a16="http://schemas.microsoft.com/office/drawing/2014/main" id="{1329D6D4-38CD-4379-9FC6-B6687A49C859}"/>
              </a:ext>
            </a:extLst>
          </p:cNvPr>
          <p:cNvGrpSpPr>
            <a:grpSpLocks noChangeAspect="1"/>
          </p:cNvGrpSpPr>
          <p:nvPr/>
        </p:nvGrpSpPr>
        <p:grpSpPr>
          <a:xfrm>
            <a:off x="475325" y="457200"/>
            <a:ext cx="1998000" cy="374400"/>
            <a:chOff x="398463" y="404813"/>
            <a:chExt cx="1627187" cy="307976"/>
          </a:xfrm>
          <a:solidFill>
            <a:schemeClr val="tx1"/>
          </a:solidFill>
        </p:grpSpPr>
        <p:sp>
          <p:nvSpPr>
            <p:cNvPr id="21" name="Oval 5">
              <a:extLst>
                <a:ext uri="{FF2B5EF4-FFF2-40B4-BE49-F238E27FC236}">
                  <a16:creationId xmlns:a16="http://schemas.microsoft.com/office/drawing/2014/main" id="{AE6ED15D-2C57-4909-970A-202D915A4F34}"/>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2" name="Freeform 6">
              <a:extLst>
                <a:ext uri="{FF2B5EF4-FFF2-40B4-BE49-F238E27FC236}">
                  <a16:creationId xmlns:a16="http://schemas.microsoft.com/office/drawing/2014/main" id="{5BD4E32B-226F-46EB-B601-3856A02B70FB}"/>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3" name="Rectangle 7">
              <a:extLst>
                <a:ext uri="{FF2B5EF4-FFF2-40B4-BE49-F238E27FC236}">
                  <a16:creationId xmlns:a16="http://schemas.microsoft.com/office/drawing/2014/main" id="{0F1AAD0C-B296-45B7-9E5A-20BD2877012A}"/>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4" name="Freeform 8">
              <a:extLst>
                <a:ext uri="{FF2B5EF4-FFF2-40B4-BE49-F238E27FC236}">
                  <a16:creationId xmlns:a16="http://schemas.microsoft.com/office/drawing/2014/main" id="{FD121C73-5C5C-4360-8EB5-E75E90671D93}"/>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5" name="Rectangle 9">
              <a:extLst>
                <a:ext uri="{FF2B5EF4-FFF2-40B4-BE49-F238E27FC236}">
                  <a16:creationId xmlns:a16="http://schemas.microsoft.com/office/drawing/2014/main" id="{7820EBA0-29B2-457F-8C42-C6999B8C215E}"/>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6" name="Rectangle 10">
              <a:extLst>
                <a:ext uri="{FF2B5EF4-FFF2-40B4-BE49-F238E27FC236}">
                  <a16:creationId xmlns:a16="http://schemas.microsoft.com/office/drawing/2014/main" id="{6AA7EA11-CDBF-464E-9243-90C6230956F8}"/>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7" name="Freeform 11">
              <a:extLst>
                <a:ext uri="{FF2B5EF4-FFF2-40B4-BE49-F238E27FC236}">
                  <a16:creationId xmlns:a16="http://schemas.microsoft.com/office/drawing/2014/main" id="{B624E1B1-6657-49A0-B80A-E1FD4DF1BAC9}"/>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8" name="Freeform 12">
              <a:extLst>
                <a:ext uri="{FF2B5EF4-FFF2-40B4-BE49-F238E27FC236}">
                  <a16:creationId xmlns:a16="http://schemas.microsoft.com/office/drawing/2014/main" id="{E86B2E42-0E10-4A70-B9EF-DB7E343E48ED}"/>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9" name="Freeform 13">
              <a:extLst>
                <a:ext uri="{FF2B5EF4-FFF2-40B4-BE49-F238E27FC236}">
                  <a16:creationId xmlns:a16="http://schemas.microsoft.com/office/drawing/2014/main" id="{280D859B-0685-4D23-B179-9E42323AB7D0}"/>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0" name="Freeform 14">
              <a:extLst>
                <a:ext uri="{FF2B5EF4-FFF2-40B4-BE49-F238E27FC236}">
                  <a16:creationId xmlns:a16="http://schemas.microsoft.com/office/drawing/2014/main" id="{B7BF240D-03CC-44FA-B191-E59014FCD7D1}"/>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grpSp>
        <p:nvGrpSpPr>
          <p:cNvPr id="38" name="Group 37">
            <a:extLst>
              <a:ext uri="{FF2B5EF4-FFF2-40B4-BE49-F238E27FC236}">
                <a16:creationId xmlns:a16="http://schemas.microsoft.com/office/drawing/2014/main" id="{1A2DCA97-92B7-4E52-BE6A-904A9D22F29A}"/>
              </a:ext>
            </a:extLst>
          </p:cNvPr>
          <p:cNvGrpSpPr>
            <a:grpSpLocks noChangeAspect="1"/>
          </p:cNvGrpSpPr>
          <p:nvPr userDrawn="1"/>
        </p:nvGrpSpPr>
        <p:grpSpPr>
          <a:xfrm>
            <a:off x="475325" y="457200"/>
            <a:ext cx="1998000" cy="374400"/>
            <a:chOff x="398463" y="404813"/>
            <a:chExt cx="1627187" cy="307976"/>
          </a:xfrm>
          <a:solidFill>
            <a:schemeClr val="tx1"/>
          </a:solidFill>
        </p:grpSpPr>
        <p:sp>
          <p:nvSpPr>
            <p:cNvPr id="39" name="Oval 5">
              <a:extLst>
                <a:ext uri="{FF2B5EF4-FFF2-40B4-BE49-F238E27FC236}">
                  <a16:creationId xmlns:a16="http://schemas.microsoft.com/office/drawing/2014/main" id="{02A83B32-097D-4E01-B3A8-77C48385959D}"/>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40" name="Freeform 6">
              <a:extLst>
                <a:ext uri="{FF2B5EF4-FFF2-40B4-BE49-F238E27FC236}">
                  <a16:creationId xmlns:a16="http://schemas.microsoft.com/office/drawing/2014/main" id="{30E27498-E91D-41E0-A196-9E2FB8692F41}"/>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41" name="Rectangle 7">
              <a:extLst>
                <a:ext uri="{FF2B5EF4-FFF2-40B4-BE49-F238E27FC236}">
                  <a16:creationId xmlns:a16="http://schemas.microsoft.com/office/drawing/2014/main" id="{524DBE99-D543-47AC-A2B6-25395BDB7D69}"/>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42" name="Freeform 8">
              <a:extLst>
                <a:ext uri="{FF2B5EF4-FFF2-40B4-BE49-F238E27FC236}">
                  <a16:creationId xmlns:a16="http://schemas.microsoft.com/office/drawing/2014/main" id="{209C606A-12E7-40E3-A6B8-DEE79173C9BA}"/>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43" name="Rectangle 9">
              <a:extLst>
                <a:ext uri="{FF2B5EF4-FFF2-40B4-BE49-F238E27FC236}">
                  <a16:creationId xmlns:a16="http://schemas.microsoft.com/office/drawing/2014/main" id="{73ED221B-16E3-4EBE-8EBC-9F66E803CB33}"/>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44" name="Rectangle 10">
              <a:extLst>
                <a:ext uri="{FF2B5EF4-FFF2-40B4-BE49-F238E27FC236}">
                  <a16:creationId xmlns:a16="http://schemas.microsoft.com/office/drawing/2014/main" id="{0D697A95-88D2-47F0-B4DF-915E2EDEDB55}"/>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45" name="Freeform 11">
              <a:extLst>
                <a:ext uri="{FF2B5EF4-FFF2-40B4-BE49-F238E27FC236}">
                  <a16:creationId xmlns:a16="http://schemas.microsoft.com/office/drawing/2014/main" id="{960B0F46-3D82-4FFC-B9BB-9D5BF8DA27BA}"/>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46" name="Freeform 12">
              <a:extLst>
                <a:ext uri="{FF2B5EF4-FFF2-40B4-BE49-F238E27FC236}">
                  <a16:creationId xmlns:a16="http://schemas.microsoft.com/office/drawing/2014/main" id="{DBC1DB9C-3617-4E82-B521-DF02390A435D}"/>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47" name="Freeform 13">
              <a:extLst>
                <a:ext uri="{FF2B5EF4-FFF2-40B4-BE49-F238E27FC236}">
                  <a16:creationId xmlns:a16="http://schemas.microsoft.com/office/drawing/2014/main" id="{265776A6-2E98-464E-8730-90C3148BA8A2}"/>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48" name="Freeform 14">
              <a:extLst>
                <a:ext uri="{FF2B5EF4-FFF2-40B4-BE49-F238E27FC236}">
                  <a16:creationId xmlns:a16="http://schemas.microsoft.com/office/drawing/2014/main" id="{44252080-8419-4833-996E-5F1D7B09FF42}"/>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Tree>
    <p:extLst>
      <p:ext uri="{BB962C8B-B14F-4D97-AF65-F5344CB8AC3E}">
        <p14:creationId xmlns:p14="http://schemas.microsoft.com/office/powerpoint/2010/main" val="24942850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2_Title Only">
    <p:bg>
      <p:bgPr>
        <a:solidFill>
          <a:schemeClr val="bg1"/>
        </a:solid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79D3799-9A6C-45EE-B3ED-0F77AAB658E9}"/>
              </a:ext>
            </a:extLst>
          </p:cNvPr>
          <p:cNvSpPr>
            <a:spLocks noGrp="1"/>
          </p:cNvSpPr>
          <p:nvPr>
            <p:ph type="title" hasCustomPrompt="1"/>
          </p:nvPr>
        </p:nvSpPr>
        <p:spPr>
          <a:xfrm>
            <a:off x="501650" y="429039"/>
            <a:ext cx="11188700" cy="334099"/>
          </a:xfrm>
          <a:prstGeom prst="rect">
            <a:avLst/>
          </a:prstGeom>
        </p:spPr>
        <p:txBody>
          <a:bodyPr vert="horz" lIns="0" tIns="0" rIns="0" bIns="0" rtlCol="0" anchor="t" anchorCtr="0">
            <a:noAutofit/>
          </a:bodyPr>
          <a:lstStyle>
            <a:lvl1pPr>
              <a:defRPr>
                <a:solidFill>
                  <a:schemeClr val="tx1"/>
                </a:solidFill>
                <a:latin typeface="+mj-lt"/>
              </a:defRPr>
            </a:lvl1pPr>
          </a:lstStyle>
          <a:p>
            <a:r>
              <a:rPr lang="en-US" dirty="0"/>
              <a:t>Click to add title</a:t>
            </a:r>
          </a:p>
        </p:txBody>
      </p:sp>
    </p:spTree>
    <p:extLst>
      <p:ext uri="{BB962C8B-B14F-4D97-AF65-F5344CB8AC3E}">
        <p14:creationId xmlns:p14="http://schemas.microsoft.com/office/powerpoint/2010/main" val="4089662199"/>
      </p:ext>
    </p:extLst>
  </p:cSld>
  <p:clrMapOvr>
    <a:masterClrMapping/>
  </p:clrMapOvr>
  <p:transition>
    <p:fade/>
  </p:transition>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9ED29CA-6A60-490D-9D54-EA7CC7AF832C}"/>
              </a:ext>
            </a:extLst>
          </p:cNvPr>
          <p:cNvGrpSpPr>
            <a:grpSpLocks noChangeAspect="1"/>
          </p:cNvGrpSpPr>
          <p:nvPr/>
        </p:nvGrpSpPr>
        <p:grpSpPr>
          <a:xfrm>
            <a:off x="494375" y="425450"/>
            <a:ext cx="1998000" cy="374400"/>
            <a:chOff x="398463" y="404813"/>
            <a:chExt cx="1627187" cy="307976"/>
          </a:xfrm>
          <a:solidFill>
            <a:schemeClr val="tx1"/>
          </a:solidFill>
        </p:grpSpPr>
        <p:sp>
          <p:nvSpPr>
            <p:cNvPr id="31" name="Oval 5">
              <a:extLst>
                <a:ext uri="{FF2B5EF4-FFF2-40B4-BE49-F238E27FC236}">
                  <a16:creationId xmlns:a16="http://schemas.microsoft.com/office/drawing/2014/main" id="{119E2360-A688-44DF-A6BB-76D18177CCFF}"/>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32" name="Freeform 6">
              <a:extLst>
                <a:ext uri="{FF2B5EF4-FFF2-40B4-BE49-F238E27FC236}">
                  <a16:creationId xmlns:a16="http://schemas.microsoft.com/office/drawing/2014/main" id="{4265C3C7-34A9-47F1-AB5F-2771E187891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33" name="Rectangle 7">
              <a:extLst>
                <a:ext uri="{FF2B5EF4-FFF2-40B4-BE49-F238E27FC236}">
                  <a16:creationId xmlns:a16="http://schemas.microsoft.com/office/drawing/2014/main" id="{A9400861-EDC5-4A80-9569-C20320CE006A}"/>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34" name="Freeform 8">
              <a:extLst>
                <a:ext uri="{FF2B5EF4-FFF2-40B4-BE49-F238E27FC236}">
                  <a16:creationId xmlns:a16="http://schemas.microsoft.com/office/drawing/2014/main" id="{64DC9296-DBBC-4C4E-ACB4-7DA2607D524B}"/>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35" name="Rectangle 9">
              <a:extLst>
                <a:ext uri="{FF2B5EF4-FFF2-40B4-BE49-F238E27FC236}">
                  <a16:creationId xmlns:a16="http://schemas.microsoft.com/office/drawing/2014/main" id="{3E26591B-8E9F-4856-8284-BF3F8DB6ABC1}"/>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36" name="Rectangle 10">
              <a:extLst>
                <a:ext uri="{FF2B5EF4-FFF2-40B4-BE49-F238E27FC236}">
                  <a16:creationId xmlns:a16="http://schemas.microsoft.com/office/drawing/2014/main" id="{43F42271-5510-4D15-B07B-133237928BB4}"/>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37" name="Freeform 11">
              <a:extLst>
                <a:ext uri="{FF2B5EF4-FFF2-40B4-BE49-F238E27FC236}">
                  <a16:creationId xmlns:a16="http://schemas.microsoft.com/office/drawing/2014/main" id="{00E9FD99-54D9-422B-9717-D0DD3442A0D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38" name="Freeform 12">
              <a:extLst>
                <a:ext uri="{FF2B5EF4-FFF2-40B4-BE49-F238E27FC236}">
                  <a16:creationId xmlns:a16="http://schemas.microsoft.com/office/drawing/2014/main" id="{BAF30821-90D3-436A-8DDF-D130E66447E2}"/>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39" name="Freeform 13">
              <a:extLst>
                <a:ext uri="{FF2B5EF4-FFF2-40B4-BE49-F238E27FC236}">
                  <a16:creationId xmlns:a16="http://schemas.microsoft.com/office/drawing/2014/main" id="{5C1A565D-B22B-4EE2-ACC9-C993D581F00C}"/>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40" name="Freeform 14">
              <a:extLst>
                <a:ext uri="{FF2B5EF4-FFF2-40B4-BE49-F238E27FC236}">
                  <a16:creationId xmlns:a16="http://schemas.microsoft.com/office/drawing/2014/main" id="{666738FD-9737-43F5-8E36-896FD725FE08}"/>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grpSp>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3716" y="727595"/>
            <a:ext cx="5400000" cy="5400000"/>
          </a:xfrm>
          <a:prstGeom prst="rect">
            <a:avLst/>
          </a:prstGeom>
        </p:spPr>
        <p:txBody>
          <a:bodyPr/>
          <a:lstStyle/>
          <a:p>
            <a:r>
              <a:rPr lang="en-US" noProof="0"/>
              <a:t>Click icon to add picture</a:t>
            </a:r>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1" y="5186207"/>
            <a:ext cx="5480049" cy="1189752"/>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400" b="1">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256810770"/>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FC03EC-1262-47A5-8A58-F73E2A2814BF}"/>
              </a:ext>
            </a:extLst>
          </p:cNvPr>
          <p:cNvPicPr>
            <a:picLocks noChangeAspect="1"/>
          </p:cNvPicPr>
          <p:nvPr userDrawn="1"/>
        </p:nvPicPr>
        <p:blipFill rotWithShape="1">
          <a:blip r:embed="rId2">
            <a:extLst>
              <a:ext uri="{28A0092B-C50C-407E-A947-70E740481C1C}">
                <a14:useLocalDpi xmlns:a14="http://schemas.microsoft.com/office/drawing/2010/main"/>
              </a:ext>
            </a:extLst>
          </a:blip>
          <a:srcRect b="15374"/>
          <a:stretch/>
        </p:blipFill>
        <p:spPr>
          <a:xfrm>
            <a:off x="0" y="0"/>
            <a:ext cx="12191999" cy="6858000"/>
          </a:xfrm>
          <a:prstGeom prst="rect">
            <a:avLst/>
          </a:prstGeom>
        </p:spPr>
      </p:pic>
      <p:grpSp>
        <p:nvGrpSpPr>
          <p:cNvPr id="30" name="Group 29">
            <a:extLst>
              <a:ext uri="{FF2B5EF4-FFF2-40B4-BE49-F238E27FC236}">
                <a16:creationId xmlns:a16="http://schemas.microsoft.com/office/drawing/2014/main" id="{E9ED29CA-6A60-490D-9D54-EA7CC7AF832C}"/>
              </a:ext>
            </a:extLst>
          </p:cNvPr>
          <p:cNvGrpSpPr>
            <a:grpSpLocks noChangeAspect="1"/>
          </p:cNvGrpSpPr>
          <p:nvPr/>
        </p:nvGrpSpPr>
        <p:grpSpPr>
          <a:xfrm>
            <a:off x="475325" y="457200"/>
            <a:ext cx="1998000" cy="374400"/>
            <a:chOff x="398463" y="404813"/>
            <a:chExt cx="1627187" cy="307976"/>
          </a:xfrm>
          <a:solidFill>
            <a:schemeClr val="bg1"/>
          </a:solidFill>
        </p:grpSpPr>
        <p:sp>
          <p:nvSpPr>
            <p:cNvPr id="31" name="Oval 5">
              <a:extLst>
                <a:ext uri="{FF2B5EF4-FFF2-40B4-BE49-F238E27FC236}">
                  <a16:creationId xmlns:a16="http://schemas.microsoft.com/office/drawing/2014/main" id="{119E2360-A688-44DF-A6BB-76D18177CCFF}"/>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srgbClr val="86BC25"/>
                </a:solidFill>
                <a:effectLst/>
                <a:uLnTx/>
                <a:uFillTx/>
                <a:latin typeface="Calibri"/>
                <a:ea typeface="+mn-ea"/>
                <a:cs typeface="+mn-cs"/>
              </a:endParaRPr>
            </a:p>
          </p:txBody>
        </p:sp>
        <p:sp>
          <p:nvSpPr>
            <p:cNvPr id="32" name="Freeform 6">
              <a:extLst>
                <a:ext uri="{FF2B5EF4-FFF2-40B4-BE49-F238E27FC236}">
                  <a16:creationId xmlns:a16="http://schemas.microsoft.com/office/drawing/2014/main" id="{4265C3C7-34A9-47F1-AB5F-2771E187891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33" name="Rectangle 7">
              <a:extLst>
                <a:ext uri="{FF2B5EF4-FFF2-40B4-BE49-F238E27FC236}">
                  <a16:creationId xmlns:a16="http://schemas.microsoft.com/office/drawing/2014/main" id="{A9400861-EDC5-4A80-9569-C20320CE006A}"/>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34" name="Freeform 8">
              <a:extLst>
                <a:ext uri="{FF2B5EF4-FFF2-40B4-BE49-F238E27FC236}">
                  <a16:creationId xmlns:a16="http://schemas.microsoft.com/office/drawing/2014/main" id="{64DC9296-DBBC-4C4E-ACB4-7DA2607D524B}"/>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35" name="Rectangle 9">
              <a:extLst>
                <a:ext uri="{FF2B5EF4-FFF2-40B4-BE49-F238E27FC236}">
                  <a16:creationId xmlns:a16="http://schemas.microsoft.com/office/drawing/2014/main" id="{3E26591B-8E9F-4856-8284-BF3F8DB6ABC1}"/>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36" name="Rectangle 10">
              <a:extLst>
                <a:ext uri="{FF2B5EF4-FFF2-40B4-BE49-F238E27FC236}">
                  <a16:creationId xmlns:a16="http://schemas.microsoft.com/office/drawing/2014/main" id="{43F42271-5510-4D15-B07B-133237928BB4}"/>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37" name="Freeform 11">
              <a:extLst>
                <a:ext uri="{FF2B5EF4-FFF2-40B4-BE49-F238E27FC236}">
                  <a16:creationId xmlns:a16="http://schemas.microsoft.com/office/drawing/2014/main" id="{00E9FD99-54D9-422B-9717-D0DD3442A0D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38" name="Freeform 12">
              <a:extLst>
                <a:ext uri="{FF2B5EF4-FFF2-40B4-BE49-F238E27FC236}">
                  <a16:creationId xmlns:a16="http://schemas.microsoft.com/office/drawing/2014/main" id="{BAF30821-90D3-436A-8DDF-D130E66447E2}"/>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39" name="Freeform 13">
              <a:extLst>
                <a:ext uri="{FF2B5EF4-FFF2-40B4-BE49-F238E27FC236}">
                  <a16:creationId xmlns:a16="http://schemas.microsoft.com/office/drawing/2014/main" id="{5C1A565D-B22B-4EE2-ACC9-C993D581F00C}"/>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40" name="Freeform 14">
              <a:extLst>
                <a:ext uri="{FF2B5EF4-FFF2-40B4-BE49-F238E27FC236}">
                  <a16:creationId xmlns:a16="http://schemas.microsoft.com/office/drawing/2014/main" id="{666738FD-9737-43F5-8E36-896FD725FE08}"/>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gr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1" y="5186207"/>
            <a:ext cx="5480049" cy="1195543"/>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133582427"/>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itle Slide - Black Page Image">
    <p:bg bwMode="gray">
      <p:bgPr>
        <a:solidFill>
          <a:schemeClr val="tx1"/>
        </a:solidFill>
        <a:effectLst/>
      </p:bgPr>
    </p:bg>
    <p:spTree>
      <p:nvGrpSpPr>
        <p:cNvPr id="1" name=""/>
        <p:cNvGrpSpPr/>
        <p:nvPr/>
      </p:nvGrpSpPr>
      <p:grpSpPr>
        <a:xfrm>
          <a:off x="0" y="0"/>
          <a:ext cx="0" cy="0"/>
          <a:chOff x="0" y="0"/>
          <a:chExt cx="0" cy="0"/>
        </a:xfrm>
      </p:grpSpPr>
      <p:sp>
        <p:nvSpPr>
          <p:cNvPr id="17" name="Picture Placeholder 8">
            <a:extLst>
              <a:ext uri="{FF2B5EF4-FFF2-40B4-BE49-F238E27FC236}">
                <a16:creationId xmlns:a16="http://schemas.microsoft.com/office/drawing/2014/main" id="{DEF77F0F-DE6A-48C9-92BD-013174DD643C}"/>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r>
              <a:rPr lang="en-US" noProof="0"/>
              <a:t>Click icon to add picture</a:t>
            </a:r>
          </a:p>
        </p:txBody>
      </p:sp>
      <p:sp>
        <p:nvSpPr>
          <p:cNvPr id="41" name="Text Placeholder 4">
            <a:extLst>
              <a:ext uri="{FF2B5EF4-FFF2-40B4-BE49-F238E27FC236}">
                <a16:creationId xmlns:a16="http://schemas.microsoft.com/office/drawing/2014/main" id="{EE5D7BA0-7E63-4F55-8707-FB998AF96C8C}"/>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5" name="Title 1">
            <a:extLst>
              <a:ext uri="{FF2B5EF4-FFF2-40B4-BE49-F238E27FC236}">
                <a16:creationId xmlns:a16="http://schemas.microsoft.com/office/drawing/2014/main" id="{37C1D43B-9933-4650-9DD5-73494BECAE5A}"/>
              </a:ext>
            </a:extLst>
          </p:cNvPr>
          <p:cNvSpPr>
            <a:spLocks noGrp="1"/>
          </p:cNvSpPr>
          <p:nvPr>
            <p:ph type="ctrTitle"/>
          </p:nvPr>
        </p:nvSpPr>
        <p:spPr bwMode="gray">
          <a:xfrm>
            <a:off x="501651" y="5186207"/>
            <a:ext cx="4446269" cy="1189752"/>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p>
        </p:txBody>
      </p:sp>
      <p:grpSp>
        <p:nvGrpSpPr>
          <p:cNvPr id="30" name="Group 29">
            <a:extLst>
              <a:ext uri="{FF2B5EF4-FFF2-40B4-BE49-F238E27FC236}">
                <a16:creationId xmlns:a16="http://schemas.microsoft.com/office/drawing/2014/main" id="{55EEA3F2-C909-4275-956A-5518D341D424}"/>
              </a:ext>
            </a:extLst>
          </p:cNvPr>
          <p:cNvGrpSpPr>
            <a:grpSpLocks noChangeAspect="1"/>
          </p:cNvGrpSpPr>
          <p:nvPr/>
        </p:nvGrpSpPr>
        <p:grpSpPr>
          <a:xfrm>
            <a:off x="475325" y="457200"/>
            <a:ext cx="1998000" cy="374400"/>
            <a:chOff x="398463" y="404813"/>
            <a:chExt cx="1627187" cy="307976"/>
          </a:xfrm>
          <a:solidFill>
            <a:schemeClr val="tx1"/>
          </a:solidFill>
        </p:grpSpPr>
        <p:sp>
          <p:nvSpPr>
            <p:cNvPr id="31" name="Oval 5">
              <a:extLst>
                <a:ext uri="{FF2B5EF4-FFF2-40B4-BE49-F238E27FC236}">
                  <a16:creationId xmlns:a16="http://schemas.microsoft.com/office/drawing/2014/main" id="{619F8D2D-E0FF-4267-BB4C-23E0F19AA0F4}"/>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32" name="Freeform 6">
              <a:extLst>
                <a:ext uri="{FF2B5EF4-FFF2-40B4-BE49-F238E27FC236}">
                  <a16:creationId xmlns:a16="http://schemas.microsoft.com/office/drawing/2014/main" id="{40BDA8F6-D1EC-4590-8515-7F2E0D9EE114}"/>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33" name="Rectangle 7">
              <a:extLst>
                <a:ext uri="{FF2B5EF4-FFF2-40B4-BE49-F238E27FC236}">
                  <a16:creationId xmlns:a16="http://schemas.microsoft.com/office/drawing/2014/main" id="{8E570DBD-3EC7-4EE8-886A-A6498BEC37F4}"/>
                </a:ext>
              </a:extLst>
            </p:cNvPr>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34" name="Freeform 8">
              <a:extLst>
                <a:ext uri="{FF2B5EF4-FFF2-40B4-BE49-F238E27FC236}">
                  <a16:creationId xmlns:a16="http://schemas.microsoft.com/office/drawing/2014/main" id="{B1656288-29CD-4B95-A46B-7B8DA786095F}"/>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35" name="Rectangle 9">
              <a:extLst>
                <a:ext uri="{FF2B5EF4-FFF2-40B4-BE49-F238E27FC236}">
                  <a16:creationId xmlns:a16="http://schemas.microsoft.com/office/drawing/2014/main" id="{C3894AF9-2B03-4231-9AEA-EC49F5E194E0}"/>
                </a:ext>
              </a:extLst>
            </p:cNvPr>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36" name="Rectangle 10">
              <a:extLst>
                <a:ext uri="{FF2B5EF4-FFF2-40B4-BE49-F238E27FC236}">
                  <a16:creationId xmlns:a16="http://schemas.microsoft.com/office/drawing/2014/main" id="{F1C43784-6F73-4D9F-8497-B40FDBB854E4}"/>
                </a:ext>
              </a:extLst>
            </p:cNvPr>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37" name="Freeform 11">
              <a:extLst>
                <a:ext uri="{FF2B5EF4-FFF2-40B4-BE49-F238E27FC236}">
                  <a16:creationId xmlns:a16="http://schemas.microsoft.com/office/drawing/2014/main" id="{E031C0BD-B701-4255-B53D-1A0FB806633C}"/>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38" name="Freeform 12">
              <a:extLst>
                <a:ext uri="{FF2B5EF4-FFF2-40B4-BE49-F238E27FC236}">
                  <a16:creationId xmlns:a16="http://schemas.microsoft.com/office/drawing/2014/main" id="{1F07466D-8C2C-4286-9984-9193301353E7}"/>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39" name="Freeform 13">
              <a:extLst>
                <a:ext uri="{FF2B5EF4-FFF2-40B4-BE49-F238E27FC236}">
                  <a16:creationId xmlns:a16="http://schemas.microsoft.com/office/drawing/2014/main" id="{F2700776-9B5A-4A2C-BA8E-E8C5B03A090F}"/>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42" name="Freeform 14">
              <a:extLst>
                <a:ext uri="{FF2B5EF4-FFF2-40B4-BE49-F238E27FC236}">
                  <a16:creationId xmlns:a16="http://schemas.microsoft.com/office/drawing/2014/main" id="{1D768AB6-AEBA-4689-BCE3-70447F634D06}"/>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680234825"/>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1"/>
        </a:solid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79D3799-9A6C-45EE-B3ED-0F77AAB658E9}"/>
              </a:ext>
            </a:extLst>
          </p:cNvPr>
          <p:cNvSpPr>
            <a:spLocks noGrp="1"/>
          </p:cNvSpPr>
          <p:nvPr>
            <p:ph type="title" hasCustomPrompt="1"/>
          </p:nvPr>
        </p:nvSpPr>
        <p:spPr>
          <a:xfrm>
            <a:off x="501650" y="2215488"/>
            <a:ext cx="11188700" cy="1327812"/>
          </a:xfrm>
          <a:prstGeom prst="rect">
            <a:avLst/>
          </a:prstGeom>
        </p:spPr>
        <p:txBody>
          <a:bodyPr vert="horz" lIns="0" tIns="0" rIns="0" bIns="0" rtlCol="0" anchor="b" anchorCtr="0">
            <a:noAutofit/>
          </a:bodyPr>
          <a:lstStyle>
            <a:lvl1pPr>
              <a:defRPr sz="3600">
                <a:solidFill>
                  <a:schemeClr val="bg1"/>
                </a:solidFill>
                <a:latin typeface="+mj-lt"/>
              </a:defRPr>
            </a:lvl1pPr>
          </a:lstStyle>
          <a:p>
            <a:r>
              <a:rPr lang="en-US"/>
              <a:t>Click to add title</a:t>
            </a:r>
          </a:p>
        </p:txBody>
      </p:sp>
      <p:sp>
        <p:nvSpPr>
          <p:cNvPr id="3" name="Text Placeholder 2">
            <a:extLst>
              <a:ext uri="{FF2B5EF4-FFF2-40B4-BE49-F238E27FC236}">
                <a16:creationId xmlns:a16="http://schemas.microsoft.com/office/drawing/2014/main" id="{6A3686BE-C226-4893-88AC-E4BB466BC00A}"/>
              </a:ext>
            </a:extLst>
          </p:cNvPr>
          <p:cNvSpPr>
            <a:spLocks noGrp="1"/>
          </p:cNvSpPr>
          <p:nvPr>
            <p:ph type="body" sz="quarter" idx="10"/>
          </p:nvPr>
        </p:nvSpPr>
        <p:spPr>
          <a:xfrm>
            <a:off x="495300" y="3534107"/>
            <a:ext cx="11201400" cy="1601788"/>
          </a:xfrm>
        </p:spPr>
        <p:txBody>
          <a:bodyPr>
            <a:normAutofit/>
          </a:bodyPr>
          <a:lstStyle>
            <a:lvl1pPr>
              <a:defRPr sz="32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283838749"/>
      </p:ext>
    </p:extLst>
  </p:cSld>
  <p:clrMapOvr>
    <a:masterClrMapping/>
  </p:clrMapOvr>
  <p:transition>
    <p:fade/>
  </p:transition>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990337"/>
      </p:ext>
    </p:extLst>
  </p:cSld>
  <p:clrMapOvr>
    <a:masterClrMapping/>
  </p:clrMapOvr>
  <p:transition>
    <p:fade/>
  </p:transition>
  <p:hf hd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8D89C7E6-37F5-4005-B8BE-658A5ADDE295}"/>
              </a:ext>
            </a:extLst>
          </p:cNvPr>
          <p:cNvSpPr>
            <a:spLocks noGrp="1"/>
          </p:cNvSpPr>
          <p:nvPr>
            <p:ph type="body" sz="quarter" idx="22" hasCustomPrompt="1"/>
          </p:nvPr>
        </p:nvSpPr>
        <p:spPr>
          <a:xfrm>
            <a:off x="463295" y="682940"/>
            <a:ext cx="11277600" cy="757255"/>
          </a:xfrm>
          <a:prstGeom prst="rect">
            <a:avLst/>
          </a:prstGeom>
        </p:spPr>
        <p:txBody>
          <a:bodyPr lIns="0" tIns="0" rIns="0" bIns="0">
            <a:noAutofit/>
          </a:bodyPr>
          <a:lstStyle>
            <a:lvl1pPr marL="0" indent="0">
              <a:buNone/>
              <a:defRPr sz="1600" b="0" i="0">
                <a:solidFill>
                  <a:schemeClr val="tx2"/>
                </a:solidFill>
                <a:latin typeface="+mn-lt"/>
                <a:cs typeface="Calibri Light" panose="020F0302020204030204" pitchFamily="34" charset="0"/>
              </a:defRPr>
            </a:lvl1pPr>
          </a:lstStyle>
          <a:p>
            <a:pPr lvl="0"/>
            <a:r>
              <a:rPr lang="en-US"/>
              <a:t>Click to add subtitle</a:t>
            </a:r>
          </a:p>
        </p:txBody>
      </p:sp>
      <p:sp>
        <p:nvSpPr>
          <p:cNvPr id="7" name="Title Placeholder 1">
            <a:extLst>
              <a:ext uri="{FF2B5EF4-FFF2-40B4-BE49-F238E27FC236}">
                <a16:creationId xmlns:a16="http://schemas.microsoft.com/office/drawing/2014/main" id="{0FA13130-E22F-4F71-97DB-A64E7A175EC6}"/>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b="0" i="0">
                <a:latin typeface="+mn-lt"/>
              </a:defRPr>
            </a:lvl1pPr>
          </a:lstStyle>
          <a:p>
            <a:r>
              <a:rPr lang="en-US"/>
              <a:t>Click to add title</a:t>
            </a:r>
          </a:p>
        </p:txBody>
      </p:sp>
    </p:spTree>
    <p:extLst>
      <p:ext uri="{BB962C8B-B14F-4D97-AF65-F5344CB8AC3E}">
        <p14:creationId xmlns:p14="http://schemas.microsoft.com/office/powerpoint/2010/main" val="652790926"/>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26FB2E4B-5D1B-4250-844C-3D50DE4A9F69}"/>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b="0" i="0">
                <a:latin typeface="Calibri" panose="020F0502020204030204" pitchFamily="34" charset="0"/>
              </a:defRPr>
            </a:lvl1pPr>
          </a:lstStyle>
          <a:p>
            <a:r>
              <a:rPr lang="en-US"/>
              <a:t>Click to add title</a:t>
            </a:r>
          </a:p>
        </p:txBody>
      </p:sp>
    </p:spTree>
    <p:extLst>
      <p:ext uri="{BB962C8B-B14F-4D97-AF65-F5344CB8AC3E}">
        <p14:creationId xmlns:p14="http://schemas.microsoft.com/office/powerpoint/2010/main" val="1066861406"/>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p:bg bwMode="gray">
      <p:bgPr>
        <a:solidFill>
          <a:schemeClr val="bg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457201" y="5186209"/>
            <a:ext cx="4490721" cy="895983"/>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457201" y="6365848"/>
            <a:ext cx="4490721" cy="273050"/>
          </a:xfrm>
          <a:prstGeom prst="rect">
            <a:avLst/>
          </a:prstGeom>
        </p:spPr>
        <p:txBody>
          <a:bodyPr anchor="b">
            <a:noAutofit/>
          </a:bodyPr>
          <a:lstStyle>
            <a:lvl1pPr>
              <a:spcAft>
                <a:spcPts val="0"/>
              </a:spcAft>
              <a:defRPr sz="1400" b="1">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7" name="Group 26">
            <a:extLst>
              <a:ext uri="{FF2B5EF4-FFF2-40B4-BE49-F238E27FC236}">
                <a16:creationId xmlns:a16="http://schemas.microsoft.com/office/drawing/2014/main" id="{A01EE57E-4C1B-4ECF-94C5-14A453751EA1}"/>
              </a:ext>
            </a:extLst>
          </p:cNvPr>
          <p:cNvGrpSpPr>
            <a:grpSpLocks noChangeAspect="1"/>
          </p:cNvGrpSpPr>
          <p:nvPr userDrawn="1"/>
        </p:nvGrpSpPr>
        <p:grpSpPr>
          <a:xfrm>
            <a:off x="460541" y="344137"/>
            <a:ext cx="1819109" cy="345828"/>
            <a:chOff x="398463" y="404813"/>
            <a:chExt cx="1627187" cy="307976"/>
          </a:xfrm>
          <a:solidFill>
            <a:schemeClr val="tx1"/>
          </a:solidFill>
        </p:grpSpPr>
        <p:sp>
          <p:nvSpPr>
            <p:cNvPr id="28" name="Oval 5">
              <a:extLst>
                <a:ext uri="{FF2B5EF4-FFF2-40B4-BE49-F238E27FC236}">
                  <a16:creationId xmlns:a16="http://schemas.microsoft.com/office/drawing/2014/main" id="{848B10DB-7BA0-47A6-A2BF-E43FDE325327}"/>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Freeform 6">
              <a:extLst>
                <a:ext uri="{FF2B5EF4-FFF2-40B4-BE49-F238E27FC236}">
                  <a16:creationId xmlns:a16="http://schemas.microsoft.com/office/drawing/2014/main" id="{B690FCB5-02B0-42C1-A71D-2F5ABCA25FF7}"/>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Rectangle 7">
              <a:extLst>
                <a:ext uri="{FF2B5EF4-FFF2-40B4-BE49-F238E27FC236}">
                  <a16:creationId xmlns:a16="http://schemas.microsoft.com/office/drawing/2014/main" id="{358223E3-2772-41EC-BDC5-F0327F14B288}"/>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Freeform 8">
              <a:extLst>
                <a:ext uri="{FF2B5EF4-FFF2-40B4-BE49-F238E27FC236}">
                  <a16:creationId xmlns:a16="http://schemas.microsoft.com/office/drawing/2014/main" id="{60E75CE7-1268-47E9-A585-16E350CB0979}"/>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Rectangle 9">
              <a:extLst>
                <a:ext uri="{FF2B5EF4-FFF2-40B4-BE49-F238E27FC236}">
                  <a16:creationId xmlns:a16="http://schemas.microsoft.com/office/drawing/2014/main" id="{BF8B8A80-FD9A-43B9-A936-A0BE1CAD8037}"/>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Rectangle 10">
              <a:extLst>
                <a:ext uri="{FF2B5EF4-FFF2-40B4-BE49-F238E27FC236}">
                  <a16:creationId xmlns:a16="http://schemas.microsoft.com/office/drawing/2014/main" id="{5DA18E48-2689-422E-A84C-ECB5B61A0D29}"/>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Freeform 11">
              <a:extLst>
                <a:ext uri="{FF2B5EF4-FFF2-40B4-BE49-F238E27FC236}">
                  <a16:creationId xmlns:a16="http://schemas.microsoft.com/office/drawing/2014/main" id="{D9316E24-7A8A-4FCF-B2C4-4EE40E3BA994}"/>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Freeform 12">
              <a:extLst>
                <a:ext uri="{FF2B5EF4-FFF2-40B4-BE49-F238E27FC236}">
                  <a16:creationId xmlns:a16="http://schemas.microsoft.com/office/drawing/2014/main" id="{76354CE9-D577-46E8-886D-1BBB079BE4DC}"/>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Freeform 13">
              <a:extLst>
                <a:ext uri="{FF2B5EF4-FFF2-40B4-BE49-F238E27FC236}">
                  <a16:creationId xmlns:a16="http://schemas.microsoft.com/office/drawing/2014/main" id="{2232419E-4011-4B15-A744-7F8FCDD1F558}"/>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Freeform 14">
              <a:extLst>
                <a:ext uri="{FF2B5EF4-FFF2-40B4-BE49-F238E27FC236}">
                  <a16:creationId xmlns:a16="http://schemas.microsoft.com/office/drawing/2014/main" id="{2F957E66-C402-4A51-A806-6052AEAFC8F2}"/>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44" name="Picture Placeholder 8">
            <a:extLst>
              <a:ext uri="{FF2B5EF4-FFF2-40B4-BE49-F238E27FC236}">
                <a16:creationId xmlns:a16="http://schemas.microsoft.com/office/drawing/2014/main" id="{932C736B-20BB-4603-9DD1-FEB85AD9DC39}"/>
              </a:ext>
            </a:extLst>
          </p:cNvPr>
          <p:cNvSpPr>
            <a:spLocks noGrp="1"/>
          </p:cNvSpPr>
          <p:nvPr>
            <p:ph type="pic" sz="quarter" idx="11"/>
          </p:nvPr>
        </p:nvSpPr>
        <p:spPr>
          <a:xfrm>
            <a:off x="3319272" y="688848"/>
            <a:ext cx="5562600" cy="5556504"/>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943233085"/>
      </p:ext>
    </p:extLst>
  </p:cSld>
  <p:clrMapOvr>
    <a:masterClrMapping/>
  </p:clrMapOvr>
  <p:transition>
    <p:fade/>
  </p:transition>
  <p:hf hd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081225"/>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solidFill>
          <a:schemeClr val="tx1"/>
        </a:solidFill>
        <a:effectLst/>
      </p:bgPr>
    </p:bg>
    <p:spTree>
      <p:nvGrpSpPr>
        <p:cNvPr id="1" name=""/>
        <p:cNvGrpSpPr/>
        <p:nvPr/>
      </p:nvGrpSpPr>
      <p:grpSpPr>
        <a:xfrm>
          <a:off x="0" y="0"/>
          <a:ext cx="0" cy="0"/>
          <a:chOff x="0" y="0"/>
          <a:chExt cx="0" cy="0"/>
        </a:xfrm>
      </p:grpSpPr>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463296" y="6365848"/>
            <a:ext cx="4446269" cy="273050"/>
          </a:xfrm>
          <a:prstGeom prst="rect">
            <a:avLst/>
          </a:prstGeom>
        </p:spPr>
        <p:txBody>
          <a:bodyPr anchor="b">
            <a:noAutofit/>
          </a:bodyPr>
          <a:lstStyle>
            <a:lvl1pPr>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7" name="Group 26">
            <a:extLst>
              <a:ext uri="{FF2B5EF4-FFF2-40B4-BE49-F238E27FC236}">
                <a16:creationId xmlns:a16="http://schemas.microsoft.com/office/drawing/2014/main" id="{B6F50CF5-77BF-459B-9A79-3C4CC22A0F3A}"/>
              </a:ext>
            </a:extLst>
          </p:cNvPr>
          <p:cNvGrpSpPr/>
          <p:nvPr userDrawn="1"/>
        </p:nvGrpSpPr>
        <p:grpSpPr>
          <a:xfrm>
            <a:off x="463296" y="341312"/>
            <a:ext cx="1819656" cy="347472"/>
            <a:chOff x="398463" y="404813"/>
            <a:chExt cx="1627187" cy="307976"/>
          </a:xfrm>
          <a:solidFill>
            <a:schemeClr val="bg1"/>
          </a:solidFill>
        </p:grpSpPr>
        <p:sp>
          <p:nvSpPr>
            <p:cNvPr id="28" name="Oval 5">
              <a:extLst>
                <a:ext uri="{FF2B5EF4-FFF2-40B4-BE49-F238E27FC236}">
                  <a16:creationId xmlns:a16="http://schemas.microsoft.com/office/drawing/2014/main" id="{E9128BED-07B9-451E-B858-7CC1141471B6}"/>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Freeform 6">
              <a:extLst>
                <a:ext uri="{FF2B5EF4-FFF2-40B4-BE49-F238E27FC236}">
                  <a16:creationId xmlns:a16="http://schemas.microsoft.com/office/drawing/2014/main" id="{C68196BA-7D11-4539-BDF9-983E22D34232}"/>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Rectangle 7">
              <a:extLst>
                <a:ext uri="{FF2B5EF4-FFF2-40B4-BE49-F238E27FC236}">
                  <a16:creationId xmlns:a16="http://schemas.microsoft.com/office/drawing/2014/main" id="{42AF1C77-6287-4499-B04A-87B27165DE90}"/>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Freeform 8">
              <a:extLst>
                <a:ext uri="{FF2B5EF4-FFF2-40B4-BE49-F238E27FC236}">
                  <a16:creationId xmlns:a16="http://schemas.microsoft.com/office/drawing/2014/main" id="{25579AED-BEB3-43B3-8ED1-4F00DD4BD00F}"/>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Rectangle 9">
              <a:extLst>
                <a:ext uri="{FF2B5EF4-FFF2-40B4-BE49-F238E27FC236}">
                  <a16:creationId xmlns:a16="http://schemas.microsoft.com/office/drawing/2014/main" id="{E45E9D0B-F5C0-4893-92F0-D69A666C1B0B}"/>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Rectangle 10">
              <a:extLst>
                <a:ext uri="{FF2B5EF4-FFF2-40B4-BE49-F238E27FC236}">
                  <a16:creationId xmlns:a16="http://schemas.microsoft.com/office/drawing/2014/main" id="{DE5C210F-0B06-4949-8E4D-64301D93E9D9}"/>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8" name="Freeform 11">
              <a:extLst>
                <a:ext uri="{FF2B5EF4-FFF2-40B4-BE49-F238E27FC236}">
                  <a16:creationId xmlns:a16="http://schemas.microsoft.com/office/drawing/2014/main" id="{F24B8B3C-D0AE-4485-8A30-2C7813EFDEE1}"/>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Freeform 12">
              <a:extLst>
                <a:ext uri="{FF2B5EF4-FFF2-40B4-BE49-F238E27FC236}">
                  <a16:creationId xmlns:a16="http://schemas.microsoft.com/office/drawing/2014/main" id="{0DD172EE-B893-46D5-9A64-6715E431296D}"/>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Freeform 13">
              <a:extLst>
                <a:ext uri="{FF2B5EF4-FFF2-40B4-BE49-F238E27FC236}">
                  <a16:creationId xmlns:a16="http://schemas.microsoft.com/office/drawing/2014/main" id="{41641FDD-35E1-4F42-B99C-FFA6812569B0}"/>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Freeform 14">
              <a:extLst>
                <a:ext uri="{FF2B5EF4-FFF2-40B4-BE49-F238E27FC236}">
                  <a16:creationId xmlns:a16="http://schemas.microsoft.com/office/drawing/2014/main" id="{DFE30DEA-FA20-4812-875C-D70A3CA3F5F2}"/>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53" name="Title 1">
            <a:extLst>
              <a:ext uri="{FF2B5EF4-FFF2-40B4-BE49-F238E27FC236}">
                <a16:creationId xmlns:a16="http://schemas.microsoft.com/office/drawing/2014/main" id="{647FBB06-57A1-478F-8BCE-57D05265516A}"/>
              </a:ext>
            </a:extLst>
          </p:cNvPr>
          <p:cNvSpPr>
            <a:spLocks noGrp="1"/>
          </p:cNvSpPr>
          <p:nvPr>
            <p:ph type="ctrTitle"/>
          </p:nvPr>
        </p:nvSpPr>
        <p:spPr bwMode="gray">
          <a:xfrm>
            <a:off x="463296" y="5186209"/>
            <a:ext cx="4446269" cy="895983"/>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p>
        </p:txBody>
      </p:sp>
      <p:sp>
        <p:nvSpPr>
          <p:cNvPr id="17" name="Picture Placeholder 8">
            <a:extLst>
              <a:ext uri="{FF2B5EF4-FFF2-40B4-BE49-F238E27FC236}">
                <a16:creationId xmlns:a16="http://schemas.microsoft.com/office/drawing/2014/main" id="{AA5D9D6B-8AE5-40BD-B06B-DB5F7F3841FC}"/>
              </a:ext>
            </a:extLst>
          </p:cNvPr>
          <p:cNvSpPr>
            <a:spLocks noGrp="1"/>
          </p:cNvSpPr>
          <p:nvPr>
            <p:ph type="pic" sz="quarter" idx="11"/>
          </p:nvPr>
        </p:nvSpPr>
        <p:spPr>
          <a:xfrm>
            <a:off x="3316942" y="688848"/>
            <a:ext cx="5562600" cy="5556504"/>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763169963"/>
      </p:ext>
    </p:extLst>
  </p:cSld>
  <p:clrMapOvr>
    <a:masterClrMapping/>
  </p:clrMapOvr>
  <p:transition>
    <p:fade/>
  </p:transition>
  <p:hf hdr="0" dt="0"/>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age Image">
    <p:bg bwMode="gray">
      <p:bgPr>
        <a:solidFill>
          <a:schemeClr val="tx1"/>
        </a:solidFill>
        <a:effectLst/>
      </p:bgPr>
    </p:bg>
    <p:spTree>
      <p:nvGrpSpPr>
        <p:cNvPr id="1" name=""/>
        <p:cNvGrpSpPr/>
        <p:nvPr/>
      </p:nvGrpSpPr>
      <p:grpSpPr>
        <a:xfrm>
          <a:off x="0" y="0"/>
          <a:ext cx="0" cy="0"/>
          <a:chOff x="0" y="0"/>
          <a:chExt cx="0" cy="0"/>
        </a:xfrm>
      </p:grpSpPr>
      <p:sp>
        <p:nvSpPr>
          <p:cNvPr id="17" name="Picture Placeholder 8">
            <a:extLst>
              <a:ext uri="{FF2B5EF4-FFF2-40B4-BE49-F238E27FC236}">
                <a16:creationId xmlns:a16="http://schemas.microsoft.com/office/drawing/2014/main" id="{DEF77F0F-DE6A-48C9-92BD-013174DD643C}"/>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r>
              <a:rPr lang="en-US" noProof="0"/>
              <a:t>Click icon to add picture</a:t>
            </a:r>
          </a:p>
        </p:txBody>
      </p:sp>
      <p:sp>
        <p:nvSpPr>
          <p:cNvPr id="28" name="Text Placeholder 4">
            <a:extLst>
              <a:ext uri="{FF2B5EF4-FFF2-40B4-BE49-F238E27FC236}">
                <a16:creationId xmlns:a16="http://schemas.microsoft.com/office/drawing/2014/main" id="{7843742C-26CB-411F-8564-50309241988E}"/>
              </a:ext>
            </a:extLst>
          </p:cNvPr>
          <p:cNvSpPr>
            <a:spLocks noGrp="1"/>
          </p:cNvSpPr>
          <p:nvPr>
            <p:ph type="body" sz="quarter" idx="10"/>
          </p:nvPr>
        </p:nvSpPr>
        <p:spPr>
          <a:xfrm>
            <a:off x="463296" y="6364224"/>
            <a:ext cx="4446269" cy="273050"/>
          </a:xfrm>
          <a:prstGeom prst="rect">
            <a:avLst/>
          </a:prstGeom>
        </p:spPr>
        <p:txBody>
          <a:bodyPr anchor="b">
            <a:noAutofit/>
          </a:bodyPr>
          <a:lstStyle>
            <a:lvl1pPr>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29" name="Title 1">
            <a:extLst>
              <a:ext uri="{FF2B5EF4-FFF2-40B4-BE49-F238E27FC236}">
                <a16:creationId xmlns:a16="http://schemas.microsoft.com/office/drawing/2014/main" id="{A7C729B7-24CD-4887-BCB2-9B9E69736AAE}"/>
              </a:ext>
            </a:extLst>
          </p:cNvPr>
          <p:cNvSpPr>
            <a:spLocks noGrp="1"/>
          </p:cNvSpPr>
          <p:nvPr>
            <p:ph type="ctrTitle"/>
          </p:nvPr>
        </p:nvSpPr>
        <p:spPr bwMode="gray">
          <a:xfrm>
            <a:off x="463296" y="5186209"/>
            <a:ext cx="4446269" cy="895983"/>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p>
        </p:txBody>
      </p:sp>
      <p:cxnSp>
        <p:nvCxnSpPr>
          <p:cNvPr id="5" name="Straight Connector 4">
            <a:extLst>
              <a:ext uri="{FF2B5EF4-FFF2-40B4-BE49-F238E27FC236}">
                <a16:creationId xmlns:a16="http://schemas.microsoft.com/office/drawing/2014/main" id="{CB5451A9-3E6A-4737-92D0-C9DAA534DA04}"/>
              </a:ext>
            </a:extLst>
          </p:cNvPr>
          <p:cNvCxnSpPr/>
          <p:nvPr userDrawn="1"/>
        </p:nvCxnSpPr>
        <p:spPr>
          <a:xfrm flipV="1">
            <a:off x="0" y="0"/>
            <a:ext cx="12192000" cy="6858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A2ADDA35-0590-4771-9879-88CE0238551F}"/>
              </a:ext>
            </a:extLst>
          </p:cNvPr>
          <p:cNvGrpSpPr/>
          <p:nvPr userDrawn="1"/>
        </p:nvGrpSpPr>
        <p:grpSpPr>
          <a:xfrm>
            <a:off x="463296" y="341312"/>
            <a:ext cx="1819656" cy="347472"/>
            <a:chOff x="398463" y="404813"/>
            <a:chExt cx="1627187" cy="307976"/>
          </a:xfrm>
          <a:solidFill>
            <a:schemeClr val="bg1"/>
          </a:solidFill>
        </p:grpSpPr>
        <p:sp>
          <p:nvSpPr>
            <p:cNvPr id="19" name="Oval 5">
              <a:extLst>
                <a:ext uri="{FF2B5EF4-FFF2-40B4-BE49-F238E27FC236}">
                  <a16:creationId xmlns:a16="http://schemas.microsoft.com/office/drawing/2014/main" id="{3FD17B1A-A918-439D-AFAD-ECE9421735FC}"/>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Freeform 6">
              <a:extLst>
                <a:ext uri="{FF2B5EF4-FFF2-40B4-BE49-F238E27FC236}">
                  <a16:creationId xmlns:a16="http://schemas.microsoft.com/office/drawing/2014/main" id="{79359716-9ACF-4041-A7F0-2E04E36D8614}"/>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7">
              <a:extLst>
                <a:ext uri="{FF2B5EF4-FFF2-40B4-BE49-F238E27FC236}">
                  <a16:creationId xmlns:a16="http://schemas.microsoft.com/office/drawing/2014/main" id="{EE3C6AB2-FF26-4D74-983F-E8C9540B703E}"/>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Freeform 8">
              <a:extLst>
                <a:ext uri="{FF2B5EF4-FFF2-40B4-BE49-F238E27FC236}">
                  <a16:creationId xmlns:a16="http://schemas.microsoft.com/office/drawing/2014/main" id="{B600C838-AB18-404F-AF64-5BE6309AC231}"/>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9">
              <a:extLst>
                <a:ext uri="{FF2B5EF4-FFF2-40B4-BE49-F238E27FC236}">
                  <a16:creationId xmlns:a16="http://schemas.microsoft.com/office/drawing/2014/main" id="{37EF79B8-3321-4A68-A438-F7CA9AB20D0A}"/>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10">
              <a:extLst>
                <a:ext uri="{FF2B5EF4-FFF2-40B4-BE49-F238E27FC236}">
                  <a16:creationId xmlns:a16="http://schemas.microsoft.com/office/drawing/2014/main" id="{9EB266B0-2723-40E9-BD24-9B88F113710A}"/>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Freeform 11">
              <a:extLst>
                <a:ext uri="{FF2B5EF4-FFF2-40B4-BE49-F238E27FC236}">
                  <a16:creationId xmlns:a16="http://schemas.microsoft.com/office/drawing/2014/main" id="{90C5C28F-BB95-44AD-9700-55D9AE2BE2B7}"/>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Freeform 12">
              <a:extLst>
                <a:ext uri="{FF2B5EF4-FFF2-40B4-BE49-F238E27FC236}">
                  <a16:creationId xmlns:a16="http://schemas.microsoft.com/office/drawing/2014/main" id="{42500885-66FF-4752-A3E1-7C0FA9778A82}"/>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Freeform 13">
              <a:extLst>
                <a:ext uri="{FF2B5EF4-FFF2-40B4-BE49-F238E27FC236}">
                  <a16:creationId xmlns:a16="http://schemas.microsoft.com/office/drawing/2014/main" id="{165DB8AE-A24F-4086-963B-1C7F379D2166}"/>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Freeform 14">
              <a:extLst>
                <a:ext uri="{FF2B5EF4-FFF2-40B4-BE49-F238E27FC236}">
                  <a16:creationId xmlns:a16="http://schemas.microsoft.com/office/drawing/2014/main" id="{282083A4-2C11-43E4-9516-9622E1E74D98}"/>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748182686"/>
      </p:ext>
    </p:extLst>
  </p:cSld>
  <p:clrMapOvr>
    <a:masterClrMapping/>
  </p:clrMapOvr>
  <p:transition>
    <p:fade/>
  </p:transition>
  <p:hf hdr="0" dt="0"/>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ith text">
    <p:bg bwMode="gray">
      <p:bgPr>
        <a:solidFill>
          <a:schemeClr val="bg1"/>
        </a:solidFill>
        <a:effectLst/>
      </p:bgPr>
    </p:bg>
    <p:spTree>
      <p:nvGrpSpPr>
        <p:cNvPr id="1" name=""/>
        <p:cNvGrpSpPr/>
        <p:nvPr/>
      </p:nvGrpSpPr>
      <p:grpSpPr>
        <a:xfrm>
          <a:off x="0" y="0"/>
          <a:ext cx="0" cy="0"/>
          <a:chOff x="0" y="0"/>
          <a:chExt cx="0" cy="0"/>
        </a:xfrm>
      </p:grpSpPr>
      <p:sp>
        <p:nvSpPr>
          <p:cNvPr id="17" name="Picture Placeholder 8">
            <a:extLst>
              <a:ext uri="{FF2B5EF4-FFF2-40B4-BE49-F238E27FC236}">
                <a16:creationId xmlns:a16="http://schemas.microsoft.com/office/drawing/2014/main" id="{8B9DDECB-90E6-4132-BCD8-24EBC3764DB9}"/>
              </a:ext>
            </a:extLst>
          </p:cNvPr>
          <p:cNvSpPr>
            <a:spLocks noGrp="1"/>
          </p:cNvSpPr>
          <p:nvPr>
            <p:ph type="pic" sz="quarter" idx="11"/>
          </p:nvPr>
        </p:nvSpPr>
        <p:spPr>
          <a:xfrm>
            <a:off x="3724289" y="688848"/>
            <a:ext cx="5562600" cy="5556504"/>
          </a:xfrm>
          <a:prstGeom prst="rect">
            <a:avLst/>
          </a:prstGeom>
        </p:spPr>
        <p:txBody>
          <a:bodyPr/>
          <a:lstStyle/>
          <a:p>
            <a:r>
              <a:rPr lang="en-US" noProof="0"/>
              <a:t>Click icon to add picture</a:t>
            </a:r>
          </a:p>
        </p:txBody>
      </p:sp>
      <p:grpSp>
        <p:nvGrpSpPr>
          <p:cNvPr id="18" name="Group 17">
            <a:extLst>
              <a:ext uri="{FF2B5EF4-FFF2-40B4-BE49-F238E27FC236}">
                <a16:creationId xmlns:a16="http://schemas.microsoft.com/office/drawing/2014/main" id="{C68220B9-53D3-434F-999D-90F07DAA2325}"/>
              </a:ext>
            </a:extLst>
          </p:cNvPr>
          <p:cNvGrpSpPr>
            <a:grpSpLocks noChangeAspect="1"/>
          </p:cNvGrpSpPr>
          <p:nvPr userDrawn="1"/>
        </p:nvGrpSpPr>
        <p:grpSpPr>
          <a:xfrm>
            <a:off x="460541" y="344137"/>
            <a:ext cx="1819109" cy="345828"/>
            <a:chOff x="398463" y="404813"/>
            <a:chExt cx="1627187" cy="307976"/>
          </a:xfrm>
          <a:solidFill>
            <a:schemeClr val="tx1"/>
          </a:solidFill>
        </p:grpSpPr>
        <p:sp>
          <p:nvSpPr>
            <p:cNvPr id="19" name="Oval 5">
              <a:extLst>
                <a:ext uri="{FF2B5EF4-FFF2-40B4-BE49-F238E27FC236}">
                  <a16:creationId xmlns:a16="http://schemas.microsoft.com/office/drawing/2014/main" id="{8B229135-140E-4C82-9088-DB80D93F74F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Freeform 6">
              <a:extLst>
                <a:ext uri="{FF2B5EF4-FFF2-40B4-BE49-F238E27FC236}">
                  <a16:creationId xmlns:a16="http://schemas.microsoft.com/office/drawing/2014/main" id="{C0B69BD4-36A4-4DB1-B5FD-89FB06A52E69}"/>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7">
              <a:extLst>
                <a:ext uri="{FF2B5EF4-FFF2-40B4-BE49-F238E27FC236}">
                  <a16:creationId xmlns:a16="http://schemas.microsoft.com/office/drawing/2014/main" id="{49F4DC4F-9DBA-44B7-B892-0083CA88927E}"/>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Freeform 8">
              <a:extLst>
                <a:ext uri="{FF2B5EF4-FFF2-40B4-BE49-F238E27FC236}">
                  <a16:creationId xmlns:a16="http://schemas.microsoft.com/office/drawing/2014/main" id="{67D5F0A5-5E6C-4963-9090-4DAF5F01D2A3}"/>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9">
              <a:extLst>
                <a:ext uri="{FF2B5EF4-FFF2-40B4-BE49-F238E27FC236}">
                  <a16:creationId xmlns:a16="http://schemas.microsoft.com/office/drawing/2014/main" id="{22C7545E-5780-4586-9808-699BCCFD7CE9}"/>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10">
              <a:extLst>
                <a:ext uri="{FF2B5EF4-FFF2-40B4-BE49-F238E27FC236}">
                  <a16:creationId xmlns:a16="http://schemas.microsoft.com/office/drawing/2014/main" id="{489CD93F-3551-40B6-A00B-6CC2A8F5F4EE}"/>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Freeform 11">
              <a:extLst>
                <a:ext uri="{FF2B5EF4-FFF2-40B4-BE49-F238E27FC236}">
                  <a16:creationId xmlns:a16="http://schemas.microsoft.com/office/drawing/2014/main" id="{B6557C16-D6D6-4B71-81E6-ADCF6CEB19B7}"/>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Freeform 12">
              <a:extLst>
                <a:ext uri="{FF2B5EF4-FFF2-40B4-BE49-F238E27FC236}">
                  <a16:creationId xmlns:a16="http://schemas.microsoft.com/office/drawing/2014/main" id="{E187CACC-821A-4265-91F5-84823A98F3C5}"/>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Freeform 13">
              <a:extLst>
                <a:ext uri="{FF2B5EF4-FFF2-40B4-BE49-F238E27FC236}">
                  <a16:creationId xmlns:a16="http://schemas.microsoft.com/office/drawing/2014/main" id="{31AAFBBA-1DE2-4D95-9B71-B343B1065043}"/>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Freeform 14">
              <a:extLst>
                <a:ext uri="{FF2B5EF4-FFF2-40B4-BE49-F238E27FC236}">
                  <a16:creationId xmlns:a16="http://schemas.microsoft.com/office/drawing/2014/main" id="{D7679E8F-E1FF-41C4-93DF-F6A97D92D117}"/>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41" name="Title 1">
            <a:extLst>
              <a:ext uri="{FF2B5EF4-FFF2-40B4-BE49-F238E27FC236}">
                <a16:creationId xmlns:a16="http://schemas.microsoft.com/office/drawing/2014/main" id="{70F15D73-40F4-4F95-9E2A-7A67F615DB4A}"/>
              </a:ext>
            </a:extLst>
          </p:cNvPr>
          <p:cNvSpPr>
            <a:spLocks noGrp="1"/>
          </p:cNvSpPr>
          <p:nvPr>
            <p:ph type="ctrTitle"/>
          </p:nvPr>
        </p:nvSpPr>
        <p:spPr bwMode="gray">
          <a:xfrm>
            <a:off x="457201" y="5186209"/>
            <a:ext cx="4490721" cy="895983"/>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p>
        </p:txBody>
      </p:sp>
      <p:sp>
        <p:nvSpPr>
          <p:cNvPr id="44" name="Text Placeholder 4">
            <a:extLst>
              <a:ext uri="{FF2B5EF4-FFF2-40B4-BE49-F238E27FC236}">
                <a16:creationId xmlns:a16="http://schemas.microsoft.com/office/drawing/2014/main" id="{E65ED79E-D6FD-4D90-9073-C8776CB6AD10}"/>
              </a:ext>
            </a:extLst>
          </p:cNvPr>
          <p:cNvSpPr>
            <a:spLocks noGrp="1"/>
          </p:cNvSpPr>
          <p:nvPr>
            <p:ph type="body" sz="quarter" idx="10"/>
          </p:nvPr>
        </p:nvSpPr>
        <p:spPr>
          <a:xfrm>
            <a:off x="457201" y="6365848"/>
            <a:ext cx="4490721" cy="273050"/>
          </a:xfrm>
          <a:prstGeom prst="rect">
            <a:avLst/>
          </a:prstGeom>
        </p:spPr>
        <p:txBody>
          <a:bodyPr anchor="b">
            <a:noAutofit/>
          </a:bodyPr>
          <a:lstStyle>
            <a:lvl1pPr>
              <a:spcAft>
                <a:spcPts val="0"/>
              </a:spcAft>
              <a:defRPr sz="1400" b="1">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39002053"/>
      </p:ext>
    </p:extLst>
  </p:cSld>
  <p:clrMapOvr>
    <a:masterClrMapping/>
  </p:clrMapOvr>
  <p:transition>
    <p:fade/>
  </p:transition>
  <p:hf hdr="0" dt="0"/>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accent 1">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3296" y="1728217"/>
            <a:ext cx="11271504"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3296" y="3474720"/>
            <a:ext cx="11271504" cy="1566532"/>
          </a:xfrm>
        </p:spPr>
        <p:txBody>
          <a:bodyPr lIns="0" tIns="0" rIns="0" bIns="0">
            <a:noAutofit/>
          </a:bodyPr>
          <a:lstStyle>
            <a:lvl1pPr marL="0" indent="0">
              <a:lnSpc>
                <a:spcPct val="95000"/>
              </a:lnSpc>
              <a:spcAft>
                <a:spcPts val="0"/>
              </a:spcAft>
              <a:buNone/>
              <a:defRPr sz="36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0" name="CaseCode">
            <a:extLst>
              <a:ext uri="{FF2B5EF4-FFF2-40B4-BE49-F238E27FC236}">
                <a16:creationId xmlns:a16="http://schemas.microsoft.com/office/drawing/2014/main" id="{ED02540E-BCDF-41E8-9C76-C73F9DCFCD99}"/>
              </a:ext>
            </a:extLst>
          </p:cNvPr>
          <p:cNvSpPr txBox="1"/>
          <p:nvPr userDrawn="1"/>
        </p:nvSpPr>
        <p:spPr>
          <a:xfrm>
            <a:off x="6335184" y="6519673"/>
            <a:ext cx="4896560"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Pct val="100000"/>
              <a:buFont typeface="Arial"/>
              <a:buNone/>
              <a:tabLst/>
              <a:defRPr/>
            </a:pPr>
            <a:r>
              <a:rPr kumimoji="0" lang="en-US" sz="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Environmental, Social, and Governance (ESG) Landscape Overview for Carrier</a:t>
            </a:r>
          </a:p>
        </p:txBody>
      </p:sp>
      <p:sp>
        <p:nvSpPr>
          <p:cNvPr id="11" name="Copyright">
            <a:extLst>
              <a:ext uri="{FF2B5EF4-FFF2-40B4-BE49-F238E27FC236}">
                <a16:creationId xmlns:a16="http://schemas.microsoft.com/office/drawing/2014/main" id="{48748DE9-F910-4B5E-8B9F-6A045667FBA6}"/>
              </a:ext>
            </a:extLst>
          </p:cNvPr>
          <p:cNvSpPr txBox="1"/>
          <p:nvPr userDrawn="1"/>
        </p:nvSpPr>
        <p:spPr>
          <a:xfrm>
            <a:off x="457200" y="6515063"/>
            <a:ext cx="5355168"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50"/>
              </a:spcBef>
              <a:spcAft>
                <a:spcPts val="0"/>
              </a:spcAft>
              <a:buClrTx/>
              <a:buSzPct val="100000"/>
              <a:buFont typeface="Arial"/>
              <a:buNone/>
              <a:tabLst/>
              <a:defRPr/>
            </a:pPr>
            <a:r>
              <a:rPr kumimoji="0" lang="en-US" sz="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Copyright © 2022 Deloitte Development LLC. All rights reserved.</a:t>
            </a:r>
          </a:p>
        </p:txBody>
      </p:sp>
      <p:sp>
        <p:nvSpPr>
          <p:cNvPr id="12" name="TextBox 11">
            <a:extLst>
              <a:ext uri="{FF2B5EF4-FFF2-40B4-BE49-F238E27FC236}">
                <a16:creationId xmlns:a16="http://schemas.microsoft.com/office/drawing/2014/main" id="{1B599B97-FB6D-41A1-8E86-19153E145347}"/>
              </a:ext>
            </a:extLst>
          </p:cNvPr>
          <p:cNvSpPr txBox="1"/>
          <p:nvPr userDrawn="1"/>
        </p:nvSpPr>
        <p:spPr>
          <a:xfrm>
            <a:off x="11430511" y="6519673"/>
            <a:ext cx="307975"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450"/>
              </a:spcBef>
              <a:spcAft>
                <a:spcPts val="0"/>
              </a:spcAft>
              <a:buClrTx/>
              <a:buSzPct val="100000"/>
              <a:buFont typeface="Arial"/>
              <a:buNone/>
              <a:tabLst/>
              <a:defRPr/>
            </a:pPr>
            <a:fld id="{C58DF478-B544-4ED8-9ED4-6A2648E2D233}" type="slidenum">
              <a:rPr kumimoji="0" lang="en-US" sz="8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450"/>
                </a:spcBef>
                <a:spcAft>
                  <a:spcPts val="0"/>
                </a:spcAft>
                <a:buClrTx/>
                <a:buSzPct val="100000"/>
                <a:buFont typeface="Arial"/>
                <a:buNone/>
                <a:tabLst/>
                <a:defRPr/>
              </a:pPr>
              <a:t>‹#›</a:t>
            </a:fld>
            <a:endParaRPr kumimoji="0" lang="en-US" sz="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099777746"/>
      </p:ext>
    </p:extLst>
  </p:cSld>
  <p:clrMapOvr>
    <a:masterClrMapping/>
  </p:clrMapOvr>
  <p:transition>
    <p:fade/>
  </p:transition>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accent 2">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3296" y="1728217"/>
            <a:ext cx="11227056"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3296" y="3474720"/>
            <a:ext cx="11227056" cy="1566532"/>
          </a:xfrm>
        </p:spPr>
        <p:txBody>
          <a:bodyPr lIns="0" tIns="0" rIns="0" bIns="0">
            <a:noAutofit/>
          </a:bodyPr>
          <a:lstStyle>
            <a:lvl1pPr marL="0" indent="0">
              <a:lnSpc>
                <a:spcPct val="95000"/>
              </a:lnSpc>
              <a:spcAft>
                <a:spcPts val="0"/>
              </a:spcAft>
              <a:buNone/>
              <a:defRPr sz="36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0" name="CaseCode">
            <a:extLst>
              <a:ext uri="{FF2B5EF4-FFF2-40B4-BE49-F238E27FC236}">
                <a16:creationId xmlns:a16="http://schemas.microsoft.com/office/drawing/2014/main" id="{234DF7B2-BBA6-45D9-8E5D-A91EFFA72BE0}"/>
              </a:ext>
            </a:extLst>
          </p:cNvPr>
          <p:cNvSpPr txBox="1"/>
          <p:nvPr userDrawn="1"/>
        </p:nvSpPr>
        <p:spPr>
          <a:xfrm>
            <a:off x="6335184" y="6519673"/>
            <a:ext cx="4896560"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Pct val="100000"/>
              <a:buFont typeface="Arial"/>
              <a:buNone/>
              <a:tabLst/>
              <a:defRPr/>
            </a:pPr>
            <a:r>
              <a:rPr kumimoji="0" lang="en-US" sz="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Environmental, Social, and Governance (ESG) Landscape Overview for Carrier</a:t>
            </a:r>
          </a:p>
        </p:txBody>
      </p:sp>
      <p:sp>
        <p:nvSpPr>
          <p:cNvPr id="11" name="Copyright">
            <a:extLst>
              <a:ext uri="{FF2B5EF4-FFF2-40B4-BE49-F238E27FC236}">
                <a16:creationId xmlns:a16="http://schemas.microsoft.com/office/drawing/2014/main" id="{9E1331B9-20E6-49F9-8ED9-3FEAFCC51408}"/>
              </a:ext>
            </a:extLst>
          </p:cNvPr>
          <p:cNvSpPr txBox="1"/>
          <p:nvPr userDrawn="1"/>
        </p:nvSpPr>
        <p:spPr>
          <a:xfrm>
            <a:off x="457200" y="6515063"/>
            <a:ext cx="5355168"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50"/>
              </a:spcBef>
              <a:spcAft>
                <a:spcPts val="0"/>
              </a:spcAft>
              <a:buClrTx/>
              <a:buSzPct val="100000"/>
              <a:buFont typeface="Arial"/>
              <a:buNone/>
              <a:tabLst/>
              <a:defRPr/>
            </a:pPr>
            <a:r>
              <a:rPr kumimoji="0" lang="en-US" sz="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Copyright © 2022 Deloitte Development LLC. All rights reserved.</a:t>
            </a:r>
          </a:p>
        </p:txBody>
      </p:sp>
      <p:sp>
        <p:nvSpPr>
          <p:cNvPr id="12" name="TextBox 11">
            <a:extLst>
              <a:ext uri="{FF2B5EF4-FFF2-40B4-BE49-F238E27FC236}">
                <a16:creationId xmlns:a16="http://schemas.microsoft.com/office/drawing/2014/main" id="{D813F39F-CC84-445A-819D-F16D3AD879A6}"/>
              </a:ext>
            </a:extLst>
          </p:cNvPr>
          <p:cNvSpPr txBox="1"/>
          <p:nvPr userDrawn="1"/>
        </p:nvSpPr>
        <p:spPr>
          <a:xfrm>
            <a:off x="11430511" y="6519673"/>
            <a:ext cx="307975"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450"/>
              </a:spcBef>
              <a:spcAft>
                <a:spcPts val="0"/>
              </a:spcAft>
              <a:buClrTx/>
              <a:buSzPct val="100000"/>
              <a:buFont typeface="Arial"/>
              <a:buNone/>
              <a:tabLst/>
              <a:defRPr/>
            </a:pPr>
            <a:fld id="{C58DF478-B544-4ED8-9ED4-6A2648E2D233}" type="slidenum">
              <a:rPr kumimoji="0" lang="en-US" sz="8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450"/>
                </a:spcBef>
                <a:spcAft>
                  <a:spcPts val="0"/>
                </a:spcAft>
                <a:buClrTx/>
                <a:buSzPct val="100000"/>
                <a:buFont typeface="Arial"/>
                <a:buNone/>
                <a:tabLst/>
                <a:defRPr/>
              </a:pPr>
              <a:t>‹#›</a:t>
            </a:fld>
            <a:endParaRPr kumimoji="0" lang="en-US" sz="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79880217"/>
      </p:ext>
    </p:extLst>
  </p:cSld>
  <p:clrMapOvr>
    <a:masterClrMapping/>
  </p:clrMapOvr>
  <p:transition>
    <p:fade/>
  </p:transition>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accent 3">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3296" y="1728217"/>
            <a:ext cx="11227056"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3296" y="3474720"/>
            <a:ext cx="11227056" cy="1566532"/>
          </a:xfrm>
        </p:spPr>
        <p:txBody>
          <a:bodyPr lIns="0" tIns="0" rIns="0" bIns="0">
            <a:noAutofit/>
          </a:bodyPr>
          <a:lstStyle>
            <a:lvl1pPr marL="0" indent="0">
              <a:lnSpc>
                <a:spcPct val="95000"/>
              </a:lnSpc>
              <a:spcAft>
                <a:spcPts val="0"/>
              </a:spcAft>
              <a:buNone/>
              <a:defRPr sz="36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a:extLst>
              <a:ext uri="{FF2B5EF4-FFF2-40B4-BE49-F238E27FC236}">
                <a16:creationId xmlns:a16="http://schemas.microsoft.com/office/drawing/2014/main" id="{211674D0-FC88-4C23-9880-53B9407E9D5A}"/>
              </a:ext>
            </a:extLst>
          </p:cNvPr>
          <p:cNvSpPr txBox="1"/>
          <p:nvPr userDrawn="1"/>
        </p:nvSpPr>
        <p:spPr>
          <a:xfrm>
            <a:off x="6335184" y="6519673"/>
            <a:ext cx="4896560"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Pct val="100000"/>
              <a:buFont typeface="Arial"/>
              <a:buNone/>
              <a:tabLst/>
              <a:defRPr/>
            </a:pPr>
            <a:r>
              <a:rPr kumimoji="0" lang="en-US" sz="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Environmental, Social, and Governance (ESG) Landscape Overview for Carrier</a:t>
            </a:r>
          </a:p>
        </p:txBody>
      </p:sp>
      <p:sp>
        <p:nvSpPr>
          <p:cNvPr id="8" name="Copyright">
            <a:extLst>
              <a:ext uri="{FF2B5EF4-FFF2-40B4-BE49-F238E27FC236}">
                <a16:creationId xmlns:a16="http://schemas.microsoft.com/office/drawing/2014/main" id="{1240B8D0-3D1B-4594-8102-A292257F0AED}"/>
              </a:ext>
            </a:extLst>
          </p:cNvPr>
          <p:cNvSpPr txBox="1"/>
          <p:nvPr userDrawn="1"/>
        </p:nvSpPr>
        <p:spPr>
          <a:xfrm>
            <a:off x="457200" y="6515063"/>
            <a:ext cx="5355168"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50"/>
              </a:spcBef>
              <a:spcAft>
                <a:spcPts val="0"/>
              </a:spcAft>
              <a:buClrTx/>
              <a:buSzPct val="100000"/>
              <a:buFont typeface="Arial"/>
              <a:buNone/>
              <a:tabLst/>
              <a:defRPr/>
            </a:pPr>
            <a:r>
              <a:rPr kumimoji="0" lang="en-US" sz="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Copyright © 2022 Deloitte Development LLC. All rights reserved.</a:t>
            </a:r>
          </a:p>
        </p:txBody>
      </p:sp>
      <p:sp>
        <p:nvSpPr>
          <p:cNvPr id="9" name="TextBox 8">
            <a:extLst>
              <a:ext uri="{FF2B5EF4-FFF2-40B4-BE49-F238E27FC236}">
                <a16:creationId xmlns:a16="http://schemas.microsoft.com/office/drawing/2014/main" id="{F31FC9E4-783E-478E-ACA8-340AC8759441}"/>
              </a:ext>
            </a:extLst>
          </p:cNvPr>
          <p:cNvSpPr txBox="1"/>
          <p:nvPr userDrawn="1"/>
        </p:nvSpPr>
        <p:spPr>
          <a:xfrm>
            <a:off x="11430511" y="6519673"/>
            <a:ext cx="307975"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450"/>
              </a:spcBef>
              <a:spcAft>
                <a:spcPts val="0"/>
              </a:spcAft>
              <a:buClrTx/>
              <a:buSzPct val="100000"/>
              <a:buFont typeface="Arial"/>
              <a:buNone/>
              <a:tabLst/>
              <a:defRPr/>
            </a:pPr>
            <a:fld id="{C58DF478-B544-4ED8-9ED4-6A2648E2D233}" type="slidenum">
              <a:rPr kumimoji="0" lang="en-US" sz="8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450"/>
                </a:spcBef>
                <a:spcAft>
                  <a:spcPts val="0"/>
                </a:spcAft>
                <a:buClrTx/>
                <a:buSzPct val="100000"/>
                <a:buFont typeface="Arial"/>
                <a:buNone/>
                <a:tabLst/>
                <a:defRPr/>
              </a:pPr>
              <a:t>‹#›</a:t>
            </a:fld>
            <a:endParaRPr kumimoji="0" lang="en-US" sz="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8628821"/>
      </p:ext>
    </p:extLst>
  </p:cSld>
  <p:clrMapOvr>
    <a:masterClrMapping/>
  </p:clrMapOvr>
  <p:transition>
    <p:fade/>
  </p:transition>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accent 4">
    <p:bg bwMode="gray">
      <p:bgPr>
        <a:solidFill>
          <a:schemeClr val="accent4"/>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40D9908-C539-443D-88FA-8CDEF4BB384A}"/>
              </a:ext>
            </a:extLst>
          </p:cNvPr>
          <p:cNvSpPr>
            <a:spLocks noGrp="1"/>
          </p:cNvSpPr>
          <p:nvPr>
            <p:ph type="title"/>
          </p:nvPr>
        </p:nvSpPr>
        <p:spPr bwMode="gray">
          <a:xfrm>
            <a:off x="463296" y="1728217"/>
            <a:ext cx="11227056"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2" name="Text Placeholder 2">
            <a:extLst>
              <a:ext uri="{FF2B5EF4-FFF2-40B4-BE49-F238E27FC236}">
                <a16:creationId xmlns:a16="http://schemas.microsoft.com/office/drawing/2014/main" id="{CD8AD1A2-1EEA-48DC-B3F3-97482A97857A}"/>
              </a:ext>
            </a:extLst>
          </p:cNvPr>
          <p:cNvSpPr>
            <a:spLocks noGrp="1"/>
          </p:cNvSpPr>
          <p:nvPr>
            <p:ph type="body" idx="1"/>
          </p:nvPr>
        </p:nvSpPr>
        <p:spPr bwMode="gray">
          <a:xfrm>
            <a:off x="463296" y="3474720"/>
            <a:ext cx="11227056" cy="1566532"/>
          </a:xfrm>
        </p:spPr>
        <p:txBody>
          <a:bodyPr lIns="0" tIns="0" rIns="0" bIns="0">
            <a:noAutofit/>
          </a:bodyPr>
          <a:lstStyle>
            <a:lvl1pPr marL="0" indent="0">
              <a:lnSpc>
                <a:spcPct val="95000"/>
              </a:lnSpc>
              <a:spcAft>
                <a:spcPts val="0"/>
              </a:spcAft>
              <a:buNone/>
              <a:defRPr sz="36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aseCode">
            <a:extLst>
              <a:ext uri="{FF2B5EF4-FFF2-40B4-BE49-F238E27FC236}">
                <a16:creationId xmlns:a16="http://schemas.microsoft.com/office/drawing/2014/main" id="{B9E836CD-CC18-436D-8CD9-14007D00D720}"/>
              </a:ext>
            </a:extLst>
          </p:cNvPr>
          <p:cNvSpPr txBox="1"/>
          <p:nvPr userDrawn="1"/>
        </p:nvSpPr>
        <p:spPr>
          <a:xfrm>
            <a:off x="6335184" y="6519673"/>
            <a:ext cx="4896560"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Pct val="100000"/>
              <a:buFont typeface="Arial"/>
              <a:buNone/>
              <a:tabLst/>
              <a:defRPr/>
            </a:pPr>
            <a:r>
              <a:rPr kumimoji="0" lang="en-US" sz="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Environmental, Social, and Governance (ESG) Landscape Overview for Carrier</a:t>
            </a:r>
          </a:p>
        </p:txBody>
      </p:sp>
      <p:sp>
        <p:nvSpPr>
          <p:cNvPr id="13" name="Copyright">
            <a:extLst>
              <a:ext uri="{FF2B5EF4-FFF2-40B4-BE49-F238E27FC236}">
                <a16:creationId xmlns:a16="http://schemas.microsoft.com/office/drawing/2014/main" id="{C5998EE8-D156-4B59-9DA2-E89190ADEE2B}"/>
              </a:ext>
            </a:extLst>
          </p:cNvPr>
          <p:cNvSpPr txBox="1"/>
          <p:nvPr userDrawn="1"/>
        </p:nvSpPr>
        <p:spPr>
          <a:xfrm>
            <a:off x="457200" y="6515063"/>
            <a:ext cx="5355168"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50"/>
              </a:spcBef>
              <a:spcAft>
                <a:spcPts val="0"/>
              </a:spcAft>
              <a:buClrTx/>
              <a:buSzPct val="100000"/>
              <a:buFont typeface="Arial"/>
              <a:buNone/>
              <a:tabLst/>
              <a:defRPr/>
            </a:pPr>
            <a:r>
              <a:rPr kumimoji="0" lang="en-US" sz="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Copyright © 2022 Deloitte Development LLC. All rights reserved.</a:t>
            </a:r>
          </a:p>
        </p:txBody>
      </p:sp>
      <p:sp>
        <p:nvSpPr>
          <p:cNvPr id="14" name="TextBox 13">
            <a:extLst>
              <a:ext uri="{FF2B5EF4-FFF2-40B4-BE49-F238E27FC236}">
                <a16:creationId xmlns:a16="http://schemas.microsoft.com/office/drawing/2014/main" id="{810517BF-6CCB-4519-81AC-C2BAF6C687E3}"/>
              </a:ext>
            </a:extLst>
          </p:cNvPr>
          <p:cNvSpPr txBox="1"/>
          <p:nvPr userDrawn="1"/>
        </p:nvSpPr>
        <p:spPr>
          <a:xfrm>
            <a:off x="11430511" y="6519673"/>
            <a:ext cx="307975"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450"/>
              </a:spcBef>
              <a:spcAft>
                <a:spcPts val="0"/>
              </a:spcAft>
              <a:buClrTx/>
              <a:buSzPct val="100000"/>
              <a:buFont typeface="Arial"/>
              <a:buNone/>
              <a:tabLst/>
              <a:defRPr/>
            </a:pPr>
            <a:fld id="{C58DF478-B544-4ED8-9ED4-6A2648E2D233}" type="slidenum">
              <a:rPr kumimoji="0" lang="en-US" sz="8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450"/>
                </a:spcBef>
                <a:spcAft>
                  <a:spcPts val="0"/>
                </a:spcAft>
                <a:buClrTx/>
                <a:buSzPct val="100000"/>
                <a:buFont typeface="Arial"/>
                <a:buNone/>
                <a:tabLst/>
                <a:defRPr/>
              </a:pPr>
              <a:t>‹#›</a:t>
            </a:fld>
            <a:endParaRPr kumimoji="0" lang="en-US" sz="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87648333"/>
      </p:ext>
    </p:extLst>
  </p:cSld>
  <p:clrMapOvr>
    <a:masterClrMapping/>
  </p:clrMapOvr>
  <p:transition>
    <p:fade/>
  </p:transition>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63296" y="3667027"/>
            <a:ext cx="9341104" cy="2695674"/>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a:extLst>
              <a:ext uri="{FF2B5EF4-FFF2-40B4-BE49-F238E27FC236}">
                <a16:creationId xmlns:a16="http://schemas.microsoft.com/office/drawing/2014/main" id="{F850CFF3-42E3-4001-9048-822C88B21D30}"/>
              </a:ext>
            </a:extLst>
          </p:cNvPr>
          <p:cNvSpPr txBox="1"/>
          <p:nvPr userDrawn="1"/>
        </p:nvSpPr>
        <p:spPr>
          <a:xfrm>
            <a:off x="6335184" y="6519673"/>
            <a:ext cx="4896560"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Pct val="100000"/>
              <a:buFont typeface="Arial"/>
              <a:buNone/>
              <a:tabLst/>
              <a:defRPr/>
            </a:pPr>
            <a:r>
              <a:rPr kumimoji="0" lang="en-US" sz="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Environmental, Social, and Governance (ESG) Landscape Overview for Carrier</a:t>
            </a:r>
          </a:p>
        </p:txBody>
      </p:sp>
      <p:sp>
        <p:nvSpPr>
          <p:cNvPr id="10" name="Copyright">
            <a:extLst>
              <a:ext uri="{FF2B5EF4-FFF2-40B4-BE49-F238E27FC236}">
                <a16:creationId xmlns:a16="http://schemas.microsoft.com/office/drawing/2014/main" id="{98576C44-566B-4C71-8F11-1C2DBD0DE224}"/>
              </a:ext>
            </a:extLst>
          </p:cNvPr>
          <p:cNvSpPr txBox="1"/>
          <p:nvPr userDrawn="1"/>
        </p:nvSpPr>
        <p:spPr>
          <a:xfrm>
            <a:off x="457200" y="6515063"/>
            <a:ext cx="5355168"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50"/>
              </a:spcBef>
              <a:spcAft>
                <a:spcPts val="0"/>
              </a:spcAft>
              <a:buClrTx/>
              <a:buSzPct val="100000"/>
              <a:buFont typeface="Arial"/>
              <a:buNone/>
              <a:tabLst/>
              <a:defRPr/>
            </a:pPr>
            <a:r>
              <a:rPr kumimoji="0" lang="en-US" sz="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Copyright © 2022 Deloitte Development LLC. All rights reserved.</a:t>
            </a:r>
          </a:p>
        </p:txBody>
      </p:sp>
      <p:sp>
        <p:nvSpPr>
          <p:cNvPr id="11" name="TextBox 10">
            <a:extLst>
              <a:ext uri="{FF2B5EF4-FFF2-40B4-BE49-F238E27FC236}">
                <a16:creationId xmlns:a16="http://schemas.microsoft.com/office/drawing/2014/main" id="{067BE2AD-70CD-4C30-A888-72AB90B72A68}"/>
              </a:ext>
            </a:extLst>
          </p:cNvPr>
          <p:cNvSpPr txBox="1"/>
          <p:nvPr userDrawn="1"/>
        </p:nvSpPr>
        <p:spPr>
          <a:xfrm>
            <a:off x="11430511" y="6519673"/>
            <a:ext cx="307975"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450"/>
              </a:spcBef>
              <a:spcAft>
                <a:spcPts val="0"/>
              </a:spcAft>
              <a:buClrTx/>
              <a:buSzPct val="100000"/>
              <a:buFont typeface="Arial"/>
              <a:buNone/>
              <a:tabLst/>
              <a:defRPr/>
            </a:pPr>
            <a:fld id="{C58DF478-B544-4ED8-9ED4-6A2648E2D233}" type="slidenum">
              <a:rPr kumimoji="0" lang="en-US" sz="8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450"/>
                </a:spcBef>
                <a:spcAft>
                  <a:spcPts val="0"/>
                </a:spcAft>
                <a:buClrTx/>
                <a:buSzPct val="100000"/>
                <a:buFont typeface="Arial"/>
                <a:buNone/>
                <a:tabLst/>
                <a:defRPr/>
              </a:pPr>
              <a:t>‹#›</a:t>
            </a:fld>
            <a:endParaRPr kumimoji="0" lang="en-US" sz="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31565468"/>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Key statement green accent 2">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3297" y="3535052"/>
            <a:ext cx="9323916" cy="2827648"/>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a:extLst>
              <a:ext uri="{FF2B5EF4-FFF2-40B4-BE49-F238E27FC236}">
                <a16:creationId xmlns:a16="http://schemas.microsoft.com/office/drawing/2014/main" id="{56EE4AA4-54BD-4287-895A-99854FC3C578}"/>
              </a:ext>
            </a:extLst>
          </p:cNvPr>
          <p:cNvSpPr txBox="1"/>
          <p:nvPr userDrawn="1"/>
        </p:nvSpPr>
        <p:spPr>
          <a:xfrm>
            <a:off x="6335184" y="6519673"/>
            <a:ext cx="4896560"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Pct val="100000"/>
              <a:buFont typeface="Arial"/>
              <a:buNone/>
              <a:tabLst/>
              <a:defRPr/>
            </a:pPr>
            <a:r>
              <a:rPr kumimoji="0" lang="en-US" sz="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Environmental, Social, and Governance (ESG) Landscape Overview for Carrier</a:t>
            </a:r>
          </a:p>
        </p:txBody>
      </p:sp>
      <p:sp>
        <p:nvSpPr>
          <p:cNvPr id="10" name="Copyright">
            <a:extLst>
              <a:ext uri="{FF2B5EF4-FFF2-40B4-BE49-F238E27FC236}">
                <a16:creationId xmlns:a16="http://schemas.microsoft.com/office/drawing/2014/main" id="{2AF6404D-A921-4F8D-9B1E-C1F729FD8F74}"/>
              </a:ext>
            </a:extLst>
          </p:cNvPr>
          <p:cNvSpPr txBox="1"/>
          <p:nvPr userDrawn="1"/>
        </p:nvSpPr>
        <p:spPr>
          <a:xfrm>
            <a:off x="457200" y="6515063"/>
            <a:ext cx="5355168"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50"/>
              </a:spcBef>
              <a:spcAft>
                <a:spcPts val="0"/>
              </a:spcAft>
              <a:buClrTx/>
              <a:buSzPct val="100000"/>
              <a:buFont typeface="Arial"/>
              <a:buNone/>
              <a:tabLst/>
              <a:defRPr/>
            </a:pPr>
            <a:r>
              <a:rPr kumimoji="0" lang="en-US" sz="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Copyright © 2022 Deloitte Development LLC. All rights reserved.</a:t>
            </a:r>
          </a:p>
        </p:txBody>
      </p:sp>
      <p:sp>
        <p:nvSpPr>
          <p:cNvPr id="11" name="TextBox 10">
            <a:extLst>
              <a:ext uri="{FF2B5EF4-FFF2-40B4-BE49-F238E27FC236}">
                <a16:creationId xmlns:a16="http://schemas.microsoft.com/office/drawing/2014/main" id="{1118FF2D-DE0B-4B6F-B0F4-C0BA6298A682}"/>
              </a:ext>
            </a:extLst>
          </p:cNvPr>
          <p:cNvSpPr txBox="1"/>
          <p:nvPr userDrawn="1"/>
        </p:nvSpPr>
        <p:spPr>
          <a:xfrm>
            <a:off x="11430511" y="6519673"/>
            <a:ext cx="307975"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450"/>
              </a:spcBef>
              <a:spcAft>
                <a:spcPts val="0"/>
              </a:spcAft>
              <a:buClrTx/>
              <a:buSzPct val="100000"/>
              <a:buFont typeface="Arial"/>
              <a:buNone/>
              <a:tabLst/>
              <a:defRPr/>
            </a:pPr>
            <a:fld id="{C58DF478-B544-4ED8-9ED4-6A2648E2D233}" type="slidenum">
              <a:rPr kumimoji="0" lang="en-US" sz="8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450"/>
                </a:spcBef>
                <a:spcAft>
                  <a:spcPts val="0"/>
                </a:spcAft>
                <a:buClrTx/>
                <a:buSzPct val="100000"/>
                <a:buFont typeface="Arial"/>
                <a:buNone/>
                <a:tabLst/>
                <a:defRPr/>
              </a:pPr>
              <a:t>‹#›</a:t>
            </a:fld>
            <a:endParaRPr kumimoji="0" lang="en-US" sz="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38639414"/>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Key statement Green Accent 4">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63296" y="3535052"/>
            <a:ext cx="9341104" cy="2827648"/>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a:extLst>
              <a:ext uri="{FF2B5EF4-FFF2-40B4-BE49-F238E27FC236}">
                <a16:creationId xmlns:a16="http://schemas.microsoft.com/office/drawing/2014/main" id="{84CE6D32-DFA6-4C4C-89E6-AA7B1DC48EC7}"/>
              </a:ext>
            </a:extLst>
          </p:cNvPr>
          <p:cNvSpPr txBox="1"/>
          <p:nvPr userDrawn="1"/>
        </p:nvSpPr>
        <p:spPr>
          <a:xfrm>
            <a:off x="6335184" y="6519673"/>
            <a:ext cx="4896560"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Pct val="100000"/>
              <a:buFont typeface="Arial"/>
              <a:buNone/>
              <a:tabLst/>
              <a:defRPr/>
            </a:pPr>
            <a:r>
              <a:rPr kumimoji="0" lang="en-US" sz="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Environmental, Social, and Governance (ESG) Landscape Overview for Carrier</a:t>
            </a:r>
          </a:p>
        </p:txBody>
      </p:sp>
      <p:sp>
        <p:nvSpPr>
          <p:cNvPr id="10" name="Copyright">
            <a:extLst>
              <a:ext uri="{FF2B5EF4-FFF2-40B4-BE49-F238E27FC236}">
                <a16:creationId xmlns:a16="http://schemas.microsoft.com/office/drawing/2014/main" id="{FC11C2EF-844F-4112-BABC-61AD8BFA26C1}"/>
              </a:ext>
            </a:extLst>
          </p:cNvPr>
          <p:cNvSpPr txBox="1"/>
          <p:nvPr userDrawn="1"/>
        </p:nvSpPr>
        <p:spPr>
          <a:xfrm>
            <a:off x="457200" y="6515063"/>
            <a:ext cx="5355168"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50"/>
              </a:spcBef>
              <a:spcAft>
                <a:spcPts val="0"/>
              </a:spcAft>
              <a:buClrTx/>
              <a:buSzPct val="100000"/>
              <a:buFont typeface="Arial"/>
              <a:buNone/>
              <a:tabLst/>
              <a:defRPr/>
            </a:pPr>
            <a:r>
              <a:rPr kumimoji="0" lang="en-US" sz="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Copyright © 2022 Deloitte Development LLC. All rights reserved.</a:t>
            </a:r>
          </a:p>
        </p:txBody>
      </p:sp>
      <p:sp>
        <p:nvSpPr>
          <p:cNvPr id="11" name="TextBox 10">
            <a:extLst>
              <a:ext uri="{FF2B5EF4-FFF2-40B4-BE49-F238E27FC236}">
                <a16:creationId xmlns:a16="http://schemas.microsoft.com/office/drawing/2014/main" id="{AEE03F33-6187-46E4-BB50-EF0C6528273C}"/>
              </a:ext>
            </a:extLst>
          </p:cNvPr>
          <p:cNvSpPr txBox="1"/>
          <p:nvPr userDrawn="1"/>
        </p:nvSpPr>
        <p:spPr>
          <a:xfrm>
            <a:off x="11430511" y="6519673"/>
            <a:ext cx="307975"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450"/>
              </a:spcBef>
              <a:spcAft>
                <a:spcPts val="0"/>
              </a:spcAft>
              <a:buClrTx/>
              <a:buSzPct val="100000"/>
              <a:buFont typeface="Arial"/>
              <a:buNone/>
              <a:tabLst/>
              <a:defRPr/>
            </a:pPr>
            <a:fld id="{C58DF478-B544-4ED8-9ED4-6A2648E2D233}" type="slidenum">
              <a:rPr kumimoji="0" lang="en-US" sz="8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450"/>
                </a:spcBef>
                <a:spcAft>
                  <a:spcPts val="0"/>
                </a:spcAft>
                <a:buClrTx/>
                <a:buSzPct val="100000"/>
                <a:buFont typeface="Arial"/>
                <a:buNone/>
                <a:tabLst/>
                <a:defRPr/>
              </a:pPr>
              <a:t>‹#›</a:t>
            </a:fld>
            <a:endParaRPr kumimoji="0" lang="en-US" sz="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33664714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8D89C7E6-37F5-4005-B8BE-658A5ADDE295}"/>
              </a:ext>
            </a:extLst>
          </p:cNvPr>
          <p:cNvSpPr>
            <a:spLocks noGrp="1"/>
          </p:cNvSpPr>
          <p:nvPr>
            <p:ph type="body" sz="quarter" idx="22" hasCustomPrompt="1"/>
          </p:nvPr>
        </p:nvSpPr>
        <p:spPr>
          <a:xfrm>
            <a:off x="463295" y="682940"/>
            <a:ext cx="11277600" cy="757255"/>
          </a:xfrm>
          <a:prstGeom prst="rect">
            <a:avLst/>
          </a:prstGeom>
        </p:spPr>
        <p:txBody>
          <a:bodyPr lIns="0" tIns="0" rIns="0" bIns="0">
            <a:noAutofit/>
          </a:bodyPr>
          <a:lstStyle>
            <a:lvl1pPr marL="0" indent="0">
              <a:buNone/>
              <a:defRPr sz="1600" b="0" i="0">
                <a:solidFill>
                  <a:schemeClr val="tx2"/>
                </a:solidFill>
                <a:latin typeface="+mn-lt"/>
                <a:cs typeface="Calibri Light" panose="020F0302020204030204" pitchFamily="34" charset="0"/>
              </a:defRPr>
            </a:lvl1pPr>
          </a:lstStyle>
          <a:p>
            <a:pPr lvl="0"/>
            <a:r>
              <a:rPr lang="en-US"/>
              <a:t>Click to add subtitle</a:t>
            </a:r>
          </a:p>
        </p:txBody>
      </p:sp>
      <p:sp>
        <p:nvSpPr>
          <p:cNvPr id="7" name="Title Placeholder 1">
            <a:extLst>
              <a:ext uri="{FF2B5EF4-FFF2-40B4-BE49-F238E27FC236}">
                <a16:creationId xmlns:a16="http://schemas.microsoft.com/office/drawing/2014/main" id="{0FA13130-E22F-4F71-97DB-A64E7A175EC6}"/>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b="0" i="0">
                <a:latin typeface="+mn-lt"/>
              </a:defRPr>
            </a:lvl1pPr>
          </a:lstStyle>
          <a:p>
            <a:r>
              <a:rPr lang="en-US"/>
              <a:t>Click to add title</a:t>
            </a:r>
          </a:p>
        </p:txBody>
      </p:sp>
    </p:spTree>
    <p:extLst>
      <p:ext uri="{BB962C8B-B14F-4D97-AF65-F5344CB8AC3E}">
        <p14:creationId xmlns:p14="http://schemas.microsoft.com/office/powerpoint/2010/main" val="3943409963"/>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63296" y="3535051"/>
            <a:ext cx="9341104" cy="2827649"/>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a:extLst>
              <a:ext uri="{FF2B5EF4-FFF2-40B4-BE49-F238E27FC236}">
                <a16:creationId xmlns:a16="http://schemas.microsoft.com/office/drawing/2014/main" id="{DF3FEFDC-0CA2-4C08-B51F-255D4844B20B}"/>
              </a:ext>
            </a:extLst>
          </p:cNvPr>
          <p:cNvSpPr txBox="1"/>
          <p:nvPr userDrawn="1"/>
        </p:nvSpPr>
        <p:spPr>
          <a:xfrm>
            <a:off x="6335184" y="6519673"/>
            <a:ext cx="4896560"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Pct val="100000"/>
              <a:buFont typeface="Arial"/>
              <a:buNone/>
              <a:tabLst/>
              <a:defRPr/>
            </a:pPr>
            <a:r>
              <a:rPr kumimoji="0" lang="en-US" sz="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Environmental, Social, and Governance (ESG) Landscape Overview for Carrier</a:t>
            </a:r>
          </a:p>
        </p:txBody>
      </p:sp>
      <p:sp>
        <p:nvSpPr>
          <p:cNvPr id="10" name="Copyright">
            <a:extLst>
              <a:ext uri="{FF2B5EF4-FFF2-40B4-BE49-F238E27FC236}">
                <a16:creationId xmlns:a16="http://schemas.microsoft.com/office/drawing/2014/main" id="{A0774289-3AF6-42C0-ADFE-0F76DC45FB5D}"/>
              </a:ext>
            </a:extLst>
          </p:cNvPr>
          <p:cNvSpPr txBox="1"/>
          <p:nvPr userDrawn="1"/>
        </p:nvSpPr>
        <p:spPr>
          <a:xfrm>
            <a:off x="457200" y="6515063"/>
            <a:ext cx="5355168"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50"/>
              </a:spcBef>
              <a:spcAft>
                <a:spcPts val="0"/>
              </a:spcAft>
              <a:buClrTx/>
              <a:buSzPct val="100000"/>
              <a:buFont typeface="Arial"/>
              <a:buNone/>
              <a:tabLst/>
              <a:defRPr/>
            </a:pPr>
            <a:r>
              <a:rPr kumimoji="0" lang="en-US" sz="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Copyright © 2022 Deloitte Development LLC. All rights reserved.</a:t>
            </a:r>
          </a:p>
        </p:txBody>
      </p:sp>
      <p:sp>
        <p:nvSpPr>
          <p:cNvPr id="11" name="TextBox 10">
            <a:extLst>
              <a:ext uri="{FF2B5EF4-FFF2-40B4-BE49-F238E27FC236}">
                <a16:creationId xmlns:a16="http://schemas.microsoft.com/office/drawing/2014/main" id="{260E55D4-87BB-4600-B4B9-E5A7E84890FB}"/>
              </a:ext>
            </a:extLst>
          </p:cNvPr>
          <p:cNvSpPr txBox="1"/>
          <p:nvPr userDrawn="1"/>
        </p:nvSpPr>
        <p:spPr>
          <a:xfrm>
            <a:off x="11430511" y="6519673"/>
            <a:ext cx="307975"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450"/>
              </a:spcBef>
              <a:spcAft>
                <a:spcPts val="0"/>
              </a:spcAft>
              <a:buClrTx/>
              <a:buSzPct val="100000"/>
              <a:buFont typeface="Arial"/>
              <a:buNone/>
              <a:tabLst/>
              <a:defRPr/>
            </a:pPr>
            <a:fld id="{C58DF478-B544-4ED8-9ED4-6A2648E2D233}" type="slidenum">
              <a:rPr kumimoji="0" lang="en-US" sz="8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450"/>
                </a:spcBef>
                <a:spcAft>
                  <a:spcPts val="0"/>
                </a:spcAft>
                <a:buClrTx/>
                <a:buSzPct val="100000"/>
                <a:buFont typeface="Arial"/>
                <a:buNone/>
                <a:tabLst/>
                <a:defRPr/>
              </a:pPr>
              <a:t>‹#›</a:t>
            </a:fld>
            <a:endParaRPr kumimoji="0" lang="en-US" sz="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33184102"/>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5" name="Text Placeholder 18">
            <a:extLst>
              <a:ext uri="{FF2B5EF4-FFF2-40B4-BE49-F238E27FC236}">
                <a16:creationId xmlns:a16="http://schemas.microsoft.com/office/drawing/2014/main" id="{63216E68-E297-49DD-817E-0202AD4AB14B}"/>
              </a:ext>
            </a:extLst>
          </p:cNvPr>
          <p:cNvSpPr>
            <a:spLocks noGrp="1"/>
          </p:cNvSpPr>
          <p:nvPr>
            <p:ph idx="1"/>
          </p:nvPr>
        </p:nvSpPr>
        <p:spPr>
          <a:xfrm>
            <a:off x="463296" y="1714500"/>
            <a:ext cx="9341104" cy="4648200"/>
          </a:xfrm>
          <a:prstGeom prst="rect">
            <a:avLst/>
          </a:prstGeom>
        </p:spPr>
        <p:txBody>
          <a:bodyPr vert="horz" lIns="0" tIns="0" rIns="0" bIns="0" rtlCol="0">
            <a:noAutofit/>
          </a:bodyPr>
          <a:lstStyle>
            <a:lvl1pPr marL="0" indent="0" algn="l">
              <a:buFontTx/>
              <a:buNone/>
              <a:defRPr sz="1200">
                <a:latin typeface="+mn-lt"/>
              </a:defRPr>
            </a:lvl1pPr>
            <a:lvl2pPr marL="104775" indent="-104775" algn="l">
              <a:buClrTx/>
              <a:buSzPct val="100000"/>
              <a:buFont typeface="Arial" panose="020B0604020202020204" pitchFamily="34" charset="0"/>
              <a:buChar char="•"/>
              <a:defRPr lang="en-US" sz="1200" b="1" kern="1200" dirty="0">
                <a:solidFill>
                  <a:schemeClr val="tx1"/>
                </a:solidFill>
                <a:latin typeface="+mj-lt"/>
                <a:ea typeface="+mn-ea"/>
                <a:cs typeface="Calibri Light" panose="020F0302020204030204" pitchFamily="34" charset="0"/>
              </a:defRPr>
            </a:lvl2pPr>
            <a:lvl3pPr marL="347472" indent="-173736" algn="l">
              <a:buClrTx/>
              <a:buSzPct val="100000"/>
              <a:buFont typeface="Arial" panose="020B0604020202020204" pitchFamily="34" charset="0"/>
              <a:buChar char="−"/>
              <a:defRPr sz="1200">
                <a:latin typeface="+mn-lt"/>
              </a:defRPr>
            </a:lvl3pPr>
            <a:lvl4pPr marL="521208" indent="-173736" algn="l">
              <a:buClrTx/>
              <a:buSzPct val="100000"/>
              <a:buFont typeface="Arial" panose="020B0604020202020204" pitchFamily="34" charset="0"/>
              <a:buChar char="◦"/>
              <a:defRPr sz="1200">
                <a:latin typeface="+mn-lt"/>
              </a:defRPr>
            </a:lvl4pPr>
            <a:lvl5pPr marL="694944" indent="-173736" algn="l">
              <a:buClrTx/>
              <a:buSzPct val="100000"/>
              <a:buFont typeface="Arial" panose="020B0604020202020204" pitchFamily="34" charset="0"/>
              <a:buChar char="−"/>
              <a:defRPr sz="1200">
                <a:latin typeface="+mn-lt"/>
              </a:defRPr>
            </a:lvl5pPr>
          </a:lstStyle>
          <a:p>
            <a:pPr lvl="0"/>
            <a:r>
              <a:rPr lang="en-US"/>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a:t>Second level</a:t>
            </a:r>
          </a:p>
          <a:p>
            <a:pPr lvl="2"/>
            <a:r>
              <a:rPr lang="en-US"/>
              <a:t>Third level</a:t>
            </a:r>
          </a:p>
          <a:p>
            <a:pPr lvl="3"/>
            <a:r>
              <a:rPr lang="en-US"/>
              <a:t>Fourth level</a:t>
            </a:r>
          </a:p>
          <a:p>
            <a:pPr lvl="4"/>
            <a:r>
              <a:rPr lang="en-US"/>
              <a:t>Fifth level</a:t>
            </a:r>
            <a:endParaRPr lang="en-US" noProof="0"/>
          </a:p>
        </p:txBody>
      </p:sp>
      <p:sp>
        <p:nvSpPr>
          <p:cNvPr id="7" name="Title Placeholder 1"/>
          <p:cNvSpPr>
            <a:spLocks noGrp="1"/>
          </p:cNvSpPr>
          <p:nvPr>
            <p:ph type="title" hasCustomPrompt="1"/>
          </p:nvPr>
        </p:nvSpPr>
        <p:spPr>
          <a:xfrm>
            <a:off x="463296" y="347473"/>
            <a:ext cx="11274552" cy="698501"/>
          </a:xfrm>
          <a:prstGeom prst="rect">
            <a:avLst/>
          </a:prstGeom>
        </p:spPr>
        <p:txBody>
          <a:bodyPr vert="horz" lIns="0" tIns="0" rIns="0" bIns="0" rtlCol="0" anchor="t" anchorCtr="0">
            <a:noAutofit/>
          </a:bodyPr>
          <a:lstStyle>
            <a:lvl1pPr>
              <a:defRPr sz="2100"/>
            </a:lvl1pPr>
          </a:lstStyle>
          <a:p>
            <a:r>
              <a:rPr lang="en-US"/>
              <a:t>Click to add title</a:t>
            </a:r>
          </a:p>
        </p:txBody>
      </p:sp>
    </p:spTree>
    <p:extLst>
      <p:ext uri="{BB962C8B-B14F-4D97-AF65-F5344CB8AC3E}">
        <p14:creationId xmlns:p14="http://schemas.microsoft.com/office/powerpoint/2010/main" val="2082801821"/>
      </p:ext>
    </p:extLst>
  </p:cSld>
  <p:clrMapOvr>
    <a:masterClrMapping/>
  </p:clrMapOvr>
  <p:transition>
    <p:fade/>
  </p:transition>
  <p:hf hd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7" name="Text Placeholder 18">
            <a:extLst>
              <a:ext uri="{FF2B5EF4-FFF2-40B4-BE49-F238E27FC236}">
                <a16:creationId xmlns:a16="http://schemas.microsoft.com/office/drawing/2014/main" id="{734B5AE8-372F-4832-9B68-42F5514CF17E}"/>
              </a:ext>
            </a:extLst>
          </p:cNvPr>
          <p:cNvSpPr>
            <a:spLocks noGrp="1"/>
          </p:cNvSpPr>
          <p:nvPr>
            <p:ph idx="23"/>
          </p:nvPr>
        </p:nvSpPr>
        <p:spPr>
          <a:xfrm>
            <a:off x="463296" y="1714500"/>
            <a:ext cx="11277600" cy="4648200"/>
          </a:xfrm>
          <a:prstGeom prst="rect">
            <a:avLst/>
          </a:prstGeom>
        </p:spPr>
        <p:txBody>
          <a:bodyPr vert="horz" lIns="0" tIns="0" rIns="0" bIns="0" rtlCol="0">
            <a:noAutofit/>
          </a:bodyPr>
          <a:lstStyle>
            <a:lvl1pPr marL="0" indent="0" algn="l">
              <a:buFontTx/>
              <a:buNone/>
              <a:defRPr sz="1200">
                <a:latin typeface="+mn-lt"/>
              </a:defRPr>
            </a:lvl1pPr>
            <a:lvl2pPr marL="104775" indent="-104775" algn="l">
              <a:buClrTx/>
              <a:buSzPct val="100000"/>
              <a:buFont typeface="Arial" panose="020B0604020202020204" pitchFamily="34" charset="0"/>
              <a:buChar char="•"/>
              <a:defRPr lang="en-US" sz="1200" b="1" kern="1200" dirty="0">
                <a:solidFill>
                  <a:schemeClr val="tx1"/>
                </a:solidFill>
                <a:latin typeface="+mj-lt"/>
                <a:ea typeface="+mn-ea"/>
                <a:cs typeface="Calibri Light" panose="020F0302020204030204" pitchFamily="34" charset="0"/>
              </a:defRPr>
            </a:lvl2pPr>
            <a:lvl3pPr marL="347472" indent="-173736" algn="l">
              <a:buClrTx/>
              <a:buSzPct val="100000"/>
              <a:buFont typeface="Arial" panose="020B0604020202020204" pitchFamily="34" charset="0"/>
              <a:buChar char="−"/>
              <a:defRPr sz="1200">
                <a:latin typeface="+mn-lt"/>
              </a:defRPr>
            </a:lvl3pPr>
            <a:lvl4pPr marL="521208" indent="-173736" algn="l">
              <a:buClrTx/>
              <a:buSzPct val="100000"/>
              <a:buFont typeface="Arial" panose="020B0604020202020204" pitchFamily="34" charset="0"/>
              <a:buChar char="◦"/>
              <a:defRPr sz="1200">
                <a:latin typeface="+mn-lt"/>
              </a:defRPr>
            </a:lvl4pPr>
            <a:lvl5pPr marL="694944" indent="-173736" algn="l">
              <a:buClrTx/>
              <a:buSzPct val="100000"/>
              <a:buFont typeface="Arial" panose="020B0604020202020204" pitchFamily="34" charset="0"/>
              <a:buChar char="−"/>
              <a:defRPr sz="1200">
                <a:latin typeface="+mn-lt"/>
              </a:defRPr>
            </a:lvl5pPr>
          </a:lstStyle>
          <a:p>
            <a:pPr lvl="0"/>
            <a:r>
              <a:rPr lang="en-US"/>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a:t>Second level</a:t>
            </a:r>
          </a:p>
          <a:p>
            <a:pPr lvl="2"/>
            <a:r>
              <a:rPr lang="en-US"/>
              <a:t>Third level</a:t>
            </a:r>
          </a:p>
          <a:p>
            <a:pPr lvl="3"/>
            <a:r>
              <a:rPr lang="en-US"/>
              <a:t>Fourth level</a:t>
            </a:r>
          </a:p>
          <a:p>
            <a:pPr lvl="4"/>
            <a:r>
              <a:rPr lang="en-US"/>
              <a:t>Fifth level</a:t>
            </a:r>
            <a:endParaRPr lang="en-US" noProof="0"/>
          </a:p>
        </p:txBody>
      </p:sp>
      <p:sp>
        <p:nvSpPr>
          <p:cNvPr id="5" name="Text Placeholder 8">
            <a:extLst>
              <a:ext uri="{FF2B5EF4-FFF2-40B4-BE49-F238E27FC236}">
                <a16:creationId xmlns:a16="http://schemas.microsoft.com/office/drawing/2014/main" id="{259C2253-8D87-4928-94C4-A4D186A7A8BD}"/>
              </a:ext>
            </a:extLst>
          </p:cNvPr>
          <p:cNvSpPr>
            <a:spLocks noGrp="1"/>
          </p:cNvSpPr>
          <p:nvPr>
            <p:ph type="body" sz="quarter" idx="22"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6" name="Title Placeholder 1">
            <a:extLst>
              <a:ext uri="{FF2B5EF4-FFF2-40B4-BE49-F238E27FC236}">
                <a16:creationId xmlns:a16="http://schemas.microsoft.com/office/drawing/2014/main" id="{96593EEB-1CDC-4080-8C11-602DEAE1026D}"/>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Tree>
    <p:extLst>
      <p:ext uri="{BB962C8B-B14F-4D97-AF65-F5344CB8AC3E}">
        <p14:creationId xmlns:p14="http://schemas.microsoft.com/office/powerpoint/2010/main" val="321994232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8" name="Text Placeholder 18">
            <a:extLst>
              <a:ext uri="{FF2B5EF4-FFF2-40B4-BE49-F238E27FC236}">
                <a16:creationId xmlns:a16="http://schemas.microsoft.com/office/drawing/2014/main" id="{086DBA1B-ACA9-4E22-938A-65F90642926F}"/>
              </a:ext>
            </a:extLst>
          </p:cNvPr>
          <p:cNvSpPr>
            <a:spLocks noGrp="1"/>
          </p:cNvSpPr>
          <p:nvPr>
            <p:ph idx="1"/>
          </p:nvPr>
        </p:nvSpPr>
        <p:spPr>
          <a:xfrm>
            <a:off x="463296" y="1714500"/>
            <a:ext cx="4413504" cy="4648200"/>
          </a:xfrm>
          <a:prstGeom prst="rect">
            <a:avLst/>
          </a:prstGeom>
        </p:spPr>
        <p:txBody>
          <a:bodyPr vert="horz" lIns="0" tIns="0" rIns="0" bIns="0" rtlCol="0">
            <a:noAutofit/>
          </a:bodyPr>
          <a:lstStyle>
            <a:lvl1pPr marL="0" indent="0" algn="l">
              <a:buFontTx/>
              <a:buNone/>
              <a:defRPr sz="1200">
                <a:latin typeface="+mn-lt"/>
              </a:defRPr>
            </a:lvl1pPr>
            <a:lvl2pPr marL="104775" indent="-104775" algn="l">
              <a:buClrTx/>
              <a:buSzPct val="100000"/>
              <a:buFont typeface="Arial" panose="020B0604020202020204" pitchFamily="34" charset="0"/>
              <a:buChar char="•"/>
              <a:defRPr lang="en-US" sz="1200" b="1" kern="1200" dirty="0">
                <a:solidFill>
                  <a:schemeClr val="tx1"/>
                </a:solidFill>
                <a:latin typeface="+mj-lt"/>
                <a:ea typeface="+mn-ea"/>
                <a:cs typeface="Calibri Light" panose="020F0302020204030204" pitchFamily="34" charset="0"/>
              </a:defRPr>
            </a:lvl2pPr>
            <a:lvl3pPr marL="347472" indent="-173736" algn="l">
              <a:buClrTx/>
              <a:buSzPct val="100000"/>
              <a:buFont typeface="Arial" panose="020B0604020202020204" pitchFamily="34" charset="0"/>
              <a:buChar char="−"/>
              <a:defRPr sz="1200">
                <a:latin typeface="+mn-lt"/>
              </a:defRPr>
            </a:lvl3pPr>
            <a:lvl4pPr marL="521208" indent="-173736" algn="l">
              <a:buClrTx/>
              <a:buSzPct val="100000"/>
              <a:buFont typeface="Arial" panose="020B0604020202020204" pitchFamily="34" charset="0"/>
              <a:buChar char="◦"/>
              <a:defRPr sz="1200">
                <a:latin typeface="+mn-lt"/>
              </a:defRPr>
            </a:lvl4pPr>
            <a:lvl5pPr marL="694944" indent="-173736" algn="l">
              <a:buClrTx/>
              <a:buSzPct val="100000"/>
              <a:buFont typeface="Arial" panose="020B0604020202020204" pitchFamily="34" charset="0"/>
              <a:buChar char="−"/>
              <a:defRPr sz="1200">
                <a:latin typeface="+mn-lt"/>
              </a:defRPr>
            </a:lvl5pPr>
          </a:lstStyle>
          <a:p>
            <a:pPr lvl="0"/>
            <a:r>
              <a:rPr lang="en-US"/>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a:t>Second level</a:t>
            </a:r>
          </a:p>
          <a:p>
            <a:pPr lvl="2"/>
            <a:r>
              <a:rPr lang="en-US"/>
              <a:t>Third level</a:t>
            </a:r>
          </a:p>
          <a:p>
            <a:pPr lvl="3"/>
            <a:r>
              <a:rPr lang="en-US"/>
              <a:t>Fourth level</a:t>
            </a:r>
          </a:p>
          <a:p>
            <a:pPr lvl="4"/>
            <a:r>
              <a:rPr lang="en-US"/>
              <a:t>Fifth level</a:t>
            </a:r>
            <a:endParaRPr lang="en-US" noProof="0"/>
          </a:p>
        </p:txBody>
      </p:sp>
      <p:sp>
        <p:nvSpPr>
          <p:cNvPr id="7" name="Title Placeholder 1"/>
          <p:cNvSpPr>
            <a:spLocks noGrp="1"/>
          </p:cNvSpPr>
          <p:nvPr>
            <p:ph type="title" hasCustomPrompt="1"/>
          </p:nvPr>
        </p:nvSpPr>
        <p:spPr>
          <a:xfrm>
            <a:off x="463295" y="347472"/>
            <a:ext cx="11228832" cy="698500"/>
          </a:xfrm>
          <a:prstGeom prst="rect">
            <a:avLst/>
          </a:prstGeom>
        </p:spPr>
        <p:txBody>
          <a:bodyPr vert="horz" lIns="0" tIns="0" rIns="0" bIns="0" rtlCol="0" anchor="t" anchorCtr="0">
            <a:noAutofit/>
          </a:bodyPr>
          <a:lstStyle>
            <a:lvl1pPr>
              <a:defRPr sz="2100"/>
            </a:lvl1pPr>
          </a:lstStyle>
          <a:p>
            <a:r>
              <a:rPr lang="en-US" noProof="0"/>
              <a:t>Click to add title</a:t>
            </a:r>
          </a:p>
        </p:txBody>
      </p:sp>
      <p:sp>
        <p:nvSpPr>
          <p:cNvPr id="5" name="Picture Placeholder 9"/>
          <p:cNvSpPr>
            <a:spLocks noGrp="1"/>
          </p:cNvSpPr>
          <p:nvPr>
            <p:ph type="pic" sz="quarter" idx="15"/>
          </p:nvPr>
        </p:nvSpPr>
        <p:spPr>
          <a:xfrm>
            <a:off x="5450351" y="1714500"/>
            <a:ext cx="6240000" cy="4648200"/>
          </a:xfrm>
        </p:spPr>
        <p:txBody>
          <a:bodyPr>
            <a:noAutofit/>
          </a:bodyPr>
          <a:lstStyle>
            <a:lvl1pPr>
              <a:defRPr sz="1200"/>
            </a:lvl1pPr>
          </a:lstStyle>
          <a:p>
            <a:r>
              <a:rPr lang="en-US" noProof="0"/>
              <a:t>Click icon to add picture</a:t>
            </a:r>
          </a:p>
        </p:txBody>
      </p:sp>
    </p:spTree>
    <p:extLst>
      <p:ext uri="{BB962C8B-B14F-4D97-AF65-F5344CB8AC3E}">
        <p14:creationId xmlns:p14="http://schemas.microsoft.com/office/powerpoint/2010/main" val="699975343"/>
      </p:ext>
    </p:extLst>
  </p:cSld>
  <p:clrMapOvr>
    <a:masterClrMapping/>
  </p:clrMapOvr>
  <p:transition>
    <p:fade/>
  </p:transition>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9" name="Text Placeholder 18">
            <a:extLst>
              <a:ext uri="{FF2B5EF4-FFF2-40B4-BE49-F238E27FC236}">
                <a16:creationId xmlns:a16="http://schemas.microsoft.com/office/drawing/2014/main" id="{BF62CF49-61AE-462E-AC9B-8845CF13F493}"/>
              </a:ext>
            </a:extLst>
          </p:cNvPr>
          <p:cNvSpPr>
            <a:spLocks noGrp="1"/>
          </p:cNvSpPr>
          <p:nvPr>
            <p:ph idx="1"/>
          </p:nvPr>
        </p:nvSpPr>
        <p:spPr>
          <a:xfrm>
            <a:off x="463295" y="1714500"/>
            <a:ext cx="5480301" cy="4648200"/>
          </a:xfrm>
          <a:prstGeom prst="rect">
            <a:avLst/>
          </a:prstGeom>
        </p:spPr>
        <p:txBody>
          <a:bodyPr vert="horz" lIns="0" tIns="0" rIns="0" bIns="0" rtlCol="0">
            <a:noAutofit/>
          </a:bodyPr>
          <a:lstStyle>
            <a:lvl1pPr marL="0" indent="0" algn="l">
              <a:buFontTx/>
              <a:buNone/>
              <a:defRPr sz="1200">
                <a:latin typeface="+mn-lt"/>
              </a:defRPr>
            </a:lvl1pPr>
            <a:lvl2pPr marL="104775" indent="-104775" algn="l">
              <a:buClrTx/>
              <a:buSzPct val="100000"/>
              <a:buFont typeface="Arial" panose="020B0604020202020204" pitchFamily="34" charset="0"/>
              <a:buChar char="•"/>
              <a:defRPr lang="en-US" sz="1200" b="1" kern="1200" dirty="0">
                <a:solidFill>
                  <a:schemeClr val="tx1"/>
                </a:solidFill>
                <a:latin typeface="+mj-lt"/>
                <a:ea typeface="+mn-ea"/>
                <a:cs typeface="Calibri Light" panose="020F0302020204030204" pitchFamily="34" charset="0"/>
              </a:defRPr>
            </a:lvl2pPr>
            <a:lvl3pPr marL="347472" indent="-173736" algn="l">
              <a:buClrTx/>
              <a:buSzPct val="100000"/>
              <a:buFont typeface="Arial" panose="020B0604020202020204" pitchFamily="34" charset="0"/>
              <a:buChar char="−"/>
              <a:defRPr sz="1200">
                <a:latin typeface="+mn-lt"/>
              </a:defRPr>
            </a:lvl3pPr>
            <a:lvl4pPr marL="521208" indent="-173736" algn="l">
              <a:buClrTx/>
              <a:buSzPct val="100000"/>
              <a:buFont typeface="Arial" panose="020B0604020202020204" pitchFamily="34" charset="0"/>
              <a:buChar char="◦"/>
              <a:defRPr sz="1200">
                <a:latin typeface="+mn-lt"/>
              </a:defRPr>
            </a:lvl4pPr>
            <a:lvl5pPr marL="694944" indent="-173736" algn="l">
              <a:buClrTx/>
              <a:buSzPct val="100000"/>
              <a:buFont typeface="Arial" panose="020B0604020202020204" pitchFamily="34" charset="0"/>
              <a:buChar char="−"/>
              <a:defRPr sz="1200">
                <a:latin typeface="+mn-lt"/>
              </a:defRPr>
            </a:lvl5pPr>
          </a:lstStyle>
          <a:p>
            <a:pPr lvl="0"/>
            <a:r>
              <a:rPr lang="en-US"/>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a:t>Second level</a:t>
            </a:r>
          </a:p>
          <a:p>
            <a:pPr lvl="2"/>
            <a:r>
              <a:rPr lang="en-US"/>
              <a:t>Third level</a:t>
            </a:r>
          </a:p>
          <a:p>
            <a:pPr lvl="3"/>
            <a:r>
              <a:rPr lang="en-US"/>
              <a:t>Fourth level</a:t>
            </a:r>
          </a:p>
          <a:p>
            <a:pPr lvl="4"/>
            <a:r>
              <a:rPr lang="en-US"/>
              <a:t>Fifth level</a:t>
            </a:r>
            <a:endParaRPr lang="en-US" noProof="0"/>
          </a:p>
        </p:txBody>
      </p:sp>
      <p:sp>
        <p:nvSpPr>
          <p:cNvPr id="15" name="Content Placeholder 3"/>
          <p:cNvSpPr>
            <a:spLocks noGrp="1"/>
          </p:cNvSpPr>
          <p:nvPr>
            <p:ph sz="quarter" idx="20"/>
          </p:nvPr>
        </p:nvSpPr>
        <p:spPr>
          <a:xfrm>
            <a:off x="6248404" y="1714500"/>
            <a:ext cx="5486397" cy="4648199"/>
          </a:xfrm>
          <a:prstGeom prst="rect">
            <a:avLst/>
          </a:prstGeom>
        </p:spPr>
        <p:txBody>
          <a:bodyPr>
            <a:noAutofit/>
          </a:bodyPr>
          <a:lstStyle>
            <a:lvl1pPr marL="0" indent="0" algn="l">
              <a:buFontTx/>
              <a:buNone/>
              <a:tabLst/>
              <a:defRPr sz="1200"/>
            </a:lvl1pPr>
            <a:lvl2pPr marL="104775" indent="-104775" algn="l">
              <a:buClrTx/>
              <a:buSzPct val="100000"/>
              <a:buFont typeface="Arial" panose="020B0604020202020204" pitchFamily="34" charset="0"/>
              <a:buChar char="•"/>
              <a:tabLst/>
              <a:defRPr lang="en-US" sz="1200" b="1" kern="1200" noProof="0" dirty="0">
                <a:solidFill>
                  <a:schemeClr val="tx1"/>
                </a:solidFill>
                <a:latin typeface="+mj-lt"/>
                <a:ea typeface="+mn-ea"/>
                <a:cs typeface="Calibri Light" panose="020F0302020204030204" pitchFamily="34" charset="0"/>
              </a:defRPr>
            </a:lvl2pPr>
            <a:lvl3pPr marL="228600" indent="-104775" algn="l">
              <a:buClrTx/>
              <a:buSzPct val="100000"/>
              <a:buFont typeface="Arial" panose="020B0604020202020204" pitchFamily="34" charset="0"/>
              <a:buChar char="−"/>
              <a:tabLst/>
              <a:defRPr lang="en-US" sz="1200" kern="1200" noProof="0" dirty="0">
                <a:solidFill>
                  <a:schemeClr val="tx1"/>
                </a:solidFill>
                <a:latin typeface="+mn-lt"/>
                <a:ea typeface="+mn-ea"/>
                <a:cs typeface="Calibri Light" panose="020F0302020204030204" pitchFamily="34" charset="0"/>
              </a:defRPr>
            </a:lvl3pPr>
            <a:lvl4pPr marL="352425" indent="-104775" algn="l">
              <a:buClrTx/>
              <a:buSzPct val="100000"/>
              <a:buFont typeface="Arial" panose="020B0604020202020204" pitchFamily="34" charset="0"/>
              <a:buChar char="◦"/>
              <a:tabLst/>
              <a:defRPr lang="en-US" sz="1200" kern="1200" baseline="0" noProof="0" dirty="0">
                <a:solidFill>
                  <a:schemeClr val="tx1"/>
                </a:solidFill>
                <a:latin typeface="+mn-lt"/>
                <a:ea typeface="+mn-ea"/>
                <a:cs typeface="Calibri Light" panose="020F0302020204030204" pitchFamily="34" charset="0"/>
              </a:defRPr>
            </a:lvl4pPr>
            <a:lvl5pPr marL="476250" indent="-104775" algn="l">
              <a:buClrTx/>
              <a:buSzPct val="100000"/>
              <a:buFont typeface="Arial" panose="020B0604020202020204" pitchFamily="34" charset="0"/>
              <a:buChar char="−"/>
              <a:tabLst/>
              <a:defRPr lang="en-US" sz="1200" kern="1200" baseline="0" noProof="0" dirty="0">
                <a:solidFill>
                  <a:schemeClr val="tx1"/>
                </a:solidFill>
                <a:latin typeface="+mn-lt"/>
                <a:ea typeface="+mn-ea"/>
                <a:cs typeface="Calibri Light" panose="020F0302020204030204" pitchFamily="34" charset="0"/>
              </a:defRPr>
            </a:lvl5pPr>
          </a:lstStyle>
          <a:p>
            <a:pPr lvl="0"/>
            <a:r>
              <a:rPr lang="en-US" noProof="0"/>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Second level</a:t>
            </a:r>
          </a:p>
          <a:p>
            <a:pPr marL="347472" lvl="2"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Third level</a:t>
            </a:r>
          </a:p>
          <a:p>
            <a:pPr marL="521208" lvl="3"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Fourth level</a:t>
            </a:r>
          </a:p>
          <a:p>
            <a:pPr marL="694944" lvl="4" indent="-173736" algn="l" defTabSz="598885" rtl="0" eaLnBrk="1" latinLnBrk="0" hangingPunct="1">
              <a:spcBef>
                <a:spcPts val="0"/>
              </a:spcBef>
              <a:spcAft>
                <a:spcPts val="750"/>
              </a:spcAft>
              <a:buClrTx/>
              <a:buSzPct val="100000"/>
              <a:buFont typeface="Arial" panose="020B0604020202020204" pitchFamily="34" charset="0"/>
              <a:buChar char="−"/>
              <a:tabLst/>
            </a:pPr>
            <a:r>
              <a:rPr lang="en-US" noProof="0"/>
              <a:t>Fifth level</a:t>
            </a:r>
          </a:p>
        </p:txBody>
      </p:sp>
      <p:sp>
        <p:nvSpPr>
          <p:cNvPr id="6" name="Text Placeholder 8">
            <a:extLst>
              <a:ext uri="{FF2B5EF4-FFF2-40B4-BE49-F238E27FC236}">
                <a16:creationId xmlns:a16="http://schemas.microsoft.com/office/drawing/2014/main" id="{8A9CD2DA-AA83-4DCB-8501-DE5878CC0B8A}"/>
              </a:ext>
            </a:extLst>
          </p:cNvPr>
          <p:cNvSpPr>
            <a:spLocks noGrp="1"/>
          </p:cNvSpPr>
          <p:nvPr>
            <p:ph type="body" sz="quarter" idx="13"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7" name="Title Placeholder 1">
            <a:extLst>
              <a:ext uri="{FF2B5EF4-FFF2-40B4-BE49-F238E27FC236}">
                <a16:creationId xmlns:a16="http://schemas.microsoft.com/office/drawing/2014/main" id="{6559CC6F-6478-4902-A4D5-F8FB6538D285}"/>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Tree>
    <p:extLst>
      <p:ext uri="{BB962C8B-B14F-4D97-AF65-F5344CB8AC3E}">
        <p14:creationId xmlns:p14="http://schemas.microsoft.com/office/powerpoint/2010/main" val="589933501"/>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21" name="Text Placeholder 8">
            <a:extLst>
              <a:ext uri="{FF2B5EF4-FFF2-40B4-BE49-F238E27FC236}">
                <a16:creationId xmlns:a16="http://schemas.microsoft.com/office/drawing/2014/main" id="{59A021DD-F549-41C3-B366-CFCBDD85997E}"/>
              </a:ext>
            </a:extLst>
          </p:cNvPr>
          <p:cNvSpPr>
            <a:spLocks noGrp="1"/>
          </p:cNvSpPr>
          <p:nvPr>
            <p:ph type="body" sz="quarter" idx="13"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22" name="Title Placeholder 1">
            <a:extLst>
              <a:ext uri="{FF2B5EF4-FFF2-40B4-BE49-F238E27FC236}">
                <a16:creationId xmlns:a16="http://schemas.microsoft.com/office/drawing/2014/main" id="{ECC1F342-3C5A-4884-B063-1F96DE727F31}"/>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
        <p:nvSpPr>
          <p:cNvPr id="6" name="Content Placeholder 3">
            <a:extLst>
              <a:ext uri="{FF2B5EF4-FFF2-40B4-BE49-F238E27FC236}">
                <a16:creationId xmlns:a16="http://schemas.microsoft.com/office/drawing/2014/main" id="{D25BA310-7F9C-4EDA-8CCF-5F07CB579A1D}"/>
              </a:ext>
            </a:extLst>
          </p:cNvPr>
          <p:cNvSpPr>
            <a:spLocks noGrp="1"/>
          </p:cNvSpPr>
          <p:nvPr>
            <p:ph sz="quarter" idx="10"/>
          </p:nvPr>
        </p:nvSpPr>
        <p:spPr>
          <a:xfrm>
            <a:off x="463296" y="1714500"/>
            <a:ext cx="5486400" cy="4648199"/>
          </a:xfrm>
          <a:prstGeom prst="rect">
            <a:avLst/>
          </a:prstGeom>
        </p:spPr>
        <p:txBody>
          <a:bodyPr>
            <a:noAutofit/>
          </a:bodyPr>
          <a:lstStyle>
            <a:lvl1pPr marL="0" indent="0" algn="l">
              <a:buFontTx/>
              <a:buNone/>
              <a:tabLst/>
              <a:defRPr sz="1400"/>
            </a:lvl1pPr>
            <a:lvl2pPr marL="283464" indent="-283464" algn="l">
              <a:buClrTx/>
              <a:buSzPct val="100000"/>
              <a:buFont typeface="Arial" panose="020B0604020202020204" pitchFamily="34" charset="0"/>
              <a:buChar char="•"/>
              <a:tabLst/>
              <a:defRPr sz="1400"/>
            </a:lvl2pPr>
            <a:lvl3pPr marL="566928" indent="-283464" algn="l">
              <a:buClrTx/>
              <a:buSzPct val="100000"/>
              <a:buFont typeface="Arial" panose="020B0604020202020204" pitchFamily="34" charset="0"/>
              <a:buChar char="−"/>
              <a:tabLst/>
              <a:defRPr sz="1400"/>
            </a:lvl3pPr>
            <a:lvl4pPr marL="850392" indent="-283464" algn="l">
              <a:buClrTx/>
              <a:buSzPct val="100000"/>
              <a:buFont typeface="Arial" panose="020B0604020202020204" pitchFamily="34" charset="0"/>
              <a:buChar char="◦"/>
              <a:tabLst/>
              <a:defRPr sz="1400"/>
            </a:lvl4pPr>
            <a:lvl5pPr marL="1133856" indent="-283464" algn="l">
              <a:buClrTx/>
              <a:buSzPct val="100000"/>
              <a:buFont typeface="Arial" panose="020B0604020202020204" pitchFamily="34" charset="0"/>
              <a:buChar char="−"/>
              <a:tabLst/>
              <a:defRPr sz="1400"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Content Placeholder 3">
            <a:extLst>
              <a:ext uri="{FF2B5EF4-FFF2-40B4-BE49-F238E27FC236}">
                <a16:creationId xmlns:a16="http://schemas.microsoft.com/office/drawing/2014/main" id="{0962488D-B9F1-45D9-9BE6-2CE5B81E3245}"/>
              </a:ext>
            </a:extLst>
          </p:cNvPr>
          <p:cNvSpPr>
            <a:spLocks noGrp="1"/>
          </p:cNvSpPr>
          <p:nvPr>
            <p:ph sz="quarter" idx="20"/>
          </p:nvPr>
        </p:nvSpPr>
        <p:spPr>
          <a:xfrm>
            <a:off x="6248404" y="1714500"/>
            <a:ext cx="5486397" cy="4648199"/>
          </a:xfrm>
          <a:prstGeom prst="rect">
            <a:avLst/>
          </a:prstGeom>
        </p:spPr>
        <p:txBody>
          <a:bodyPr>
            <a:noAutofit/>
          </a:bodyPr>
          <a:lstStyle>
            <a:lvl1pPr marL="0" indent="0" algn="l">
              <a:buFontTx/>
              <a:buNone/>
              <a:tabLst/>
              <a:defRPr sz="1400"/>
            </a:lvl1pPr>
            <a:lvl2pPr marL="104775" indent="-104775" algn="l">
              <a:buClrTx/>
              <a:buSzPct val="100000"/>
              <a:buFont typeface="Arial" panose="020B0604020202020204" pitchFamily="34" charset="0"/>
              <a:buChar char="•"/>
              <a:tabLst/>
              <a:defRPr lang="en-US" sz="1400" b="1" kern="1200" noProof="0" dirty="0">
                <a:solidFill>
                  <a:schemeClr val="tx1"/>
                </a:solidFill>
                <a:latin typeface="+mj-lt"/>
                <a:ea typeface="+mn-ea"/>
                <a:cs typeface="Calibri Light" panose="020F0302020204030204" pitchFamily="34" charset="0"/>
              </a:defRPr>
            </a:lvl2pPr>
            <a:lvl3pPr marL="569214" indent="-285750" algn="l">
              <a:buClrTx/>
              <a:buSzPct val="100000"/>
              <a:buFont typeface="Arial" panose="020B0604020202020204" pitchFamily="34" charset="0"/>
              <a:buChar char="−"/>
              <a:tabLst/>
              <a:defRPr lang="en-US" sz="1400" kern="1200" noProof="0" dirty="0">
                <a:solidFill>
                  <a:schemeClr val="tx1"/>
                </a:solidFill>
                <a:latin typeface="+mn-lt"/>
                <a:ea typeface="+mn-ea"/>
                <a:cs typeface="Calibri Light" panose="020F0302020204030204" pitchFamily="34" charset="0"/>
              </a:defRPr>
            </a:lvl3pPr>
            <a:lvl4pPr marL="852678" indent="-285750" algn="l">
              <a:buClrTx/>
              <a:buSzPct val="100000"/>
              <a:buFont typeface="Arial" panose="020B0604020202020204" pitchFamily="34" charset="0"/>
              <a:buChar char="◦"/>
              <a:tabLst/>
              <a:defRPr lang="en-US" sz="1400" kern="1200" baseline="0" noProof="0" dirty="0">
                <a:solidFill>
                  <a:schemeClr val="tx1"/>
                </a:solidFill>
                <a:latin typeface="+mn-lt"/>
                <a:ea typeface="+mn-ea"/>
                <a:cs typeface="Calibri Light" panose="020F0302020204030204" pitchFamily="34" charset="0"/>
              </a:defRPr>
            </a:lvl4pPr>
            <a:lvl5pPr marL="1136142" indent="-285750" algn="l">
              <a:buClrTx/>
              <a:buSzPct val="100000"/>
              <a:buFont typeface="Arial" panose="020B0604020202020204" pitchFamily="34" charset="0"/>
              <a:buChar char="−"/>
              <a:tabLst/>
              <a:defRPr lang="en-US" sz="1400" kern="1200" baseline="0" noProof="0" dirty="0">
                <a:solidFill>
                  <a:schemeClr val="tx1"/>
                </a:solidFill>
                <a:latin typeface="+mn-lt"/>
                <a:ea typeface="+mn-ea"/>
                <a:cs typeface="Calibri Light" panose="020F0302020204030204" pitchFamily="34" charset="0"/>
              </a:defRPr>
            </a:lvl5pPr>
          </a:lstStyle>
          <a:p>
            <a:pPr lvl="0"/>
            <a:r>
              <a:rPr lang="en-US" noProof="0"/>
              <a:t>Click to edit Master text styles</a:t>
            </a:r>
          </a:p>
          <a:p>
            <a:pPr marL="283464" lvl="1" indent="-283464" algn="l" defTabSz="685800" rtl="0" eaLnBrk="1" latinLnBrk="0" hangingPunct="1">
              <a:spcBef>
                <a:spcPts val="0"/>
              </a:spcBef>
              <a:spcAft>
                <a:spcPts val="750"/>
              </a:spcAft>
              <a:buClrTx/>
              <a:buSzPct val="100000"/>
              <a:buFont typeface="Arial" panose="020B0604020202020204" pitchFamily="34" charset="0"/>
              <a:buChar char="•"/>
              <a:tabLst/>
            </a:pPr>
            <a:r>
              <a:rPr lang="en-US" noProof="0"/>
              <a:t>Second level</a:t>
            </a:r>
          </a:p>
          <a:p>
            <a:pPr marL="566928" lvl="2" indent="-283464" algn="l" defTabSz="685800" rtl="0" eaLnBrk="1" latinLnBrk="0" hangingPunct="1">
              <a:spcBef>
                <a:spcPts val="0"/>
              </a:spcBef>
              <a:spcAft>
                <a:spcPts val="750"/>
              </a:spcAft>
              <a:buClrTx/>
              <a:buSzPct val="100000"/>
              <a:buFont typeface="Arial" panose="020B0604020202020204" pitchFamily="34" charset="0"/>
              <a:buChar char="−"/>
              <a:tabLst/>
            </a:pPr>
            <a:r>
              <a:rPr lang="en-US" noProof="0"/>
              <a:t>Third level</a:t>
            </a:r>
          </a:p>
          <a:p>
            <a:pPr marL="850392" lvl="3" indent="-283464" algn="l" defTabSz="685800" rtl="0" eaLnBrk="1" latinLnBrk="0" hangingPunct="1">
              <a:spcBef>
                <a:spcPts val="0"/>
              </a:spcBef>
              <a:spcAft>
                <a:spcPts val="750"/>
              </a:spcAft>
              <a:buClrTx/>
              <a:buSzPct val="100000"/>
              <a:buFont typeface="Arial" panose="020B0604020202020204" pitchFamily="34" charset="0"/>
              <a:buChar char="◦"/>
              <a:tabLst/>
            </a:pPr>
            <a:r>
              <a:rPr lang="en-US" noProof="0"/>
              <a:t>Fourth level</a:t>
            </a:r>
          </a:p>
          <a:p>
            <a:pPr marL="1133856" lvl="4" indent="-283464" algn="l" defTabSz="598885" rtl="0" eaLnBrk="1" latinLnBrk="0" hangingPunct="1">
              <a:spcBef>
                <a:spcPts val="0"/>
              </a:spcBef>
              <a:spcAft>
                <a:spcPts val="750"/>
              </a:spcAft>
              <a:buClrTx/>
              <a:buSzPct val="100000"/>
              <a:buFont typeface="Arial" panose="020B0604020202020204" pitchFamily="34" charset="0"/>
              <a:buChar char="−"/>
              <a:tabLst/>
            </a:pPr>
            <a:r>
              <a:rPr lang="en-US" noProof="0"/>
              <a:t>Fifth level</a:t>
            </a:r>
          </a:p>
        </p:txBody>
      </p:sp>
    </p:spTree>
    <p:extLst>
      <p:ext uri="{BB962C8B-B14F-4D97-AF65-F5344CB8AC3E}">
        <p14:creationId xmlns:p14="http://schemas.microsoft.com/office/powerpoint/2010/main" val="4204788997"/>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3294" y="2078281"/>
            <a:ext cx="11274552" cy="4042735"/>
          </a:xfrm>
          <a:prstGeom prst="rect">
            <a:avLst/>
          </a:prstGeom>
        </p:spPr>
        <p:txBody>
          <a:bodyPr>
            <a:noAutofit/>
          </a:bodyPr>
          <a:lstStyle>
            <a:lvl1pPr>
              <a:defRPr sz="1200"/>
            </a:lvl1pPr>
          </a:lstStyle>
          <a:p>
            <a:r>
              <a:rPr lang="en-US"/>
              <a:t>Click icon to add chart</a:t>
            </a:r>
            <a:endParaRPr lang="en-GB"/>
          </a:p>
        </p:txBody>
      </p:sp>
      <p:sp>
        <p:nvSpPr>
          <p:cNvPr id="18" name="Text Placeholder 8"/>
          <p:cNvSpPr>
            <a:spLocks noGrp="1"/>
          </p:cNvSpPr>
          <p:nvPr>
            <p:ph type="body" sz="quarter" idx="18"/>
          </p:nvPr>
        </p:nvSpPr>
        <p:spPr>
          <a:xfrm>
            <a:off x="463294" y="1717263"/>
            <a:ext cx="11274552" cy="357187"/>
          </a:xfrm>
        </p:spPr>
        <p:txBody>
          <a:bodyPr>
            <a:noAutofit/>
          </a:bodyPr>
          <a:lstStyle>
            <a:lvl1pPr>
              <a:defRPr sz="1200"/>
            </a:lvl1pPr>
          </a:lstStyle>
          <a:p>
            <a:pPr lvl="0"/>
            <a:r>
              <a:rPr lang="en-US" noProof="0"/>
              <a:t>Click to edit Master text styles</a:t>
            </a:r>
          </a:p>
        </p:txBody>
      </p:sp>
      <p:sp>
        <p:nvSpPr>
          <p:cNvPr id="7" name="Title Placeholder 1">
            <a:extLst>
              <a:ext uri="{FF2B5EF4-FFF2-40B4-BE49-F238E27FC236}">
                <a16:creationId xmlns:a16="http://schemas.microsoft.com/office/drawing/2014/main" id="{8CFE9674-04ED-4C53-9426-4EA385799FE2}"/>
              </a:ext>
            </a:extLst>
          </p:cNvPr>
          <p:cNvSpPr>
            <a:spLocks noGrp="1"/>
          </p:cNvSpPr>
          <p:nvPr>
            <p:ph type="title" hasCustomPrompt="1"/>
          </p:nvPr>
        </p:nvSpPr>
        <p:spPr>
          <a:xfrm>
            <a:off x="463294" y="350300"/>
            <a:ext cx="11274552" cy="335500"/>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
        <p:nvSpPr>
          <p:cNvPr id="8" name="Text Placeholder 7">
            <a:extLst>
              <a:ext uri="{FF2B5EF4-FFF2-40B4-BE49-F238E27FC236}">
                <a16:creationId xmlns:a16="http://schemas.microsoft.com/office/drawing/2014/main" id="{4B6E095B-6E26-41E6-AFC8-FF16F0C3C866}"/>
              </a:ext>
            </a:extLst>
          </p:cNvPr>
          <p:cNvSpPr>
            <a:spLocks noGrp="1"/>
          </p:cNvSpPr>
          <p:nvPr>
            <p:ph type="body" sz="quarter" idx="23"/>
          </p:nvPr>
        </p:nvSpPr>
        <p:spPr>
          <a:xfrm>
            <a:off x="463294" y="6121016"/>
            <a:ext cx="11274552" cy="241685"/>
          </a:xfrm>
        </p:spPr>
        <p:txBody>
          <a:bodyPr>
            <a:noAutofit/>
          </a:bodyPr>
          <a:lstStyle>
            <a:lvl1pPr>
              <a:spcAft>
                <a:spcPts val="0"/>
              </a:spcAft>
              <a:defRPr sz="900"/>
            </a:lvl1pPr>
          </a:lstStyle>
          <a:p>
            <a:pPr lvl="0"/>
            <a:r>
              <a:rPr lang="en-US"/>
              <a:t>Click to edit Master text styles</a:t>
            </a:r>
          </a:p>
        </p:txBody>
      </p:sp>
      <p:sp>
        <p:nvSpPr>
          <p:cNvPr id="9" name="Text Placeholder 8">
            <a:extLst>
              <a:ext uri="{FF2B5EF4-FFF2-40B4-BE49-F238E27FC236}">
                <a16:creationId xmlns:a16="http://schemas.microsoft.com/office/drawing/2014/main" id="{9081AD51-78B9-4469-8C6D-B48839A9ABA8}"/>
              </a:ext>
            </a:extLst>
          </p:cNvPr>
          <p:cNvSpPr>
            <a:spLocks noGrp="1"/>
          </p:cNvSpPr>
          <p:nvPr>
            <p:ph type="body" sz="quarter" idx="13"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Tree>
    <p:extLst>
      <p:ext uri="{BB962C8B-B14F-4D97-AF65-F5344CB8AC3E}">
        <p14:creationId xmlns:p14="http://schemas.microsoft.com/office/powerpoint/2010/main" val="3329645691"/>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8" name="Text Placeholder 18">
            <a:extLst>
              <a:ext uri="{FF2B5EF4-FFF2-40B4-BE49-F238E27FC236}">
                <a16:creationId xmlns:a16="http://schemas.microsoft.com/office/drawing/2014/main" id="{12DF9543-0BA7-4D9B-95DD-AD953C9123E8}"/>
              </a:ext>
            </a:extLst>
          </p:cNvPr>
          <p:cNvSpPr>
            <a:spLocks noGrp="1"/>
          </p:cNvSpPr>
          <p:nvPr>
            <p:ph idx="1"/>
          </p:nvPr>
        </p:nvSpPr>
        <p:spPr>
          <a:xfrm>
            <a:off x="463295" y="1714500"/>
            <a:ext cx="5480301" cy="4401943"/>
          </a:xfrm>
          <a:prstGeom prst="rect">
            <a:avLst/>
          </a:prstGeom>
        </p:spPr>
        <p:txBody>
          <a:bodyPr vert="horz" lIns="0" tIns="0" rIns="0" bIns="0" rtlCol="0">
            <a:noAutofit/>
          </a:bodyPr>
          <a:lstStyle>
            <a:lvl1pPr marL="0" indent="0" algn="l">
              <a:buFontTx/>
              <a:buNone/>
              <a:defRPr sz="1200">
                <a:latin typeface="+mn-lt"/>
              </a:defRPr>
            </a:lvl1pPr>
            <a:lvl2pPr marL="104775" indent="-104775" algn="l">
              <a:buClrTx/>
              <a:buSzPct val="100000"/>
              <a:buFont typeface="Arial" panose="020B0604020202020204" pitchFamily="34" charset="0"/>
              <a:buChar char="•"/>
              <a:defRPr lang="en-US" sz="1200" b="1" kern="1200" dirty="0">
                <a:solidFill>
                  <a:schemeClr val="tx1"/>
                </a:solidFill>
                <a:latin typeface="+mj-lt"/>
                <a:ea typeface="+mn-ea"/>
                <a:cs typeface="Calibri Light" panose="020F0302020204030204" pitchFamily="34" charset="0"/>
              </a:defRPr>
            </a:lvl2pPr>
            <a:lvl3pPr marL="347472" indent="-173736" algn="l">
              <a:buClrTx/>
              <a:buSzPct val="100000"/>
              <a:buFont typeface="Arial" panose="020B0604020202020204" pitchFamily="34" charset="0"/>
              <a:buChar char="−"/>
              <a:defRPr sz="1200">
                <a:latin typeface="+mn-lt"/>
              </a:defRPr>
            </a:lvl3pPr>
            <a:lvl4pPr marL="521208" indent="-173736" algn="l">
              <a:buClrTx/>
              <a:buSzPct val="100000"/>
              <a:buFont typeface="Arial" panose="020B0604020202020204" pitchFamily="34" charset="0"/>
              <a:buChar char="◦"/>
              <a:defRPr sz="1200">
                <a:latin typeface="+mn-lt"/>
              </a:defRPr>
            </a:lvl4pPr>
            <a:lvl5pPr marL="694944" indent="-173736" algn="l">
              <a:buClrTx/>
              <a:buSzPct val="100000"/>
              <a:buFont typeface="Arial" panose="020B0604020202020204" pitchFamily="34" charset="0"/>
              <a:buChar char="−"/>
              <a:defRPr sz="1200">
                <a:latin typeface="+mn-lt"/>
              </a:defRPr>
            </a:lvl5pPr>
          </a:lstStyle>
          <a:p>
            <a:pPr lvl="0"/>
            <a:r>
              <a:rPr lang="en-US"/>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a:t>Second level</a:t>
            </a:r>
          </a:p>
          <a:p>
            <a:pPr lvl="2"/>
            <a:r>
              <a:rPr lang="en-US"/>
              <a:t>Third level</a:t>
            </a:r>
          </a:p>
          <a:p>
            <a:pPr lvl="3"/>
            <a:r>
              <a:rPr lang="en-US"/>
              <a:t>Fourth level</a:t>
            </a:r>
          </a:p>
          <a:p>
            <a:pPr lvl="4"/>
            <a:r>
              <a:rPr lang="en-US"/>
              <a:t>Fifth level</a:t>
            </a:r>
            <a:endParaRPr lang="en-US" noProof="0"/>
          </a:p>
        </p:txBody>
      </p:sp>
      <p:sp>
        <p:nvSpPr>
          <p:cNvPr id="15" name="Text Placeholder 7"/>
          <p:cNvSpPr>
            <a:spLocks noGrp="1"/>
          </p:cNvSpPr>
          <p:nvPr>
            <p:ph type="body" sz="quarter" idx="23"/>
          </p:nvPr>
        </p:nvSpPr>
        <p:spPr>
          <a:xfrm>
            <a:off x="463297" y="6121016"/>
            <a:ext cx="11273879" cy="241685"/>
          </a:xfrm>
        </p:spPr>
        <p:txBody>
          <a:bodyPr>
            <a:noAutofit/>
          </a:bodyPr>
          <a:lstStyle>
            <a:lvl1pPr>
              <a:spcAft>
                <a:spcPts val="0"/>
              </a:spcAft>
              <a:defRPr sz="800"/>
            </a:lvl1pPr>
          </a:lstStyle>
          <a:p>
            <a:pPr lvl="0"/>
            <a:r>
              <a:rPr lang="en-US"/>
              <a:t>Click to edit Master text styles</a:t>
            </a:r>
          </a:p>
        </p:txBody>
      </p:sp>
      <p:sp>
        <p:nvSpPr>
          <p:cNvPr id="10" name="Text Placeholder 8">
            <a:extLst>
              <a:ext uri="{FF2B5EF4-FFF2-40B4-BE49-F238E27FC236}">
                <a16:creationId xmlns:a16="http://schemas.microsoft.com/office/drawing/2014/main" id="{CD00439A-130B-4E04-85CB-DABD856B2FAA}"/>
              </a:ext>
            </a:extLst>
          </p:cNvPr>
          <p:cNvSpPr>
            <a:spLocks noGrp="1"/>
          </p:cNvSpPr>
          <p:nvPr>
            <p:ph type="body" sz="quarter" idx="13"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11" name="Title Placeholder 1">
            <a:extLst>
              <a:ext uri="{FF2B5EF4-FFF2-40B4-BE49-F238E27FC236}">
                <a16:creationId xmlns:a16="http://schemas.microsoft.com/office/drawing/2014/main" id="{33B9B3F6-9F40-4388-9B79-8E0961AD2B9E}"/>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
        <p:nvSpPr>
          <p:cNvPr id="9" name="Text Placeholder 5">
            <a:extLst>
              <a:ext uri="{FF2B5EF4-FFF2-40B4-BE49-F238E27FC236}">
                <a16:creationId xmlns:a16="http://schemas.microsoft.com/office/drawing/2014/main" id="{0B5A1DDC-206E-4E64-B02C-5E23852DC4F6}"/>
              </a:ext>
            </a:extLst>
          </p:cNvPr>
          <p:cNvSpPr>
            <a:spLocks noGrp="1"/>
          </p:cNvSpPr>
          <p:nvPr>
            <p:ph type="body" sz="quarter" idx="29"/>
          </p:nvPr>
        </p:nvSpPr>
        <p:spPr>
          <a:xfrm>
            <a:off x="6254379" y="1719067"/>
            <a:ext cx="5486516" cy="405939"/>
          </a:xfrm>
        </p:spPr>
        <p:txBody>
          <a:bodyPr>
            <a:noAutofit/>
          </a:bodyPr>
          <a:lstStyle>
            <a:lvl1pPr>
              <a:defRPr sz="1200"/>
            </a:lvl1pPr>
          </a:lstStyle>
          <a:p>
            <a:pPr lvl="0"/>
            <a:r>
              <a:rPr lang="en-US" noProof="0"/>
              <a:t>Click to edit Master text styles</a:t>
            </a:r>
          </a:p>
        </p:txBody>
      </p:sp>
      <p:sp>
        <p:nvSpPr>
          <p:cNvPr id="12" name="Chart Placeholder 2">
            <a:extLst>
              <a:ext uri="{FF2B5EF4-FFF2-40B4-BE49-F238E27FC236}">
                <a16:creationId xmlns:a16="http://schemas.microsoft.com/office/drawing/2014/main" id="{E91F78A1-E029-43D1-A71F-6DC2B0BF5A26}"/>
              </a:ext>
            </a:extLst>
          </p:cNvPr>
          <p:cNvSpPr>
            <a:spLocks noGrp="1"/>
          </p:cNvSpPr>
          <p:nvPr>
            <p:ph type="chart" sz="quarter" idx="30"/>
          </p:nvPr>
        </p:nvSpPr>
        <p:spPr>
          <a:xfrm>
            <a:off x="6254498" y="2125005"/>
            <a:ext cx="5486397" cy="3996000"/>
          </a:xfrm>
        </p:spPr>
        <p:txBody>
          <a:bodyPr>
            <a:noAutofit/>
          </a:bodyPr>
          <a:lstStyle>
            <a:lvl1pPr>
              <a:defRPr sz="1200"/>
            </a:lvl1pPr>
          </a:lstStyle>
          <a:p>
            <a:r>
              <a:rPr lang="en-US"/>
              <a:t>Click icon to add chart</a:t>
            </a:r>
            <a:endParaRPr lang="en-GB"/>
          </a:p>
        </p:txBody>
      </p:sp>
    </p:spTree>
    <p:extLst>
      <p:ext uri="{BB962C8B-B14F-4D97-AF65-F5344CB8AC3E}">
        <p14:creationId xmlns:p14="http://schemas.microsoft.com/office/powerpoint/2010/main" val="2446361539"/>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15" name="Text Placeholder 7"/>
          <p:cNvSpPr>
            <a:spLocks noGrp="1"/>
          </p:cNvSpPr>
          <p:nvPr>
            <p:ph type="body" sz="quarter" idx="23"/>
          </p:nvPr>
        </p:nvSpPr>
        <p:spPr>
          <a:xfrm>
            <a:off x="457201" y="6121016"/>
            <a:ext cx="11277599" cy="241685"/>
          </a:xfrm>
        </p:spPr>
        <p:txBody>
          <a:bodyPr>
            <a:noAutofit/>
          </a:bodyPr>
          <a:lstStyle>
            <a:lvl1pPr>
              <a:spcAft>
                <a:spcPts val="0"/>
              </a:spcAft>
              <a:defRPr sz="900"/>
            </a:lvl1pPr>
          </a:lstStyle>
          <a:p>
            <a:pPr lvl="0"/>
            <a:r>
              <a:rPr lang="en-US"/>
              <a:t>Click to edit Master text styles</a:t>
            </a:r>
          </a:p>
        </p:txBody>
      </p:sp>
      <p:sp>
        <p:nvSpPr>
          <p:cNvPr id="13" name="Text Placeholder 8">
            <a:extLst>
              <a:ext uri="{FF2B5EF4-FFF2-40B4-BE49-F238E27FC236}">
                <a16:creationId xmlns:a16="http://schemas.microsoft.com/office/drawing/2014/main" id="{ACD26822-93FD-4865-A5E4-053695247E8C}"/>
              </a:ext>
            </a:extLst>
          </p:cNvPr>
          <p:cNvSpPr>
            <a:spLocks noGrp="1"/>
          </p:cNvSpPr>
          <p:nvPr>
            <p:ph type="body" sz="quarter" idx="13"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16" name="Title Placeholder 1">
            <a:extLst>
              <a:ext uri="{FF2B5EF4-FFF2-40B4-BE49-F238E27FC236}">
                <a16:creationId xmlns:a16="http://schemas.microsoft.com/office/drawing/2014/main" id="{B7DE9340-98F1-4431-9CA2-BA6425441E81}"/>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
        <p:nvSpPr>
          <p:cNvPr id="10" name="Text Placeholder 5">
            <a:extLst>
              <a:ext uri="{FF2B5EF4-FFF2-40B4-BE49-F238E27FC236}">
                <a16:creationId xmlns:a16="http://schemas.microsoft.com/office/drawing/2014/main" id="{E7262CBC-4A95-4837-A61F-136A1A92816E}"/>
              </a:ext>
            </a:extLst>
          </p:cNvPr>
          <p:cNvSpPr>
            <a:spLocks noGrp="1"/>
          </p:cNvSpPr>
          <p:nvPr>
            <p:ph type="body" sz="quarter" idx="27"/>
          </p:nvPr>
        </p:nvSpPr>
        <p:spPr>
          <a:xfrm>
            <a:off x="463295" y="1719067"/>
            <a:ext cx="5486516" cy="405939"/>
          </a:xfrm>
        </p:spPr>
        <p:txBody>
          <a:bodyPr>
            <a:noAutofit/>
          </a:bodyPr>
          <a:lstStyle>
            <a:lvl1pPr>
              <a:defRPr sz="1200"/>
            </a:lvl1pPr>
          </a:lstStyle>
          <a:p>
            <a:pPr lvl="0"/>
            <a:r>
              <a:rPr lang="en-US" noProof="0"/>
              <a:t>Click to edit Master text styles</a:t>
            </a:r>
          </a:p>
        </p:txBody>
      </p:sp>
      <p:sp>
        <p:nvSpPr>
          <p:cNvPr id="14" name="Chart Placeholder 2">
            <a:extLst>
              <a:ext uri="{FF2B5EF4-FFF2-40B4-BE49-F238E27FC236}">
                <a16:creationId xmlns:a16="http://schemas.microsoft.com/office/drawing/2014/main" id="{998B6561-5E4C-45DB-B44A-78C42A48BE14}"/>
              </a:ext>
            </a:extLst>
          </p:cNvPr>
          <p:cNvSpPr>
            <a:spLocks noGrp="1"/>
          </p:cNvSpPr>
          <p:nvPr>
            <p:ph type="chart" sz="quarter" idx="28"/>
          </p:nvPr>
        </p:nvSpPr>
        <p:spPr>
          <a:xfrm>
            <a:off x="463295" y="2125005"/>
            <a:ext cx="5486397" cy="3996000"/>
          </a:xfrm>
        </p:spPr>
        <p:txBody>
          <a:bodyPr>
            <a:noAutofit/>
          </a:bodyPr>
          <a:lstStyle>
            <a:lvl1pPr>
              <a:defRPr sz="1200"/>
            </a:lvl1pPr>
          </a:lstStyle>
          <a:p>
            <a:r>
              <a:rPr lang="en-US"/>
              <a:t>Click icon to add chart</a:t>
            </a:r>
            <a:endParaRPr lang="en-GB"/>
          </a:p>
        </p:txBody>
      </p:sp>
      <p:sp>
        <p:nvSpPr>
          <p:cNvPr id="17" name="Text Placeholder 5">
            <a:extLst>
              <a:ext uri="{FF2B5EF4-FFF2-40B4-BE49-F238E27FC236}">
                <a16:creationId xmlns:a16="http://schemas.microsoft.com/office/drawing/2014/main" id="{BB222F9F-D76E-4EB6-8F6C-B094911F4118}"/>
              </a:ext>
            </a:extLst>
          </p:cNvPr>
          <p:cNvSpPr>
            <a:spLocks noGrp="1"/>
          </p:cNvSpPr>
          <p:nvPr>
            <p:ph type="body" sz="quarter" idx="29"/>
          </p:nvPr>
        </p:nvSpPr>
        <p:spPr>
          <a:xfrm>
            <a:off x="6254379" y="1719067"/>
            <a:ext cx="5486516" cy="405939"/>
          </a:xfrm>
        </p:spPr>
        <p:txBody>
          <a:bodyPr>
            <a:noAutofit/>
          </a:bodyPr>
          <a:lstStyle>
            <a:lvl1pPr>
              <a:defRPr sz="1200"/>
            </a:lvl1pPr>
          </a:lstStyle>
          <a:p>
            <a:pPr lvl="0"/>
            <a:r>
              <a:rPr lang="en-US" noProof="0"/>
              <a:t>Click to edit Master text styles</a:t>
            </a:r>
          </a:p>
        </p:txBody>
      </p:sp>
      <p:sp>
        <p:nvSpPr>
          <p:cNvPr id="18" name="Chart Placeholder 2">
            <a:extLst>
              <a:ext uri="{FF2B5EF4-FFF2-40B4-BE49-F238E27FC236}">
                <a16:creationId xmlns:a16="http://schemas.microsoft.com/office/drawing/2014/main" id="{C6A003FD-9D71-4EF0-A043-00FDE84E2939}"/>
              </a:ext>
            </a:extLst>
          </p:cNvPr>
          <p:cNvSpPr>
            <a:spLocks noGrp="1"/>
          </p:cNvSpPr>
          <p:nvPr>
            <p:ph type="chart" sz="quarter" idx="30"/>
          </p:nvPr>
        </p:nvSpPr>
        <p:spPr>
          <a:xfrm>
            <a:off x="6254498" y="2125005"/>
            <a:ext cx="5486397" cy="3996000"/>
          </a:xfrm>
        </p:spPr>
        <p:txBody>
          <a:bodyPr>
            <a:noAutofit/>
          </a:bodyPr>
          <a:lstStyle>
            <a:lvl1pPr>
              <a:defRPr sz="1200"/>
            </a:lvl1pPr>
          </a:lstStyle>
          <a:p>
            <a:r>
              <a:rPr lang="en-US"/>
              <a:t>Click icon to add chart</a:t>
            </a:r>
            <a:endParaRPr lang="en-GB"/>
          </a:p>
        </p:txBody>
      </p:sp>
    </p:spTree>
    <p:extLst>
      <p:ext uri="{BB962C8B-B14F-4D97-AF65-F5344CB8AC3E}">
        <p14:creationId xmlns:p14="http://schemas.microsoft.com/office/powerpoint/2010/main" val="3931527010"/>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6" name="Text Placeholder 18">
            <a:extLst>
              <a:ext uri="{FF2B5EF4-FFF2-40B4-BE49-F238E27FC236}">
                <a16:creationId xmlns:a16="http://schemas.microsoft.com/office/drawing/2014/main" id="{9594675B-632B-4586-A58E-C63B0B063510}"/>
              </a:ext>
            </a:extLst>
          </p:cNvPr>
          <p:cNvSpPr>
            <a:spLocks noGrp="1"/>
          </p:cNvSpPr>
          <p:nvPr>
            <p:ph idx="1"/>
          </p:nvPr>
        </p:nvSpPr>
        <p:spPr>
          <a:xfrm>
            <a:off x="463296" y="1714500"/>
            <a:ext cx="4413504" cy="4648200"/>
          </a:xfrm>
          <a:prstGeom prst="rect">
            <a:avLst/>
          </a:prstGeom>
        </p:spPr>
        <p:txBody>
          <a:bodyPr vert="horz" lIns="0" tIns="0" rIns="0" bIns="0" rtlCol="0">
            <a:noAutofit/>
          </a:bodyPr>
          <a:lstStyle>
            <a:lvl1pPr marL="0" indent="0" algn="l">
              <a:buFontTx/>
              <a:buNone/>
              <a:defRPr sz="1200">
                <a:latin typeface="+mn-lt"/>
              </a:defRPr>
            </a:lvl1pPr>
            <a:lvl2pPr marL="104775" indent="-104775" algn="l">
              <a:buClrTx/>
              <a:buSzPct val="100000"/>
              <a:buFont typeface="Arial" panose="020B0604020202020204" pitchFamily="34" charset="0"/>
              <a:buChar char="•"/>
              <a:defRPr lang="en-US" sz="1200" b="1" kern="1200" dirty="0">
                <a:solidFill>
                  <a:schemeClr val="tx1"/>
                </a:solidFill>
                <a:latin typeface="+mj-lt"/>
                <a:ea typeface="+mn-ea"/>
                <a:cs typeface="Calibri Light" panose="020F0302020204030204" pitchFamily="34" charset="0"/>
              </a:defRPr>
            </a:lvl2pPr>
            <a:lvl3pPr marL="347472" indent="-173736" algn="l">
              <a:buClrTx/>
              <a:buSzPct val="100000"/>
              <a:buFont typeface="Arial" panose="020B0604020202020204" pitchFamily="34" charset="0"/>
              <a:buChar char="−"/>
              <a:defRPr sz="1200">
                <a:latin typeface="+mn-lt"/>
              </a:defRPr>
            </a:lvl3pPr>
            <a:lvl4pPr marL="521208" indent="-173736" algn="l">
              <a:buClrTx/>
              <a:buSzPct val="100000"/>
              <a:buFont typeface="Arial" panose="020B0604020202020204" pitchFamily="34" charset="0"/>
              <a:buChar char="◦"/>
              <a:defRPr sz="1200">
                <a:latin typeface="+mn-lt"/>
              </a:defRPr>
            </a:lvl4pPr>
            <a:lvl5pPr marL="694944" indent="-173736" algn="l">
              <a:buClrTx/>
              <a:buSzPct val="100000"/>
              <a:buFont typeface="Arial" panose="020B0604020202020204" pitchFamily="34" charset="0"/>
              <a:buChar char="−"/>
              <a:defRPr sz="1200">
                <a:latin typeface="+mn-lt"/>
              </a:defRPr>
            </a:lvl5pPr>
          </a:lstStyle>
          <a:p>
            <a:pPr lvl="0"/>
            <a:r>
              <a:rPr lang="en-US"/>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a:t>Second level</a:t>
            </a:r>
          </a:p>
          <a:p>
            <a:pPr lvl="2"/>
            <a:r>
              <a:rPr lang="en-US"/>
              <a:t>Third level</a:t>
            </a:r>
          </a:p>
          <a:p>
            <a:pPr lvl="3"/>
            <a:r>
              <a:rPr lang="en-US"/>
              <a:t>Fourth level</a:t>
            </a:r>
          </a:p>
          <a:p>
            <a:pPr lvl="4"/>
            <a:r>
              <a:rPr lang="en-US"/>
              <a:t>Fifth level</a:t>
            </a:r>
            <a:endParaRPr lang="en-US" noProof="0"/>
          </a:p>
        </p:txBody>
      </p:sp>
      <p:sp>
        <p:nvSpPr>
          <p:cNvPr id="8" name="Content Placeholder 3"/>
          <p:cNvSpPr>
            <a:spLocks noGrp="1"/>
          </p:cNvSpPr>
          <p:nvPr>
            <p:ph sz="quarter" idx="16"/>
          </p:nvPr>
        </p:nvSpPr>
        <p:spPr>
          <a:xfrm>
            <a:off x="5450349" y="1718455"/>
            <a:ext cx="6290545" cy="4716463"/>
          </a:xfrm>
          <a:prstGeom prst="rect">
            <a:avLst/>
          </a:prstGeom>
        </p:spPr>
        <p:txBody>
          <a:bodyPr>
            <a:noAutofit/>
          </a:bodyPr>
          <a:lstStyle>
            <a:lvl1pPr marL="0" indent="0" algn="l">
              <a:buFontTx/>
              <a:buNone/>
              <a:tabLst>
                <a:tab pos="3771900" algn="r"/>
              </a:tabLst>
              <a:defRPr sz="1200"/>
            </a:lvl1pPr>
            <a:lvl2pPr marL="104775" indent="-104775" algn="l">
              <a:buClrTx/>
              <a:buSzPct val="100000"/>
              <a:buFont typeface="Arial" panose="020B0604020202020204" pitchFamily="34" charset="0"/>
              <a:buChar char="•"/>
              <a:tabLst>
                <a:tab pos="3771900" algn="r"/>
              </a:tabLst>
              <a:defRPr lang="en-US" sz="1200" b="1" kern="1200" noProof="0" dirty="0">
                <a:solidFill>
                  <a:schemeClr val="tx1"/>
                </a:solidFill>
                <a:latin typeface="+mj-lt"/>
                <a:ea typeface="+mn-ea"/>
                <a:cs typeface="Calibri Light" panose="020F0302020204030204" pitchFamily="34" charset="0"/>
              </a:defRPr>
            </a:lvl2pPr>
            <a:lvl3pPr marL="228600" indent="-104775" algn="l">
              <a:buClrTx/>
              <a:buSzPct val="100000"/>
              <a:buFont typeface="Arial" panose="020B0604020202020204" pitchFamily="34" charset="0"/>
              <a:buChar char="−"/>
              <a:tabLst>
                <a:tab pos="3771900" algn="r"/>
              </a:tabLst>
              <a:defRPr lang="en-US" sz="1200" kern="1200" noProof="0" dirty="0">
                <a:solidFill>
                  <a:schemeClr val="tx1"/>
                </a:solidFill>
                <a:latin typeface="+mn-lt"/>
                <a:ea typeface="+mn-ea"/>
                <a:cs typeface="Calibri Light" panose="020F0302020204030204" pitchFamily="34" charset="0"/>
              </a:defRPr>
            </a:lvl3pPr>
            <a:lvl4pPr marL="352425" indent="-104775" algn="l">
              <a:buClrTx/>
              <a:buSzPct val="100000"/>
              <a:buFont typeface="Arial" panose="020B0604020202020204" pitchFamily="34" charset="0"/>
              <a:buChar char="◦"/>
              <a:tabLst>
                <a:tab pos="3771900" algn="r"/>
              </a:tabLst>
              <a:defRPr lang="en-US" sz="1200" kern="1200" baseline="0" noProof="0" dirty="0">
                <a:solidFill>
                  <a:schemeClr val="tx1"/>
                </a:solidFill>
                <a:latin typeface="+mn-lt"/>
                <a:ea typeface="+mn-ea"/>
                <a:cs typeface="Calibri Light" panose="020F0302020204030204" pitchFamily="34" charset="0"/>
              </a:defRPr>
            </a:lvl4pPr>
            <a:lvl5pPr marL="476250" indent="-104775" algn="l">
              <a:buClrTx/>
              <a:buSzPct val="100000"/>
              <a:buFont typeface="Arial" panose="020B0604020202020204" pitchFamily="34" charset="0"/>
              <a:buChar char="−"/>
              <a:tabLst>
                <a:tab pos="3771900" algn="r"/>
              </a:tabLst>
              <a:defRPr lang="en-US" sz="1200" kern="1200" baseline="0" noProof="0" dirty="0">
                <a:solidFill>
                  <a:schemeClr val="tx1"/>
                </a:solidFill>
                <a:latin typeface="+mn-lt"/>
                <a:ea typeface="+mn-ea"/>
                <a:cs typeface="Calibri Light" panose="020F0302020204030204" pitchFamily="34" charset="0"/>
              </a:defRPr>
            </a:lvl5pPr>
          </a:lstStyle>
          <a:p>
            <a:pPr lvl="0"/>
            <a:r>
              <a:rPr lang="en-US" noProof="0"/>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Second level</a:t>
            </a:r>
          </a:p>
          <a:p>
            <a:pPr marL="347472" lvl="2"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Third level</a:t>
            </a:r>
          </a:p>
          <a:p>
            <a:pPr marL="521208" lvl="3"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Fourth level</a:t>
            </a:r>
          </a:p>
          <a:p>
            <a:pPr marL="694944" lvl="4" indent="-173736" algn="l" defTabSz="598885" rtl="0" eaLnBrk="1" latinLnBrk="0" hangingPunct="1">
              <a:spcBef>
                <a:spcPts val="0"/>
              </a:spcBef>
              <a:spcAft>
                <a:spcPts val="750"/>
              </a:spcAft>
              <a:buClrTx/>
              <a:buSzPct val="100000"/>
              <a:buFont typeface="Arial" panose="020B0604020202020204" pitchFamily="34" charset="0"/>
              <a:buChar char="−"/>
              <a:tabLst/>
            </a:pPr>
            <a:r>
              <a:rPr lang="en-US" noProof="0"/>
              <a:t>Fifth level</a:t>
            </a:r>
          </a:p>
        </p:txBody>
      </p:sp>
      <p:sp>
        <p:nvSpPr>
          <p:cNvPr id="7" name="Text Placeholder 8">
            <a:extLst>
              <a:ext uri="{FF2B5EF4-FFF2-40B4-BE49-F238E27FC236}">
                <a16:creationId xmlns:a16="http://schemas.microsoft.com/office/drawing/2014/main" id="{834EAC11-4B6F-4989-ADAB-DCA27D91F556}"/>
              </a:ext>
            </a:extLst>
          </p:cNvPr>
          <p:cNvSpPr>
            <a:spLocks noGrp="1"/>
          </p:cNvSpPr>
          <p:nvPr>
            <p:ph type="body" sz="quarter" idx="13"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9" name="Title Placeholder 1">
            <a:extLst>
              <a:ext uri="{FF2B5EF4-FFF2-40B4-BE49-F238E27FC236}">
                <a16:creationId xmlns:a16="http://schemas.microsoft.com/office/drawing/2014/main" id="{615E83D0-63FA-4C06-8888-31EF80337E8A}"/>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Tree>
    <p:extLst>
      <p:ext uri="{BB962C8B-B14F-4D97-AF65-F5344CB8AC3E}">
        <p14:creationId xmlns:p14="http://schemas.microsoft.com/office/powerpoint/2010/main" val="37578459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p:bg bwMode="gray">
      <p:bgPr>
        <a:solidFill>
          <a:schemeClr val="bg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457201" y="5186209"/>
            <a:ext cx="4490721" cy="895983"/>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457201" y="6365848"/>
            <a:ext cx="4490721" cy="273050"/>
          </a:xfrm>
          <a:prstGeom prst="rect">
            <a:avLst/>
          </a:prstGeom>
        </p:spPr>
        <p:txBody>
          <a:bodyPr anchor="b">
            <a:noAutofit/>
          </a:bodyPr>
          <a:lstStyle>
            <a:lvl1pPr>
              <a:spcAft>
                <a:spcPts val="0"/>
              </a:spcAft>
              <a:defRPr sz="1400" b="1">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7" name="Group 26">
            <a:extLst>
              <a:ext uri="{FF2B5EF4-FFF2-40B4-BE49-F238E27FC236}">
                <a16:creationId xmlns:a16="http://schemas.microsoft.com/office/drawing/2014/main" id="{A01EE57E-4C1B-4ECF-94C5-14A453751EA1}"/>
              </a:ext>
            </a:extLst>
          </p:cNvPr>
          <p:cNvGrpSpPr>
            <a:grpSpLocks noChangeAspect="1"/>
          </p:cNvGrpSpPr>
          <p:nvPr userDrawn="1"/>
        </p:nvGrpSpPr>
        <p:grpSpPr>
          <a:xfrm>
            <a:off x="460541" y="344137"/>
            <a:ext cx="1819109" cy="345828"/>
            <a:chOff x="398463" y="404813"/>
            <a:chExt cx="1627187" cy="307976"/>
          </a:xfrm>
          <a:solidFill>
            <a:schemeClr val="tx1"/>
          </a:solidFill>
        </p:grpSpPr>
        <p:sp>
          <p:nvSpPr>
            <p:cNvPr id="28" name="Oval 5">
              <a:extLst>
                <a:ext uri="{FF2B5EF4-FFF2-40B4-BE49-F238E27FC236}">
                  <a16:creationId xmlns:a16="http://schemas.microsoft.com/office/drawing/2014/main" id="{848B10DB-7BA0-47A6-A2BF-E43FDE325327}"/>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9" name="Freeform 6">
              <a:extLst>
                <a:ext uri="{FF2B5EF4-FFF2-40B4-BE49-F238E27FC236}">
                  <a16:creationId xmlns:a16="http://schemas.microsoft.com/office/drawing/2014/main" id="{B690FCB5-02B0-42C1-A71D-2F5ABCA25FF7}"/>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33" name="Rectangle 7">
              <a:extLst>
                <a:ext uri="{FF2B5EF4-FFF2-40B4-BE49-F238E27FC236}">
                  <a16:creationId xmlns:a16="http://schemas.microsoft.com/office/drawing/2014/main" id="{358223E3-2772-41EC-BDC5-F0327F14B288}"/>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34" name="Freeform 8">
              <a:extLst>
                <a:ext uri="{FF2B5EF4-FFF2-40B4-BE49-F238E27FC236}">
                  <a16:creationId xmlns:a16="http://schemas.microsoft.com/office/drawing/2014/main" id="{60E75CE7-1268-47E9-A585-16E350CB0979}"/>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35" name="Rectangle 9">
              <a:extLst>
                <a:ext uri="{FF2B5EF4-FFF2-40B4-BE49-F238E27FC236}">
                  <a16:creationId xmlns:a16="http://schemas.microsoft.com/office/drawing/2014/main" id="{BF8B8A80-FD9A-43B9-A936-A0BE1CAD8037}"/>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36" name="Rectangle 10">
              <a:extLst>
                <a:ext uri="{FF2B5EF4-FFF2-40B4-BE49-F238E27FC236}">
                  <a16:creationId xmlns:a16="http://schemas.microsoft.com/office/drawing/2014/main" id="{5DA18E48-2689-422E-A84C-ECB5B61A0D29}"/>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37" name="Freeform 11">
              <a:extLst>
                <a:ext uri="{FF2B5EF4-FFF2-40B4-BE49-F238E27FC236}">
                  <a16:creationId xmlns:a16="http://schemas.microsoft.com/office/drawing/2014/main" id="{D9316E24-7A8A-4FCF-B2C4-4EE40E3BA994}"/>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38" name="Freeform 12">
              <a:extLst>
                <a:ext uri="{FF2B5EF4-FFF2-40B4-BE49-F238E27FC236}">
                  <a16:creationId xmlns:a16="http://schemas.microsoft.com/office/drawing/2014/main" id="{76354CE9-D577-46E8-886D-1BBB079BE4DC}"/>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39" name="Freeform 13">
              <a:extLst>
                <a:ext uri="{FF2B5EF4-FFF2-40B4-BE49-F238E27FC236}">
                  <a16:creationId xmlns:a16="http://schemas.microsoft.com/office/drawing/2014/main" id="{2232419E-4011-4B15-A744-7F8FCDD1F558}"/>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40" name="Freeform 14">
              <a:extLst>
                <a:ext uri="{FF2B5EF4-FFF2-40B4-BE49-F238E27FC236}">
                  <a16:creationId xmlns:a16="http://schemas.microsoft.com/office/drawing/2014/main" id="{2F957E66-C402-4A51-A806-6052AEAFC8F2}"/>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grpSp>
      <p:sp>
        <p:nvSpPr>
          <p:cNvPr id="44" name="Picture Placeholder 8">
            <a:extLst>
              <a:ext uri="{FF2B5EF4-FFF2-40B4-BE49-F238E27FC236}">
                <a16:creationId xmlns:a16="http://schemas.microsoft.com/office/drawing/2014/main" id="{932C736B-20BB-4603-9DD1-FEB85AD9DC39}"/>
              </a:ext>
            </a:extLst>
          </p:cNvPr>
          <p:cNvSpPr>
            <a:spLocks noGrp="1"/>
          </p:cNvSpPr>
          <p:nvPr>
            <p:ph type="pic" sz="quarter" idx="11"/>
          </p:nvPr>
        </p:nvSpPr>
        <p:spPr>
          <a:xfrm>
            <a:off x="3319272" y="688848"/>
            <a:ext cx="5562600" cy="5556504"/>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1847398861"/>
      </p:ext>
    </p:extLst>
  </p:cSld>
  <p:clrMapOvr>
    <a:masterClrMapping/>
  </p:clrMapOvr>
  <p:transition>
    <p:fade/>
  </p:transition>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10" name="Text Placeholder 18">
            <a:extLst>
              <a:ext uri="{FF2B5EF4-FFF2-40B4-BE49-F238E27FC236}">
                <a16:creationId xmlns:a16="http://schemas.microsoft.com/office/drawing/2014/main" id="{9201CB52-0687-4D7B-BA7D-D371257D7C27}"/>
              </a:ext>
            </a:extLst>
          </p:cNvPr>
          <p:cNvSpPr>
            <a:spLocks noGrp="1"/>
          </p:cNvSpPr>
          <p:nvPr>
            <p:ph idx="1"/>
          </p:nvPr>
        </p:nvSpPr>
        <p:spPr>
          <a:xfrm>
            <a:off x="463296" y="1714500"/>
            <a:ext cx="7410704" cy="4648200"/>
          </a:xfrm>
          <a:prstGeom prst="rect">
            <a:avLst/>
          </a:prstGeom>
        </p:spPr>
        <p:txBody>
          <a:bodyPr vert="horz" lIns="0" tIns="0" rIns="0" bIns="0" rtlCol="0">
            <a:noAutofit/>
          </a:bodyPr>
          <a:lstStyle>
            <a:lvl1pPr marL="0" indent="0" algn="l">
              <a:buFontTx/>
              <a:buNone/>
              <a:defRPr sz="1200">
                <a:latin typeface="+mn-lt"/>
              </a:defRPr>
            </a:lvl1pPr>
            <a:lvl2pPr marL="104775" indent="-104775" algn="l">
              <a:buClrTx/>
              <a:buSzPct val="100000"/>
              <a:buFont typeface="Arial" panose="020B0604020202020204" pitchFamily="34" charset="0"/>
              <a:buChar char="•"/>
              <a:defRPr lang="en-US" sz="1200" b="1" kern="1200" dirty="0">
                <a:solidFill>
                  <a:schemeClr val="tx1"/>
                </a:solidFill>
                <a:latin typeface="+mj-lt"/>
                <a:ea typeface="+mn-ea"/>
                <a:cs typeface="Calibri Light" panose="020F0302020204030204" pitchFamily="34" charset="0"/>
              </a:defRPr>
            </a:lvl2pPr>
            <a:lvl3pPr marL="347472" indent="-173736" algn="l">
              <a:buClrTx/>
              <a:buSzPct val="100000"/>
              <a:buFont typeface="Arial" panose="020B0604020202020204" pitchFamily="34" charset="0"/>
              <a:buChar char="−"/>
              <a:defRPr sz="1200">
                <a:latin typeface="+mn-lt"/>
              </a:defRPr>
            </a:lvl3pPr>
            <a:lvl4pPr marL="521208" indent="-173736" algn="l">
              <a:buClrTx/>
              <a:buSzPct val="100000"/>
              <a:buFont typeface="Arial" panose="020B0604020202020204" pitchFamily="34" charset="0"/>
              <a:buChar char="◦"/>
              <a:defRPr sz="1200">
                <a:latin typeface="+mn-lt"/>
              </a:defRPr>
            </a:lvl4pPr>
            <a:lvl5pPr marL="694944" indent="-173736" algn="l">
              <a:buClrTx/>
              <a:buSzPct val="100000"/>
              <a:buFont typeface="Arial" panose="020B0604020202020204" pitchFamily="34" charset="0"/>
              <a:buChar char="−"/>
              <a:defRPr sz="1200">
                <a:latin typeface="+mn-lt"/>
              </a:defRPr>
            </a:lvl5pPr>
          </a:lstStyle>
          <a:p>
            <a:pPr lvl="0"/>
            <a:r>
              <a:rPr lang="en-US"/>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a:t>Second level</a:t>
            </a:r>
          </a:p>
          <a:p>
            <a:pPr lvl="2"/>
            <a:r>
              <a:rPr lang="en-US"/>
              <a:t>Third level</a:t>
            </a:r>
          </a:p>
          <a:p>
            <a:pPr lvl="3"/>
            <a:r>
              <a:rPr lang="en-US"/>
              <a:t>Fourth level</a:t>
            </a:r>
          </a:p>
          <a:p>
            <a:pPr lvl="4"/>
            <a:r>
              <a:rPr lang="en-US"/>
              <a:t>Fifth level</a:t>
            </a:r>
            <a:endParaRPr lang="en-US" noProof="0"/>
          </a:p>
        </p:txBody>
      </p:sp>
      <p:sp>
        <p:nvSpPr>
          <p:cNvPr id="6" name="Content Placeholder 3"/>
          <p:cNvSpPr>
            <a:spLocks noGrp="1"/>
          </p:cNvSpPr>
          <p:nvPr>
            <p:ph sz="quarter" idx="10"/>
          </p:nvPr>
        </p:nvSpPr>
        <p:spPr>
          <a:xfrm>
            <a:off x="8192978" y="1737504"/>
            <a:ext cx="3547917" cy="4644248"/>
          </a:xfrm>
          <a:prstGeom prst="rect">
            <a:avLst/>
          </a:prstGeom>
        </p:spPr>
        <p:txBody>
          <a:bodyPr>
            <a:noAutofit/>
          </a:bodyPr>
          <a:lstStyle>
            <a:lvl1pPr>
              <a:tabLst>
                <a:tab pos="3771900" algn="r"/>
              </a:tabLst>
              <a:defRPr sz="1800">
                <a:solidFill>
                  <a:schemeClr val="accent3"/>
                </a:solidFill>
              </a:defRPr>
            </a:lvl1pPr>
            <a:lvl2pPr>
              <a:tabLst>
                <a:tab pos="3771900" algn="r"/>
              </a:tabLst>
              <a:defRPr/>
            </a:lvl2pPr>
            <a:lvl3pPr>
              <a:tabLst>
                <a:tab pos="3771900" algn="r"/>
              </a:tabLst>
              <a:defRPr/>
            </a:lvl3pPr>
            <a:lvl4pPr>
              <a:tabLst>
                <a:tab pos="3771900" algn="r"/>
              </a:tabLst>
              <a:defRPr/>
            </a:lvl4pPr>
            <a:lvl5pPr>
              <a:tabLst>
                <a:tab pos="3771900" algn="r"/>
              </a:tabLst>
              <a:defRPr baseline="0"/>
            </a:lvl5pPr>
          </a:lstStyle>
          <a:p>
            <a:pPr lvl="0"/>
            <a:r>
              <a:rPr lang="en-US" noProof="0"/>
              <a:t>Click to edit Master text styles</a:t>
            </a:r>
          </a:p>
        </p:txBody>
      </p:sp>
      <p:sp>
        <p:nvSpPr>
          <p:cNvPr id="7" name="Text Placeholder 8">
            <a:extLst>
              <a:ext uri="{FF2B5EF4-FFF2-40B4-BE49-F238E27FC236}">
                <a16:creationId xmlns:a16="http://schemas.microsoft.com/office/drawing/2014/main" id="{D58FC9CF-4F37-4309-BF5F-E64AE49426F2}"/>
              </a:ext>
            </a:extLst>
          </p:cNvPr>
          <p:cNvSpPr>
            <a:spLocks noGrp="1"/>
          </p:cNvSpPr>
          <p:nvPr>
            <p:ph type="body" sz="quarter" idx="13"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9" name="Title Placeholder 1">
            <a:extLst>
              <a:ext uri="{FF2B5EF4-FFF2-40B4-BE49-F238E27FC236}">
                <a16:creationId xmlns:a16="http://schemas.microsoft.com/office/drawing/2014/main" id="{6999054A-E358-4B12-B841-DE440A68D9B1}"/>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Tree>
    <p:extLst>
      <p:ext uri="{BB962C8B-B14F-4D97-AF65-F5344CB8AC3E}">
        <p14:creationId xmlns:p14="http://schemas.microsoft.com/office/powerpoint/2010/main" val="2869992797"/>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2" name="Text Placeholder 7"/>
          <p:cNvSpPr>
            <a:spLocks noGrp="1"/>
          </p:cNvSpPr>
          <p:nvPr>
            <p:ph type="body" sz="quarter" idx="23"/>
          </p:nvPr>
        </p:nvSpPr>
        <p:spPr>
          <a:xfrm>
            <a:off x="461468" y="6121016"/>
            <a:ext cx="11277600" cy="241685"/>
          </a:xfrm>
        </p:spPr>
        <p:txBody>
          <a:bodyPr>
            <a:noAutofit/>
          </a:bodyPr>
          <a:lstStyle>
            <a:lvl1pPr>
              <a:spcAft>
                <a:spcPts val="0"/>
              </a:spcAft>
              <a:defRPr sz="900"/>
            </a:lvl1pPr>
          </a:lstStyle>
          <a:p>
            <a:pPr lvl="0"/>
            <a:r>
              <a:rPr lang="en-US" noProof="0"/>
              <a:t>Click to edit Master text styles</a:t>
            </a:r>
          </a:p>
        </p:txBody>
      </p:sp>
      <p:sp>
        <p:nvSpPr>
          <p:cNvPr id="23" name="Text Placeholder 8">
            <a:extLst>
              <a:ext uri="{FF2B5EF4-FFF2-40B4-BE49-F238E27FC236}">
                <a16:creationId xmlns:a16="http://schemas.microsoft.com/office/drawing/2014/main" id="{272C8D47-97C8-4E6F-91CC-C3AB406C1C26}"/>
              </a:ext>
            </a:extLst>
          </p:cNvPr>
          <p:cNvSpPr>
            <a:spLocks noGrp="1"/>
          </p:cNvSpPr>
          <p:nvPr>
            <p:ph type="body" sz="quarter" idx="13"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24" name="Title Placeholder 1">
            <a:extLst>
              <a:ext uri="{FF2B5EF4-FFF2-40B4-BE49-F238E27FC236}">
                <a16:creationId xmlns:a16="http://schemas.microsoft.com/office/drawing/2014/main" id="{D65F0445-032D-4E6A-83EC-59A2184ED5F6}"/>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
        <p:nvSpPr>
          <p:cNvPr id="11" name="Text Placeholder 5">
            <a:extLst>
              <a:ext uri="{FF2B5EF4-FFF2-40B4-BE49-F238E27FC236}">
                <a16:creationId xmlns:a16="http://schemas.microsoft.com/office/drawing/2014/main" id="{635AD765-9B18-433B-8EB6-038BE1B79DF7}"/>
              </a:ext>
            </a:extLst>
          </p:cNvPr>
          <p:cNvSpPr>
            <a:spLocks noGrp="1"/>
          </p:cNvSpPr>
          <p:nvPr>
            <p:ph type="body" sz="quarter" idx="28"/>
          </p:nvPr>
        </p:nvSpPr>
        <p:spPr>
          <a:xfrm>
            <a:off x="463295" y="1719067"/>
            <a:ext cx="3549626" cy="405939"/>
          </a:xfrm>
        </p:spPr>
        <p:txBody>
          <a:bodyPr>
            <a:noAutofit/>
          </a:bodyPr>
          <a:lstStyle>
            <a:lvl1pPr>
              <a:defRPr sz="1200"/>
            </a:lvl1pPr>
          </a:lstStyle>
          <a:p>
            <a:pPr lvl="0"/>
            <a:r>
              <a:rPr lang="en-US" noProof="0"/>
              <a:t>Click to edit Master text styles</a:t>
            </a:r>
          </a:p>
        </p:txBody>
      </p:sp>
      <p:sp>
        <p:nvSpPr>
          <p:cNvPr id="13" name="Chart Placeholder 2">
            <a:extLst>
              <a:ext uri="{FF2B5EF4-FFF2-40B4-BE49-F238E27FC236}">
                <a16:creationId xmlns:a16="http://schemas.microsoft.com/office/drawing/2014/main" id="{D130E188-2B4B-486C-BD1D-47C20FA475E7}"/>
              </a:ext>
            </a:extLst>
          </p:cNvPr>
          <p:cNvSpPr>
            <a:spLocks noGrp="1"/>
          </p:cNvSpPr>
          <p:nvPr>
            <p:ph type="chart" sz="quarter" idx="29"/>
          </p:nvPr>
        </p:nvSpPr>
        <p:spPr>
          <a:xfrm>
            <a:off x="463295" y="2125005"/>
            <a:ext cx="3549549" cy="3996000"/>
          </a:xfrm>
        </p:spPr>
        <p:txBody>
          <a:bodyPr>
            <a:noAutofit/>
          </a:bodyPr>
          <a:lstStyle>
            <a:lvl1pPr>
              <a:defRPr sz="1200"/>
            </a:lvl1pPr>
          </a:lstStyle>
          <a:p>
            <a:r>
              <a:rPr lang="en-US"/>
              <a:t>Click icon to add chart</a:t>
            </a:r>
            <a:endParaRPr lang="en-GB"/>
          </a:p>
        </p:txBody>
      </p:sp>
      <p:sp>
        <p:nvSpPr>
          <p:cNvPr id="14" name="Text Placeholder 5">
            <a:extLst>
              <a:ext uri="{FF2B5EF4-FFF2-40B4-BE49-F238E27FC236}">
                <a16:creationId xmlns:a16="http://schemas.microsoft.com/office/drawing/2014/main" id="{A6933EB7-6AC2-4723-921C-5EC8AC5FD6BE}"/>
              </a:ext>
            </a:extLst>
          </p:cNvPr>
          <p:cNvSpPr>
            <a:spLocks noGrp="1"/>
          </p:cNvSpPr>
          <p:nvPr>
            <p:ph type="body" sz="quarter" idx="27"/>
          </p:nvPr>
        </p:nvSpPr>
        <p:spPr>
          <a:xfrm>
            <a:off x="8189609" y="1719067"/>
            <a:ext cx="3549703" cy="405939"/>
          </a:xfrm>
        </p:spPr>
        <p:txBody>
          <a:bodyPr>
            <a:noAutofit/>
          </a:bodyPr>
          <a:lstStyle>
            <a:lvl1pPr>
              <a:defRPr sz="1200"/>
            </a:lvl1pPr>
          </a:lstStyle>
          <a:p>
            <a:pPr lvl="0"/>
            <a:r>
              <a:rPr lang="en-US" noProof="0"/>
              <a:t>Click to edit Master text styles</a:t>
            </a:r>
          </a:p>
        </p:txBody>
      </p:sp>
      <p:sp>
        <p:nvSpPr>
          <p:cNvPr id="15" name="Chart Placeholder 2">
            <a:extLst>
              <a:ext uri="{FF2B5EF4-FFF2-40B4-BE49-F238E27FC236}">
                <a16:creationId xmlns:a16="http://schemas.microsoft.com/office/drawing/2014/main" id="{90031F83-D8FE-4B02-B434-578AF2C925E7}"/>
              </a:ext>
            </a:extLst>
          </p:cNvPr>
          <p:cNvSpPr>
            <a:spLocks noGrp="1"/>
          </p:cNvSpPr>
          <p:nvPr>
            <p:ph type="chart" sz="quarter" idx="30"/>
          </p:nvPr>
        </p:nvSpPr>
        <p:spPr>
          <a:xfrm>
            <a:off x="8189442" y="2125005"/>
            <a:ext cx="3549626" cy="3996000"/>
          </a:xfrm>
        </p:spPr>
        <p:txBody>
          <a:bodyPr>
            <a:noAutofit/>
          </a:bodyPr>
          <a:lstStyle>
            <a:lvl1pPr>
              <a:defRPr sz="1200"/>
            </a:lvl1pPr>
          </a:lstStyle>
          <a:p>
            <a:r>
              <a:rPr lang="en-US"/>
              <a:t>Click icon to add chart</a:t>
            </a:r>
            <a:endParaRPr lang="en-GB"/>
          </a:p>
        </p:txBody>
      </p:sp>
      <p:sp>
        <p:nvSpPr>
          <p:cNvPr id="16" name="Text Placeholder 5">
            <a:extLst>
              <a:ext uri="{FF2B5EF4-FFF2-40B4-BE49-F238E27FC236}">
                <a16:creationId xmlns:a16="http://schemas.microsoft.com/office/drawing/2014/main" id="{2C2543A0-9DD5-4C41-83BF-4667874B7DF9}"/>
              </a:ext>
            </a:extLst>
          </p:cNvPr>
          <p:cNvSpPr>
            <a:spLocks noGrp="1"/>
          </p:cNvSpPr>
          <p:nvPr>
            <p:ph type="body" sz="quarter" idx="31"/>
          </p:nvPr>
        </p:nvSpPr>
        <p:spPr>
          <a:xfrm>
            <a:off x="4326414" y="1719067"/>
            <a:ext cx="3549703" cy="405939"/>
          </a:xfrm>
        </p:spPr>
        <p:txBody>
          <a:bodyPr>
            <a:noAutofit/>
          </a:bodyPr>
          <a:lstStyle>
            <a:lvl1pPr>
              <a:defRPr sz="1200"/>
            </a:lvl1pPr>
          </a:lstStyle>
          <a:p>
            <a:pPr lvl="0"/>
            <a:r>
              <a:rPr lang="en-US" noProof="0"/>
              <a:t>Click to edit Master text styles</a:t>
            </a:r>
          </a:p>
        </p:txBody>
      </p:sp>
      <p:sp>
        <p:nvSpPr>
          <p:cNvPr id="25" name="Chart Placeholder 2">
            <a:extLst>
              <a:ext uri="{FF2B5EF4-FFF2-40B4-BE49-F238E27FC236}">
                <a16:creationId xmlns:a16="http://schemas.microsoft.com/office/drawing/2014/main" id="{3C1BDB83-19E3-4D76-BED6-5241B384772C}"/>
              </a:ext>
            </a:extLst>
          </p:cNvPr>
          <p:cNvSpPr>
            <a:spLocks noGrp="1"/>
          </p:cNvSpPr>
          <p:nvPr>
            <p:ph type="chart" sz="quarter" idx="32"/>
          </p:nvPr>
        </p:nvSpPr>
        <p:spPr>
          <a:xfrm>
            <a:off x="4326330" y="2125005"/>
            <a:ext cx="3549626" cy="3996000"/>
          </a:xfrm>
        </p:spPr>
        <p:txBody>
          <a:bodyPr>
            <a:noAutofit/>
          </a:bodyPr>
          <a:lstStyle>
            <a:lvl1pPr>
              <a:defRPr sz="1200"/>
            </a:lvl1pPr>
          </a:lstStyle>
          <a:p>
            <a:r>
              <a:rPr lang="en-US"/>
              <a:t>Click icon to add chart</a:t>
            </a:r>
            <a:endParaRPr lang="en-GB"/>
          </a:p>
        </p:txBody>
      </p:sp>
    </p:spTree>
    <p:extLst>
      <p:ext uri="{BB962C8B-B14F-4D97-AF65-F5344CB8AC3E}">
        <p14:creationId xmlns:p14="http://schemas.microsoft.com/office/powerpoint/2010/main" val="2918451841"/>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481764" y="1719067"/>
            <a:ext cx="2715768" cy="1260000"/>
          </a:xfrm>
        </p:spPr>
        <p:txBody>
          <a:bodyPr lIns="0" tIns="0" rIns="0" bIns="0">
            <a:noAutofit/>
          </a:bodyPr>
          <a:lstStyle>
            <a:lvl1pPr>
              <a:defRPr sz="1200"/>
            </a:lvl1pPr>
          </a:lstStyle>
          <a:p>
            <a:r>
              <a:rPr lang="en-US" noProof="0"/>
              <a:t>Click icon to add picture</a:t>
            </a:r>
          </a:p>
        </p:txBody>
      </p:sp>
      <p:sp>
        <p:nvSpPr>
          <p:cNvPr id="5" name="Picture Placeholder 6"/>
          <p:cNvSpPr>
            <a:spLocks noGrp="1"/>
          </p:cNvSpPr>
          <p:nvPr>
            <p:ph type="pic" sz="quarter" idx="14"/>
          </p:nvPr>
        </p:nvSpPr>
        <p:spPr>
          <a:xfrm>
            <a:off x="3329552" y="1719067"/>
            <a:ext cx="2715768" cy="1260000"/>
          </a:xfrm>
        </p:spPr>
        <p:txBody>
          <a:bodyPr lIns="0" tIns="0" rIns="0" bIns="0">
            <a:noAutofit/>
          </a:bodyPr>
          <a:lstStyle>
            <a:lvl1pPr>
              <a:defRPr sz="1200"/>
            </a:lvl1pPr>
          </a:lstStyle>
          <a:p>
            <a:r>
              <a:rPr lang="en-US" noProof="0"/>
              <a:t>Click icon to add picture</a:t>
            </a:r>
          </a:p>
        </p:txBody>
      </p:sp>
      <p:sp>
        <p:nvSpPr>
          <p:cNvPr id="6" name="Picture Placeholder 6"/>
          <p:cNvSpPr>
            <a:spLocks noGrp="1"/>
          </p:cNvSpPr>
          <p:nvPr>
            <p:ph type="pic" sz="quarter" idx="15"/>
          </p:nvPr>
        </p:nvSpPr>
        <p:spPr>
          <a:xfrm>
            <a:off x="6177340" y="1719067"/>
            <a:ext cx="2715768" cy="1260000"/>
          </a:xfrm>
        </p:spPr>
        <p:txBody>
          <a:bodyPr lIns="0" tIns="0" rIns="0" bIns="0">
            <a:noAutofit/>
          </a:bodyPr>
          <a:lstStyle>
            <a:lvl1pPr>
              <a:defRPr sz="1200"/>
            </a:lvl1pPr>
          </a:lstStyle>
          <a:p>
            <a:r>
              <a:rPr lang="en-US" noProof="0"/>
              <a:t>Click icon to add picture</a:t>
            </a:r>
          </a:p>
        </p:txBody>
      </p:sp>
      <p:sp>
        <p:nvSpPr>
          <p:cNvPr id="7" name="Picture Placeholder 6"/>
          <p:cNvSpPr>
            <a:spLocks noGrp="1"/>
          </p:cNvSpPr>
          <p:nvPr>
            <p:ph type="pic" sz="quarter" idx="16"/>
          </p:nvPr>
        </p:nvSpPr>
        <p:spPr>
          <a:xfrm>
            <a:off x="9025127" y="1719067"/>
            <a:ext cx="2715768" cy="1260000"/>
          </a:xfrm>
        </p:spPr>
        <p:txBody>
          <a:bodyPr lIns="0" tIns="0" rIns="0" bIns="0">
            <a:noAutofit/>
          </a:bodyPr>
          <a:lstStyle>
            <a:lvl1pPr>
              <a:defRPr sz="1200"/>
            </a:lvl1pPr>
          </a:lstStyle>
          <a:p>
            <a:r>
              <a:rPr lang="en-US" noProof="0"/>
              <a:t>Click icon to add picture</a:t>
            </a:r>
          </a:p>
        </p:txBody>
      </p:sp>
      <p:sp>
        <p:nvSpPr>
          <p:cNvPr id="9" name="Text Placeholder 8"/>
          <p:cNvSpPr>
            <a:spLocks noGrp="1"/>
          </p:cNvSpPr>
          <p:nvPr>
            <p:ph type="body" sz="quarter" idx="17"/>
          </p:nvPr>
        </p:nvSpPr>
        <p:spPr>
          <a:xfrm>
            <a:off x="473297" y="3084311"/>
            <a:ext cx="2715768" cy="3278389"/>
          </a:xfrm>
        </p:spPr>
        <p:txBody>
          <a:bodyPr>
            <a:noAutofit/>
          </a:bodyPr>
          <a:lstStyle>
            <a:lvl1pPr marL="0" indent="0" algn="l">
              <a:buFontTx/>
              <a:buNone/>
              <a:defRPr sz="1200" b="1">
                <a:solidFill>
                  <a:schemeClr val="accent1"/>
                </a:solidFill>
              </a:defRPr>
            </a:lvl1pPr>
            <a:lvl2pPr marL="104775" indent="-104775" algn="l">
              <a:spcAft>
                <a:spcPts val="0"/>
              </a:spcAft>
              <a:buClrTx/>
              <a:buSzPct val="100000"/>
              <a:buFont typeface="Arial" panose="020B0604020202020204" pitchFamily="34" charset="0"/>
              <a:buChar char="•"/>
              <a:defRPr lang="en-US" sz="1200" b="1" kern="1200" noProof="0" dirty="0">
                <a:solidFill>
                  <a:schemeClr val="tx1"/>
                </a:solidFill>
                <a:latin typeface="+mj-lt"/>
                <a:ea typeface="+mn-ea"/>
                <a:cs typeface="Calibri Light" panose="020F0302020204030204" pitchFamily="34" charset="0"/>
              </a:defRPr>
            </a:lvl2pPr>
            <a:lvl3pPr marL="228600" indent="-104775" algn="l">
              <a:spcAft>
                <a:spcPts val="0"/>
              </a:spcAft>
              <a:buClrTx/>
              <a:buSzPct val="100000"/>
              <a:buFont typeface="Arial" panose="020B0604020202020204" pitchFamily="34" charset="0"/>
              <a:buChar char="−"/>
              <a:defRPr lang="en-US" sz="1200" kern="1200" noProof="0" dirty="0">
                <a:solidFill>
                  <a:schemeClr val="tx1"/>
                </a:solidFill>
                <a:latin typeface="+mn-lt"/>
                <a:ea typeface="+mn-ea"/>
                <a:cs typeface="Calibri Light" panose="020F0302020204030204" pitchFamily="34" charset="0"/>
              </a:defRPr>
            </a:lvl3pPr>
            <a:lvl4pPr marL="352425" indent="-104775" algn="l">
              <a:spcAft>
                <a:spcPts val="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4pPr>
            <a:lvl5pPr marL="476250" indent="-104775" algn="l">
              <a:spcAft>
                <a:spcPts val="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Second level</a:t>
            </a:r>
          </a:p>
          <a:p>
            <a:pPr marL="347472" lvl="2"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Third level</a:t>
            </a:r>
          </a:p>
          <a:p>
            <a:pPr marL="521208" lvl="3"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Fourth level</a:t>
            </a:r>
          </a:p>
          <a:p>
            <a:pPr marL="694944" lvl="4" indent="-173736" algn="l" defTabSz="598885" rtl="0" eaLnBrk="1" latinLnBrk="0" hangingPunct="1">
              <a:spcBef>
                <a:spcPts val="0"/>
              </a:spcBef>
              <a:spcAft>
                <a:spcPts val="750"/>
              </a:spcAft>
              <a:buClrTx/>
              <a:buSzPct val="100000"/>
              <a:buFont typeface="Arial" panose="020B0604020202020204" pitchFamily="34" charset="0"/>
              <a:buChar char="−"/>
              <a:tabLst/>
            </a:pPr>
            <a:r>
              <a:rPr lang="en-US" noProof="0"/>
              <a:t>Fifth level</a:t>
            </a:r>
          </a:p>
        </p:txBody>
      </p:sp>
      <p:sp>
        <p:nvSpPr>
          <p:cNvPr id="10" name="Text Placeholder 8"/>
          <p:cNvSpPr>
            <a:spLocks noGrp="1"/>
          </p:cNvSpPr>
          <p:nvPr>
            <p:ph type="body" sz="quarter" idx="18"/>
          </p:nvPr>
        </p:nvSpPr>
        <p:spPr>
          <a:xfrm>
            <a:off x="6174517" y="3087958"/>
            <a:ext cx="2715768" cy="3274742"/>
          </a:xfrm>
        </p:spPr>
        <p:txBody>
          <a:bodyPr>
            <a:noAutofit/>
          </a:bodyPr>
          <a:lstStyle>
            <a:lvl1pPr marL="0" indent="0" algn="l">
              <a:buFontTx/>
              <a:buNone/>
              <a:defRPr sz="1200" b="1">
                <a:solidFill>
                  <a:schemeClr val="accent1"/>
                </a:solidFill>
              </a:defRPr>
            </a:lvl1pPr>
            <a:lvl2pPr marL="104775" indent="-104775" algn="l">
              <a:spcAft>
                <a:spcPts val="0"/>
              </a:spcAft>
              <a:buClrTx/>
              <a:buSzPct val="100000"/>
              <a:buFont typeface="Arial" panose="020B0604020202020204" pitchFamily="34" charset="0"/>
              <a:buChar char="•"/>
              <a:defRPr lang="en-US" sz="1200" b="1" kern="1200" noProof="0" dirty="0">
                <a:solidFill>
                  <a:schemeClr val="tx1"/>
                </a:solidFill>
                <a:latin typeface="+mj-lt"/>
                <a:ea typeface="+mn-ea"/>
                <a:cs typeface="Calibri Light" panose="020F0302020204030204" pitchFamily="34" charset="0"/>
              </a:defRPr>
            </a:lvl2pPr>
            <a:lvl3pPr marL="228600" indent="-104775" algn="l">
              <a:spcAft>
                <a:spcPts val="0"/>
              </a:spcAft>
              <a:buClrTx/>
              <a:buSzPct val="100000"/>
              <a:buFont typeface="Arial" panose="020B0604020202020204" pitchFamily="34" charset="0"/>
              <a:buChar char="−"/>
              <a:defRPr lang="en-US" sz="1200" kern="1200" noProof="0" dirty="0">
                <a:solidFill>
                  <a:schemeClr val="tx1"/>
                </a:solidFill>
                <a:latin typeface="+mn-lt"/>
                <a:ea typeface="+mn-ea"/>
                <a:cs typeface="Calibri Light" panose="020F0302020204030204" pitchFamily="34" charset="0"/>
              </a:defRPr>
            </a:lvl3pPr>
            <a:lvl4pPr marL="352425" indent="-104775" algn="l">
              <a:spcAft>
                <a:spcPts val="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4pPr>
            <a:lvl5pPr marL="476250" indent="-104775" algn="l">
              <a:spcAft>
                <a:spcPts val="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Second level</a:t>
            </a:r>
          </a:p>
          <a:p>
            <a:pPr marL="347472" lvl="2"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Third level</a:t>
            </a:r>
          </a:p>
          <a:p>
            <a:pPr marL="521208" lvl="3"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Fourth level</a:t>
            </a:r>
          </a:p>
          <a:p>
            <a:pPr marL="694944" lvl="4" indent="-173736" algn="l" defTabSz="598885" rtl="0" eaLnBrk="1" latinLnBrk="0" hangingPunct="1">
              <a:spcBef>
                <a:spcPts val="0"/>
              </a:spcBef>
              <a:spcAft>
                <a:spcPts val="750"/>
              </a:spcAft>
              <a:buClrTx/>
              <a:buSzPct val="100000"/>
              <a:buFont typeface="Arial" panose="020B0604020202020204" pitchFamily="34" charset="0"/>
              <a:buChar char="−"/>
              <a:tabLst/>
            </a:pPr>
            <a:r>
              <a:rPr lang="en-US" noProof="0"/>
              <a:t>Fifth level</a:t>
            </a:r>
          </a:p>
        </p:txBody>
      </p:sp>
      <p:sp>
        <p:nvSpPr>
          <p:cNvPr id="11" name="Text Placeholder 8"/>
          <p:cNvSpPr>
            <a:spLocks noGrp="1"/>
          </p:cNvSpPr>
          <p:nvPr>
            <p:ph type="body" sz="quarter" idx="19"/>
          </p:nvPr>
        </p:nvSpPr>
        <p:spPr>
          <a:xfrm>
            <a:off x="3323907" y="3087959"/>
            <a:ext cx="2715768" cy="3274741"/>
          </a:xfrm>
        </p:spPr>
        <p:txBody>
          <a:bodyPr>
            <a:noAutofit/>
          </a:bodyPr>
          <a:lstStyle>
            <a:lvl1pPr marL="0" indent="0" algn="l">
              <a:buFontTx/>
              <a:buNone/>
              <a:defRPr sz="1200" b="1">
                <a:solidFill>
                  <a:schemeClr val="accent1"/>
                </a:solidFill>
              </a:defRPr>
            </a:lvl1pPr>
            <a:lvl2pPr marL="104775" indent="-104775" algn="l">
              <a:spcAft>
                <a:spcPts val="0"/>
              </a:spcAft>
              <a:buClrTx/>
              <a:buSzPct val="100000"/>
              <a:buFont typeface="Arial" panose="020B0604020202020204" pitchFamily="34" charset="0"/>
              <a:buChar char="•"/>
              <a:defRPr lang="en-US" sz="1200" b="1" kern="1200" noProof="0" dirty="0">
                <a:solidFill>
                  <a:schemeClr val="tx1"/>
                </a:solidFill>
                <a:latin typeface="+mj-lt"/>
                <a:ea typeface="+mn-ea"/>
                <a:cs typeface="Calibri Light" panose="020F0302020204030204" pitchFamily="34" charset="0"/>
              </a:defRPr>
            </a:lvl2pPr>
            <a:lvl3pPr marL="228600" indent="-104775" algn="l">
              <a:spcAft>
                <a:spcPts val="0"/>
              </a:spcAft>
              <a:buClrTx/>
              <a:buSzPct val="100000"/>
              <a:buFont typeface="Arial" panose="020B0604020202020204" pitchFamily="34" charset="0"/>
              <a:buChar char="−"/>
              <a:defRPr lang="en-US" sz="1200" kern="1200" noProof="0" dirty="0">
                <a:solidFill>
                  <a:schemeClr val="tx1"/>
                </a:solidFill>
                <a:latin typeface="+mn-lt"/>
                <a:ea typeface="+mn-ea"/>
                <a:cs typeface="Calibri Light" panose="020F0302020204030204" pitchFamily="34" charset="0"/>
              </a:defRPr>
            </a:lvl3pPr>
            <a:lvl4pPr marL="352425" indent="-104775" algn="l">
              <a:spcAft>
                <a:spcPts val="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4pPr>
            <a:lvl5pPr marL="476250" indent="-104775" algn="l">
              <a:spcAft>
                <a:spcPts val="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Second level</a:t>
            </a:r>
          </a:p>
          <a:p>
            <a:pPr marL="347472" lvl="2"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Third level</a:t>
            </a:r>
          </a:p>
          <a:p>
            <a:pPr marL="521208" lvl="3"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Fourth level</a:t>
            </a:r>
          </a:p>
          <a:p>
            <a:pPr marL="694944" lvl="4" indent="-173736" algn="l" defTabSz="598885" rtl="0" eaLnBrk="1" latinLnBrk="0" hangingPunct="1">
              <a:spcBef>
                <a:spcPts val="0"/>
              </a:spcBef>
              <a:spcAft>
                <a:spcPts val="750"/>
              </a:spcAft>
              <a:buClrTx/>
              <a:buSzPct val="100000"/>
              <a:buFont typeface="Arial" panose="020B0604020202020204" pitchFamily="34" charset="0"/>
              <a:buChar char="−"/>
              <a:tabLst/>
            </a:pPr>
            <a:r>
              <a:rPr lang="en-US" noProof="0"/>
              <a:t>Fifth level</a:t>
            </a:r>
          </a:p>
        </p:txBody>
      </p:sp>
      <p:sp>
        <p:nvSpPr>
          <p:cNvPr id="12" name="Text Placeholder 8"/>
          <p:cNvSpPr>
            <a:spLocks noGrp="1"/>
          </p:cNvSpPr>
          <p:nvPr>
            <p:ph type="body" sz="quarter" idx="20"/>
          </p:nvPr>
        </p:nvSpPr>
        <p:spPr>
          <a:xfrm>
            <a:off x="9025127" y="3084311"/>
            <a:ext cx="2715768" cy="3278389"/>
          </a:xfrm>
        </p:spPr>
        <p:txBody>
          <a:bodyPr>
            <a:noAutofit/>
          </a:bodyPr>
          <a:lstStyle>
            <a:lvl1pPr marL="0" indent="0" algn="l">
              <a:buFontTx/>
              <a:buNone/>
              <a:defRPr sz="1200" b="1">
                <a:solidFill>
                  <a:schemeClr val="accent1"/>
                </a:solidFill>
              </a:defRPr>
            </a:lvl1pPr>
            <a:lvl2pPr marL="104775" indent="-104775" algn="l">
              <a:spcAft>
                <a:spcPts val="0"/>
              </a:spcAft>
              <a:buClrTx/>
              <a:buSzPct val="100000"/>
              <a:buFont typeface="Arial" panose="020B0604020202020204" pitchFamily="34" charset="0"/>
              <a:buChar char="•"/>
              <a:defRPr lang="en-US" sz="1200" b="1" kern="1200" noProof="0" dirty="0">
                <a:solidFill>
                  <a:schemeClr val="tx1"/>
                </a:solidFill>
                <a:latin typeface="+mj-lt"/>
                <a:ea typeface="+mn-ea"/>
                <a:cs typeface="Calibri Light" panose="020F0302020204030204" pitchFamily="34" charset="0"/>
              </a:defRPr>
            </a:lvl2pPr>
            <a:lvl3pPr marL="228600" indent="-104775" algn="l">
              <a:spcAft>
                <a:spcPts val="0"/>
              </a:spcAft>
              <a:buClrTx/>
              <a:buSzPct val="100000"/>
              <a:buFont typeface="Arial" panose="020B0604020202020204" pitchFamily="34" charset="0"/>
              <a:buChar char="−"/>
              <a:defRPr lang="en-US" sz="1200" kern="1200" noProof="0" dirty="0">
                <a:solidFill>
                  <a:schemeClr val="tx1"/>
                </a:solidFill>
                <a:latin typeface="+mn-lt"/>
                <a:ea typeface="+mn-ea"/>
                <a:cs typeface="Calibri Light" panose="020F0302020204030204" pitchFamily="34" charset="0"/>
              </a:defRPr>
            </a:lvl3pPr>
            <a:lvl4pPr marL="352425" indent="-104775" algn="l">
              <a:spcAft>
                <a:spcPts val="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4pPr>
            <a:lvl5pPr marL="476250" indent="-104775" algn="l">
              <a:spcAft>
                <a:spcPts val="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Second level</a:t>
            </a:r>
          </a:p>
          <a:p>
            <a:pPr marL="347472" lvl="2"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Third level</a:t>
            </a:r>
          </a:p>
          <a:p>
            <a:pPr marL="521208" lvl="3"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Fourth level</a:t>
            </a:r>
          </a:p>
          <a:p>
            <a:pPr marL="694944" lvl="4" indent="-173736" algn="l" defTabSz="598885" rtl="0" eaLnBrk="1" latinLnBrk="0" hangingPunct="1">
              <a:spcBef>
                <a:spcPts val="0"/>
              </a:spcBef>
              <a:spcAft>
                <a:spcPts val="750"/>
              </a:spcAft>
              <a:buClrTx/>
              <a:buSzPct val="100000"/>
              <a:buFont typeface="Arial" panose="020B0604020202020204" pitchFamily="34" charset="0"/>
              <a:buChar char="−"/>
              <a:tabLst/>
            </a:pPr>
            <a:r>
              <a:rPr lang="en-US" noProof="0"/>
              <a:t>Fifth level</a:t>
            </a:r>
          </a:p>
        </p:txBody>
      </p:sp>
      <p:sp>
        <p:nvSpPr>
          <p:cNvPr id="13" name="Text Placeholder 8">
            <a:extLst>
              <a:ext uri="{FF2B5EF4-FFF2-40B4-BE49-F238E27FC236}">
                <a16:creationId xmlns:a16="http://schemas.microsoft.com/office/drawing/2014/main" id="{81DFAED1-3C69-4431-8715-026D730F1B57}"/>
              </a:ext>
            </a:extLst>
          </p:cNvPr>
          <p:cNvSpPr>
            <a:spLocks noGrp="1"/>
          </p:cNvSpPr>
          <p:nvPr>
            <p:ph type="body" sz="quarter" idx="21"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14" name="Title Placeholder 1">
            <a:extLst>
              <a:ext uri="{FF2B5EF4-FFF2-40B4-BE49-F238E27FC236}">
                <a16:creationId xmlns:a16="http://schemas.microsoft.com/office/drawing/2014/main" id="{548C662B-0462-4963-B666-2976F675A1BD}"/>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Tree>
    <p:extLst>
      <p:ext uri="{BB962C8B-B14F-4D97-AF65-F5344CB8AC3E}">
        <p14:creationId xmlns:p14="http://schemas.microsoft.com/office/powerpoint/2010/main" val="1685512016"/>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8" name="Picture Placeholder 11"/>
          <p:cNvSpPr>
            <a:spLocks noGrp="1"/>
          </p:cNvSpPr>
          <p:nvPr>
            <p:ph type="pic" sz="quarter" idx="25"/>
          </p:nvPr>
        </p:nvSpPr>
        <p:spPr>
          <a:xfrm>
            <a:off x="475645" y="1845377"/>
            <a:ext cx="1968000" cy="1476000"/>
          </a:xfrm>
        </p:spPr>
        <p:txBody>
          <a:bodyPr>
            <a:normAutofit/>
          </a:bodyPr>
          <a:lstStyle>
            <a:lvl1pPr algn="ctr">
              <a:defRPr sz="1200"/>
            </a:lvl1pPr>
          </a:lstStyle>
          <a:p>
            <a:r>
              <a:rPr lang="en-US"/>
              <a:t>Click icon to add picture</a:t>
            </a:r>
            <a:endParaRPr lang="en-GB"/>
          </a:p>
        </p:txBody>
      </p:sp>
      <p:sp>
        <p:nvSpPr>
          <p:cNvPr id="9" name="Picture Placeholder 11"/>
          <p:cNvSpPr>
            <a:spLocks noGrp="1"/>
          </p:cNvSpPr>
          <p:nvPr>
            <p:ph type="pic" sz="quarter" idx="27"/>
          </p:nvPr>
        </p:nvSpPr>
        <p:spPr>
          <a:xfrm>
            <a:off x="6266617" y="1845377"/>
            <a:ext cx="1968000" cy="1476000"/>
          </a:xfrm>
        </p:spPr>
        <p:txBody>
          <a:bodyPr>
            <a:normAutofit/>
          </a:bodyPr>
          <a:lstStyle>
            <a:lvl1pPr algn="ctr">
              <a:defRPr sz="1200"/>
            </a:lvl1pPr>
          </a:lstStyle>
          <a:p>
            <a:r>
              <a:rPr lang="en-US"/>
              <a:t>Click icon to add picture</a:t>
            </a:r>
            <a:endParaRPr lang="en-GB"/>
          </a:p>
        </p:txBody>
      </p:sp>
      <p:sp>
        <p:nvSpPr>
          <p:cNvPr id="10" name="Picture Placeholder 11"/>
          <p:cNvSpPr>
            <a:spLocks noGrp="1"/>
          </p:cNvSpPr>
          <p:nvPr>
            <p:ph type="pic" sz="quarter" idx="29"/>
          </p:nvPr>
        </p:nvSpPr>
        <p:spPr>
          <a:xfrm>
            <a:off x="475645" y="4256213"/>
            <a:ext cx="1968000" cy="1476000"/>
          </a:xfrm>
        </p:spPr>
        <p:txBody>
          <a:bodyPr>
            <a:normAutofit/>
          </a:bodyPr>
          <a:lstStyle>
            <a:lvl1pPr algn="ctr">
              <a:defRPr sz="1200"/>
            </a:lvl1pPr>
          </a:lstStyle>
          <a:p>
            <a:r>
              <a:rPr lang="en-US"/>
              <a:t>Click icon to add picture</a:t>
            </a:r>
            <a:endParaRPr lang="en-GB"/>
          </a:p>
        </p:txBody>
      </p:sp>
      <p:sp>
        <p:nvSpPr>
          <p:cNvPr id="11" name="Picture Placeholder 11"/>
          <p:cNvSpPr>
            <a:spLocks noGrp="1"/>
          </p:cNvSpPr>
          <p:nvPr>
            <p:ph type="pic" sz="quarter" idx="31"/>
          </p:nvPr>
        </p:nvSpPr>
        <p:spPr>
          <a:xfrm>
            <a:off x="6266617" y="4256213"/>
            <a:ext cx="1968000" cy="1476000"/>
          </a:xfrm>
        </p:spPr>
        <p:txBody>
          <a:bodyPr>
            <a:normAutofit/>
          </a:bodyPr>
          <a:lstStyle>
            <a:lvl1pPr algn="ctr">
              <a:defRPr sz="1200"/>
            </a:lvl1pPr>
          </a:lstStyle>
          <a:p>
            <a:r>
              <a:rPr lang="en-US"/>
              <a:t>Click icon to add picture</a:t>
            </a:r>
            <a:endParaRPr lang="en-GB"/>
          </a:p>
        </p:txBody>
      </p:sp>
      <p:sp>
        <p:nvSpPr>
          <p:cNvPr id="13" name="Text Placeholder 12"/>
          <p:cNvSpPr>
            <a:spLocks noGrp="1"/>
          </p:cNvSpPr>
          <p:nvPr>
            <p:ph type="body" sz="quarter" idx="32"/>
          </p:nvPr>
        </p:nvSpPr>
        <p:spPr>
          <a:xfrm>
            <a:off x="2655128" y="1845377"/>
            <a:ext cx="3288000" cy="1944000"/>
          </a:xfrm>
        </p:spPr>
        <p:txBody>
          <a:bodyPr>
            <a:noAutofit/>
          </a:bodyPr>
          <a:lstStyle>
            <a:lvl1pPr marL="0" indent="0" algn="l">
              <a:spcAft>
                <a:spcPts val="0"/>
              </a:spcAft>
              <a:buFontTx/>
              <a:buNone/>
              <a:defRPr sz="1200" b="1"/>
            </a:lvl1pPr>
            <a:lvl2pPr marL="104775" indent="-104775" algn="l">
              <a:spcAft>
                <a:spcPts val="0"/>
              </a:spcAft>
              <a:buClrTx/>
              <a:buSzPct val="100000"/>
              <a:buFont typeface="Arial" panose="020B0604020202020204" pitchFamily="34" charset="0"/>
              <a:buChar char="•"/>
              <a:defRPr lang="en-US" sz="1200" b="0" kern="1200" dirty="0">
                <a:solidFill>
                  <a:schemeClr val="tx1"/>
                </a:solidFill>
                <a:latin typeface="+mj-lt"/>
                <a:ea typeface="+mn-ea"/>
                <a:cs typeface="Calibri Light" panose="020F0302020204030204" pitchFamily="34" charset="0"/>
              </a:defRPr>
            </a:lvl2pPr>
          </a:lstStyle>
          <a:p>
            <a:pPr lvl="0"/>
            <a:r>
              <a:rPr lang="en-US"/>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a:t>Second level</a:t>
            </a:r>
          </a:p>
        </p:txBody>
      </p:sp>
      <p:sp>
        <p:nvSpPr>
          <p:cNvPr id="14" name="Text Placeholder 12"/>
          <p:cNvSpPr>
            <a:spLocks noGrp="1"/>
          </p:cNvSpPr>
          <p:nvPr>
            <p:ph type="body" sz="quarter" idx="33"/>
          </p:nvPr>
        </p:nvSpPr>
        <p:spPr>
          <a:xfrm>
            <a:off x="8439092" y="1845377"/>
            <a:ext cx="3302592" cy="1944000"/>
          </a:xfrm>
        </p:spPr>
        <p:txBody>
          <a:bodyPr>
            <a:noAutofit/>
          </a:bodyPr>
          <a:lstStyle>
            <a:lvl1pPr marL="0" indent="0" algn="l">
              <a:spcAft>
                <a:spcPts val="0"/>
              </a:spcAft>
              <a:buFontTx/>
              <a:buNone/>
              <a:defRPr sz="1200" b="1"/>
            </a:lvl1pPr>
            <a:lvl2pPr marL="104775" indent="-104775" algn="l">
              <a:spcAft>
                <a:spcPts val="0"/>
              </a:spcAft>
              <a:buClrTx/>
              <a:buSzPct val="100000"/>
              <a:buFont typeface="Arial" panose="020B0604020202020204" pitchFamily="34" charset="0"/>
              <a:buChar char="•"/>
              <a:defRPr lang="en-US" sz="1200" b="0" kern="1200">
                <a:solidFill>
                  <a:schemeClr val="tx1"/>
                </a:solidFill>
                <a:latin typeface="+mj-lt"/>
                <a:ea typeface="+mn-ea"/>
                <a:cs typeface="Calibri Light" panose="020F0302020204030204" pitchFamily="34" charset="0"/>
              </a:defRPr>
            </a:lvl2pPr>
          </a:lstStyle>
          <a:p>
            <a:pPr lvl="0"/>
            <a:r>
              <a:rPr lang="en-US"/>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a:t>Second level</a:t>
            </a:r>
          </a:p>
        </p:txBody>
      </p:sp>
      <p:sp>
        <p:nvSpPr>
          <p:cNvPr id="15" name="Text Placeholder 12"/>
          <p:cNvSpPr>
            <a:spLocks noGrp="1"/>
          </p:cNvSpPr>
          <p:nvPr>
            <p:ph type="body" sz="quarter" idx="34"/>
          </p:nvPr>
        </p:nvSpPr>
        <p:spPr>
          <a:xfrm>
            <a:off x="2655128" y="4256213"/>
            <a:ext cx="3288000" cy="1944000"/>
          </a:xfrm>
        </p:spPr>
        <p:txBody>
          <a:bodyPr>
            <a:noAutofit/>
          </a:bodyPr>
          <a:lstStyle>
            <a:lvl1pPr marL="0" indent="0" algn="l">
              <a:spcAft>
                <a:spcPts val="0"/>
              </a:spcAft>
              <a:buFontTx/>
              <a:buNone/>
              <a:defRPr sz="1200" b="1"/>
            </a:lvl1pPr>
            <a:lvl2pPr marL="104775" indent="-104775" algn="l">
              <a:spcAft>
                <a:spcPts val="0"/>
              </a:spcAft>
              <a:buClrTx/>
              <a:buSzPct val="100000"/>
              <a:buFont typeface="Arial" panose="020B0604020202020204" pitchFamily="34" charset="0"/>
              <a:buChar char="•"/>
              <a:defRPr lang="en-US" sz="1200" b="0" kern="1200">
                <a:solidFill>
                  <a:schemeClr val="tx1"/>
                </a:solidFill>
                <a:latin typeface="+mj-lt"/>
                <a:ea typeface="+mn-ea"/>
                <a:cs typeface="Calibri Light" panose="020F0302020204030204" pitchFamily="34" charset="0"/>
              </a:defRPr>
            </a:lvl2pPr>
          </a:lstStyle>
          <a:p>
            <a:pPr lvl="0"/>
            <a:r>
              <a:rPr lang="en-US"/>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a:t>Second level</a:t>
            </a:r>
          </a:p>
        </p:txBody>
      </p:sp>
      <p:sp>
        <p:nvSpPr>
          <p:cNvPr id="16" name="Text Placeholder 12"/>
          <p:cNvSpPr>
            <a:spLocks noGrp="1"/>
          </p:cNvSpPr>
          <p:nvPr>
            <p:ph type="body" sz="quarter" idx="35"/>
          </p:nvPr>
        </p:nvSpPr>
        <p:spPr>
          <a:xfrm>
            <a:off x="8439092" y="4256213"/>
            <a:ext cx="3302592" cy="1944000"/>
          </a:xfrm>
        </p:spPr>
        <p:txBody>
          <a:bodyPr>
            <a:noAutofit/>
          </a:bodyPr>
          <a:lstStyle>
            <a:lvl1pPr marL="0" indent="0" algn="l">
              <a:spcAft>
                <a:spcPts val="0"/>
              </a:spcAft>
              <a:buFontTx/>
              <a:buNone/>
              <a:defRPr sz="1200" b="1"/>
            </a:lvl1pPr>
            <a:lvl2pPr marL="104775" indent="-104775" algn="l">
              <a:spcAft>
                <a:spcPts val="0"/>
              </a:spcAft>
              <a:buClrTx/>
              <a:buSzPct val="100000"/>
              <a:buFont typeface="Arial" panose="020B0604020202020204" pitchFamily="34" charset="0"/>
              <a:buChar char="•"/>
              <a:defRPr lang="en-US" sz="1200" b="0" kern="1200">
                <a:solidFill>
                  <a:schemeClr val="tx1"/>
                </a:solidFill>
                <a:latin typeface="+mj-lt"/>
                <a:ea typeface="+mn-ea"/>
                <a:cs typeface="Calibri Light" panose="020F0302020204030204" pitchFamily="34" charset="0"/>
              </a:defRPr>
            </a:lvl2pPr>
          </a:lstStyle>
          <a:p>
            <a:pPr lvl="0"/>
            <a:r>
              <a:rPr lang="en-US"/>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a:t>Second level</a:t>
            </a:r>
          </a:p>
        </p:txBody>
      </p:sp>
      <p:sp>
        <p:nvSpPr>
          <p:cNvPr id="28" name="Text Placeholder 8">
            <a:extLst>
              <a:ext uri="{FF2B5EF4-FFF2-40B4-BE49-F238E27FC236}">
                <a16:creationId xmlns:a16="http://schemas.microsoft.com/office/drawing/2014/main" id="{CD54EF50-1F75-4251-9838-5413705270C9}"/>
              </a:ext>
            </a:extLst>
          </p:cNvPr>
          <p:cNvSpPr>
            <a:spLocks noGrp="1"/>
          </p:cNvSpPr>
          <p:nvPr>
            <p:ph type="body" sz="quarter" idx="21"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29" name="Title Placeholder 1">
            <a:extLst>
              <a:ext uri="{FF2B5EF4-FFF2-40B4-BE49-F238E27FC236}">
                <a16:creationId xmlns:a16="http://schemas.microsoft.com/office/drawing/2014/main" id="{580152B0-65C5-4969-BA13-FFC077318B84}"/>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
        <p:nvSpPr>
          <p:cNvPr id="30" name="Rectangle 29">
            <a:extLst>
              <a:ext uri="{FF2B5EF4-FFF2-40B4-BE49-F238E27FC236}">
                <a16:creationId xmlns:a16="http://schemas.microsoft.com/office/drawing/2014/main" id="{5DAFD084-463A-44C6-B882-24EE18CC2B98}"/>
              </a:ext>
            </a:extLst>
          </p:cNvPr>
          <p:cNvSpPr/>
          <p:nvPr userDrawn="1"/>
        </p:nvSpPr>
        <p:spPr>
          <a:xfrm>
            <a:off x="470343" y="1715425"/>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750"/>
              </a:spcAft>
              <a:buClrTx/>
              <a:buSzTx/>
              <a:buFontTx/>
              <a:buNone/>
              <a:tabLst/>
              <a:defRPr/>
            </a:pPr>
            <a:endParaRPr kumimoji="0" lang="en-US" sz="825" b="0" i="0" u="none" strike="noStrike" kern="1200" cap="none" spc="0" normalizeH="0" baseline="0" noProof="0">
              <a:ln>
                <a:noFill/>
              </a:ln>
              <a:solidFill>
                <a:prstClr val="white"/>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21E7FDC9-AC67-4CA4-86DE-4DFAAEE0DFF9}"/>
              </a:ext>
            </a:extLst>
          </p:cNvPr>
          <p:cNvSpPr/>
          <p:nvPr userDrawn="1"/>
        </p:nvSpPr>
        <p:spPr>
          <a:xfrm>
            <a:off x="6246196" y="1718774"/>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750"/>
              </a:spcAft>
              <a:buClrTx/>
              <a:buSzTx/>
              <a:buFontTx/>
              <a:buNone/>
              <a:tabLst/>
              <a:defRPr/>
            </a:pPr>
            <a:endParaRPr kumimoji="0" lang="en-US" sz="825" b="0" i="0" u="none" strike="noStrike" kern="1200" cap="none" spc="0" normalizeH="0" baseline="0" noProof="0">
              <a:ln>
                <a:noFill/>
              </a:ln>
              <a:solidFill>
                <a:prstClr val="white"/>
              </a:solidFill>
              <a:effectLst/>
              <a:uLnTx/>
              <a:uFillTx/>
              <a:latin typeface="Calibri"/>
              <a:ea typeface="+mn-ea"/>
              <a:cs typeface="+mn-cs"/>
            </a:endParaRPr>
          </a:p>
        </p:txBody>
      </p:sp>
      <p:sp>
        <p:nvSpPr>
          <p:cNvPr id="32" name="Rectangle 31">
            <a:extLst>
              <a:ext uri="{FF2B5EF4-FFF2-40B4-BE49-F238E27FC236}">
                <a16:creationId xmlns:a16="http://schemas.microsoft.com/office/drawing/2014/main" id="{E0BFD11F-868A-4204-947B-D205C842DFE0}"/>
              </a:ext>
            </a:extLst>
          </p:cNvPr>
          <p:cNvSpPr/>
          <p:nvPr userDrawn="1"/>
        </p:nvSpPr>
        <p:spPr>
          <a:xfrm>
            <a:off x="470343" y="4126942"/>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750"/>
              </a:spcAft>
              <a:buClrTx/>
              <a:buSzTx/>
              <a:buFontTx/>
              <a:buNone/>
              <a:tabLst/>
              <a:defRPr/>
            </a:pPr>
            <a:endParaRPr kumimoji="0" lang="en-US" sz="825" b="0" i="0" u="none" strike="noStrike" kern="1200" cap="none" spc="0" normalizeH="0" baseline="0" noProof="0">
              <a:ln>
                <a:noFill/>
              </a:ln>
              <a:solidFill>
                <a:prstClr val="white"/>
              </a:solidFill>
              <a:effectLst/>
              <a:uLnTx/>
              <a:uFillTx/>
              <a:latin typeface="Calibri"/>
              <a:ea typeface="+mn-ea"/>
              <a:cs typeface="+mn-cs"/>
            </a:endParaRPr>
          </a:p>
        </p:txBody>
      </p:sp>
      <p:sp>
        <p:nvSpPr>
          <p:cNvPr id="33" name="Rectangle 32">
            <a:extLst>
              <a:ext uri="{FF2B5EF4-FFF2-40B4-BE49-F238E27FC236}">
                <a16:creationId xmlns:a16="http://schemas.microsoft.com/office/drawing/2014/main" id="{DCD1FA4C-A499-4E17-B3FC-CC3DA6E8CF7C}"/>
              </a:ext>
            </a:extLst>
          </p:cNvPr>
          <p:cNvSpPr/>
          <p:nvPr userDrawn="1"/>
        </p:nvSpPr>
        <p:spPr>
          <a:xfrm>
            <a:off x="6246196" y="4130291"/>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750"/>
              </a:spcAft>
              <a:buClrTx/>
              <a:buSzTx/>
              <a:buFontTx/>
              <a:buNone/>
              <a:tabLst/>
              <a:defRPr/>
            </a:pPr>
            <a:endParaRPr kumimoji="0" lang="en-US" sz="825"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31308878"/>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70343" y="1857892"/>
            <a:ext cx="5486400" cy="4504808"/>
          </a:xfrm>
        </p:spPr>
        <p:txBody>
          <a:bodyPr>
            <a:noAutofit/>
          </a:bodyPr>
          <a:lstStyle>
            <a:lvl1pPr marL="0" indent="0" algn="l">
              <a:spcAft>
                <a:spcPts val="750"/>
              </a:spcAft>
              <a:buFontTx/>
              <a:buNone/>
              <a:defRPr sz="1200" b="1">
                <a:solidFill>
                  <a:schemeClr val="accent1"/>
                </a:solidFill>
              </a:defRPr>
            </a:lvl1pPr>
            <a:lvl2pPr marL="104775" indent="-104775" algn="l">
              <a:spcAft>
                <a:spcPts val="750"/>
              </a:spcAft>
              <a:buClrTx/>
              <a:buSzPct val="100000"/>
              <a:buFont typeface="Arial" panose="020B0604020202020204" pitchFamily="34" charset="0"/>
              <a:buChar char="•"/>
              <a:defRPr lang="en-US" sz="1200" b="1" kern="1200" noProof="0" dirty="0">
                <a:solidFill>
                  <a:schemeClr val="tx1"/>
                </a:solidFill>
                <a:latin typeface="+mj-lt"/>
                <a:ea typeface="+mn-ea"/>
                <a:cs typeface="Calibri Light" panose="020F0302020204030204" pitchFamily="34" charset="0"/>
              </a:defRPr>
            </a:lvl2pPr>
            <a:lvl3pPr marL="228600" indent="-104775" algn="l">
              <a:spcAft>
                <a:spcPts val="750"/>
              </a:spcAft>
              <a:buClrTx/>
              <a:buSzPct val="100000"/>
              <a:buFont typeface="Arial" panose="020B0604020202020204" pitchFamily="34" charset="0"/>
              <a:buChar char="−"/>
              <a:defRPr lang="en-US" sz="1200" kern="1200" noProof="0" dirty="0">
                <a:solidFill>
                  <a:schemeClr val="tx1"/>
                </a:solidFill>
                <a:latin typeface="+mn-lt"/>
                <a:ea typeface="+mn-ea"/>
                <a:cs typeface="Calibri Light" panose="020F0302020204030204" pitchFamily="34" charset="0"/>
              </a:defRPr>
            </a:lvl3pPr>
            <a:lvl4pPr marL="352425" indent="-104775" algn="l">
              <a:spcAft>
                <a:spcPts val="75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4pPr>
            <a:lvl5pPr marL="476250" indent="-104775" algn="l">
              <a:spcAft>
                <a:spcPts val="75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Second level</a:t>
            </a:r>
          </a:p>
          <a:p>
            <a:pPr marL="347472" lvl="2"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Third level</a:t>
            </a:r>
          </a:p>
          <a:p>
            <a:pPr marL="521208" lvl="3"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Fourth level</a:t>
            </a:r>
          </a:p>
          <a:p>
            <a:pPr marL="694944" lvl="4" indent="-173736" algn="l" defTabSz="598885" rtl="0" eaLnBrk="1" latinLnBrk="0" hangingPunct="1">
              <a:spcBef>
                <a:spcPts val="0"/>
              </a:spcBef>
              <a:spcAft>
                <a:spcPts val="750"/>
              </a:spcAft>
              <a:buClrTx/>
              <a:buSzPct val="100000"/>
              <a:buFont typeface="Arial" panose="020B0604020202020204" pitchFamily="34" charset="0"/>
              <a:buChar char="−"/>
              <a:tabLst/>
            </a:pPr>
            <a:r>
              <a:rPr lang="en-US" noProof="0"/>
              <a:t>Fifth level</a:t>
            </a:r>
          </a:p>
        </p:txBody>
      </p:sp>
      <p:sp>
        <p:nvSpPr>
          <p:cNvPr id="9" name="Text Placeholder 8"/>
          <p:cNvSpPr>
            <a:spLocks noGrp="1"/>
          </p:cNvSpPr>
          <p:nvPr>
            <p:ph type="body" sz="quarter" idx="21"/>
          </p:nvPr>
        </p:nvSpPr>
        <p:spPr>
          <a:xfrm>
            <a:off x="6246195" y="1857892"/>
            <a:ext cx="5486400" cy="4504808"/>
          </a:xfrm>
        </p:spPr>
        <p:txBody>
          <a:bodyPr>
            <a:noAutofit/>
          </a:bodyPr>
          <a:lstStyle>
            <a:lvl1pPr marL="0" indent="0" algn="l">
              <a:spcAft>
                <a:spcPts val="750"/>
              </a:spcAft>
              <a:buFontTx/>
              <a:buNone/>
              <a:defRPr sz="1200" b="1">
                <a:solidFill>
                  <a:schemeClr val="accent1"/>
                </a:solidFill>
              </a:defRPr>
            </a:lvl1pPr>
            <a:lvl2pPr marL="104775" indent="-104775" algn="l">
              <a:spcAft>
                <a:spcPts val="750"/>
              </a:spcAft>
              <a:buClrTx/>
              <a:buSzPct val="100000"/>
              <a:buFont typeface="Arial" panose="020B0604020202020204" pitchFamily="34" charset="0"/>
              <a:buChar char="•"/>
              <a:defRPr lang="en-US" sz="1200" b="1" kern="1200" noProof="0" dirty="0">
                <a:solidFill>
                  <a:schemeClr val="tx1"/>
                </a:solidFill>
                <a:latin typeface="+mj-lt"/>
                <a:ea typeface="+mn-ea"/>
                <a:cs typeface="Calibri Light" panose="020F0302020204030204" pitchFamily="34" charset="0"/>
              </a:defRPr>
            </a:lvl2pPr>
            <a:lvl3pPr marL="228600" indent="-104775" algn="l">
              <a:spcAft>
                <a:spcPts val="750"/>
              </a:spcAft>
              <a:buClrTx/>
              <a:buSzPct val="100000"/>
              <a:buFont typeface="Arial" panose="020B0604020202020204" pitchFamily="34" charset="0"/>
              <a:buChar char="−"/>
              <a:defRPr lang="en-US" sz="1200" kern="1200" noProof="0" dirty="0">
                <a:solidFill>
                  <a:schemeClr val="tx1"/>
                </a:solidFill>
                <a:latin typeface="+mn-lt"/>
                <a:ea typeface="+mn-ea"/>
                <a:cs typeface="Calibri Light" panose="020F0302020204030204" pitchFamily="34" charset="0"/>
              </a:defRPr>
            </a:lvl3pPr>
            <a:lvl4pPr marL="352425" indent="-104775" algn="l">
              <a:spcAft>
                <a:spcPts val="75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4pPr>
            <a:lvl5pPr marL="476250" indent="-104775" algn="l">
              <a:spcAft>
                <a:spcPts val="75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Second level</a:t>
            </a:r>
          </a:p>
          <a:p>
            <a:pPr marL="347472" lvl="2"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Third level</a:t>
            </a:r>
          </a:p>
          <a:p>
            <a:pPr marL="521208" lvl="3"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Fourth level</a:t>
            </a:r>
          </a:p>
          <a:p>
            <a:pPr marL="694944" lvl="4" indent="-173736" algn="l" defTabSz="598885" rtl="0" eaLnBrk="1" latinLnBrk="0" hangingPunct="1">
              <a:spcBef>
                <a:spcPts val="0"/>
              </a:spcBef>
              <a:spcAft>
                <a:spcPts val="750"/>
              </a:spcAft>
              <a:buClrTx/>
              <a:buSzPct val="100000"/>
              <a:buFont typeface="Arial" panose="020B0604020202020204" pitchFamily="34" charset="0"/>
              <a:buChar char="−"/>
              <a:tabLst/>
            </a:pPr>
            <a:r>
              <a:rPr lang="en-US" noProof="0"/>
              <a:t>Fifth level</a:t>
            </a:r>
          </a:p>
        </p:txBody>
      </p:sp>
      <p:sp>
        <p:nvSpPr>
          <p:cNvPr id="4" name="Rectangle 3"/>
          <p:cNvSpPr/>
          <p:nvPr userDrawn="1"/>
        </p:nvSpPr>
        <p:spPr>
          <a:xfrm>
            <a:off x="470343" y="1715425"/>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750"/>
              </a:spcAft>
              <a:buClrTx/>
              <a:buSzTx/>
              <a:buFontTx/>
              <a:buNone/>
              <a:tabLst/>
              <a:defRPr/>
            </a:pPr>
            <a:endParaRPr kumimoji="0" lang="en-US" sz="825"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p:cNvSpPr/>
          <p:nvPr/>
        </p:nvSpPr>
        <p:spPr>
          <a:xfrm>
            <a:off x="6246196" y="1718774"/>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750"/>
              </a:spcAft>
              <a:buClrTx/>
              <a:buSzTx/>
              <a:buFontTx/>
              <a:buNone/>
              <a:tabLst/>
              <a:defRPr/>
            </a:pPr>
            <a:endParaRPr kumimoji="0" lang="en-US" sz="825" b="0" i="0" u="none" strike="noStrike" kern="1200" cap="none" spc="0" normalizeH="0" baseline="0" noProof="0">
              <a:ln>
                <a:noFill/>
              </a:ln>
              <a:solidFill>
                <a:prstClr val="white"/>
              </a:solidFill>
              <a:effectLst/>
              <a:uLnTx/>
              <a:uFillTx/>
              <a:latin typeface="Calibri"/>
              <a:ea typeface="+mn-ea"/>
              <a:cs typeface="+mn-cs"/>
            </a:endParaRPr>
          </a:p>
        </p:txBody>
      </p:sp>
      <p:sp>
        <p:nvSpPr>
          <p:cNvPr id="6" name="Picture Placeholder 29"/>
          <p:cNvSpPr>
            <a:spLocks noGrp="1"/>
          </p:cNvSpPr>
          <p:nvPr>
            <p:ph type="pic" sz="quarter" idx="19" hasCustomPrompt="1"/>
          </p:nvPr>
        </p:nvSpPr>
        <p:spPr>
          <a:xfrm>
            <a:off x="4734090" y="1857894"/>
            <a:ext cx="1210207" cy="549275"/>
          </a:xfrm>
        </p:spPr>
        <p:txBody>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675"/>
            </a:lvl1pPr>
          </a:lstStyle>
          <a:p>
            <a:pPr>
              <a:spcBef>
                <a:spcPct val="0"/>
              </a:spcBef>
            </a:pPr>
            <a:r>
              <a:rPr lang="en-US" sz="900" noProof="0">
                <a:solidFill>
                  <a:schemeClr val="bg1"/>
                </a:solidFill>
              </a:rPr>
              <a:t>Co-brand</a:t>
            </a:r>
            <a:br>
              <a:rPr lang="en-US" sz="900" noProof="0">
                <a:solidFill>
                  <a:schemeClr val="bg1"/>
                </a:solidFill>
              </a:rPr>
            </a:br>
            <a:r>
              <a:rPr lang="en-US" sz="900" noProof="0">
                <a:solidFill>
                  <a:schemeClr val="bg1"/>
                </a:solidFill>
              </a:rPr>
              <a:t>Logo</a:t>
            </a:r>
          </a:p>
          <a:p>
            <a:endParaRPr lang="en-US" noProof="0"/>
          </a:p>
        </p:txBody>
      </p:sp>
      <p:sp>
        <p:nvSpPr>
          <p:cNvPr id="7" name="Picture Placeholder 29"/>
          <p:cNvSpPr>
            <a:spLocks noGrp="1"/>
          </p:cNvSpPr>
          <p:nvPr>
            <p:ph type="pic" sz="quarter" idx="20" hasCustomPrompt="1"/>
          </p:nvPr>
        </p:nvSpPr>
        <p:spPr>
          <a:xfrm>
            <a:off x="10488434" y="1857894"/>
            <a:ext cx="1244161" cy="549275"/>
          </a:xfrm>
        </p:spPr>
        <p:txBody>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675"/>
            </a:lvl1pPr>
          </a:lstStyle>
          <a:p>
            <a:pPr>
              <a:spcBef>
                <a:spcPct val="0"/>
              </a:spcBef>
            </a:pPr>
            <a:r>
              <a:rPr lang="en-US" sz="900" noProof="0">
                <a:solidFill>
                  <a:schemeClr val="bg1"/>
                </a:solidFill>
              </a:rPr>
              <a:t>Co-brand</a:t>
            </a:r>
            <a:br>
              <a:rPr lang="en-US" sz="900" noProof="0">
                <a:solidFill>
                  <a:schemeClr val="bg1"/>
                </a:solidFill>
              </a:rPr>
            </a:br>
            <a:r>
              <a:rPr lang="en-US" sz="900" noProof="0">
                <a:solidFill>
                  <a:schemeClr val="bg1"/>
                </a:solidFill>
              </a:rPr>
              <a:t>Logo</a:t>
            </a:r>
          </a:p>
          <a:p>
            <a:endParaRPr lang="en-US" noProof="0"/>
          </a:p>
        </p:txBody>
      </p:sp>
      <p:sp>
        <p:nvSpPr>
          <p:cNvPr id="16" name="Text Placeholder 8">
            <a:extLst>
              <a:ext uri="{FF2B5EF4-FFF2-40B4-BE49-F238E27FC236}">
                <a16:creationId xmlns:a16="http://schemas.microsoft.com/office/drawing/2014/main" id="{C2FDA775-7453-495D-ABC5-C379E37806BE}"/>
              </a:ext>
            </a:extLst>
          </p:cNvPr>
          <p:cNvSpPr>
            <a:spLocks noGrp="1"/>
          </p:cNvSpPr>
          <p:nvPr>
            <p:ph type="body" sz="quarter" idx="22"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17" name="Title Placeholder 1">
            <a:extLst>
              <a:ext uri="{FF2B5EF4-FFF2-40B4-BE49-F238E27FC236}">
                <a16:creationId xmlns:a16="http://schemas.microsoft.com/office/drawing/2014/main" id="{D55BC33C-2B71-4E68-81E3-F520AB4629F5}"/>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Tree>
    <p:extLst>
      <p:ext uri="{BB962C8B-B14F-4D97-AF65-F5344CB8AC3E}">
        <p14:creationId xmlns:p14="http://schemas.microsoft.com/office/powerpoint/2010/main" val="4072871387"/>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Title &amp; subtitle">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8D89C7E6-37F5-4005-B8BE-658A5ADDE295}"/>
              </a:ext>
            </a:extLst>
          </p:cNvPr>
          <p:cNvSpPr>
            <a:spLocks noGrp="1"/>
          </p:cNvSpPr>
          <p:nvPr>
            <p:ph type="body" sz="quarter" idx="22"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7" name="Title Placeholder 1">
            <a:extLst>
              <a:ext uri="{FF2B5EF4-FFF2-40B4-BE49-F238E27FC236}">
                <a16:creationId xmlns:a16="http://schemas.microsoft.com/office/drawing/2014/main" id="{0FA13130-E22F-4F71-97DB-A64E7A175EC6}"/>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Tree>
    <p:extLst>
      <p:ext uri="{BB962C8B-B14F-4D97-AF65-F5344CB8AC3E}">
        <p14:creationId xmlns:p14="http://schemas.microsoft.com/office/powerpoint/2010/main" val="3381431240"/>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26FB2E4B-5D1B-4250-844C-3D50DE4A9F69}"/>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Tree>
    <p:extLst>
      <p:ext uri="{BB962C8B-B14F-4D97-AF65-F5344CB8AC3E}">
        <p14:creationId xmlns:p14="http://schemas.microsoft.com/office/powerpoint/2010/main" val="3437800331"/>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ivider-Full Bleed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2AA0174D-B09C-4960-94D1-79FD4D04BDFB}"/>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r>
              <a:rPr lang="en-US" noProof="0"/>
              <a:t>Click icon to add picture</a:t>
            </a:r>
          </a:p>
        </p:txBody>
      </p:sp>
      <p:sp>
        <p:nvSpPr>
          <p:cNvPr id="5" name="Text Placeholder 4">
            <a:extLst>
              <a:ext uri="{FF2B5EF4-FFF2-40B4-BE49-F238E27FC236}">
                <a16:creationId xmlns:a16="http://schemas.microsoft.com/office/drawing/2014/main" id="{E696C364-9ED6-42C4-8FC2-1F9C6CB1656D}"/>
              </a:ext>
            </a:extLst>
          </p:cNvPr>
          <p:cNvSpPr>
            <a:spLocks noGrp="1"/>
          </p:cNvSpPr>
          <p:nvPr>
            <p:ph type="body" sz="quarter" idx="12"/>
          </p:nvPr>
        </p:nvSpPr>
        <p:spPr>
          <a:xfrm>
            <a:off x="478220" y="366547"/>
            <a:ext cx="5465380" cy="484791"/>
          </a:xfrm>
        </p:spPr>
        <p:txBody>
          <a:bodyPr>
            <a:noAutofit/>
          </a:bodyPr>
          <a:lstStyle>
            <a:lvl1pPr>
              <a:defRPr sz="3200" b="1">
                <a:latin typeface="+mj-lt"/>
              </a:defRPr>
            </a:lvl1pPr>
            <a:lvl2pPr>
              <a:defRPr sz="3200" b="1">
                <a:latin typeface="+mj-lt"/>
              </a:defRPr>
            </a:lvl2pPr>
            <a:lvl3pPr>
              <a:defRPr sz="3200" b="1">
                <a:latin typeface="+mj-lt"/>
              </a:defRPr>
            </a:lvl3pPr>
            <a:lvl4pPr>
              <a:defRPr sz="3200" b="1">
                <a:latin typeface="+mj-lt"/>
              </a:defRPr>
            </a:lvl4pPr>
            <a:lvl5pPr>
              <a:defRPr sz="3200" b="1">
                <a:latin typeface="+mj-lt"/>
              </a:defRPr>
            </a:lvl5pPr>
          </a:lstStyle>
          <a:p>
            <a:pPr lvl="0"/>
            <a:r>
              <a:rPr lang="en-US"/>
              <a:t>Click to edit Master text styles</a:t>
            </a:r>
          </a:p>
        </p:txBody>
      </p:sp>
      <p:sp>
        <p:nvSpPr>
          <p:cNvPr id="6" name="Text Placeholder 4">
            <a:extLst>
              <a:ext uri="{FF2B5EF4-FFF2-40B4-BE49-F238E27FC236}">
                <a16:creationId xmlns:a16="http://schemas.microsoft.com/office/drawing/2014/main" id="{AD421831-C244-4DE0-8DE2-755D7D7315B9}"/>
              </a:ext>
            </a:extLst>
          </p:cNvPr>
          <p:cNvSpPr>
            <a:spLocks noGrp="1"/>
          </p:cNvSpPr>
          <p:nvPr>
            <p:ph type="body" sz="quarter" idx="13"/>
          </p:nvPr>
        </p:nvSpPr>
        <p:spPr>
          <a:xfrm>
            <a:off x="478220" y="851339"/>
            <a:ext cx="5465380" cy="863162"/>
          </a:xfrm>
        </p:spPr>
        <p:txBody>
          <a:bodyPr>
            <a:noAutofit/>
          </a:bodyPr>
          <a:lstStyle>
            <a:lvl1pPr>
              <a:defRPr sz="3200" b="0">
                <a:latin typeface="+mj-lt"/>
              </a:defRPr>
            </a:lvl1pPr>
            <a:lvl2pPr>
              <a:defRPr sz="3200" b="1">
                <a:latin typeface="+mj-lt"/>
              </a:defRPr>
            </a:lvl2pPr>
            <a:lvl3pPr>
              <a:defRPr sz="3200" b="1">
                <a:latin typeface="+mj-lt"/>
              </a:defRPr>
            </a:lvl3pPr>
            <a:lvl4pPr>
              <a:defRPr sz="3200" b="1">
                <a:latin typeface="+mj-lt"/>
              </a:defRPr>
            </a:lvl4pPr>
            <a:lvl5pPr>
              <a:defRPr sz="3200" b="1">
                <a:latin typeface="+mj-lt"/>
              </a:defRPr>
            </a:lvl5pPr>
          </a:lstStyle>
          <a:p>
            <a:pPr lvl="0"/>
            <a:r>
              <a:rPr lang="en-US"/>
              <a:t>Click to edit Master text styles</a:t>
            </a:r>
          </a:p>
        </p:txBody>
      </p:sp>
    </p:spTree>
    <p:extLst>
      <p:ext uri="{BB962C8B-B14F-4D97-AF65-F5344CB8AC3E}">
        <p14:creationId xmlns:p14="http://schemas.microsoft.com/office/powerpoint/2010/main" val="4230027690"/>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09891263-8779-41FC-9383-3693CA16CB1D}"/>
              </a:ext>
            </a:extLst>
          </p:cNvPr>
          <p:cNvSpPr>
            <a:spLocks noGrp="1"/>
          </p:cNvSpPr>
          <p:nvPr>
            <p:ph type="body" sz="quarter" idx="22"/>
          </p:nvPr>
        </p:nvSpPr>
        <p:spPr>
          <a:xfrm>
            <a:off x="458730" y="1851440"/>
            <a:ext cx="3554471" cy="4511260"/>
          </a:xfrm>
        </p:spPr>
        <p:txBody>
          <a:bodyPr>
            <a:noAutofit/>
          </a:bodyPr>
          <a:lstStyle>
            <a:lvl1pPr marL="0" indent="0" algn="l">
              <a:buFontTx/>
              <a:buNone/>
              <a:defRPr sz="1200" b="1">
                <a:solidFill>
                  <a:schemeClr val="accent1"/>
                </a:solidFill>
              </a:defRPr>
            </a:lvl1pPr>
            <a:lvl2pPr marL="104775" indent="-104775" algn="l">
              <a:spcAft>
                <a:spcPts val="750"/>
              </a:spcAft>
              <a:buClrTx/>
              <a:buSzPct val="100000"/>
              <a:buFont typeface="Arial" panose="020B0604020202020204" pitchFamily="34" charset="0"/>
              <a:buChar char="•"/>
              <a:defRPr lang="en-US" sz="1200" b="1" kern="1200" noProof="0" dirty="0">
                <a:solidFill>
                  <a:schemeClr val="tx1"/>
                </a:solidFill>
                <a:latin typeface="+mj-lt"/>
                <a:ea typeface="+mn-ea"/>
                <a:cs typeface="Calibri Light" panose="020F0302020204030204" pitchFamily="34" charset="0"/>
              </a:defRPr>
            </a:lvl2pPr>
            <a:lvl3pPr marL="228600" indent="-104775" algn="l">
              <a:spcAft>
                <a:spcPts val="750"/>
              </a:spcAft>
              <a:buClrTx/>
              <a:buSzPct val="100000"/>
              <a:buFont typeface="Arial" panose="020B0604020202020204" pitchFamily="34" charset="0"/>
              <a:buChar char="−"/>
              <a:defRPr lang="en-US" sz="1200" kern="1200" noProof="0" dirty="0">
                <a:solidFill>
                  <a:schemeClr val="tx1"/>
                </a:solidFill>
                <a:latin typeface="+mn-lt"/>
                <a:ea typeface="+mn-ea"/>
                <a:cs typeface="Calibri Light" panose="020F0302020204030204" pitchFamily="34" charset="0"/>
              </a:defRPr>
            </a:lvl3pPr>
            <a:lvl4pPr marL="352425" indent="-104775" algn="l">
              <a:spcAft>
                <a:spcPts val="75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4pPr>
            <a:lvl5pPr marL="476250" indent="-104775" algn="l">
              <a:spcAft>
                <a:spcPts val="75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Second level</a:t>
            </a:r>
          </a:p>
          <a:p>
            <a:pPr marL="347472" lvl="2"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Third level</a:t>
            </a:r>
          </a:p>
          <a:p>
            <a:pPr marL="521208" lvl="3"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Fourth level</a:t>
            </a:r>
          </a:p>
          <a:p>
            <a:pPr marL="694944" lvl="4" indent="-173736" algn="l" defTabSz="598885" rtl="0" eaLnBrk="1" latinLnBrk="0" hangingPunct="1">
              <a:spcBef>
                <a:spcPts val="0"/>
              </a:spcBef>
              <a:spcAft>
                <a:spcPts val="750"/>
              </a:spcAft>
              <a:buClrTx/>
              <a:buSzPct val="100000"/>
              <a:buFont typeface="Arial" panose="020B0604020202020204" pitchFamily="34" charset="0"/>
              <a:buChar char="−"/>
              <a:tabLst/>
            </a:pPr>
            <a:r>
              <a:rPr lang="en-US" noProof="0"/>
              <a:t>Fifth level</a:t>
            </a:r>
          </a:p>
        </p:txBody>
      </p:sp>
      <p:sp>
        <p:nvSpPr>
          <p:cNvPr id="11" name="Text Placeholder 8">
            <a:extLst>
              <a:ext uri="{FF2B5EF4-FFF2-40B4-BE49-F238E27FC236}">
                <a16:creationId xmlns:a16="http://schemas.microsoft.com/office/drawing/2014/main" id="{3F862111-A699-4618-9902-CD7B1ECC90ED}"/>
              </a:ext>
            </a:extLst>
          </p:cNvPr>
          <p:cNvSpPr>
            <a:spLocks noGrp="1"/>
          </p:cNvSpPr>
          <p:nvPr>
            <p:ph type="body" sz="quarter" idx="23"/>
          </p:nvPr>
        </p:nvSpPr>
        <p:spPr>
          <a:xfrm>
            <a:off x="4314826" y="1851440"/>
            <a:ext cx="3554471" cy="4511260"/>
          </a:xfrm>
        </p:spPr>
        <p:txBody>
          <a:bodyPr>
            <a:noAutofit/>
          </a:bodyPr>
          <a:lstStyle>
            <a:lvl1pPr marL="0" indent="0" algn="l">
              <a:buFontTx/>
              <a:buNone/>
              <a:defRPr sz="1200" b="1">
                <a:solidFill>
                  <a:schemeClr val="accent1"/>
                </a:solidFill>
              </a:defRPr>
            </a:lvl1pPr>
            <a:lvl2pPr marL="104775" indent="-104775" algn="l">
              <a:spcAft>
                <a:spcPts val="750"/>
              </a:spcAft>
              <a:buClrTx/>
              <a:buSzPct val="100000"/>
              <a:buFont typeface="Arial" panose="020B0604020202020204" pitchFamily="34" charset="0"/>
              <a:buChar char="•"/>
              <a:defRPr lang="en-US" sz="1200" b="1" kern="1200" noProof="0" dirty="0">
                <a:solidFill>
                  <a:schemeClr val="tx1"/>
                </a:solidFill>
                <a:latin typeface="+mj-lt"/>
                <a:ea typeface="+mn-ea"/>
                <a:cs typeface="Calibri Light" panose="020F0302020204030204" pitchFamily="34" charset="0"/>
              </a:defRPr>
            </a:lvl2pPr>
            <a:lvl3pPr marL="228600" indent="-104775" algn="l">
              <a:spcAft>
                <a:spcPts val="750"/>
              </a:spcAft>
              <a:buClrTx/>
              <a:buSzPct val="100000"/>
              <a:buFont typeface="Arial" panose="020B0604020202020204" pitchFamily="34" charset="0"/>
              <a:buChar char="−"/>
              <a:defRPr lang="en-US" sz="1200" kern="1200" noProof="0" dirty="0">
                <a:solidFill>
                  <a:schemeClr val="tx1"/>
                </a:solidFill>
                <a:latin typeface="+mn-lt"/>
                <a:ea typeface="+mn-ea"/>
                <a:cs typeface="Calibri Light" panose="020F0302020204030204" pitchFamily="34" charset="0"/>
              </a:defRPr>
            </a:lvl3pPr>
            <a:lvl4pPr marL="352425" indent="-104775" algn="l">
              <a:spcAft>
                <a:spcPts val="75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4pPr>
            <a:lvl5pPr marL="476250" indent="-104775" algn="l">
              <a:spcAft>
                <a:spcPts val="75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Second level</a:t>
            </a:r>
          </a:p>
          <a:p>
            <a:pPr marL="347472" lvl="2"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Third level</a:t>
            </a:r>
          </a:p>
          <a:p>
            <a:pPr marL="521208" lvl="3"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Fourth level</a:t>
            </a:r>
          </a:p>
          <a:p>
            <a:pPr marL="694944" lvl="4" indent="-173736" algn="l" defTabSz="598885" rtl="0" eaLnBrk="1" latinLnBrk="0" hangingPunct="1">
              <a:spcBef>
                <a:spcPts val="0"/>
              </a:spcBef>
              <a:spcAft>
                <a:spcPts val="750"/>
              </a:spcAft>
              <a:buClrTx/>
              <a:buSzPct val="100000"/>
              <a:buFont typeface="Arial" panose="020B0604020202020204" pitchFamily="34" charset="0"/>
              <a:buChar char="−"/>
              <a:tabLst/>
            </a:pPr>
            <a:r>
              <a:rPr lang="en-US" noProof="0"/>
              <a:t>Fifth level</a:t>
            </a:r>
          </a:p>
        </p:txBody>
      </p:sp>
      <p:sp>
        <p:nvSpPr>
          <p:cNvPr id="12" name="Text Placeholder 8">
            <a:extLst>
              <a:ext uri="{FF2B5EF4-FFF2-40B4-BE49-F238E27FC236}">
                <a16:creationId xmlns:a16="http://schemas.microsoft.com/office/drawing/2014/main" id="{136FEA86-C43A-4BD9-AC25-65C16B3F484C}"/>
              </a:ext>
            </a:extLst>
          </p:cNvPr>
          <p:cNvSpPr>
            <a:spLocks noGrp="1"/>
          </p:cNvSpPr>
          <p:nvPr>
            <p:ph type="body" sz="quarter" idx="24"/>
          </p:nvPr>
        </p:nvSpPr>
        <p:spPr>
          <a:xfrm>
            <a:off x="8178800" y="1851440"/>
            <a:ext cx="3556000" cy="4511260"/>
          </a:xfrm>
        </p:spPr>
        <p:txBody>
          <a:bodyPr>
            <a:noAutofit/>
          </a:bodyPr>
          <a:lstStyle>
            <a:lvl1pPr marL="0" indent="0" algn="l">
              <a:buFontTx/>
              <a:buNone/>
              <a:defRPr sz="1200" b="1">
                <a:solidFill>
                  <a:schemeClr val="accent1"/>
                </a:solidFill>
              </a:defRPr>
            </a:lvl1pPr>
            <a:lvl2pPr marL="104775" indent="-104775" algn="l">
              <a:spcAft>
                <a:spcPts val="750"/>
              </a:spcAft>
              <a:buClrTx/>
              <a:buSzPct val="100000"/>
              <a:buFont typeface="Arial" panose="020B0604020202020204" pitchFamily="34" charset="0"/>
              <a:buChar char="•"/>
              <a:defRPr lang="en-US" sz="1200" b="1" kern="1200" noProof="0" dirty="0">
                <a:solidFill>
                  <a:schemeClr val="tx1"/>
                </a:solidFill>
                <a:latin typeface="+mj-lt"/>
                <a:ea typeface="+mn-ea"/>
                <a:cs typeface="Calibri Light" panose="020F0302020204030204" pitchFamily="34" charset="0"/>
              </a:defRPr>
            </a:lvl2pPr>
            <a:lvl3pPr marL="228600" indent="-104775" algn="l">
              <a:spcAft>
                <a:spcPts val="750"/>
              </a:spcAft>
              <a:buClrTx/>
              <a:buSzPct val="100000"/>
              <a:buFont typeface="Arial" panose="020B0604020202020204" pitchFamily="34" charset="0"/>
              <a:buChar char="−"/>
              <a:defRPr lang="en-US" sz="1200" kern="1200" noProof="0" dirty="0">
                <a:solidFill>
                  <a:schemeClr val="tx1"/>
                </a:solidFill>
                <a:latin typeface="+mn-lt"/>
                <a:ea typeface="+mn-ea"/>
                <a:cs typeface="Calibri Light" panose="020F0302020204030204" pitchFamily="34" charset="0"/>
              </a:defRPr>
            </a:lvl3pPr>
            <a:lvl4pPr marL="352425" indent="-104775" algn="l">
              <a:spcAft>
                <a:spcPts val="75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4pPr>
            <a:lvl5pPr marL="476250" indent="-104775" algn="l">
              <a:spcAft>
                <a:spcPts val="75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Second level</a:t>
            </a:r>
          </a:p>
          <a:p>
            <a:pPr marL="347472" lvl="2"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Third level</a:t>
            </a:r>
          </a:p>
          <a:p>
            <a:pPr marL="521208" lvl="3"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Fourth level</a:t>
            </a:r>
          </a:p>
          <a:p>
            <a:pPr marL="694944" lvl="4" indent="-173736" algn="l" defTabSz="598885" rtl="0" eaLnBrk="1" latinLnBrk="0" hangingPunct="1">
              <a:spcBef>
                <a:spcPts val="0"/>
              </a:spcBef>
              <a:spcAft>
                <a:spcPts val="750"/>
              </a:spcAft>
              <a:buClrTx/>
              <a:buSzPct val="100000"/>
              <a:buFont typeface="Arial" panose="020B0604020202020204" pitchFamily="34" charset="0"/>
              <a:buChar char="−"/>
              <a:tabLst/>
            </a:pPr>
            <a:r>
              <a:rPr lang="en-US" noProof="0"/>
              <a:t>Fifth level</a:t>
            </a:r>
          </a:p>
        </p:txBody>
      </p:sp>
      <p:sp>
        <p:nvSpPr>
          <p:cNvPr id="13" name="Text Placeholder 8">
            <a:extLst>
              <a:ext uri="{FF2B5EF4-FFF2-40B4-BE49-F238E27FC236}">
                <a16:creationId xmlns:a16="http://schemas.microsoft.com/office/drawing/2014/main" id="{9D600A6A-61E2-4C72-A87B-39D905EFB4BC}"/>
              </a:ext>
            </a:extLst>
          </p:cNvPr>
          <p:cNvSpPr>
            <a:spLocks noGrp="1"/>
          </p:cNvSpPr>
          <p:nvPr>
            <p:ph type="body" sz="quarter" idx="25"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19" name="Title Placeholder 1">
            <a:extLst>
              <a:ext uri="{FF2B5EF4-FFF2-40B4-BE49-F238E27FC236}">
                <a16:creationId xmlns:a16="http://schemas.microsoft.com/office/drawing/2014/main" id="{D5910C4A-3157-47A5-8677-1140132DE359}"/>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
        <p:nvSpPr>
          <p:cNvPr id="20" name="Rectangle 19">
            <a:extLst>
              <a:ext uri="{FF2B5EF4-FFF2-40B4-BE49-F238E27FC236}">
                <a16:creationId xmlns:a16="http://schemas.microsoft.com/office/drawing/2014/main" id="{221E1916-39D6-44A9-8C07-60C8660A0953}"/>
              </a:ext>
            </a:extLst>
          </p:cNvPr>
          <p:cNvSpPr/>
          <p:nvPr userDrawn="1"/>
        </p:nvSpPr>
        <p:spPr>
          <a:xfrm>
            <a:off x="458729" y="1715425"/>
            <a:ext cx="3560064"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750"/>
              </a:spcAft>
              <a:buClrTx/>
              <a:buSzTx/>
              <a:buFontTx/>
              <a:buNone/>
              <a:tabLst/>
              <a:defRPr/>
            </a:pPr>
            <a:endParaRPr kumimoji="0" lang="en-US" sz="825"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F2178E01-9486-4723-8ECD-9A89CE53905A}"/>
              </a:ext>
            </a:extLst>
          </p:cNvPr>
          <p:cNvSpPr/>
          <p:nvPr userDrawn="1"/>
        </p:nvSpPr>
        <p:spPr>
          <a:xfrm>
            <a:off x="4314824" y="1715425"/>
            <a:ext cx="3560064"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750"/>
              </a:spcAft>
              <a:buClrTx/>
              <a:buSzTx/>
              <a:buFontTx/>
              <a:buNone/>
              <a:tabLst/>
              <a:defRPr/>
            </a:pPr>
            <a:endParaRPr kumimoji="0" lang="en-US" sz="825"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082A3624-848D-4789-989D-4C19B95C8DD4}"/>
              </a:ext>
            </a:extLst>
          </p:cNvPr>
          <p:cNvSpPr/>
          <p:nvPr userDrawn="1"/>
        </p:nvSpPr>
        <p:spPr>
          <a:xfrm>
            <a:off x="8178800" y="1715425"/>
            <a:ext cx="3560064"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750"/>
              </a:spcAft>
              <a:buClrTx/>
              <a:buSzTx/>
              <a:buFontTx/>
              <a:buNone/>
              <a:tabLst/>
              <a:defRPr/>
            </a:pPr>
            <a:endParaRPr kumimoji="0" lang="en-US" sz="825"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62785699"/>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AA35D0E-EBF0-4599-84F7-684DE89E56AE}"/>
              </a:ext>
            </a:extLst>
          </p:cNvPr>
          <p:cNvSpPr>
            <a:spLocks noGrp="1"/>
          </p:cNvSpPr>
          <p:nvPr>
            <p:ph type="body" sz="quarter" idx="25"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11" name="Title Placeholder 1">
            <a:extLst>
              <a:ext uri="{FF2B5EF4-FFF2-40B4-BE49-F238E27FC236}">
                <a16:creationId xmlns:a16="http://schemas.microsoft.com/office/drawing/2014/main" id="{CBCDA542-DB63-41BB-89C0-73F35C7D17CA}"/>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
        <p:nvSpPr>
          <p:cNvPr id="12" name="Text Placeholder 8">
            <a:extLst>
              <a:ext uri="{FF2B5EF4-FFF2-40B4-BE49-F238E27FC236}">
                <a16:creationId xmlns:a16="http://schemas.microsoft.com/office/drawing/2014/main" id="{C73178E3-6490-436A-8FEB-CC4E21B542CE}"/>
              </a:ext>
            </a:extLst>
          </p:cNvPr>
          <p:cNvSpPr>
            <a:spLocks noGrp="1"/>
          </p:cNvSpPr>
          <p:nvPr>
            <p:ph type="body" sz="quarter" idx="17"/>
          </p:nvPr>
        </p:nvSpPr>
        <p:spPr>
          <a:xfrm>
            <a:off x="473297" y="3124200"/>
            <a:ext cx="2720468" cy="3238500"/>
          </a:xfrm>
        </p:spPr>
        <p:txBody>
          <a:bodyPr>
            <a:noAutofit/>
          </a:bodyPr>
          <a:lstStyle>
            <a:lvl1pPr marL="0" indent="0" algn="l">
              <a:buFontTx/>
              <a:buNone/>
              <a:defRPr sz="1200" b="1">
                <a:solidFill>
                  <a:schemeClr val="accent1"/>
                </a:solidFill>
              </a:defRPr>
            </a:lvl1pPr>
            <a:lvl2pPr marL="104775" indent="-104775" algn="l">
              <a:spcAft>
                <a:spcPts val="0"/>
              </a:spcAft>
              <a:buClrTx/>
              <a:buSzPct val="100000"/>
              <a:buFont typeface="Arial" panose="020B0604020202020204" pitchFamily="34" charset="0"/>
              <a:buChar char="•"/>
              <a:defRPr lang="en-US" sz="1200" b="1" kern="1200" noProof="0" dirty="0">
                <a:solidFill>
                  <a:schemeClr val="tx1"/>
                </a:solidFill>
                <a:latin typeface="+mj-lt"/>
                <a:ea typeface="+mn-ea"/>
                <a:cs typeface="Calibri Light" panose="020F0302020204030204" pitchFamily="34" charset="0"/>
              </a:defRPr>
            </a:lvl2pPr>
            <a:lvl3pPr marL="228600" indent="-104775" algn="l">
              <a:spcAft>
                <a:spcPts val="0"/>
              </a:spcAft>
              <a:buClrTx/>
              <a:buSzPct val="100000"/>
              <a:buFont typeface="Arial" panose="020B0604020202020204" pitchFamily="34" charset="0"/>
              <a:buChar char="−"/>
              <a:defRPr lang="en-US" sz="1200" kern="1200" noProof="0" dirty="0">
                <a:solidFill>
                  <a:schemeClr val="tx1"/>
                </a:solidFill>
                <a:latin typeface="+mn-lt"/>
                <a:ea typeface="+mn-ea"/>
                <a:cs typeface="Calibri Light" panose="020F0302020204030204" pitchFamily="34" charset="0"/>
              </a:defRPr>
            </a:lvl3pPr>
            <a:lvl4pPr marL="352425" indent="-104775" algn="l">
              <a:spcAft>
                <a:spcPts val="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4pPr>
            <a:lvl5pPr marL="476250" indent="-104775" algn="l">
              <a:spcAft>
                <a:spcPts val="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Second level</a:t>
            </a:r>
          </a:p>
          <a:p>
            <a:pPr marL="347472" lvl="2"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Third level</a:t>
            </a:r>
          </a:p>
          <a:p>
            <a:pPr marL="521208" lvl="3"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Fourth level</a:t>
            </a:r>
          </a:p>
          <a:p>
            <a:pPr marL="694944" lvl="4" indent="-173736" algn="l" defTabSz="598885" rtl="0" eaLnBrk="1" latinLnBrk="0" hangingPunct="1">
              <a:spcBef>
                <a:spcPts val="0"/>
              </a:spcBef>
              <a:spcAft>
                <a:spcPts val="750"/>
              </a:spcAft>
              <a:buClrTx/>
              <a:buSzPct val="100000"/>
              <a:buFont typeface="Arial" panose="020B0604020202020204" pitchFamily="34" charset="0"/>
              <a:buChar char="−"/>
              <a:tabLst/>
            </a:pPr>
            <a:r>
              <a:rPr lang="en-US" noProof="0"/>
              <a:t>Fifth level</a:t>
            </a:r>
          </a:p>
        </p:txBody>
      </p:sp>
      <p:sp>
        <p:nvSpPr>
          <p:cNvPr id="13" name="Text Placeholder 8">
            <a:extLst>
              <a:ext uri="{FF2B5EF4-FFF2-40B4-BE49-F238E27FC236}">
                <a16:creationId xmlns:a16="http://schemas.microsoft.com/office/drawing/2014/main" id="{1B5A2B37-A59A-4B85-9144-75BC73AD9DB2}"/>
              </a:ext>
            </a:extLst>
          </p:cNvPr>
          <p:cNvSpPr>
            <a:spLocks noGrp="1"/>
          </p:cNvSpPr>
          <p:nvPr>
            <p:ph type="body" sz="quarter" idx="18"/>
          </p:nvPr>
        </p:nvSpPr>
        <p:spPr>
          <a:xfrm>
            <a:off x="6171687" y="3120553"/>
            <a:ext cx="2712000" cy="3238500"/>
          </a:xfrm>
        </p:spPr>
        <p:txBody>
          <a:bodyPr>
            <a:noAutofit/>
          </a:bodyPr>
          <a:lstStyle>
            <a:lvl1pPr marL="0" indent="0" algn="l">
              <a:buFontTx/>
              <a:buNone/>
              <a:defRPr sz="1200" b="1">
                <a:solidFill>
                  <a:schemeClr val="accent1"/>
                </a:solidFill>
              </a:defRPr>
            </a:lvl1pPr>
            <a:lvl2pPr marL="104775" indent="-104775" algn="l">
              <a:spcAft>
                <a:spcPts val="0"/>
              </a:spcAft>
              <a:buClrTx/>
              <a:buSzPct val="100000"/>
              <a:buFont typeface="Arial" panose="020B0604020202020204" pitchFamily="34" charset="0"/>
              <a:buChar char="•"/>
              <a:defRPr lang="en-US" sz="1200" b="1" kern="1200" noProof="0">
                <a:solidFill>
                  <a:schemeClr val="tx1"/>
                </a:solidFill>
                <a:latin typeface="+mj-lt"/>
                <a:ea typeface="+mn-ea"/>
                <a:cs typeface="Calibri Light" panose="020F0302020204030204" pitchFamily="34" charset="0"/>
              </a:defRPr>
            </a:lvl2pPr>
            <a:lvl3pPr marL="228600" indent="-104775" algn="l">
              <a:spcAft>
                <a:spcPts val="0"/>
              </a:spcAft>
              <a:buClrTx/>
              <a:buSzPct val="100000"/>
              <a:buFont typeface="Arial" panose="020B0604020202020204" pitchFamily="34" charset="0"/>
              <a:buChar char="−"/>
              <a:defRPr lang="en-US" sz="1200" kern="1200" noProof="0" dirty="0">
                <a:solidFill>
                  <a:schemeClr val="tx1"/>
                </a:solidFill>
                <a:latin typeface="+mn-lt"/>
                <a:ea typeface="+mn-ea"/>
                <a:cs typeface="Calibri Light" panose="020F0302020204030204" pitchFamily="34" charset="0"/>
              </a:defRPr>
            </a:lvl3pPr>
            <a:lvl4pPr marL="352425" indent="-104775" algn="l">
              <a:spcAft>
                <a:spcPts val="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4pPr>
            <a:lvl5pPr marL="476250" indent="-104775" algn="l">
              <a:spcAft>
                <a:spcPts val="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Second level</a:t>
            </a:r>
          </a:p>
          <a:p>
            <a:pPr marL="347472" lvl="2"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Third level</a:t>
            </a:r>
          </a:p>
          <a:p>
            <a:pPr marL="521208" lvl="3"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Fourth level</a:t>
            </a:r>
          </a:p>
          <a:p>
            <a:pPr marL="694944" lvl="4" indent="-173736" algn="l" defTabSz="598885" rtl="0" eaLnBrk="1" latinLnBrk="0" hangingPunct="1">
              <a:spcBef>
                <a:spcPts val="0"/>
              </a:spcBef>
              <a:spcAft>
                <a:spcPts val="750"/>
              </a:spcAft>
              <a:buClrTx/>
              <a:buSzPct val="100000"/>
              <a:buFont typeface="Arial" panose="020B0604020202020204" pitchFamily="34" charset="0"/>
              <a:buChar char="−"/>
              <a:tabLst/>
            </a:pPr>
            <a:r>
              <a:rPr lang="en-US" noProof="0"/>
              <a:t>Fifth level</a:t>
            </a:r>
          </a:p>
        </p:txBody>
      </p:sp>
      <p:sp>
        <p:nvSpPr>
          <p:cNvPr id="14" name="Text Placeholder 8">
            <a:extLst>
              <a:ext uri="{FF2B5EF4-FFF2-40B4-BE49-F238E27FC236}">
                <a16:creationId xmlns:a16="http://schemas.microsoft.com/office/drawing/2014/main" id="{0EDB9492-A5FE-44CC-90D8-0E0E80A4E813}"/>
              </a:ext>
            </a:extLst>
          </p:cNvPr>
          <p:cNvSpPr>
            <a:spLocks noGrp="1"/>
          </p:cNvSpPr>
          <p:nvPr>
            <p:ph type="body" sz="quarter" idx="19"/>
          </p:nvPr>
        </p:nvSpPr>
        <p:spPr>
          <a:xfrm>
            <a:off x="3330040" y="3124202"/>
            <a:ext cx="2712000" cy="3238499"/>
          </a:xfrm>
        </p:spPr>
        <p:txBody>
          <a:bodyPr>
            <a:noAutofit/>
          </a:bodyPr>
          <a:lstStyle>
            <a:lvl1pPr marL="0" indent="0" algn="l">
              <a:buFontTx/>
              <a:buNone/>
              <a:defRPr sz="1200" b="1">
                <a:solidFill>
                  <a:schemeClr val="accent1"/>
                </a:solidFill>
              </a:defRPr>
            </a:lvl1pPr>
            <a:lvl2pPr marL="104775" indent="-104775" algn="l">
              <a:spcAft>
                <a:spcPts val="0"/>
              </a:spcAft>
              <a:buClrTx/>
              <a:buSzPct val="100000"/>
              <a:buFont typeface="Arial" panose="020B0604020202020204" pitchFamily="34" charset="0"/>
              <a:buChar char="•"/>
              <a:defRPr lang="en-US" sz="1200" b="1" kern="1200" noProof="0">
                <a:solidFill>
                  <a:schemeClr val="tx1"/>
                </a:solidFill>
                <a:latin typeface="+mj-lt"/>
                <a:ea typeface="+mn-ea"/>
                <a:cs typeface="Calibri Light" panose="020F0302020204030204" pitchFamily="34" charset="0"/>
              </a:defRPr>
            </a:lvl2pPr>
            <a:lvl3pPr marL="228600" indent="-104775" algn="l">
              <a:spcAft>
                <a:spcPts val="0"/>
              </a:spcAft>
              <a:buClrTx/>
              <a:buSzPct val="100000"/>
              <a:buFont typeface="Arial" panose="020B0604020202020204" pitchFamily="34" charset="0"/>
              <a:buChar char="−"/>
              <a:defRPr lang="en-US" sz="1200" kern="1200" noProof="0" dirty="0">
                <a:solidFill>
                  <a:schemeClr val="tx1"/>
                </a:solidFill>
                <a:latin typeface="+mn-lt"/>
                <a:ea typeface="+mn-ea"/>
                <a:cs typeface="Calibri Light" panose="020F0302020204030204" pitchFamily="34" charset="0"/>
              </a:defRPr>
            </a:lvl3pPr>
            <a:lvl4pPr marL="352425" indent="-104775" algn="l">
              <a:spcAft>
                <a:spcPts val="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4pPr>
            <a:lvl5pPr marL="476250" indent="-104775" algn="l">
              <a:spcAft>
                <a:spcPts val="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Second level</a:t>
            </a:r>
          </a:p>
          <a:p>
            <a:pPr marL="347472" lvl="2"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Third level</a:t>
            </a:r>
          </a:p>
          <a:p>
            <a:pPr marL="521208" lvl="3"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Fourth level</a:t>
            </a:r>
          </a:p>
          <a:p>
            <a:pPr marL="694944" lvl="4" indent="-173736" algn="l" defTabSz="598885" rtl="0" eaLnBrk="1" latinLnBrk="0" hangingPunct="1">
              <a:spcBef>
                <a:spcPts val="0"/>
              </a:spcBef>
              <a:spcAft>
                <a:spcPts val="750"/>
              </a:spcAft>
              <a:buClrTx/>
              <a:buSzPct val="100000"/>
              <a:buFont typeface="Arial" panose="020B0604020202020204" pitchFamily="34" charset="0"/>
              <a:buChar char="−"/>
              <a:tabLst/>
            </a:pPr>
            <a:r>
              <a:rPr lang="en-US" noProof="0"/>
              <a:t>Fifth level</a:t>
            </a:r>
          </a:p>
        </p:txBody>
      </p:sp>
      <p:sp>
        <p:nvSpPr>
          <p:cNvPr id="15" name="Text Placeholder 8">
            <a:extLst>
              <a:ext uri="{FF2B5EF4-FFF2-40B4-BE49-F238E27FC236}">
                <a16:creationId xmlns:a16="http://schemas.microsoft.com/office/drawing/2014/main" id="{3D335E86-FA3A-4B76-B4D1-5D530C4E3791}"/>
              </a:ext>
            </a:extLst>
          </p:cNvPr>
          <p:cNvSpPr>
            <a:spLocks noGrp="1"/>
          </p:cNvSpPr>
          <p:nvPr>
            <p:ph type="body" sz="quarter" idx="20"/>
          </p:nvPr>
        </p:nvSpPr>
        <p:spPr>
          <a:xfrm>
            <a:off x="9035701" y="3108508"/>
            <a:ext cx="2697183" cy="3254192"/>
          </a:xfrm>
        </p:spPr>
        <p:txBody>
          <a:bodyPr>
            <a:noAutofit/>
          </a:bodyPr>
          <a:lstStyle>
            <a:lvl1pPr marL="0" indent="0" algn="l">
              <a:buFontTx/>
              <a:buNone/>
              <a:defRPr sz="1200" b="1">
                <a:solidFill>
                  <a:schemeClr val="accent1"/>
                </a:solidFill>
              </a:defRPr>
            </a:lvl1pPr>
            <a:lvl2pPr marL="104775" indent="-104775" algn="l">
              <a:spcAft>
                <a:spcPts val="0"/>
              </a:spcAft>
              <a:buClrTx/>
              <a:buSzPct val="100000"/>
              <a:buFont typeface="Arial" panose="020B0604020202020204" pitchFamily="34" charset="0"/>
              <a:buChar char="•"/>
              <a:defRPr lang="en-US" sz="1200" b="1" kern="1200" noProof="0">
                <a:solidFill>
                  <a:schemeClr val="tx1"/>
                </a:solidFill>
                <a:latin typeface="+mj-lt"/>
                <a:ea typeface="+mn-ea"/>
                <a:cs typeface="Calibri Light" panose="020F0302020204030204" pitchFamily="34" charset="0"/>
              </a:defRPr>
            </a:lvl2pPr>
            <a:lvl3pPr marL="228600" indent="-104775" algn="l">
              <a:spcAft>
                <a:spcPts val="0"/>
              </a:spcAft>
              <a:buClrTx/>
              <a:buSzPct val="100000"/>
              <a:buFont typeface="Arial" panose="020B0604020202020204" pitchFamily="34" charset="0"/>
              <a:buChar char="−"/>
              <a:defRPr lang="en-US" sz="1200" kern="1200" noProof="0" dirty="0">
                <a:solidFill>
                  <a:schemeClr val="tx1"/>
                </a:solidFill>
                <a:latin typeface="+mn-lt"/>
                <a:ea typeface="+mn-ea"/>
                <a:cs typeface="Calibri Light" panose="020F0302020204030204" pitchFamily="34" charset="0"/>
              </a:defRPr>
            </a:lvl3pPr>
            <a:lvl4pPr marL="352425" indent="-104775" algn="l">
              <a:spcAft>
                <a:spcPts val="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4pPr>
            <a:lvl5pPr marL="476250" indent="-104775" algn="l">
              <a:spcAft>
                <a:spcPts val="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Second level</a:t>
            </a:r>
          </a:p>
          <a:p>
            <a:pPr marL="347472" lvl="2"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Third level</a:t>
            </a:r>
          </a:p>
          <a:p>
            <a:pPr marL="521208" lvl="3"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Fourth level</a:t>
            </a:r>
          </a:p>
          <a:p>
            <a:pPr marL="694944" lvl="4" indent="-173736" algn="l" defTabSz="598885" rtl="0" eaLnBrk="1" latinLnBrk="0" hangingPunct="1">
              <a:spcBef>
                <a:spcPts val="0"/>
              </a:spcBef>
              <a:spcAft>
                <a:spcPts val="750"/>
              </a:spcAft>
              <a:buClrTx/>
              <a:buSzPct val="100000"/>
              <a:buFont typeface="Arial" panose="020B0604020202020204" pitchFamily="34" charset="0"/>
              <a:buChar char="−"/>
              <a:tabLst/>
            </a:pPr>
            <a:r>
              <a:rPr lang="en-US" noProof="0"/>
              <a:t>Fifth level</a:t>
            </a:r>
          </a:p>
        </p:txBody>
      </p:sp>
    </p:spTree>
    <p:extLst>
      <p:ext uri="{BB962C8B-B14F-4D97-AF65-F5344CB8AC3E}">
        <p14:creationId xmlns:p14="http://schemas.microsoft.com/office/powerpoint/2010/main" val="355529321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solidFill>
          <a:schemeClr val="tx1"/>
        </a:solidFill>
        <a:effectLst/>
      </p:bgPr>
    </p:bg>
    <p:spTree>
      <p:nvGrpSpPr>
        <p:cNvPr id="1" name=""/>
        <p:cNvGrpSpPr/>
        <p:nvPr/>
      </p:nvGrpSpPr>
      <p:grpSpPr>
        <a:xfrm>
          <a:off x="0" y="0"/>
          <a:ext cx="0" cy="0"/>
          <a:chOff x="0" y="0"/>
          <a:chExt cx="0" cy="0"/>
        </a:xfrm>
      </p:grpSpPr>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463296" y="6365848"/>
            <a:ext cx="4446269" cy="273050"/>
          </a:xfrm>
          <a:prstGeom prst="rect">
            <a:avLst/>
          </a:prstGeom>
        </p:spPr>
        <p:txBody>
          <a:bodyPr anchor="b">
            <a:noAutofit/>
          </a:bodyPr>
          <a:lstStyle>
            <a:lvl1pPr>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7" name="Group 26">
            <a:extLst>
              <a:ext uri="{FF2B5EF4-FFF2-40B4-BE49-F238E27FC236}">
                <a16:creationId xmlns:a16="http://schemas.microsoft.com/office/drawing/2014/main" id="{B6F50CF5-77BF-459B-9A79-3C4CC22A0F3A}"/>
              </a:ext>
            </a:extLst>
          </p:cNvPr>
          <p:cNvGrpSpPr/>
          <p:nvPr userDrawn="1"/>
        </p:nvGrpSpPr>
        <p:grpSpPr>
          <a:xfrm>
            <a:off x="463296" y="341312"/>
            <a:ext cx="1819656" cy="347472"/>
            <a:chOff x="398463" y="404813"/>
            <a:chExt cx="1627187" cy="307976"/>
          </a:xfrm>
          <a:solidFill>
            <a:schemeClr val="bg1"/>
          </a:solidFill>
        </p:grpSpPr>
        <p:sp>
          <p:nvSpPr>
            <p:cNvPr id="28" name="Oval 5">
              <a:extLst>
                <a:ext uri="{FF2B5EF4-FFF2-40B4-BE49-F238E27FC236}">
                  <a16:creationId xmlns:a16="http://schemas.microsoft.com/office/drawing/2014/main" id="{E9128BED-07B9-451E-B858-7CC1141471B6}"/>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29" name="Freeform 6">
              <a:extLst>
                <a:ext uri="{FF2B5EF4-FFF2-40B4-BE49-F238E27FC236}">
                  <a16:creationId xmlns:a16="http://schemas.microsoft.com/office/drawing/2014/main" id="{C68196BA-7D11-4539-BDF9-983E22D34232}"/>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44" name="Rectangle 7">
              <a:extLst>
                <a:ext uri="{FF2B5EF4-FFF2-40B4-BE49-F238E27FC236}">
                  <a16:creationId xmlns:a16="http://schemas.microsoft.com/office/drawing/2014/main" id="{42AF1C77-6287-4499-B04A-87B27165DE90}"/>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45" name="Freeform 8">
              <a:extLst>
                <a:ext uri="{FF2B5EF4-FFF2-40B4-BE49-F238E27FC236}">
                  <a16:creationId xmlns:a16="http://schemas.microsoft.com/office/drawing/2014/main" id="{25579AED-BEB3-43B3-8ED1-4F00DD4BD00F}"/>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46" name="Rectangle 9">
              <a:extLst>
                <a:ext uri="{FF2B5EF4-FFF2-40B4-BE49-F238E27FC236}">
                  <a16:creationId xmlns:a16="http://schemas.microsoft.com/office/drawing/2014/main" id="{E45E9D0B-F5C0-4893-92F0-D69A666C1B0B}"/>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47" name="Rectangle 10">
              <a:extLst>
                <a:ext uri="{FF2B5EF4-FFF2-40B4-BE49-F238E27FC236}">
                  <a16:creationId xmlns:a16="http://schemas.microsoft.com/office/drawing/2014/main" id="{DE5C210F-0B06-4949-8E4D-64301D93E9D9}"/>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48" name="Freeform 11">
              <a:extLst>
                <a:ext uri="{FF2B5EF4-FFF2-40B4-BE49-F238E27FC236}">
                  <a16:creationId xmlns:a16="http://schemas.microsoft.com/office/drawing/2014/main" id="{F24B8B3C-D0AE-4485-8A30-2C7813EFDEE1}"/>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49" name="Freeform 12">
              <a:extLst>
                <a:ext uri="{FF2B5EF4-FFF2-40B4-BE49-F238E27FC236}">
                  <a16:creationId xmlns:a16="http://schemas.microsoft.com/office/drawing/2014/main" id="{0DD172EE-B893-46D5-9A64-6715E431296D}"/>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50" name="Freeform 13">
              <a:extLst>
                <a:ext uri="{FF2B5EF4-FFF2-40B4-BE49-F238E27FC236}">
                  <a16:creationId xmlns:a16="http://schemas.microsoft.com/office/drawing/2014/main" id="{41641FDD-35E1-4F42-B99C-FFA6812569B0}"/>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51" name="Freeform 14">
              <a:extLst>
                <a:ext uri="{FF2B5EF4-FFF2-40B4-BE49-F238E27FC236}">
                  <a16:creationId xmlns:a16="http://schemas.microsoft.com/office/drawing/2014/main" id="{DFE30DEA-FA20-4812-875C-D70A3CA3F5F2}"/>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grpSp>
      <p:sp>
        <p:nvSpPr>
          <p:cNvPr id="53" name="Title 1">
            <a:extLst>
              <a:ext uri="{FF2B5EF4-FFF2-40B4-BE49-F238E27FC236}">
                <a16:creationId xmlns:a16="http://schemas.microsoft.com/office/drawing/2014/main" id="{647FBB06-57A1-478F-8BCE-57D05265516A}"/>
              </a:ext>
            </a:extLst>
          </p:cNvPr>
          <p:cNvSpPr>
            <a:spLocks noGrp="1"/>
          </p:cNvSpPr>
          <p:nvPr>
            <p:ph type="ctrTitle"/>
          </p:nvPr>
        </p:nvSpPr>
        <p:spPr bwMode="gray">
          <a:xfrm>
            <a:off x="463296" y="5186209"/>
            <a:ext cx="4446269" cy="895983"/>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p>
        </p:txBody>
      </p:sp>
      <p:sp>
        <p:nvSpPr>
          <p:cNvPr id="17" name="Picture Placeholder 8">
            <a:extLst>
              <a:ext uri="{FF2B5EF4-FFF2-40B4-BE49-F238E27FC236}">
                <a16:creationId xmlns:a16="http://schemas.microsoft.com/office/drawing/2014/main" id="{AA5D9D6B-8AE5-40BD-B06B-DB5F7F3841FC}"/>
              </a:ext>
            </a:extLst>
          </p:cNvPr>
          <p:cNvSpPr>
            <a:spLocks noGrp="1"/>
          </p:cNvSpPr>
          <p:nvPr>
            <p:ph type="pic" sz="quarter" idx="11"/>
          </p:nvPr>
        </p:nvSpPr>
        <p:spPr>
          <a:xfrm>
            <a:off x="3316942" y="688848"/>
            <a:ext cx="5562600" cy="5556504"/>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3436719959"/>
      </p:ext>
    </p:extLst>
  </p:cSld>
  <p:clrMapOvr>
    <a:masterClrMapping/>
  </p:clrMapOvr>
  <p:transition>
    <p:fade/>
  </p:transition>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11" name="CaseCode">
            <a:extLst>
              <a:ext uri="{FF2B5EF4-FFF2-40B4-BE49-F238E27FC236}">
                <a16:creationId xmlns:a16="http://schemas.microsoft.com/office/drawing/2014/main" id="{676B7924-6A82-4453-9ABA-42AE71384BDC}"/>
              </a:ext>
            </a:extLst>
          </p:cNvPr>
          <p:cNvSpPr txBox="1"/>
          <p:nvPr userDrawn="1"/>
        </p:nvSpPr>
        <p:spPr>
          <a:xfrm>
            <a:off x="6335184" y="6477002"/>
            <a:ext cx="4896560" cy="20774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Pct val="100000"/>
              <a:buFont typeface="Arial"/>
              <a:buNone/>
              <a:tabLst/>
              <a:defRPr/>
            </a:pPr>
            <a:r>
              <a:rPr kumimoji="0" lang="en-US" sz="675"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Presentation title</a:t>
            </a:r>
            <a:br>
              <a:rPr kumimoji="0" lang="en-US" sz="675"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br>
            <a:r>
              <a:rPr kumimoji="0" lang="en-US" sz="675"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[To edit, click View &gt; Slide Master &gt; Slide Master]</a:t>
            </a:r>
          </a:p>
        </p:txBody>
      </p:sp>
      <p:sp>
        <p:nvSpPr>
          <p:cNvPr id="12" name="Copyright">
            <a:extLst>
              <a:ext uri="{FF2B5EF4-FFF2-40B4-BE49-F238E27FC236}">
                <a16:creationId xmlns:a16="http://schemas.microsoft.com/office/drawing/2014/main" id="{ED0B00A8-5B86-4AFE-8884-819CF7356AAE}"/>
              </a:ext>
            </a:extLst>
          </p:cNvPr>
          <p:cNvSpPr txBox="1"/>
          <p:nvPr userDrawn="1"/>
        </p:nvSpPr>
        <p:spPr>
          <a:xfrm>
            <a:off x="501649" y="6477003"/>
            <a:ext cx="5355168" cy="20774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50"/>
              </a:spcBef>
              <a:spcAft>
                <a:spcPts val="0"/>
              </a:spcAft>
              <a:buClrTx/>
              <a:buSzPct val="100000"/>
              <a:buFont typeface="Arial"/>
              <a:buNone/>
              <a:tabLst/>
              <a:defRPr/>
            </a:pPr>
            <a:r>
              <a:rPr kumimoji="0" lang="en-US" sz="675"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Member firms and DTTL: Insert appropriate copyright</a:t>
            </a:r>
            <a:br>
              <a:rPr kumimoji="0" lang="en-US" sz="675"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br>
            <a:r>
              <a:rPr kumimoji="0" lang="en-US" sz="675"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[To edit, click View &gt; Slide Mster &gt; Slide Master]</a:t>
            </a:r>
          </a:p>
        </p:txBody>
      </p:sp>
      <p:sp>
        <p:nvSpPr>
          <p:cNvPr id="18" name="TextBox 17">
            <a:extLst>
              <a:ext uri="{FF2B5EF4-FFF2-40B4-BE49-F238E27FC236}">
                <a16:creationId xmlns:a16="http://schemas.microsoft.com/office/drawing/2014/main" id="{DCBBEDB2-39B5-4D4C-AA82-85ED607FAC3B}"/>
              </a:ext>
            </a:extLst>
          </p:cNvPr>
          <p:cNvSpPr txBox="1"/>
          <p:nvPr userDrawn="1"/>
        </p:nvSpPr>
        <p:spPr>
          <a:xfrm>
            <a:off x="11382378" y="6477003"/>
            <a:ext cx="307975" cy="103875"/>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450"/>
              </a:spcBef>
              <a:spcAft>
                <a:spcPts val="0"/>
              </a:spcAft>
              <a:buClrTx/>
              <a:buSzPct val="100000"/>
              <a:buFont typeface="Arial"/>
              <a:buNone/>
              <a:tabLst/>
              <a:defRPr/>
            </a:pPr>
            <a:fld id="{C58DF478-B544-4ED8-9ED4-6A2648E2D233}" type="slidenum">
              <a:rPr kumimoji="0" lang="en-US" sz="675"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450"/>
                </a:spcBef>
                <a:spcAft>
                  <a:spcPts val="0"/>
                </a:spcAft>
                <a:buClrTx/>
                <a:buSzPct val="100000"/>
                <a:buFont typeface="Arial"/>
                <a:buNone/>
                <a:tabLst/>
                <a:defRPr/>
              </a:pPr>
              <a:t>‹#›</a:t>
            </a:fld>
            <a:endParaRPr kumimoji="0" lang="en-US" sz="675"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3" name="Text Placeholder 8">
            <a:extLst>
              <a:ext uri="{FF2B5EF4-FFF2-40B4-BE49-F238E27FC236}">
                <a16:creationId xmlns:a16="http://schemas.microsoft.com/office/drawing/2014/main" id="{5BECBA53-5CA5-4826-B507-38E5EDBC4936}"/>
              </a:ext>
            </a:extLst>
          </p:cNvPr>
          <p:cNvSpPr>
            <a:spLocks noGrp="1"/>
          </p:cNvSpPr>
          <p:nvPr>
            <p:ph type="body" sz="quarter" idx="25"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bg1"/>
                </a:solidFill>
              </a:defRPr>
            </a:lvl1pPr>
          </a:lstStyle>
          <a:p>
            <a:pPr lvl="0"/>
            <a:r>
              <a:rPr lang="en-US"/>
              <a:t>Click to add subtitle</a:t>
            </a:r>
          </a:p>
        </p:txBody>
      </p:sp>
      <p:sp>
        <p:nvSpPr>
          <p:cNvPr id="14" name="Title Placeholder 1">
            <a:extLst>
              <a:ext uri="{FF2B5EF4-FFF2-40B4-BE49-F238E27FC236}">
                <a16:creationId xmlns:a16="http://schemas.microsoft.com/office/drawing/2014/main" id="{83571CF0-9FB3-44B1-BE19-B891DD1B11A0}"/>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solidFill>
                  <a:schemeClr val="bg1"/>
                </a:solidFill>
                <a:latin typeface="+mj-lt"/>
              </a:defRPr>
            </a:lvl1pPr>
          </a:lstStyle>
          <a:p>
            <a:r>
              <a:rPr lang="en-US"/>
              <a:t>Click to add title</a:t>
            </a:r>
          </a:p>
        </p:txBody>
      </p:sp>
      <p:sp>
        <p:nvSpPr>
          <p:cNvPr id="15" name="Text Placeholder 8">
            <a:extLst>
              <a:ext uri="{FF2B5EF4-FFF2-40B4-BE49-F238E27FC236}">
                <a16:creationId xmlns:a16="http://schemas.microsoft.com/office/drawing/2014/main" id="{CA32CD74-2C13-40B4-A25F-8871032067FB}"/>
              </a:ext>
            </a:extLst>
          </p:cNvPr>
          <p:cNvSpPr>
            <a:spLocks noGrp="1"/>
          </p:cNvSpPr>
          <p:nvPr>
            <p:ph type="body" sz="quarter" idx="17"/>
          </p:nvPr>
        </p:nvSpPr>
        <p:spPr>
          <a:xfrm>
            <a:off x="473297" y="3124200"/>
            <a:ext cx="2720468" cy="3238500"/>
          </a:xfrm>
        </p:spPr>
        <p:txBody>
          <a:bodyPr>
            <a:noAutofit/>
          </a:bodyPr>
          <a:lstStyle>
            <a:lvl1pPr marL="0" indent="0" algn="l">
              <a:buFontTx/>
              <a:buNone/>
              <a:defRPr sz="1200" b="1">
                <a:solidFill>
                  <a:schemeClr val="bg1"/>
                </a:solidFill>
              </a:defRPr>
            </a:lvl1pPr>
            <a:lvl2pPr marL="104775" indent="-104775" algn="l">
              <a:spcAft>
                <a:spcPts val="0"/>
              </a:spcAft>
              <a:buClrTx/>
              <a:buSzPct val="100000"/>
              <a:buFont typeface="Arial" panose="020B0604020202020204" pitchFamily="34" charset="0"/>
              <a:buChar char="•"/>
              <a:defRPr sz="1200">
                <a:solidFill>
                  <a:schemeClr val="bg1"/>
                </a:solidFill>
              </a:defRPr>
            </a:lvl2pPr>
            <a:lvl3pPr marL="228600" indent="-104775" algn="l">
              <a:spcAft>
                <a:spcPts val="0"/>
              </a:spcAft>
              <a:buClrTx/>
              <a:buSzPct val="100000"/>
              <a:buFont typeface="Arial" panose="020B0604020202020204" pitchFamily="34" charset="0"/>
              <a:buChar char="−"/>
              <a:defRPr sz="1200">
                <a:solidFill>
                  <a:schemeClr val="bg1"/>
                </a:solidFill>
              </a:defRPr>
            </a:lvl3pPr>
            <a:lvl4pPr marL="352425" indent="-104775" algn="l">
              <a:spcAft>
                <a:spcPts val="0"/>
              </a:spcAft>
              <a:buClrTx/>
              <a:buSzPct val="100000"/>
              <a:buFont typeface="Arial" panose="020B0604020202020204" pitchFamily="34" charset="0"/>
              <a:buChar char="◦"/>
              <a:defRPr sz="1200">
                <a:solidFill>
                  <a:schemeClr val="bg1"/>
                </a:solidFill>
              </a:defRPr>
            </a:lvl4pPr>
            <a:lvl5pPr marL="476250" indent="-104775" algn="l">
              <a:spcAft>
                <a:spcPts val="0"/>
              </a:spcAft>
              <a:buClrTx/>
              <a:buSzPct val="100000"/>
              <a:buFont typeface="Arial" panose="020B0604020202020204" pitchFamily="34" charset="0"/>
              <a:buChar char="−"/>
              <a:defRPr sz="1200" baseline="0">
                <a:solidFill>
                  <a:schemeClr val="bg1"/>
                </a:solidFill>
              </a:defRPr>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8">
            <a:extLst>
              <a:ext uri="{FF2B5EF4-FFF2-40B4-BE49-F238E27FC236}">
                <a16:creationId xmlns:a16="http://schemas.microsoft.com/office/drawing/2014/main" id="{0BD8344B-373A-4CA8-9F91-E02B0DA48BC6}"/>
              </a:ext>
            </a:extLst>
          </p:cNvPr>
          <p:cNvSpPr>
            <a:spLocks noGrp="1"/>
          </p:cNvSpPr>
          <p:nvPr>
            <p:ph type="body" sz="quarter" idx="18"/>
          </p:nvPr>
        </p:nvSpPr>
        <p:spPr>
          <a:xfrm>
            <a:off x="6171687" y="3120553"/>
            <a:ext cx="2712000" cy="3238500"/>
          </a:xfrm>
        </p:spPr>
        <p:txBody>
          <a:bodyPr>
            <a:noAutofit/>
          </a:bodyPr>
          <a:lstStyle>
            <a:lvl1pPr marL="0" indent="0" algn="l">
              <a:buFontTx/>
              <a:buNone/>
              <a:defRPr sz="1200" b="1">
                <a:solidFill>
                  <a:schemeClr val="bg1"/>
                </a:solidFill>
              </a:defRPr>
            </a:lvl1pPr>
            <a:lvl2pPr marL="104775" indent="-104775" algn="l">
              <a:spcAft>
                <a:spcPts val="0"/>
              </a:spcAft>
              <a:buClrTx/>
              <a:buSzPct val="100000"/>
              <a:buFont typeface="Arial" panose="020B0604020202020204" pitchFamily="34" charset="0"/>
              <a:buChar char="•"/>
              <a:defRPr sz="1200">
                <a:solidFill>
                  <a:schemeClr val="bg1"/>
                </a:solidFill>
              </a:defRPr>
            </a:lvl2pPr>
            <a:lvl3pPr marL="228600" indent="-104775" algn="l">
              <a:spcAft>
                <a:spcPts val="0"/>
              </a:spcAft>
              <a:buClrTx/>
              <a:buSzPct val="100000"/>
              <a:buFont typeface="Arial" panose="020B0604020202020204" pitchFamily="34" charset="0"/>
              <a:buChar char="−"/>
              <a:defRPr sz="1200">
                <a:solidFill>
                  <a:schemeClr val="bg1"/>
                </a:solidFill>
              </a:defRPr>
            </a:lvl3pPr>
            <a:lvl4pPr marL="352425" indent="-104775" algn="l">
              <a:spcAft>
                <a:spcPts val="0"/>
              </a:spcAft>
              <a:buClrTx/>
              <a:buSzPct val="100000"/>
              <a:buFont typeface="Arial" panose="020B0604020202020204" pitchFamily="34" charset="0"/>
              <a:buChar char="◦"/>
              <a:defRPr sz="1200">
                <a:solidFill>
                  <a:schemeClr val="bg1"/>
                </a:solidFill>
              </a:defRPr>
            </a:lvl4pPr>
            <a:lvl5pPr marL="476250" indent="-104775" algn="l">
              <a:spcAft>
                <a:spcPts val="0"/>
              </a:spcAft>
              <a:buClrTx/>
              <a:buSzPct val="100000"/>
              <a:buFont typeface="Arial" panose="020B0604020202020204" pitchFamily="34" charset="0"/>
              <a:buChar char="−"/>
              <a:defRPr sz="1200" baseline="0">
                <a:solidFill>
                  <a:schemeClr val="bg1"/>
                </a:solidFill>
              </a:defRPr>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 name="Text Placeholder 8">
            <a:extLst>
              <a:ext uri="{FF2B5EF4-FFF2-40B4-BE49-F238E27FC236}">
                <a16:creationId xmlns:a16="http://schemas.microsoft.com/office/drawing/2014/main" id="{55636606-D676-4661-AF12-C0DF71DF3A73}"/>
              </a:ext>
            </a:extLst>
          </p:cNvPr>
          <p:cNvSpPr>
            <a:spLocks noGrp="1"/>
          </p:cNvSpPr>
          <p:nvPr>
            <p:ph type="body" sz="quarter" idx="19"/>
          </p:nvPr>
        </p:nvSpPr>
        <p:spPr>
          <a:xfrm>
            <a:off x="3330040" y="3124202"/>
            <a:ext cx="2712000" cy="3238499"/>
          </a:xfrm>
        </p:spPr>
        <p:txBody>
          <a:bodyPr>
            <a:noAutofit/>
          </a:bodyPr>
          <a:lstStyle>
            <a:lvl1pPr marL="0" indent="0" algn="l">
              <a:buFontTx/>
              <a:buNone/>
              <a:defRPr sz="1200" b="1">
                <a:solidFill>
                  <a:schemeClr val="bg1"/>
                </a:solidFill>
              </a:defRPr>
            </a:lvl1pPr>
            <a:lvl2pPr marL="104775" indent="-104775" algn="l">
              <a:spcAft>
                <a:spcPts val="0"/>
              </a:spcAft>
              <a:buClrTx/>
              <a:buSzPct val="100000"/>
              <a:buFont typeface="Arial" panose="020B0604020202020204" pitchFamily="34" charset="0"/>
              <a:buChar char="•"/>
              <a:defRPr sz="1200">
                <a:solidFill>
                  <a:schemeClr val="bg1"/>
                </a:solidFill>
              </a:defRPr>
            </a:lvl2pPr>
            <a:lvl3pPr marL="228600" indent="-104775" algn="l">
              <a:spcAft>
                <a:spcPts val="0"/>
              </a:spcAft>
              <a:buClrTx/>
              <a:buSzPct val="100000"/>
              <a:buFont typeface="Arial" panose="020B0604020202020204" pitchFamily="34" charset="0"/>
              <a:buChar char="−"/>
              <a:defRPr sz="1200">
                <a:solidFill>
                  <a:schemeClr val="bg1"/>
                </a:solidFill>
              </a:defRPr>
            </a:lvl3pPr>
            <a:lvl4pPr marL="352425" indent="-104775" algn="l">
              <a:spcAft>
                <a:spcPts val="0"/>
              </a:spcAft>
              <a:buClrTx/>
              <a:buSzPct val="100000"/>
              <a:buFont typeface="Arial" panose="020B0604020202020204" pitchFamily="34" charset="0"/>
              <a:buChar char="◦"/>
              <a:defRPr sz="1200">
                <a:solidFill>
                  <a:schemeClr val="bg1"/>
                </a:solidFill>
              </a:defRPr>
            </a:lvl4pPr>
            <a:lvl5pPr marL="476250" indent="-104775" algn="l">
              <a:spcAft>
                <a:spcPts val="0"/>
              </a:spcAft>
              <a:buClrTx/>
              <a:buSzPct val="100000"/>
              <a:buFont typeface="Arial" panose="020B0604020202020204" pitchFamily="34" charset="0"/>
              <a:buChar char="−"/>
              <a:defRPr sz="1200" baseline="0">
                <a:solidFill>
                  <a:schemeClr val="bg1"/>
                </a:solidFill>
              </a:defRPr>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Text Placeholder 8">
            <a:extLst>
              <a:ext uri="{FF2B5EF4-FFF2-40B4-BE49-F238E27FC236}">
                <a16:creationId xmlns:a16="http://schemas.microsoft.com/office/drawing/2014/main" id="{59A4F706-D410-4A3E-B5DE-E6CD51845EA7}"/>
              </a:ext>
            </a:extLst>
          </p:cNvPr>
          <p:cNvSpPr>
            <a:spLocks noGrp="1"/>
          </p:cNvSpPr>
          <p:nvPr>
            <p:ph type="body" sz="quarter" idx="20"/>
          </p:nvPr>
        </p:nvSpPr>
        <p:spPr>
          <a:xfrm>
            <a:off x="9035701" y="3108508"/>
            <a:ext cx="2697183" cy="3254192"/>
          </a:xfrm>
        </p:spPr>
        <p:txBody>
          <a:bodyPr>
            <a:noAutofit/>
          </a:bodyPr>
          <a:lstStyle>
            <a:lvl1pPr marL="0" indent="0" algn="l">
              <a:buFontTx/>
              <a:buNone/>
              <a:defRPr sz="1200" b="1">
                <a:solidFill>
                  <a:schemeClr val="bg1"/>
                </a:solidFill>
              </a:defRPr>
            </a:lvl1pPr>
            <a:lvl2pPr marL="104775" indent="-104775" algn="l">
              <a:spcAft>
                <a:spcPts val="0"/>
              </a:spcAft>
              <a:buClrTx/>
              <a:buSzPct val="100000"/>
              <a:buFont typeface="Arial" panose="020B0604020202020204" pitchFamily="34" charset="0"/>
              <a:buChar char="•"/>
              <a:defRPr sz="1200">
                <a:solidFill>
                  <a:schemeClr val="bg1"/>
                </a:solidFill>
              </a:defRPr>
            </a:lvl2pPr>
            <a:lvl3pPr marL="228600" indent="-104775" algn="l">
              <a:spcAft>
                <a:spcPts val="0"/>
              </a:spcAft>
              <a:buClrTx/>
              <a:buSzPct val="100000"/>
              <a:buFont typeface="Arial" panose="020B0604020202020204" pitchFamily="34" charset="0"/>
              <a:buChar char="−"/>
              <a:defRPr sz="1200">
                <a:solidFill>
                  <a:schemeClr val="bg1"/>
                </a:solidFill>
              </a:defRPr>
            </a:lvl3pPr>
            <a:lvl4pPr marL="352425" indent="-104775" algn="l">
              <a:spcAft>
                <a:spcPts val="0"/>
              </a:spcAft>
              <a:buClrTx/>
              <a:buSzPct val="100000"/>
              <a:buFont typeface="Arial" panose="020B0604020202020204" pitchFamily="34" charset="0"/>
              <a:buChar char="◦"/>
              <a:defRPr sz="1200">
                <a:solidFill>
                  <a:schemeClr val="bg1"/>
                </a:solidFill>
              </a:defRPr>
            </a:lvl4pPr>
            <a:lvl5pPr marL="476250" indent="-104775" algn="l">
              <a:spcAft>
                <a:spcPts val="0"/>
              </a:spcAft>
              <a:buClrTx/>
              <a:buSzPct val="100000"/>
              <a:buFont typeface="Arial" panose="020B0604020202020204" pitchFamily="34" charset="0"/>
              <a:buChar char="−"/>
              <a:defRPr sz="1200" baseline="0">
                <a:solidFill>
                  <a:schemeClr val="bg1"/>
                </a:solidFill>
              </a:defRPr>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160035084"/>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7" name="Picture Placeholder 29"/>
          <p:cNvSpPr>
            <a:spLocks noGrp="1"/>
          </p:cNvSpPr>
          <p:nvPr>
            <p:ph type="pic" sz="quarter" idx="20" hasCustomPrompt="1"/>
          </p:nvPr>
        </p:nvSpPr>
        <p:spPr>
          <a:xfrm>
            <a:off x="10485324" y="1853601"/>
            <a:ext cx="1244161" cy="549275"/>
          </a:xfrm>
        </p:spPr>
        <p:txBody>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675"/>
            </a:lvl1pPr>
          </a:lstStyle>
          <a:p>
            <a:pPr>
              <a:spcBef>
                <a:spcPct val="0"/>
              </a:spcBef>
            </a:pPr>
            <a:r>
              <a:rPr lang="en-US" sz="900">
                <a:solidFill>
                  <a:schemeClr val="bg1"/>
                </a:solidFill>
              </a:rPr>
              <a:t>Co-brand</a:t>
            </a:r>
            <a:br>
              <a:rPr lang="en-US" sz="900">
                <a:solidFill>
                  <a:schemeClr val="bg1"/>
                </a:solidFill>
              </a:rPr>
            </a:br>
            <a:r>
              <a:rPr lang="en-US" sz="900">
                <a:solidFill>
                  <a:schemeClr val="bg1"/>
                </a:solidFill>
              </a:rPr>
              <a:t>Logo</a:t>
            </a:r>
          </a:p>
          <a:p>
            <a:endParaRPr lang="en-GB"/>
          </a:p>
        </p:txBody>
      </p:sp>
      <p:sp>
        <p:nvSpPr>
          <p:cNvPr id="14" name="Picture Placeholder 29"/>
          <p:cNvSpPr>
            <a:spLocks noGrp="1"/>
          </p:cNvSpPr>
          <p:nvPr>
            <p:ph type="pic" sz="quarter" idx="24" hasCustomPrompt="1"/>
          </p:nvPr>
        </p:nvSpPr>
        <p:spPr>
          <a:xfrm>
            <a:off x="4702979" y="4258270"/>
            <a:ext cx="1239381" cy="549275"/>
          </a:xfrm>
        </p:spPr>
        <p:txBody>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675"/>
            </a:lvl1pPr>
          </a:lstStyle>
          <a:p>
            <a:pPr>
              <a:spcBef>
                <a:spcPct val="0"/>
              </a:spcBef>
            </a:pPr>
            <a:r>
              <a:rPr lang="en-US" sz="900">
                <a:solidFill>
                  <a:schemeClr val="bg1"/>
                </a:solidFill>
              </a:rPr>
              <a:t>Co-brand</a:t>
            </a:r>
            <a:br>
              <a:rPr lang="en-US" sz="900">
                <a:solidFill>
                  <a:schemeClr val="bg1"/>
                </a:solidFill>
              </a:rPr>
            </a:br>
            <a:r>
              <a:rPr lang="en-US" sz="900">
                <a:solidFill>
                  <a:schemeClr val="bg1"/>
                </a:solidFill>
              </a:rPr>
              <a:t>Logo</a:t>
            </a:r>
          </a:p>
          <a:p>
            <a:endParaRPr lang="en-GB"/>
          </a:p>
        </p:txBody>
      </p:sp>
      <p:sp>
        <p:nvSpPr>
          <p:cNvPr id="15" name="Picture Placeholder 29"/>
          <p:cNvSpPr>
            <a:spLocks noGrp="1"/>
          </p:cNvSpPr>
          <p:nvPr>
            <p:ph type="pic" sz="quarter" idx="25" hasCustomPrompt="1"/>
          </p:nvPr>
        </p:nvSpPr>
        <p:spPr>
          <a:xfrm>
            <a:off x="10500785" y="4258270"/>
            <a:ext cx="1244160" cy="549275"/>
          </a:xfrm>
        </p:spPr>
        <p:txBody>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675"/>
            </a:lvl1pPr>
          </a:lstStyle>
          <a:p>
            <a:pPr>
              <a:spcBef>
                <a:spcPct val="0"/>
              </a:spcBef>
            </a:pPr>
            <a:r>
              <a:rPr lang="en-US" sz="900">
                <a:solidFill>
                  <a:schemeClr val="bg1"/>
                </a:solidFill>
              </a:rPr>
              <a:t>Co-brand</a:t>
            </a:r>
            <a:br>
              <a:rPr lang="en-US" sz="900">
                <a:solidFill>
                  <a:schemeClr val="bg1"/>
                </a:solidFill>
              </a:rPr>
            </a:br>
            <a:r>
              <a:rPr lang="en-US" sz="900">
                <a:solidFill>
                  <a:schemeClr val="bg1"/>
                </a:solidFill>
              </a:rPr>
              <a:t>Logo</a:t>
            </a:r>
          </a:p>
          <a:p>
            <a:endParaRPr lang="en-GB"/>
          </a:p>
        </p:txBody>
      </p:sp>
      <p:sp>
        <p:nvSpPr>
          <p:cNvPr id="17" name="Picture Placeholder 29"/>
          <p:cNvSpPr>
            <a:spLocks noGrp="1"/>
          </p:cNvSpPr>
          <p:nvPr>
            <p:ph type="pic" sz="quarter" idx="19" hasCustomPrompt="1"/>
          </p:nvPr>
        </p:nvSpPr>
        <p:spPr>
          <a:xfrm>
            <a:off x="4735149" y="1857894"/>
            <a:ext cx="1210207" cy="549275"/>
          </a:xfrm>
        </p:spPr>
        <p:txBody>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675"/>
            </a:lvl1pPr>
          </a:lstStyle>
          <a:p>
            <a:pPr>
              <a:spcBef>
                <a:spcPct val="0"/>
              </a:spcBef>
            </a:pPr>
            <a:r>
              <a:rPr lang="en-US" sz="900">
                <a:solidFill>
                  <a:schemeClr val="bg1"/>
                </a:solidFill>
              </a:rPr>
              <a:t>Co-brand</a:t>
            </a:r>
            <a:br>
              <a:rPr lang="en-US" sz="900">
                <a:solidFill>
                  <a:schemeClr val="bg1"/>
                </a:solidFill>
              </a:rPr>
            </a:br>
            <a:r>
              <a:rPr lang="en-US" sz="900">
                <a:solidFill>
                  <a:schemeClr val="bg1"/>
                </a:solidFill>
              </a:rPr>
              <a:t>Logo</a:t>
            </a:r>
          </a:p>
          <a:p>
            <a:endParaRPr lang="en-GB"/>
          </a:p>
        </p:txBody>
      </p:sp>
      <p:sp>
        <p:nvSpPr>
          <p:cNvPr id="28" name="Text Placeholder 8">
            <a:extLst>
              <a:ext uri="{FF2B5EF4-FFF2-40B4-BE49-F238E27FC236}">
                <a16:creationId xmlns:a16="http://schemas.microsoft.com/office/drawing/2014/main" id="{0D485CFD-E778-438B-9F95-AA857AF5CACE}"/>
              </a:ext>
            </a:extLst>
          </p:cNvPr>
          <p:cNvSpPr>
            <a:spLocks noGrp="1"/>
          </p:cNvSpPr>
          <p:nvPr>
            <p:ph type="body" sz="quarter" idx="17"/>
          </p:nvPr>
        </p:nvSpPr>
        <p:spPr>
          <a:xfrm>
            <a:off x="470344" y="1856232"/>
            <a:ext cx="5473257" cy="1695450"/>
          </a:xfrm>
        </p:spPr>
        <p:txBody>
          <a:bodyPr>
            <a:noAutofit/>
          </a:bodyPr>
          <a:lstStyle>
            <a:lvl1pPr marL="0" indent="0" algn="l">
              <a:buFontTx/>
              <a:buNone/>
              <a:defRPr sz="1200" b="1">
                <a:solidFill>
                  <a:schemeClr val="accent1"/>
                </a:solidFill>
              </a:defRPr>
            </a:lvl1pPr>
            <a:lvl2pPr marL="104775" indent="-104775" algn="l">
              <a:spcAft>
                <a:spcPts val="750"/>
              </a:spcAft>
              <a:buClrTx/>
              <a:buSzPct val="100000"/>
              <a:buFont typeface="Arial" panose="020B0604020202020204" pitchFamily="34" charset="0"/>
              <a:buChar char="•"/>
              <a:defRPr lang="en-US" sz="1200" b="1" kern="1200" noProof="0" dirty="0">
                <a:solidFill>
                  <a:schemeClr val="tx1"/>
                </a:solidFill>
                <a:latin typeface="+mj-lt"/>
                <a:ea typeface="+mn-ea"/>
                <a:cs typeface="Calibri Light" panose="020F0302020204030204" pitchFamily="34" charset="0"/>
              </a:defRPr>
            </a:lvl2pPr>
            <a:lvl3pPr marL="228600" indent="-104775" algn="l">
              <a:spcAft>
                <a:spcPts val="750"/>
              </a:spcAft>
              <a:buClrTx/>
              <a:buSzPct val="100000"/>
              <a:buFont typeface="Arial" panose="020B0604020202020204" pitchFamily="34" charset="0"/>
              <a:buChar char="−"/>
              <a:defRPr lang="en-US" sz="1200" kern="1200" noProof="0" dirty="0">
                <a:solidFill>
                  <a:schemeClr val="tx1"/>
                </a:solidFill>
                <a:latin typeface="+mn-lt"/>
                <a:ea typeface="+mn-ea"/>
                <a:cs typeface="Calibri Light" panose="020F0302020204030204" pitchFamily="34" charset="0"/>
              </a:defRPr>
            </a:lvl3pPr>
            <a:lvl4pPr marL="352425" indent="-104775" algn="l">
              <a:spcAft>
                <a:spcPts val="75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4pPr>
            <a:lvl5pPr marL="476250" indent="-104775" algn="l">
              <a:spcAft>
                <a:spcPts val="75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Second level</a:t>
            </a:r>
          </a:p>
          <a:p>
            <a:pPr marL="347472" lvl="2"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Third level</a:t>
            </a:r>
          </a:p>
          <a:p>
            <a:pPr marL="521208" lvl="3"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Fourth level</a:t>
            </a:r>
          </a:p>
          <a:p>
            <a:pPr marL="694944" lvl="4" indent="-173736" algn="l" defTabSz="598885" rtl="0" eaLnBrk="1" latinLnBrk="0" hangingPunct="1">
              <a:spcBef>
                <a:spcPts val="0"/>
              </a:spcBef>
              <a:spcAft>
                <a:spcPts val="750"/>
              </a:spcAft>
              <a:buClrTx/>
              <a:buSzPct val="100000"/>
              <a:buFont typeface="Arial" panose="020B0604020202020204" pitchFamily="34" charset="0"/>
              <a:buChar char="−"/>
              <a:tabLst/>
            </a:pPr>
            <a:r>
              <a:rPr lang="en-US" noProof="0"/>
              <a:t>Fifth level</a:t>
            </a:r>
          </a:p>
        </p:txBody>
      </p:sp>
      <p:sp>
        <p:nvSpPr>
          <p:cNvPr id="29" name="Text Placeholder 8">
            <a:extLst>
              <a:ext uri="{FF2B5EF4-FFF2-40B4-BE49-F238E27FC236}">
                <a16:creationId xmlns:a16="http://schemas.microsoft.com/office/drawing/2014/main" id="{1995C2BA-4183-48F4-92D9-4620CCDF5C16}"/>
              </a:ext>
            </a:extLst>
          </p:cNvPr>
          <p:cNvSpPr>
            <a:spLocks noGrp="1"/>
          </p:cNvSpPr>
          <p:nvPr>
            <p:ph type="body" sz="quarter" idx="26"/>
          </p:nvPr>
        </p:nvSpPr>
        <p:spPr>
          <a:xfrm>
            <a:off x="6257042" y="1847618"/>
            <a:ext cx="5464615" cy="1695450"/>
          </a:xfrm>
        </p:spPr>
        <p:txBody>
          <a:bodyPr>
            <a:noAutofit/>
          </a:bodyPr>
          <a:lstStyle>
            <a:lvl1pPr marL="0" indent="0" algn="l">
              <a:buFontTx/>
              <a:buNone/>
              <a:defRPr sz="1200" b="1">
                <a:solidFill>
                  <a:schemeClr val="accent1"/>
                </a:solidFill>
              </a:defRPr>
            </a:lvl1pPr>
            <a:lvl2pPr marL="104775" indent="-104775" algn="l">
              <a:spcAft>
                <a:spcPts val="750"/>
              </a:spcAft>
              <a:buClrTx/>
              <a:buSzPct val="100000"/>
              <a:buFont typeface="Arial" panose="020B0604020202020204" pitchFamily="34" charset="0"/>
              <a:buChar char="•"/>
              <a:defRPr lang="en-US" sz="1200" b="1" kern="1200" noProof="0" dirty="0">
                <a:solidFill>
                  <a:schemeClr val="tx1"/>
                </a:solidFill>
                <a:latin typeface="+mj-lt"/>
                <a:ea typeface="+mn-ea"/>
                <a:cs typeface="Calibri Light" panose="020F0302020204030204" pitchFamily="34" charset="0"/>
              </a:defRPr>
            </a:lvl2pPr>
            <a:lvl3pPr marL="228600" indent="-104775" algn="l">
              <a:spcAft>
                <a:spcPts val="750"/>
              </a:spcAft>
              <a:buClrTx/>
              <a:buSzPct val="100000"/>
              <a:buFont typeface="Arial" panose="020B0604020202020204" pitchFamily="34" charset="0"/>
              <a:buChar char="−"/>
              <a:defRPr lang="en-US" sz="1200" kern="1200" noProof="0" dirty="0">
                <a:solidFill>
                  <a:schemeClr val="tx1"/>
                </a:solidFill>
                <a:latin typeface="+mn-lt"/>
                <a:ea typeface="+mn-ea"/>
                <a:cs typeface="Calibri Light" panose="020F0302020204030204" pitchFamily="34" charset="0"/>
              </a:defRPr>
            </a:lvl3pPr>
            <a:lvl4pPr marL="352425" indent="-104775" algn="l">
              <a:spcAft>
                <a:spcPts val="75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4pPr>
            <a:lvl5pPr marL="476250" indent="-104775" algn="l">
              <a:spcAft>
                <a:spcPts val="75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Second level</a:t>
            </a:r>
          </a:p>
          <a:p>
            <a:pPr marL="347472" lvl="2"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Third level</a:t>
            </a:r>
          </a:p>
          <a:p>
            <a:pPr marL="521208" lvl="3"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Fourth level</a:t>
            </a:r>
          </a:p>
          <a:p>
            <a:pPr marL="694944" lvl="4" indent="-173736" algn="l" defTabSz="598885" rtl="0" eaLnBrk="1" latinLnBrk="0" hangingPunct="1">
              <a:spcBef>
                <a:spcPts val="0"/>
              </a:spcBef>
              <a:spcAft>
                <a:spcPts val="750"/>
              </a:spcAft>
              <a:buClrTx/>
              <a:buSzPct val="100000"/>
              <a:buFont typeface="Arial" panose="020B0604020202020204" pitchFamily="34" charset="0"/>
              <a:buChar char="−"/>
              <a:tabLst/>
            </a:pPr>
            <a:r>
              <a:rPr lang="en-US" noProof="0"/>
              <a:t>Fifth level</a:t>
            </a:r>
          </a:p>
        </p:txBody>
      </p:sp>
      <p:sp>
        <p:nvSpPr>
          <p:cNvPr id="30" name="Text Placeholder 8">
            <a:extLst>
              <a:ext uri="{FF2B5EF4-FFF2-40B4-BE49-F238E27FC236}">
                <a16:creationId xmlns:a16="http://schemas.microsoft.com/office/drawing/2014/main" id="{2DC3B9DA-0A51-491C-923B-09D36118ADA0}"/>
              </a:ext>
            </a:extLst>
          </p:cNvPr>
          <p:cNvSpPr>
            <a:spLocks noGrp="1"/>
          </p:cNvSpPr>
          <p:nvPr>
            <p:ph type="body" sz="quarter" idx="27"/>
          </p:nvPr>
        </p:nvSpPr>
        <p:spPr>
          <a:xfrm>
            <a:off x="470344" y="4256623"/>
            <a:ext cx="5473257" cy="1695450"/>
          </a:xfrm>
        </p:spPr>
        <p:txBody>
          <a:bodyPr>
            <a:noAutofit/>
          </a:bodyPr>
          <a:lstStyle>
            <a:lvl1pPr marL="0" indent="0" algn="l">
              <a:buFontTx/>
              <a:buNone/>
              <a:defRPr sz="1200" b="1">
                <a:solidFill>
                  <a:schemeClr val="accent1"/>
                </a:solidFill>
              </a:defRPr>
            </a:lvl1pPr>
            <a:lvl2pPr marL="104775" indent="-104775" algn="l">
              <a:spcAft>
                <a:spcPts val="750"/>
              </a:spcAft>
              <a:buClrTx/>
              <a:buSzPct val="100000"/>
              <a:buFont typeface="Arial" panose="020B0604020202020204" pitchFamily="34" charset="0"/>
              <a:buChar char="•"/>
              <a:defRPr lang="en-US" sz="1200" b="1" kern="1200" noProof="0" dirty="0">
                <a:solidFill>
                  <a:schemeClr val="tx1"/>
                </a:solidFill>
                <a:latin typeface="+mj-lt"/>
                <a:ea typeface="+mn-ea"/>
                <a:cs typeface="Calibri Light" panose="020F0302020204030204" pitchFamily="34" charset="0"/>
              </a:defRPr>
            </a:lvl2pPr>
            <a:lvl3pPr marL="228600" indent="-104775" algn="l">
              <a:spcAft>
                <a:spcPts val="750"/>
              </a:spcAft>
              <a:buClrTx/>
              <a:buSzPct val="100000"/>
              <a:buFont typeface="Arial" panose="020B0604020202020204" pitchFamily="34" charset="0"/>
              <a:buChar char="−"/>
              <a:defRPr lang="en-US" sz="1200" kern="1200" noProof="0" dirty="0">
                <a:solidFill>
                  <a:schemeClr val="tx1"/>
                </a:solidFill>
                <a:latin typeface="+mn-lt"/>
                <a:ea typeface="+mn-ea"/>
                <a:cs typeface="Calibri Light" panose="020F0302020204030204" pitchFamily="34" charset="0"/>
              </a:defRPr>
            </a:lvl3pPr>
            <a:lvl4pPr marL="352425" indent="-104775" algn="l">
              <a:spcAft>
                <a:spcPts val="75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4pPr>
            <a:lvl5pPr marL="476250" indent="-104775" algn="l">
              <a:spcAft>
                <a:spcPts val="75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Second level</a:t>
            </a:r>
          </a:p>
          <a:p>
            <a:pPr marL="347472" lvl="2"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Third level</a:t>
            </a:r>
          </a:p>
          <a:p>
            <a:pPr marL="521208" lvl="3" indent="-173736" algn="l" defTabSz="685800" rtl="0" eaLnBrk="1" latinLnBrk="0" hangingPunct="1">
              <a:spcBef>
                <a:spcPts val="0"/>
              </a:spcBef>
              <a:spcAft>
                <a:spcPts val="750"/>
              </a:spcAft>
              <a:buClrTx/>
              <a:buSzPct val="100000"/>
              <a:buFont typeface="Arial" panose="020B0604020202020204" pitchFamily="34" charset="0"/>
              <a:buChar char="◦"/>
              <a:tabLst/>
            </a:pPr>
            <a:r>
              <a:rPr lang="en-US" noProof="0"/>
              <a:t>Fourth level</a:t>
            </a:r>
          </a:p>
          <a:p>
            <a:pPr marL="694944" lvl="4" indent="-173736" algn="l" defTabSz="598885" rtl="0" eaLnBrk="1" latinLnBrk="0" hangingPunct="1">
              <a:spcBef>
                <a:spcPts val="0"/>
              </a:spcBef>
              <a:spcAft>
                <a:spcPts val="750"/>
              </a:spcAft>
              <a:buClrTx/>
              <a:buSzPct val="100000"/>
              <a:buFont typeface="Arial" panose="020B0604020202020204" pitchFamily="34" charset="0"/>
              <a:buChar char="−"/>
              <a:tabLst/>
            </a:pPr>
            <a:r>
              <a:rPr lang="en-US" noProof="0"/>
              <a:t>Fifth level</a:t>
            </a:r>
          </a:p>
        </p:txBody>
      </p:sp>
      <p:sp>
        <p:nvSpPr>
          <p:cNvPr id="31" name="Text Placeholder 8">
            <a:extLst>
              <a:ext uri="{FF2B5EF4-FFF2-40B4-BE49-F238E27FC236}">
                <a16:creationId xmlns:a16="http://schemas.microsoft.com/office/drawing/2014/main" id="{70BD43BA-DF89-409F-B9BF-2853EC358260}"/>
              </a:ext>
            </a:extLst>
          </p:cNvPr>
          <p:cNvSpPr>
            <a:spLocks noGrp="1"/>
          </p:cNvSpPr>
          <p:nvPr>
            <p:ph type="body" sz="quarter" idx="28"/>
          </p:nvPr>
        </p:nvSpPr>
        <p:spPr>
          <a:xfrm>
            <a:off x="6257043" y="4256623"/>
            <a:ext cx="5483852" cy="1695450"/>
          </a:xfrm>
        </p:spPr>
        <p:txBody>
          <a:bodyPr>
            <a:noAutofit/>
          </a:bodyPr>
          <a:lstStyle>
            <a:lvl1pPr marL="0" indent="0" algn="l">
              <a:buFontTx/>
              <a:buNone/>
              <a:defRPr sz="1200" b="1">
                <a:solidFill>
                  <a:schemeClr val="accent1"/>
                </a:solidFill>
              </a:defRPr>
            </a:lvl1pPr>
            <a:lvl2pPr marL="104775" indent="-104775" algn="l">
              <a:spcAft>
                <a:spcPts val="750"/>
              </a:spcAft>
              <a:buClrTx/>
              <a:buSzPct val="100000"/>
              <a:buFont typeface="Arial" panose="020B0604020202020204" pitchFamily="34" charset="0"/>
              <a:buChar char="•"/>
              <a:defRPr lang="en-US" sz="1200" b="1" kern="1200" noProof="0" dirty="0">
                <a:solidFill>
                  <a:schemeClr val="tx1"/>
                </a:solidFill>
                <a:latin typeface="+mj-lt"/>
                <a:ea typeface="+mn-ea"/>
                <a:cs typeface="Calibri Light" panose="020F0302020204030204" pitchFamily="34" charset="0"/>
              </a:defRPr>
            </a:lvl2pPr>
            <a:lvl3pPr marL="228600" indent="-104775" algn="l">
              <a:spcAft>
                <a:spcPts val="750"/>
              </a:spcAft>
              <a:buClrTx/>
              <a:buSzPct val="100000"/>
              <a:buFont typeface="Arial" panose="020B0604020202020204" pitchFamily="34" charset="0"/>
              <a:buChar char="−"/>
              <a:defRPr lang="en-US" sz="1200" kern="1200" noProof="0" dirty="0">
                <a:solidFill>
                  <a:schemeClr val="tx1"/>
                </a:solidFill>
                <a:latin typeface="+mn-lt"/>
                <a:ea typeface="+mn-ea"/>
                <a:cs typeface="Calibri Light" panose="020F0302020204030204" pitchFamily="34" charset="0"/>
              </a:defRPr>
            </a:lvl3pPr>
            <a:lvl4pPr marL="352425" indent="-104775" algn="l">
              <a:spcAft>
                <a:spcPts val="75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4pPr>
            <a:lvl5pPr marL="476250" indent="-104775" algn="l">
              <a:spcAft>
                <a:spcPts val="75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Second level</a:t>
            </a:r>
          </a:p>
          <a:p>
            <a:pPr marL="347472" lvl="2"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Third level</a:t>
            </a:r>
          </a:p>
          <a:p>
            <a:pPr marL="521208" lvl="3" indent="-173736" algn="l" defTabSz="685800" rtl="0" eaLnBrk="1" latinLnBrk="0" hangingPunct="1">
              <a:spcBef>
                <a:spcPts val="0"/>
              </a:spcBef>
              <a:spcAft>
                <a:spcPts val="750"/>
              </a:spcAft>
              <a:buClrTx/>
              <a:buSzPct val="100000"/>
              <a:buFont typeface="Arial" panose="020B0604020202020204" pitchFamily="34" charset="0"/>
              <a:buChar char="◦"/>
            </a:pPr>
            <a:r>
              <a:rPr lang="en-US" noProof="0"/>
              <a:t>Fourth level</a:t>
            </a:r>
          </a:p>
          <a:p>
            <a:pPr marL="694944" lvl="4" indent="-173736" algn="l" defTabSz="598885" rtl="0" eaLnBrk="1" latinLnBrk="0" hangingPunct="1">
              <a:spcBef>
                <a:spcPts val="0"/>
              </a:spcBef>
              <a:spcAft>
                <a:spcPts val="750"/>
              </a:spcAft>
              <a:buClrTx/>
              <a:buSzPct val="100000"/>
              <a:buFont typeface="Arial" panose="020B0604020202020204" pitchFamily="34" charset="0"/>
              <a:buChar char="−"/>
              <a:tabLst/>
            </a:pPr>
            <a:r>
              <a:rPr lang="en-US" noProof="0"/>
              <a:t>Fifth level</a:t>
            </a:r>
          </a:p>
        </p:txBody>
      </p:sp>
      <p:sp>
        <p:nvSpPr>
          <p:cNvPr id="16" name="Text Placeholder 8">
            <a:extLst>
              <a:ext uri="{FF2B5EF4-FFF2-40B4-BE49-F238E27FC236}">
                <a16:creationId xmlns:a16="http://schemas.microsoft.com/office/drawing/2014/main" id="{E3C8C216-A0D5-48CE-BB18-6E34DE5AE099}"/>
              </a:ext>
            </a:extLst>
          </p:cNvPr>
          <p:cNvSpPr>
            <a:spLocks noGrp="1"/>
          </p:cNvSpPr>
          <p:nvPr>
            <p:ph type="body" sz="quarter" idx="29"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18" name="Title Placeholder 1">
            <a:extLst>
              <a:ext uri="{FF2B5EF4-FFF2-40B4-BE49-F238E27FC236}">
                <a16:creationId xmlns:a16="http://schemas.microsoft.com/office/drawing/2014/main" id="{A6B3ABAE-3971-4ECC-8E25-1E94617FBFBE}"/>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
        <p:nvSpPr>
          <p:cNvPr id="33" name="Rectangle 32">
            <a:extLst>
              <a:ext uri="{FF2B5EF4-FFF2-40B4-BE49-F238E27FC236}">
                <a16:creationId xmlns:a16="http://schemas.microsoft.com/office/drawing/2014/main" id="{9D3E3D5E-69E0-409C-B43B-3D03BAF8E640}"/>
              </a:ext>
            </a:extLst>
          </p:cNvPr>
          <p:cNvSpPr/>
          <p:nvPr userDrawn="1"/>
        </p:nvSpPr>
        <p:spPr>
          <a:xfrm>
            <a:off x="470343" y="1715425"/>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750"/>
              </a:spcAft>
              <a:buClrTx/>
              <a:buSzTx/>
              <a:buFontTx/>
              <a:buNone/>
              <a:tabLst/>
              <a:defRPr/>
            </a:pPr>
            <a:endParaRPr kumimoji="0" lang="en-US" sz="825" b="0" i="0" u="none" strike="noStrike" kern="1200" cap="none" spc="0" normalizeH="0" baseline="0" noProof="0">
              <a:ln>
                <a:noFill/>
              </a:ln>
              <a:solidFill>
                <a:prstClr val="white"/>
              </a:solidFill>
              <a:effectLst/>
              <a:uLnTx/>
              <a:uFillTx/>
              <a:latin typeface="Calibri"/>
              <a:ea typeface="+mn-ea"/>
              <a:cs typeface="+mn-cs"/>
            </a:endParaRPr>
          </a:p>
        </p:txBody>
      </p:sp>
      <p:sp>
        <p:nvSpPr>
          <p:cNvPr id="34" name="Rectangle 33">
            <a:extLst>
              <a:ext uri="{FF2B5EF4-FFF2-40B4-BE49-F238E27FC236}">
                <a16:creationId xmlns:a16="http://schemas.microsoft.com/office/drawing/2014/main" id="{8AC51DC9-50A0-4091-8F6F-9150D453B6B1}"/>
              </a:ext>
            </a:extLst>
          </p:cNvPr>
          <p:cNvSpPr/>
          <p:nvPr userDrawn="1"/>
        </p:nvSpPr>
        <p:spPr>
          <a:xfrm>
            <a:off x="6246196" y="1718774"/>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750"/>
              </a:spcAft>
              <a:buClrTx/>
              <a:buSzTx/>
              <a:buFontTx/>
              <a:buNone/>
              <a:tabLst/>
              <a:defRPr/>
            </a:pPr>
            <a:endParaRPr kumimoji="0" lang="en-US" sz="825" b="0" i="0" u="none" strike="noStrike" kern="1200" cap="none" spc="0" normalizeH="0" baseline="0" noProof="0">
              <a:ln>
                <a:noFill/>
              </a:ln>
              <a:solidFill>
                <a:prstClr val="white"/>
              </a:solidFill>
              <a:effectLst/>
              <a:uLnTx/>
              <a:uFillTx/>
              <a:latin typeface="Calibri"/>
              <a:ea typeface="+mn-ea"/>
              <a:cs typeface="+mn-cs"/>
            </a:endParaRPr>
          </a:p>
        </p:txBody>
      </p:sp>
      <p:sp>
        <p:nvSpPr>
          <p:cNvPr id="35" name="Rectangle 34">
            <a:extLst>
              <a:ext uri="{FF2B5EF4-FFF2-40B4-BE49-F238E27FC236}">
                <a16:creationId xmlns:a16="http://schemas.microsoft.com/office/drawing/2014/main" id="{A118D7C8-CEED-48A7-ADB2-7610B12C1B07}"/>
              </a:ext>
            </a:extLst>
          </p:cNvPr>
          <p:cNvSpPr/>
          <p:nvPr userDrawn="1"/>
        </p:nvSpPr>
        <p:spPr>
          <a:xfrm>
            <a:off x="470343" y="4126942"/>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750"/>
              </a:spcAft>
              <a:buClrTx/>
              <a:buSzTx/>
              <a:buFontTx/>
              <a:buNone/>
              <a:tabLst/>
              <a:defRPr/>
            </a:pPr>
            <a:endParaRPr kumimoji="0" lang="en-US" sz="825" b="0" i="0" u="none" strike="noStrike" kern="1200" cap="none" spc="0" normalizeH="0" baseline="0" noProof="0">
              <a:ln>
                <a:noFill/>
              </a:ln>
              <a:solidFill>
                <a:prstClr val="white"/>
              </a:solidFill>
              <a:effectLst/>
              <a:uLnTx/>
              <a:uFillTx/>
              <a:latin typeface="Calibri"/>
              <a:ea typeface="+mn-ea"/>
              <a:cs typeface="+mn-cs"/>
            </a:endParaRPr>
          </a:p>
        </p:txBody>
      </p:sp>
      <p:sp>
        <p:nvSpPr>
          <p:cNvPr id="36" name="Rectangle 35">
            <a:extLst>
              <a:ext uri="{FF2B5EF4-FFF2-40B4-BE49-F238E27FC236}">
                <a16:creationId xmlns:a16="http://schemas.microsoft.com/office/drawing/2014/main" id="{C7A403C2-4204-4E69-B696-73BE1FE1F740}"/>
              </a:ext>
            </a:extLst>
          </p:cNvPr>
          <p:cNvSpPr/>
          <p:nvPr userDrawn="1"/>
        </p:nvSpPr>
        <p:spPr>
          <a:xfrm>
            <a:off x="6246196" y="4130291"/>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750"/>
              </a:spcAft>
              <a:buClrTx/>
              <a:buSzTx/>
              <a:buFontTx/>
              <a:buNone/>
              <a:tabLst/>
              <a:defRPr/>
            </a:pPr>
            <a:endParaRPr kumimoji="0" lang="en-US" sz="825"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49589122"/>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Letter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862256" y="405929"/>
            <a:ext cx="2804160" cy="1027760"/>
          </a:xfrm>
        </p:spPr>
        <p:txBody>
          <a:bodyPr>
            <a:noAutofit/>
          </a:bodyPr>
          <a:lstStyle>
            <a:lvl1pPr>
              <a:spcBef>
                <a:spcPts val="185"/>
              </a:spcBef>
              <a:defRPr sz="923">
                <a:solidFill>
                  <a:schemeClr val="tx1"/>
                </a:solidFill>
              </a:defRPr>
            </a:lvl1pPr>
            <a:lvl2pPr>
              <a:defRPr sz="969">
                <a:solidFill>
                  <a:schemeClr val="tx2"/>
                </a:solidFill>
              </a:defRPr>
            </a:lvl2pPr>
            <a:lvl3pPr>
              <a:defRPr sz="969">
                <a:solidFill>
                  <a:schemeClr val="tx2"/>
                </a:solidFill>
              </a:defRPr>
            </a:lvl3pPr>
            <a:lvl4pPr>
              <a:defRPr sz="923">
                <a:solidFill>
                  <a:schemeClr val="tx2"/>
                </a:solidFill>
              </a:defRPr>
            </a:lvl4pPr>
            <a:lvl5pPr>
              <a:defRPr sz="923">
                <a:solidFill>
                  <a:schemeClr val="tx2"/>
                </a:solidFill>
              </a:defRPr>
            </a:lvl5pPr>
          </a:lstStyle>
          <a:p>
            <a:pPr lvl="0"/>
            <a:r>
              <a:rPr lang="en-US"/>
              <a:t>Click to edit Master text styles</a:t>
            </a:r>
          </a:p>
        </p:txBody>
      </p:sp>
      <p:sp>
        <p:nvSpPr>
          <p:cNvPr id="7" name="Text Placeholder 6"/>
          <p:cNvSpPr>
            <a:spLocks noGrp="1"/>
          </p:cNvSpPr>
          <p:nvPr>
            <p:ph type="body" sz="quarter" idx="11"/>
          </p:nvPr>
        </p:nvSpPr>
        <p:spPr>
          <a:xfrm>
            <a:off x="495300" y="1665288"/>
            <a:ext cx="2796541" cy="4716462"/>
          </a:xfrm>
        </p:spPr>
        <p:txBody>
          <a:bodyPr>
            <a:noAutofit/>
          </a:bodyPr>
          <a:lstStyle>
            <a:lvl1pPr>
              <a:spcBef>
                <a:spcPts val="0"/>
              </a:spcBef>
              <a:spcAft>
                <a:spcPts val="554"/>
              </a:spcAft>
              <a:defRPr sz="1000"/>
            </a:lvl1pPr>
            <a:lvl2pPr>
              <a:spcBef>
                <a:spcPts val="277"/>
              </a:spcBef>
              <a:defRPr/>
            </a:lvl2pPr>
            <a:lvl3pPr>
              <a:spcBef>
                <a:spcPts val="277"/>
              </a:spcBef>
              <a:defRPr/>
            </a:lvl3pPr>
            <a:lvl4pPr>
              <a:spcBef>
                <a:spcPts val="277"/>
              </a:spcBef>
              <a:defRPr/>
            </a:lvl4pPr>
            <a:lvl5pPr>
              <a:spcBef>
                <a:spcPts val="277"/>
              </a:spcBef>
              <a:defRPr/>
            </a:lvl5pPr>
          </a:lstStyle>
          <a:p>
            <a:pPr lvl="0"/>
            <a:r>
              <a:rPr lang="en-US"/>
              <a:t>Click to edit Master text styles</a:t>
            </a:r>
          </a:p>
        </p:txBody>
      </p:sp>
      <p:sp>
        <p:nvSpPr>
          <p:cNvPr id="9" name="Text Placeholder 8"/>
          <p:cNvSpPr>
            <a:spLocks noGrp="1"/>
          </p:cNvSpPr>
          <p:nvPr>
            <p:ph type="body" sz="quarter" idx="12"/>
          </p:nvPr>
        </p:nvSpPr>
        <p:spPr>
          <a:xfrm>
            <a:off x="3780369" y="1665287"/>
            <a:ext cx="7916331" cy="4716461"/>
          </a:xfrm>
        </p:spPr>
        <p:txBody>
          <a:bodyPr>
            <a:noAutofit/>
          </a:bodyPr>
          <a:lstStyle>
            <a:lvl1pPr marL="0" indent="0" algn="l">
              <a:spcBef>
                <a:spcPts val="1662"/>
              </a:spcBef>
              <a:buFontTx/>
              <a:buNone/>
              <a:defRPr/>
            </a:lvl1pPr>
            <a:lvl2pPr marL="139700" indent="-139700" algn="l">
              <a:buClrTx/>
              <a:buSzPct val="100000"/>
              <a:buFont typeface="Arial" panose="020B0604020202020204" pitchFamily="34" charset="0"/>
              <a:buChar char="•"/>
              <a:defRPr/>
            </a:lvl2pPr>
            <a:lvl3pPr marL="304800" indent="-139700" algn="l">
              <a:buClrTx/>
              <a:buSzPct val="100000"/>
              <a:buFont typeface="Arial" panose="020B0604020202020204" pitchFamily="34" charset="0"/>
              <a:buChar char="−"/>
              <a:defRPr/>
            </a:lvl3pPr>
            <a:lvl4pPr marL="469900" indent="-139700" algn="l">
              <a:buClrTx/>
              <a:buSzPct val="100000"/>
              <a:buFont typeface="Arial" panose="020B0604020202020204" pitchFamily="34" charset="0"/>
              <a:buChar char="◦"/>
              <a:defRPr/>
            </a:lvl4pPr>
            <a:lvl5pPr marL="635000" indent="-139700" algn="l">
              <a:buClrTx/>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noProof="0"/>
          </a:p>
        </p:txBody>
      </p:sp>
      <p:grpSp>
        <p:nvGrpSpPr>
          <p:cNvPr id="16" name="Group 15">
            <a:extLst>
              <a:ext uri="{FF2B5EF4-FFF2-40B4-BE49-F238E27FC236}">
                <a16:creationId xmlns:a16="http://schemas.microsoft.com/office/drawing/2014/main" id="{E7C54E12-F787-4B6D-B957-5BFB290BB220}"/>
              </a:ext>
            </a:extLst>
          </p:cNvPr>
          <p:cNvGrpSpPr>
            <a:grpSpLocks noChangeAspect="1"/>
          </p:cNvGrpSpPr>
          <p:nvPr/>
        </p:nvGrpSpPr>
        <p:grpSpPr>
          <a:xfrm>
            <a:off x="475325" y="457200"/>
            <a:ext cx="1998000" cy="374400"/>
            <a:chOff x="398463" y="404813"/>
            <a:chExt cx="1627187" cy="307976"/>
          </a:xfrm>
          <a:solidFill>
            <a:schemeClr val="tx1"/>
          </a:solidFill>
        </p:grpSpPr>
        <p:sp>
          <p:nvSpPr>
            <p:cNvPr id="17" name="Oval 5">
              <a:extLst>
                <a:ext uri="{FF2B5EF4-FFF2-40B4-BE49-F238E27FC236}">
                  <a16:creationId xmlns:a16="http://schemas.microsoft.com/office/drawing/2014/main" id="{ED842BC5-6476-461F-92C1-0BBC55269B55}"/>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18" name="Freeform 6">
              <a:extLst>
                <a:ext uri="{FF2B5EF4-FFF2-40B4-BE49-F238E27FC236}">
                  <a16:creationId xmlns:a16="http://schemas.microsoft.com/office/drawing/2014/main" id="{3D5047E5-5216-4426-B515-7CA53314816D}"/>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7">
              <a:extLst>
                <a:ext uri="{FF2B5EF4-FFF2-40B4-BE49-F238E27FC236}">
                  <a16:creationId xmlns:a16="http://schemas.microsoft.com/office/drawing/2014/main" id="{D0A93C1C-3209-487D-B5A2-563BA5D67CD3}"/>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31" name="Freeform 8">
              <a:extLst>
                <a:ext uri="{FF2B5EF4-FFF2-40B4-BE49-F238E27FC236}">
                  <a16:creationId xmlns:a16="http://schemas.microsoft.com/office/drawing/2014/main" id="{8C70728D-0A6F-4BF8-A124-23D8A2DF3046}"/>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32" name="Rectangle 9">
              <a:extLst>
                <a:ext uri="{FF2B5EF4-FFF2-40B4-BE49-F238E27FC236}">
                  <a16:creationId xmlns:a16="http://schemas.microsoft.com/office/drawing/2014/main" id="{B2CEECF2-0C1E-4BBC-BE4A-BC449A26DC25}"/>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33" name="Rectangle 10">
              <a:extLst>
                <a:ext uri="{FF2B5EF4-FFF2-40B4-BE49-F238E27FC236}">
                  <a16:creationId xmlns:a16="http://schemas.microsoft.com/office/drawing/2014/main" id="{3B9E0F32-14A5-493D-83F2-F42588B9249B}"/>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34" name="Freeform 11">
              <a:extLst>
                <a:ext uri="{FF2B5EF4-FFF2-40B4-BE49-F238E27FC236}">
                  <a16:creationId xmlns:a16="http://schemas.microsoft.com/office/drawing/2014/main" id="{692FD902-0E73-43D0-B1B8-FA25CD54FE44}"/>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35" name="Freeform 12">
              <a:extLst>
                <a:ext uri="{FF2B5EF4-FFF2-40B4-BE49-F238E27FC236}">
                  <a16:creationId xmlns:a16="http://schemas.microsoft.com/office/drawing/2014/main" id="{BCD3C252-8F19-4706-8A09-E473846334F3}"/>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36" name="Freeform 13">
              <a:extLst>
                <a:ext uri="{FF2B5EF4-FFF2-40B4-BE49-F238E27FC236}">
                  <a16:creationId xmlns:a16="http://schemas.microsoft.com/office/drawing/2014/main" id="{32BC4765-ECD3-44BD-AD71-FC51A8134EE2}"/>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37" name="Freeform 14">
              <a:extLst>
                <a:ext uri="{FF2B5EF4-FFF2-40B4-BE49-F238E27FC236}">
                  <a16:creationId xmlns:a16="http://schemas.microsoft.com/office/drawing/2014/main" id="{E37FCFBA-6C21-49F1-BD1E-969002567CA9}"/>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0" name="Group 19">
            <a:extLst>
              <a:ext uri="{FF2B5EF4-FFF2-40B4-BE49-F238E27FC236}">
                <a16:creationId xmlns:a16="http://schemas.microsoft.com/office/drawing/2014/main" id="{1329D6D4-38CD-4379-9FC6-B6687A49C859}"/>
              </a:ext>
            </a:extLst>
          </p:cNvPr>
          <p:cNvGrpSpPr>
            <a:grpSpLocks noChangeAspect="1"/>
          </p:cNvGrpSpPr>
          <p:nvPr/>
        </p:nvGrpSpPr>
        <p:grpSpPr>
          <a:xfrm>
            <a:off x="475325" y="457200"/>
            <a:ext cx="1998000" cy="374400"/>
            <a:chOff x="398463" y="404813"/>
            <a:chExt cx="1627187" cy="307976"/>
          </a:xfrm>
          <a:solidFill>
            <a:schemeClr val="tx1"/>
          </a:solidFill>
        </p:grpSpPr>
        <p:sp>
          <p:nvSpPr>
            <p:cNvPr id="21" name="Oval 5">
              <a:extLst>
                <a:ext uri="{FF2B5EF4-FFF2-40B4-BE49-F238E27FC236}">
                  <a16:creationId xmlns:a16="http://schemas.microsoft.com/office/drawing/2014/main" id="{AE6ED15D-2C57-4909-970A-202D915A4F34}"/>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22" name="Freeform 6">
              <a:extLst>
                <a:ext uri="{FF2B5EF4-FFF2-40B4-BE49-F238E27FC236}">
                  <a16:creationId xmlns:a16="http://schemas.microsoft.com/office/drawing/2014/main" id="{5BD4E32B-226F-46EB-B601-3856A02B70FB}"/>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7">
              <a:extLst>
                <a:ext uri="{FF2B5EF4-FFF2-40B4-BE49-F238E27FC236}">
                  <a16:creationId xmlns:a16="http://schemas.microsoft.com/office/drawing/2014/main" id="{0F1AAD0C-B296-45B7-9E5A-20BD2877012A}"/>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24" name="Freeform 8">
              <a:extLst>
                <a:ext uri="{FF2B5EF4-FFF2-40B4-BE49-F238E27FC236}">
                  <a16:creationId xmlns:a16="http://schemas.microsoft.com/office/drawing/2014/main" id="{FD121C73-5C5C-4360-8EB5-E75E90671D93}"/>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9">
              <a:extLst>
                <a:ext uri="{FF2B5EF4-FFF2-40B4-BE49-F238E27FC236}">
                  <a16:creationId xmlns:a16="http://schemas.microsoft.com/office/drawing/2014/main" id="{7820EBA0-29B2-457F-8C42-C6999B8C215E}"/>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26" name="Rectangle 10">
              <a:extLst>
                <a:ext uri="{FF2B5EF4-FFF2-40B4-BE49-F238E27FC236}">
                  <a16:creationId xmlns:a16="http://schemas.microsoft.com/office/drawing/2014/main" id="{6AA7EA11-CDBF-464E-9243-90C6230956F8}"/>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27" name="Freeform 11">
              <a:extLst>
                <a:ext uri="{FF2B5EF4-FFF2-40B4-BE49-F238E27FC236}">
                  <a16:creationId xmlns:a16="http://schemas.microsoft.com/office/drawing/2014/main" id="{B624E1B1-6657-49A0-B80A-E1FD4DF1BAC9}"/>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28" name="Freeform 12">
              <a:extLst>
                <a:ext uri="{FF2B5EF4-FFF2-40B4-BE49-F238E27FC236}">
                  <a16:creationId xmlns:a16="http://schemas.microsoft.com/office/drawing/2014/main" id="{E86B2E42-0E10-4A70-B9EF-DB7E343E48ED}"/>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29" name="Freeform 13">
              <a:extLst>
                <a:ext uri="{FF2B5EF4-FFF2-40B4-BE49-F238E27FC236}">
                  <a16:creationId xmlns:a16="http://schemas.microsoft.com/office/drawing/2014/main" id="{280D859B-0685-4D23-B179-9E42323AB7D0}"/>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30" name="Freeform 14">
              <a:extLst>
                <a:ext uri="{FF2B5EF4-FFF2-40B4-BE49-F238E27FC236}">
                  <a16:creationId xmlns:a16="http://schemas.microsoft.com/office/drawing/2014/main" id="{B7BF240D-03CC-44FA-B191-E59014FCD7D1}"/>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8" name="Group 37">
            <a:extLst>
              <a:ext uri="{FF2B5EF4-FFF2-40B4-BE49-F238E27FC236}">
                <a16:creationId xmlns:a16="http://schemas.microsoft.com/office/drawing/2014/main" id="{1A2DCA97-92B7-4E52-BE6A-904A9D22F29A}"/>
              </a:ext>
            </a:extLst>
          </p:cNvPr>
          <p:cNvGrpSpPr>
            <a:grpSpLocks noChangeAspect="1"/>
          </p:cNvGrpSpPr>
          <p:nvPr userDrawn="1"/>
        </p:nvGrpSpPr>
        <p:grpSpPr>
          <a:xfrm>
            <a:off x="475325" y="457200"/>
            <a:ext cx="1998000" cy="374400"/>
            <a:chOff x="398463" y="404813"/>
            <a:chExt cx="1627187" cy="307976"/>
          </a:xfrm>
          <a:solidFill>
            <a:schemeClr val="tx1"/>
          </a:solidFill>
        </p:grpSpPr>
        <p:sp>
          <p:nvSpPr>
            <p:cNvPr id="39" name="Oval 5">
              <a:extLst>
                <a:ext uri="{FF2B5EF4-FFF2-40B4-BE49-F238E27FC236}">
                  <a16:creationId xmlns:a16="http://schemas.microsoft.com/office/drawing/2014/main" id="{02A83B32-097D-4E01-B3A8-77C48385959D}"/>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40" name="Freeform 6">
              <a:extLst>
                <a:ext uri="{FF2B5EF4-FFF2-40B4-BE49-F238E27FC236}">
                  <a16:creationId xmlns:a16="http://schemas.microsoft.com/office/drawing/2014/main" id="{30E27498-E91D-41E0-A196-9E2FB8692F41}"/>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41" name="Rectangle 7">
              <a:extLst>
                <a:ext uri="{FF2B5EF4-FFF2-40B4-BE49-F238E27FC236}">
                  <a16:creationId xmlns:a16="http://schemas.microsoft.com/office/drawing/2014/main" id="{524DBE99-D543-47AC-A2B6-25395BDB7D69}"/>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42" name="Freeform 8">
              <a:extLst>
                <a:ext uri="{FF2B5EF4-FFF2-40B4-BE49-F238E27FC236}">
                  <a16:creationId xmlns:a16="http://schemas.microsoft.com/office/drawing/2014/main" id="{209C606A-12E7-40E3-A6B8-DEE79173C9BA}"/>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43" name="Rectangle 9">
              <a:extLst>
                <a:ext uri="{FF2B5EF4-FFF2-40B4-BE49-F238E27FC236}">
                  <a16:creationId xmlns:a16="http://schemas.microsoft.com/office/drawing/2014/main" id="{73ED221B-16E3-4EBE-8EBC-9F66E803CB33}"/>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44" name="Rectangle 10">
              <a:extLst>
                <a:ext uri="{FF2B5EF4-FFF2-40B4-BE49-F238E27FC236}">
                  <a16:creationId xmlns:a16="http://schemas.microsoft.com/office/drawing/2014/main" id="{0D697A95-88D2-47F0-B4DF-915E2EDEDB55}"/>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45" name="Freeform 11">
              <a:extLst>
                <a:ext uri="{FF2B5EF4-FFF2-40B4-BE49-F238E27FC236}">
                  <a16:creationId xmlns:a16="http://schemas.microsoft.com/office/drawing/2014/main" id="{960B0F46-3D82-4FFC-B9BB-9D5BF8DA27BA}"/>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46" name="Freeform 12">
              <a:extLst>
                <a:ext uri="{FF2B5EF4-FFF2-40B4-BE49-F238E27FC236}">
                  <a16:creationId xmlns:a16="http://schemas.microsoft.com/office/drawing/2014/main" id="{DBC1DB9C-3617-4E82-B521-DF02390A435D}"/>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47" name="Freeform 13">
              <a:extLst>
                <a:ext uri="{FF2B5EF4-FFF2-40B4-BE49-F238E27FC236}">
                  <a16:creationId xmlns:a16="http://schemas.microsoft.com/office/drawing/2014/main" id="{265776A6-2E98-464E-8730-90C3148BA8A2}"/>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48" name="Freeform 14">
              <a:extLst>
                <a:ext uri="{FF2B5EF4-FFF2-40B4-BE49-F238E27FC236}">
                  <a16:creationId xmlns:a16="http://schemas.microsoft.com/office/drawing/2014/main" id="{44252080-8419-4833-996E-5F1D7B09FF42}"/>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544065288"/>
      </p:ext>
    </p:extLst>
  </p:cSld>
  <p:clrMapOvr>
    <a:masterClrMapping/>
  </p:clrMapOvr>
  <p:transition>
    <p:fade/>
  </p:transition>
  <p:hf hd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1_Title &amp; subtitle">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D1AFA9E9-5EB8-42BF-B15A-3D95DDA547A4}"/>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5" name="Title Placeholder 1">
            <a:extLst>
              <a:ext uri="{FF2B5EF4-FFF2-40B4-BE49-F238E27FC236}">
                <a16:creationId xmlns:a16="http://schemas.microsoft.com/office/drawing/2014/main" id="{C3F5B0ED-A4CB-4D19-B6B8-CA9E1139E70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a:t>Click to add title</a:t>
            </a:r>
          </a:p>
        </p:txBody>
      </p:sp>
    </p:spTree>
    <p:extLst>
      <p:ext uri="{BB962C8B-B14F-4D97-AF65-F5344CB8AC3E}">
        <p14:creationId xmlns:p14="http://schemas.microsoft.com/office/powerpoint/2010/main" val="303873929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BA0B9-E296-4A78-8627-8E55B3F62C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A4AC13-60E8-4748-A2D9-566B9F6EB7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9CBCBB-3106-4F01-A999-4E7776F64F46}"/>
              </a:ext>
            </a:extLst>
          </p:cNvPr>
          <p:cNvSpPr>
            <a:spLocks noGrp="1"/>
          </p:cNvSpPr>
          <p:nvPr>
            <p:ph type="dt" sz="half" idx="10"/>
          </p:nvPr>
        </p:nvSpPr>
        <p:spPr/>
        <p:txBody>
          <a:bodyPr/>
          <a:lstStyle/>
          <a:p>
            <a:fld id="{8DE39F71-7ED6-426E-AC69-EA626A00EB88}" type="datetimeFigureOut">
              <a:rPr lang="en-US" smtClean="0"/>
              <a:t>4/14/23</a:t>
            </a:fld>
            <a:endParaRPr lang="en-US"/>
          </a:p>
        </p:txBody>
      </p:sp>
      <p:sp>
        <p:nvSpPr>
          <p:cNvPr id="5" name="Footer Placeholder 4">
            <a:extLst>
              <a:ext uri="{FF2B5EF4-FFF2-40B4-BE49-F238E27FC236}">
                <a16:creationId xmlns:a16="http://schemas.microsoft.com/office/drawing/2014/main" id="{B8628F46-9D1D-47B8-B9BD-DEFF26A1E6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CD6EA5-EEFF-4273-B666-8068A11F7F79}"/>
              </a:ext>
            </a:extLst>
          </p:cNvPr>
          <p:cNvSpPr>
            <a:spLocks noGrp="1"/>
          </p:cNvSpPr>
          <p:nvPr>
            <p:ph type="sldNum" sz="quarter" idx="12"/>
          </p:nvPr>
        </p:nvSpPr>
        <p:spPr/>
        <p:txBody>
          <a:bodyPr/>
          <a:lstStyle/>
          <a:p>
            <a:fld id="{5F134333-5089-4FCB-9B49-68774751DF98}" type="slidenum">
              <a:rPr lang="en-US" smtClean="0"/>
              <a:t>‹#›</a:t>
            </a:fld>
            <a:endParaRPr lang="en-US"/>
          </a:p>
        </p:txBody>
      </p:sp>
    </p:spTree>
    <p:extLst>
      <p:ext uri="{BB962C8B-B14F-4D97-AF65-F5344CB8AC3E}">
        <p14:creationId xmlns:p14="http://schemas.microsoft.com/office/powerpoint/2010/main" val="1284600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AFA44-DCC1-4B58-A60D-17DF012242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ABFEB6-9B41-4224-88AD-5E49063F04BD}"/>
              </a:ext>
            </a:extLst>
          </p:cNvPr>
          <p:cNvSpPr>
            <a:spLocks noGrp="1"/>
          </p:cNvSpPr>
          <p:nvPr>
            <p:ph type="dt" sz="half" idx="10"/>
          </p:nvPr>
        </p:nvSpPr>
        <p:spPr>
          <a:xfrm>
            <a:off x="838200" y="6356350"/>
            <a:ext cx="2743200" cy="365125"/>
          </a:xfrm>
          <a:prstGeom prst="rect">
            <a:avLst/>
          </a:prstGeom>
        </p:spPr>
        <p:txBody>
          <a:bodyPr/>
          <a:lstStyle/>
          <a:p>
            <a:fld id="{8DE39F71-7ED6-426E-AC69-EA626A00EB88}" type="datetimeFigureOut">
              <a:rPr lang="en-US" smtClean="0"/>
              <a:t>4/14/23</a:t>
            </a:fld>
            <a:endParaRPr lang="en-US"/>
          </a:p>
        </p:txBody>
      </p:sp>
      <p:sp>
        <p:nvSpPr>
          <p:cNvPr id="4" name="Footer Placeholder 3">
            <a:extLst>
              <a:ext uri="{FF2B5EF4-FFF2-40B4-BE49-F238E27FC236}">
                <a16:creationId xmlns:a16="http://schemas.microsoft.com/office/drawing/2014/main" id="{89F4B66B-A8F0-4228-882E-54101B9337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AE44E9A-5493-4D47-A7F4-2D126FDC1CB7}"/>
              </a:ext>
            </a:extLst>
          </p:cNvPr>
          <p:cNvSpPr>
            <a:spLocks noGrp="1"/>
          </p:cNvSpPr>
          <p:nvPr>
            <p:ph type="sldNum" sz="quarter" idx="12"/>
          </p:nvPr>
        </p:nvSpPr>
        <p:spPr>
          <a:xfrm>
            <a:off x="8610600" y="6356350"/>
            <a:ext cx="2743200" cy="365125"/>
          </a:xfrm>
          <a:prstGeom prst="rect">
            <a:avLst/>
          </a:prstGeom>
        </p:spPr>
        <p:txBody>
          <a:bodyPr/>
          <a:lstStyle/>
          <a:p>
            <a:fld id="{5F134333-5089-4FCB-9B49-68774751DF98}" type="slidenum">
              <a:rPr lang="en-US" smtClean="0"/>
              <a:t>‹#›</a:t>
            </a:fld>
            <a:endParaRPr lang="en-US"/>
          </a:p>
        </p:txBody>
      </p:sp>
    </p:spTree>
    <p:extLst>
      <p:ext uri="{BB962C8B-B14F-4D97-AF65-F5344CB8AC3E}">
        <p14:creationId xmlns:p14="http://schemas.microsoft.com/office/powerpoint/2010/main" val="4053514063"/>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457201" y="5186209"/>
            <a:ext cx="4490721" cy="895983"/>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457201" y="6365848"/>
            <a:ext cx="4490721" cy="273050"/>
          </a:xfrm>
          <a:prstGeom prst="rect">
            <a:avLst/>
          </a:prstGeom>
        </p:spPr>
        <p:txBody>
          <a:bodyPr anchor="t">
            <a:noAutofit/>
          </a:bodyPr>
          <a:lstStyle>
            <a:lvl1pPr>
              <a:spcAft>
                <a:spcPts val="0"/>
              </a:spcAft>
              <a:defRPr sz="1400" b="1">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7" name="Group 26">
            <a:extLst>
              <a:ext uri="{FF2B5EF4-FFF2-40B4-BE49-F238E27FC236}">
                <a16:creationId xmlns:a16="http://schemas.microsoft.com/office/drawing/2014/main" id="{A01EE57E-4C1B-4ECF-94C5-14A453751EA1}"/>
              </a:ext>
            </a:extLst>
          </p:cNvPr>
          <p:cNvGrpSpPr>
            <a:grpSpLocks noChangeAspect="1"/>
          </p:cNvGrpSpPr>
          <p:nvPr/>
        </p:nvGrpSpPr>
        <p:grpSpPr>
          <a:xfrm>
            <a:off x="460541" y="344137"/>
            <a:ext cx="1819109" cy="345828"/>
            <a:chOff x="398463" y="404813"/>
            <a:chExt cx="1627187" cy="307976"/>
          </a:xfrm>
          <a:solidFill>
            <a:schemeClr val="tx1"/>
          </a:solidFill>
        </p:grpSpPr>
        <p:sp>
          <p:nvSpPr>
            <p:cNvPr id="28" name="Oval 5">
              <a:extLst>
                <a:ext uri="{FF2B5EF4-FFF2-40B4-BE49-F238E27FC236}">
                  <a16:creationId xmlns:a16="http://schemas.microsoft.com/office/drawing/2014/main" id="{848B10DB-7BA0-47A6-A2BF-E43FDE325327}"/>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9" name="Freeform 6">
              <a:extLst>
                <a:ext uri="{FF2B5EF4-FFF2-40B4-BE49-F238E27FC236}">
                  <a16:creationId xmlns:a16="http://schemas.microsoft.com/office/drawing/2014/main" id="{B690FCB5-02B0-42C1-A71D-2F5ABCA25FF7}"/>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33" name="Rectangle 7">
              <a:extLst>
                <a:ext uri="{FF2B5EF4-FFF2-40B4-BE49-F238E27FC236}">
                  <a16:creationId xmlns:a16="http://schemas.microsoft.com/office/drawing/2014/main" id="{358223E3-2772-41EC-BDC5-F0327F14B288}"/>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34" name="Freeform 8">
              <a:extLst>
                <a:ext uri="{FF2B5EF4-FFF2-40B4-BE49-F238E27FC236}">
                  <a16:creationId xmlns:a16="http://schemas.microsoft.com/office/drawing/2014/main" id="{60E75CE7-1268-47E9-A585-16E350CB0979}"/>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35" name="Rectangle 9">
              <a:extLst>
                <a:ext uri="{FF2B5EF4-FFF2-40B4-BE49-F238E27FC236}">
                  <a16:creationId xmlns:a16="http://schemas.microsoft.com/office/drawing/2014/main" id="{BF8B8A80-FD9A-43B9-A936-A0BE1CAD8037}"/>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36" name="Rectangle 10">
              <a:extLst>
                <a:ext uri="{FF2B5EF4-FFF2-40B4-BE49-F238E27FC236}">
                  <a16:creationId xmlns:a16="http://schemas.microsoft.com/office/drawing/2014/main" id="{5DA18E48-2689-422E-A84C-ECB5B61A0D29}"/>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37" name="Freeform 11">
              <a:extLst>
                <a:ext uri="{FF2B5EF4-FFF2-40B4-BE49-F238E27FC236}">
                  <a16:creationId xmlns:a16="http://schemas.microsoft.com/office/drawing/2014/main" id="{D9316E24-7A8A-4FCF-B2C4-4EE40E3BA994}"/>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38" name="Freeform 12">
              <a:extLst>
                <a:ext uri="{FF2B5EF4-FFF2-40B4-BE49-F238E27FC236}">
                  <a16:creationId xmlns:a16="http://schemas.microsoft.com/office/drawing/2014/main" id="{76354CE9-D577-46E8-886D-1BBB079BE4DC}"/>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39" name="Freeform 13">
              <a:extLst>
                <a:ext uri="{FF2B5EF4-FFF2-40B4-BE49-F238E27FC236}">
                  <a16:creationId xmlns:a16="http://schemas.microsoft.com/office/drawing/2014/main" id="{2232419E-4011-4B15-A744-7F8FCDD1F558}"/>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40" name="Freeform 14">
              <a:extLst>
                <a:ext uri="{FF2B5EF4-FFF2-40B4-BE49-F238E27FC236}">
                  <a16:creationId xmlns:a16="http://schemas.microsoft.com/office/drawing/2014/main" id="{2F957E66-C402-4A51-A806-6052AEAFC8F2}"/>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grpSp>
      <p:sp>
        <p:nvSpPr>
          <p:cNvPr id="44" name="Picture Placeholder 8">
            <a:extLst>
              <a:ext uri="{FF2B5EF4-FFF2-40B4-BE49-F238E27FC236}">
                <a16:creationId xmlns:a16="http://schemas.microsoft.com/office/drawing/2014/main" id="{932C736B-20BB-4603-9DD1-FEB85AD9DC39}"/>
              </a:ext>
            </a:extLst>
          </p:cNvPr>
          <p:cNvSpPr>
            <a:spLocks noGrp="1"/>
          </p:cNvSpPr>
          <p:nvPr>
            <p:ph type="pic" sz="quarter" idx="11"/>
          </p:nvPr>
        </p:nvSpPr>
        <p:spPr>
          <a:xfrm>
            <a:off x="3319272" y="688848"/>
            <a:ext cx="5562600" cy="5556504"/>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3599628857"/>
      </p:ext>
    </p:extLst>
  </p:cSld>
  <p:clrMapOvr>
    <a:masterClrMapping/>
  </p:clrMapOvr>
  <p:transition>
    <p:fade/>
  </p:transition>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solidFill>
          <a:schemeClr val="tx1"/>
        </a:solidFill>
        <a:effectLst/>
      </p:bgPr>
    </p:bg>
    <p:spTree>
      <p:nvGrpSpPr>
        <p:cNvPr id="1" name=""/>
        <p:cNvGrpSpPr/>
        <p:nvPr/>
      </p:nvGrpSpPr>
      <p:grpSpPr>
        <a:xfrm>
          <a:off x="0" y="0"/>
          <a:ext cx="0" cy="0"/>
          <a:chOff x="0" y="0"/>
          <a:chExt cx="0" cy="0"/>
        </a:xfrm>
      </p:grpSpPr>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463296" y="6365848"/>
            <a:ext cx="4446269" cy="273050"/>
          </a:xfrm>
          <a:prstGeom prst="rect">
            <a:avLst/>
          </a:prstGeom>
        </p:spPr>
        <p:txBody>
          <a:bodyPr anchor="t">
            <a:noAutofit/>
          </a:bodyPr>
          <a:lstStyle>
            <a:lvl1pPr>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7" name="Group 26">
            <a:extLst>
              <a:ext uri="{FF2B5EF4-FFF2-40B4-BE49-F238E27FC236}">
                <a16:creationId xmlns:a16="http://schemas.microsoft.com/office/drawing/2014/main" id="{B6F50CF5-77BF-459B-9A79-3C4CC22A0F3A}"/>
              </a:ext>
            </a:extLst>
          </p:cNvPr>
          <p:cNvGrpSpPr/>
          <p:nvPr/>
        </p:nvGrpSpPr>
        <p:grpSpPr>
          <a:xfrm>
            <a:off x="463296" y="341312"/>
            <a:ext cx="1819656" cy="347472"/>
            <a:chOff x="398463" y="404813"/>
            <a:chExt cx="1627187" cy="307976"/>
          </a:xfrm>
          <a:solidFill>
            <a:schemeClr val="bg1"/>
          </a:solidFill>
        </p:grpSpPr>
        <p:sp>
          <p:nvSpPr>
            <p:cNvPr id="28" name="Oval 5">
              <a:extLst>
                <a:ext uri="{FF2B5EF4-FFF2-40B4-BE49-F238E27FC236}">
                  <a16:creationId xmlns:a16="http://schemas.microsoft.com/office/drawing/2014/main" id="{E9128BED-07B9-451E-B858-7CC1141471B6}"/>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29" name="Freeform 6">
              <a:extLst>
                <a:ext uri="{FF2B5EF4-FFF2-40B4-BE49-F238E27FC236}">
                  <a16:creationId xmlns:a16="http://schemas.microsoft.com/office/drawing/2014/main" id="{C68196BA-7D11-4539-BDF9-983E22D34232}"/>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44" name="Rectangle 7">
              <a:extLst>
                <a:ext uri="{FF2B5EF4-FFF2-40B4-BE49-F238E27FC236}">
                  <a16:creationId xmlns:a16="http://schemas.microsoft.com/office/drawing/2014/main" id="{42AF1C77-6287-4499-B04A-87B27165DE90}"/>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45" name="Freeform 8">
              <a:extLst>
                <a:ext uri="{FF2B5EF4-FFF2-40B4-BE49-F238E27FC236}">
                  <a16:creationId xmlns:a16="http://schemas.microsoft.com/office/drawing/2014/main" id="{25579AED-BEB3-43B3-8ED1-4F00DD4BD00F}"/>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46" name="Rectangle 9">
              <a:extLst>
                <a:ext uri="{FF2B5EF4-FFF2-40B4-BE49-F238E27FC236}">
                  <a16:creationId xmlns:a16="http://schemas.microsoft.com/office/drawing/2014/main" id="{E45E9D0B-F5C0-4893-92F0-D69A666C1B0B}"/>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47" name="Rectangle 10">
              <a:extLst>
                <a:ext uri="{FF2B5EF4-FFF2-40B4-BE49-F238E27FC236}">
                  <a16:creationId xmlns:a16="http://schemas.microsoft.com/office/drawing/2014/main" id="{DE5C210F-0B06-4949-8E4D-64301D93E9D9}"/>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48" name="Freeform 11">
              <a:extLst>
                <a:ext uri="{FF2B5EF4-FFF2-40B4-BE49-F238E27FC236}">
                  <a16:creationId xmlns:a16="http://schemas.microsoft.com/office/drawing/2014/main" id="{F24B8B3C-D0AE-4485-8A30-2C7813EFDEE1}"/>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49" name="Freeform 12">
              <a:extLst>
                <a:ext uri="{FF2B5EF4-FFF2-40B4-BE49-F238E27FC236}">
                  <a16:creationId xmlns:a16="http://schemas.microsoft.com/office/drawing/2014/main" id="{0DD172EE-B893-46D5-9A64-6715E431296D}"/>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50" name="Freeform 13">
              <a:extLst>
                <a:ext uri="{FF2B5EF4-FFF2-40B4-BE49-F238E27FC236}">
                  <a16:creationId xmlns:a16="http://schemas.microsoft.com/office/drawing/2014/main" id="{41641FDD-35E1-4F42-B99C-FFA6812569B0}"/>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51" name="Freeform 14">
              <a:extLst>
                <a:ext uri="{FF2B5EF4-FFF2-40B4-BE49-F238E27FC236}">
                  <a16:creationId xmlns:a16="http://schemas.microsoft.com/office/drawing/2014/main" id="{DFE30DEA-FA20-4812-875C-D70A3CA3F5F2}"/>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grpSp>
      <p:sp>
        <p:nvSpPr>
          <p:cNvPr id="53" name="Title 1">
            <a:extLst>
              <a:ext uri="{FF2B5EF4-FFF2-40B4-BE49-F238E27FC236}">
                <a16:creationId xmlns:a16="http://schemas.microsoft.com/office/drawing/2014/main" id="{647FBB06-57A1-478F-8BCE-57D05265516A}"/>
              </a:ext>
            </a:extLst>
          </p:cNvPr>
          <p:cNvSpPr>
            <a:spLocks noGrp="1"/>
          </p:cNvSpPr>
          <p:nvPr>
            <p:ph type="ctrTitle"/>
          </p:nvPr>
        </p:nvSpPr>
        <p:spPr bwMode="gray">
          <a:xfrm>
            <a:off x="463296" y="5186209"/>
            <a:ext cx="4446269" cy="895983"/>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p>
        </p:txBody>
      </p:sp>
      <p:sp>
        <p:nvSpPr>
          <p:cNvPr id="17" name="Picture Placeholder 8">
            <a:extLst>
              <a:ext uri="{FF2B5EF4-FFF2-40B4-BE49-F238E27FC236}">
                <a16:creationId xmlns:a16="http://schemas.microsoft.com/office/drawing/2014/main" id="{AA5D9D6B-8AE5-40BD-B06B-DB5F7F3841FC}"/>
              </a:ext>
            </a:extLst>
          </p:cNvPr>
          <p:cNvSpPr>
            <a:spLocks noGrp="1"/>
          </p:cNvSpPr>
          <p:nvPr>
            <p:ph type="pic" sz="quarter" idx="11"/>
          </p:nvPr>
        </p:nvSpPr>
        <p:spPr>
          <a:xfrm>
            <a:off x="3316942" y="688848"/>
            <a:ext cx="5562600" cy="5556504"/>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4162355998"/>
      </p:ext>
    </p:extLst>
  </p:cSld>
  <p:clrMapOvr>
    <a:masterClrMapping/>
  </p:clrMapOvr>
  <p:transition>
    <p:fade/>
  </p:transition>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Title Slide - Black Page Image">
    <p:bg bwMode="gray">
      <p:bgPr>
        <a:solidFill>
          <a:schemeClr val="tx1"/>
        </a:solidFill>
        <a:effectLst/>
      </p:bgPr>
    </p:bg>
    <p:spTree>
      <p:nvGrpSpPr>
        <p:cNvPr id="1" name=""/>
        <p:cNvGrpSpPr/>
        <p:nvPr/>
      </p:nvGrpSpPr>
      <p:grpSpPr>
        <a:xfrm>
          <a:off x="0" y="0"/>
          <a:ext cx="0" cy="0"/>
          <a:chOff x="0" y="0"/>
          <a:chExt cx="0" cy="0"/>
        </a:xfrm>
      </p:grpSpPr>
      <p:sp>
        <p:nvSpPr>
          <p:cNvPr id="17" name="Picture Placeholder 8">
            <a:extLst>
              <a:ext uri="{FF2B5EF4-FFF2-40B4-BE49-F238E27FC236}">
                <a16:creationId xmlns:a16="http://schemas.microsoft.com/office/drawing/2014/main" id="{DEF77F0F-DE6A-48C9-92BD-013174DD643C}"/>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r>
              <a:rPr lang="en-US" noProof="0"/>
              <a:t>Click icon to add picture</a:t>
            </a:r>
          </a:p>
        </p:txBody>
      </p:sp>
      <p:sp>
        <p:nvSpPr>
          <p:cNvPr id="28" name="Text Placeholder 4">
            <a:extLst>
              <a:ext uri="{FF2B5EF4-FFF2-40B4-BE49-F238E27FC236}">
                <a16:creationId xmlns:a16="http://schemas.microsoft.com/office/drawing/2014/main" id="{7843742C-26CB-411F-8564-50309241988E}"/>
              </a:ext>
            </a:extLst>
          </p:cNvPr>
          <p:cNvSpPr>
            <a:spLocks noGrp="1"/>
          </p:cNvSpPr>
          <p:nvPr>
            <p:ph type="body" sz="quarter" idx="10"/>
          </p:nvPr>
        </p:nvSpPr>
        <p:spPr>
          <a:xfrm>
            <a:off x="463296" y="6364224"/>
            <a:ext cx="4446269" cy="273050"/>
          </a:xfrm>
          <a:prstGeom prst="rect">
            <a:avLst/>
          </a:prstGeom>
        </p:spPr>
        <p:txBody>
          <a:bodyPr anchor="t">
            <a:noAutofit/>
          </a:bodyPr>
          <a:lstStyle>
            <a:lvl1pPr>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29" name="Title 1">
            <a:extLst>
              <a:ext uri="{FF2B5EF4-FFF2-40B4-BE49-F238E27FC236}">
                <a16:creationId xmlns:a16="http://schemas.microsoft.com/office/drawing/2014/main" id="{A7C729B7-24CD-4887-BCB2-9B9E69736AAE}"/>
              </a:ext>
            </a:extLst>
          </p:cNvPr>
          <p:cNvSpPr>
            <a:spLocks noGrp="1"/>
          </p:cNvSpPr>
          <p:nvPr>
            <p:ph type="ctrTitle"/>
          </p:nvPr>
        </p:nvSpPr>
        <p:spPr bwMode="gray">
          <a:xfrm>
            <a:off x="463296" y="5186209"/>
            <a:ext cx="4446269" cy="895983"/>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p>
        </p:txBody>
      </p:sp>
      <p:cxnSp>
        <p:nvCxnSpPr>
          <p:cNvPr id="5" name="Straight Connector 4">
            <a:extLst>
              <a:ext uri="{FF2B5EF4-FFF2-40B4-BE49-F238E27FC236}">
                <a16:creationId xmlns:a16="http://schemas.microsoft.com/office/drawing/2014/main" id="{CB5451A9-3E6A-4737-92D0-C9DAA534DA04}"/>
              </a:ext>
            </a:extLst>
          </p:cNvPr>
          <p:cNvCxnSpPr/>
          <p:nvPr/>
        </p:nvCxnSpPr>
        <p:spPr>
          <a:xfrm flipV="1">
            <a:off x="0" y="0"/>
            <a:ext cx="12192000" cy="6858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A2ADDA35-0590-4771-9879-88CE0238551F}"/>
              </a:ext>
            </a:extLst>
          </p:cNvPr>
          <p:cNvGrpSpPr/>
          <p:nvPr/>
        </p:nvGrpSpPr>
        <p:grpSpPr>
          <a:xfrm>
            <a:off x="463296" y="341312"/>
            <a:ext cx="1819656" cy="347472"/>
            <a:chOff x="398463" y="404813"/>
            <a:chExt cx="1627187" cy="307976"/>
          </a:xfrm>
          <a:solidFill>
            <a:schemeClr val="bg1"/>
          </a:solidFill>
        </p:grpSpPr>
        <p:sp>
          <p:nvSpPr>
            <p:cNvPr id="19" name="Oval 5">
              <a:extLst>
                <a:ext uri="{FF2B5EF4-FFF2-40B4-BE49-F238E27FC236}">
                  <a16:creationId xmlns:a16="http://schemas.microsoft.com/office/drawing/2014/main" id="{3FD17B1A-A918-439D-AFAD-ECE9421735FC}"/>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20" name="Freeform 6">
              <a:extLst>
                <a:ext uri="{FF2B5EF4-FFF2-40B4-BE49-F238E27FC236}">
                  <a16:creationId xmlns:a16="http://schemas.microsoft.com/office/drawing/2014/main" id="{79359716-9ACF-4041-A7F0-2E04E36D8614}"/>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21" name="Rectangle 7">
              <a:extLst>
                <a:ext uri="{FF2B5EF4-FFF2-40B4-BE49-F238E27FC236}">
                  <a16:creationId xmlns:a16="http://schemas.microsoft.com/office/drawing/2014/main" id="{EE3C6AB2-FF26-4D74-983F-E8C9540B703E}"/>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22" name="Freeform 8">
              <a:extLst>
                <a:ext uri="{FF2B5EF4-FFF2-40B4-BE49-F238E27FC236}">
                  <a16:creationId xmlns:a16="http://schemas.microsoft.com/office/drawing/2014/main" id="{B600C838-AB18-404F-AF64-5BE6309AC231}"/>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23" name="Rectangle 9">
              <a:extLst>
                <a:ext uri="{FF2B5EF4-FFF2-40B4-BE49-F238E27FC236}">
                  <a16:creationId xmlns:a16="http://schemas.microsoft.com/office/drawing/2014/main" id="{37EF79B8-3321-4A68-A438-F7CA9AB20D0A}"/>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24" name="Rectangle 10">
              <a:extLst>
                <a:ext uri="{FF2B5EF4-FFF2-40B4-BE49-F238E27FC236}">
                  <a16:creationId xmlns:a16="http://schemas.microsoft.com/office/drawing/2014/main" id="{9EB266B0-2723-40E9-BD24-9B88F113710A}"/>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25" name="Freeform 11">
              <a:extLst>
                <a:ext uri="{FF2B5EF4-FFF2-40B4-BE49-F238E27FC236}">
                  <a16:creationId xmlns:a16="http://schemas.microsoft.com/office/drawing/2014/main" id="{90C5C28F-BB95-44AD-9700-55D9AE2BE2B7}"/>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26" name="Freeform 12">
              <a:extLst>
                <a:ext uri="{FF2B5EF4-FFF2-40B4-BE49-F238E27FC236}">
                  <a16:creationId xmlns:a16="http://schemas.microsoft.com/office/drawing/2014/main" id="{42500885-66FF-4752-A3E1-7C0FA9778A82}"/>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27" name="Freeform 13">
              <a:extLst>
                <a:ext uri="{FF2B5EF4-FFF2-40B4-BE49-F238E27FC236}">
                  <a16:creationId xmlns:a16="http://schemas.microsoft.com/office/drawing/2014/main" id="{165DB8AE-A24F-4086-963B-1C7F379D2166}"/>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41" name="Freeform 14">
              <a:extLst>
                <a:ext uri="{FF2B5EF4-FFF2-40B4-BE49-F238E27FC236}">
                  <a16:creationId xmlns:a16="http://schemas.microsoft.com/office/drawing/2014/main" id="{282083A4-2C11-43E4-9516-9622E1E74D98}"/>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grpSp>
    </p:spTree>
    <p:extLst>
      <p:ext uri="{BB962C8B-B14F-4D97-AF65-F5344CB8AC3E}">
        <p14:creationId xmlns:p14="http://schemas.microsoft.com/office/powerpoint/2010/main" val="3852612239"/>
      </p:ext>
    </p:extLst>
  </p:cSld>
  <p:clrMapOvr>
    <a:masterClrMapping/>
  </p:clrMapOvr>
  <p:transition>
    <p:fade/>
  </p:transition>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Title Slide - Circle with text">
    <p:bg bwMode="gray">
      <p:bgPr>
        <a:solidFill>
          <a:schemeClr val="bg1"/>
        </a:solidFill>
        <a:effectLst/>
      </p:bgPr>
    </p:bg>
    <p:spTree>
      <p:nvGrpSpPr>
        <p:cNvPr id="1" name=""/>
        <p:cNvGrpSpPr/>
        <p:nvPr/>
      </p:nvGrpSpPr>
      <p:grpSpPr>
        <a:xfrm>
          <a:off x="0" y="0"/>
          <a:ext cx="0" cy="0"/>
          <a:chOff x="0" y="0"/>
          <a:chExt cx="0" cy="0"/>
        </a:xfrm>
      </p:grpSpPr>
      <p:sp>
        <p:nvSpPr>
          <p:cNvPr id="17" name="Picture Placeholder 8">
            <a:extLst>
              <a:ext uri="{FF2B5EF4-FFF2-40B4-BE49-F238E27FC236}">
                <a16:creationId xmlns:a16="http://schemas.microsoft.com/office/drawing/2014/main" id="{8B9DDECB-90E6-4132-BCD8-24EBC3764DB9}"/>
              </a:ext>
            </a:extLst>
          </p:cNvPr>
          <p:cNvSpPr>
            <a:spLocks noGrp="1"/>
          </p:cNvSpPr>
          <p:nvPr>
            <p:ph type="pic" sz="quarter" idx="11"/>
          </p:nvPr>
        </p:nvSpPr>
        <p:spPr>
          <a:xfrm>
            <a:off x="3724289" y="688848"/>
            <a:ext cx="5562600" cy="5556504"/>
          </a:xfrm>
          <a:prstGeom prst="rect">
            <a:avLst/>
          </a:prstGeom>
        </p:spPr>
        <p:txBody>
          <a:bodyPr/>
          <a:lstStyle/>
          <a:p>
            <a:r>
              <a:rPr lang="en-US" noProof="0"/>
              <a:t>Click icon to add picture</a:t>
            </a:r>
          </a:p>
        </p:txBody>
      </p:sp>
      <p:grpSp>
        <p:nvGrpSpPr>
          <p:cNvPr id="18" name="Group 17">
            <a:extLst>
              <a:ext uri="{FF2B5EF4-FFF2-40B4-BE49-F238E27FC236}">
                <a16:creationId xmlns:a16="http://schemas.microsoft.com/office/drawing/2014/main" id="{C68220B9-53D3-434F-999D-90F07DAA2325}"/>
              </a:ext>
            </a:extLst>
          </p:cNvPr>
          <p:cNvGrpSpPr>
            <a:grpSpLocks noChangeAspect="1"/>
          </p:cNvGrpSpPr>
          <p:nvPr/>
        </p:nvGrpSpPr>
        <p:grpSpPr>
          <a:xfrm>
            <a:off x="460541" y="344137"/>
            <a:ext cx="1819109" cy="345828"/>
            <a:chOff x="398463" y="404813"/>
            <a:chExt cx="1627187" cy="307976"/>
          </a:xfrm>
          <a:solidFill>
            <a:schemeClr val="tx1"/>
          </a:solidFill>
        </p:grpSpPr>
        <p:sp>
          <p:nvSpPr>
            <p:cNvPr id="19" name="Oval 5">
              <a:extLst>
                <a:ext uri="{FF2B5EF4-FFF2-40B4-BE49-F238E27FC236}">
                  <a16:creationId xmlns:a16="http://schemas.microsoft.com/office/drawing/2014/main" id="{8B229135-140E-4C82-9088-DB80D93F74F4}"/>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0" name="Freeform 6">
              <a:extLst>
                <a:ext uri="{FF2B5EF4-FFF2-40B4-BE49-F238E27FC236}">
                  <a16:creationId xmlns:a16="http://schemas.microsoft.com/office/drawing/2014/main" id="{C0B69BD4-36A4-4DB1-B5FD-89FB06A52E69}"/>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1" name="Rectangle 7">
              <a:extLst>
                <a:ext uri="{FF2B5EF4-FFF2-40B4-BE49-F238E27FC236}">
                  <a16:creationId xmlns:a16="http://schemas.microsoft.com/office/drawing/2014/main" id="{49F4DC4F-9DBA-44B7-B892-0083CA88927E}"/>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2" name="Freeform 8">
              <a:extLst>
                <a:ext uri="{FF2B5EF4-FFF2-40B4-BE49-F238E27FC236}">
                  <a16:creationId xmlns:a16="http://schemas.microsoft.com/office/drawing/2014/main" id="{67D5F0A5-5E6C-4963-9090-4DAF5F01D2A3}"/>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3" name="Rectangle 9">
              <a:extLst>
                <a:ext uri="{FF2B5EF4-FFF2-40B4-BE49-F238E27FC236}">
                  <a16:creationId xmlns:a16="http://schemas.microsoft.com/office/drawing/2014/main" id="{22C7545E-5780-4586-9808-699BCCFD7CE9}"/>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4" name="Rectangle 10">
              <a:extLst>
                <a:ext uri="{FF2B5EF4-FFF2-40B4-BE49-F238E27FC236}">
                  <a16:creationId xmlns:a16="http://schemas.microsoft.com/office/drawing/2014/main" id="{489CD93F-3551-40B6-A00B-6CC2A8F5F4EE}"/>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5" name="Freeform 11">
              <a:extLst>
                <a:ext uri="{FF2B5EF4-FFF2-40B4-BE49-F238E27FC236}">
                  <a16:creationId xmlns:a16="http://schemas.microsoft.com/office/drawing/2014/main" id="{B6557C16-D6D6-4B71-81E6-ADCF6CEB19B7}"/>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6" name="Freeform 12">
              <a:extLst>
                <a:ext uri="{FF2B5EF4-FFF2-40B4-BE49-F238E27FC236}">
                  <a16:creationId xmlns:a16="http://schemas.microsoft.com/office/drawing/2014/main" id="{E187CACC-821A-4265-91F5-84823A98F3C5}"/>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9" name="Freeform 13">
              <a:extLst>
                <a:ext uri="{FF2B5EF4-FFF2-40B4-BE49-F238E27FC236}">
                  <a16:creationId xmlns:a16="http://schemas.microsoft.com/office/drawing/2014/main" id="{31AAFBBA-1DE2-4D95-9B71-B343B1065043}"/>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40" name="Freeform 14">
              <a:extLst>
                <a:ext uri="{FF2B5EF4-FFF2-40B4-BE49-F238E27FC236}">
                  <a16:creationId xmlns:a16="http://schemas.microsoft.com/office/drawing/2014/main" id="{D7679E8F-E1FF-41C4-93DF-F6A97D92D117}"/>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grpSp>
      <p:sp>
        <p:nvSpPr>
          <p:cNvPr id="41" name="Title 1">
            <a:extLst>
              <a:ext uri="{FF2B5EF4-FFF2-40B4-BE49-F238E27FC236}">
                <a16:creationId xmlns:a16="http://schemas.microsoft.com/office/drawing/2014/main" id="{70F15D73-40F4-4F95-9E2A-7A67F615DB4A}"/>
              </a:ext>
            </a:extLst>
          </p:cNvPr>
          <p:cNvSpPr>
            <a:spLocks noGrp="1"/>
          </p:cNvSpPr>
          <p:nvPr>
            <p:ph type="ctrTitle"/>
          </p:nvPr>
        </p:nvSpPr>
        <p:spPr bwMode="gray">
          <a:xfrm>
            <a:off x="457201" y="5186209"/>
            <a:ext cx="4490721" cy="895983"/>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p>
        </p:txBody>
      </p:sp>
      <p:sp>
        <p:nvSpPr>
          <p:cNvPr id="44" name="Text Placeholder 4">
            <a:extLst>
              <a:ext uri="{FF2B5EF4-FFF2-40B4-BE49-F238E27FC236}">
                <a16:creationId xmlns:a16="http://schemas.microsoft.com/office/drawing/2014/main" id="{E65ED79E-D6FD-4D90-9073-C8776CB6AD10}"/>
              </a:ext>
            </a:extLst>
          </p:cNvPr>
          <p:cNvSpPr>
            <a:spLocks noGrp="1"/>
          </p:cNvSpPr>
          <p:nvPr>
            <p:ph type="body" sz="quarter" idx="10"/>
          </p:nvPr>
        </p:nvSpPr>
        <p:spPr>
          <a:xfrm>
            <a:off x="457201" y="6365848"/>
            <a:ext cx="4490721" cy="273050"/>
          </a:xfrm>
          <a:prstGeom prst="rect">
            <a:avLst/>
          </a:prstGeom>
        </p:spPr>
        <p:txBody>
          <a:bodyPr anchor="t">
            <a:noAutofit/>
          </a:bodyPr>
          <a:lstStyle>
            <a:lvl1pPr>
              <a:spcAft>
                <a:spcPts val="0"/>
              </a:spcAft>
              <a:defRPr sz="1400" b="1">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765513251"/>
      </p:ext>
    </p:extLst>
  </p:cSld>
  <p:clrMapOvr>
    <a:masterClrMapping/>
  </p:clrMapOvr>
  <p:transition>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age Image">
    <p:bg bwMode="gray">
      <p:bgPr>
        <a:solidFill>
          <a:schemeClr val="tx1"/>
        </a:solidFill>
        <a:effectLst/>
      </p:bgPr>
    </p:bg>
    <p:spTree>
      <p:nvGrpSpPr>
        <p:cNvPr id="1" name=""/>
        <p:cNvGrpSpPr/>
        <p:nvPr/>
      </p:nvGrpSpPr>
      <p:grpSpPr>
        <a:xfrm>
          <a:off x="0" y="0"/>
          <a:ext cx="0" cy="0"/>
          <a:chOff x="0" y="0"/>
          <a:chExt cx="0" cy="0"/>
        </a:xfrm>
      </p:grpSpPr>
      <p:sp>
        <p:nvSpPr>
          <p:cNvPr id="17" name="Picture Placeholder 8">
            <a:extLst>
              <a:ext uri="{FF2B5EF4-FFF2-40B4-BE49-F238E27FC236}">
                <a16:creationId xmlns:a16="http://schemas.microsoft.com/office/drawing/2014/main" id="{DEF77F0F-DE6A-48C9-92BD-013174DD643C}"/>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r>
              <a:rPr lang="en-US" noProof="0"/>
              <a:t>Click icon to add picture</a:t>
            </a:r>
          </a:p>
        </p:txBody>
      </p:sp>
      <p:sp>
        <p:nvSpPr>
          <p:cNvPr id="28" name="Text Placeholder 4">
            <a:extLst>
              <a:ext uri="{FF2B5EF4-FFF2-40B4-BE49-F238E27FC236}">
                <a16:creationId xmlns:a16="http://schemas.microsoft.com/office/drawing/2014/main" id="{7843742C-26CB-411F-8564-50309241988E}"/>
              </a:ext>
            </a:extLst>
          </p:cNvPr>
          <p:cNvSpPr>
            <a:spLocks noGrp="1"/>
          </p:cNvSpPr>
          <p:nvPr>
            <p:ph type="body" sz="quarter" idx="10"/>
          </p:nvPr>
        </p:nvSpPr>
        <p:spPr>
          <a:xfrm>
            <a:off x="463296" y="6364224"/>
            <a:ext cx="4446269" cy="273050"/>
          </a:xfrm>
          <a:prstGeom prst="rect">
            <a:avLst/>
          </a:prstGeom>
        </p:spPr>
        <p:txBody>
          <a:bodyPr anchor="b">
            <a:noAutofit/>
          </a:bodyPr>
          <a:lstStyle>
            <a:lvl1pPr>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29" name="Title 1">
            <a:extLst>
              <a:ext uri="{FF2B5EF4-FFF2-40B4-BE49-F238E27FC236}">
                <a16:creationId xmlns:a16="http://schemas.microsoft.com/office/drawing/2014/main" id="{A7C729B7-24CD-4887-BCB2-9B9E69736AAE}"/>
              </a:ext>
            </a:extLst>
          </p:cNvPr>
          <p:cNvSpPr>
            <a:spLocks noGrp="1"/>
          </p:cNvSpPr>
          <p:nvPr>
            <p:ph type="ctrTitle"/>
          </p:nvPr>
        </p:nvSpPr>
        <p:spPr bwMode="gray">
          <a:xfrm>
            <a:off x="463296" y="5186209"/>
            <a:ext cx="4446269" cy="895983"/>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p>
        </p:txBody>
      </p:sp>
      <p:cxnSp>
        <p:nvCxnSpPr>
          <p:cNvPr id="5" name="Straight Connector 4">
            <a:extLst>
              <a:ext uri="{FF2B5EF4-FFF2-40B4-BE49-F238E27FC236}">
                <a16:creationId xmlns:a16="http://schemas.microsoft.com/office/drawing/2014/main" id="{CB5451A9-3E6A-4737-92D0-C9DAA534DA04}"/>
              </a:ext>
            </a:extLst>
          </p:cNvPr>
          <p:cNvCxnSpPr/>
          <p:nvPr userDrawn="1"/>
        </p:nvCxnSpPr>
        <p:spPr>
          <a:xfrm flipV="1">
            <a:off x="0" y="0"/>
            <a:ext cx="12192000" cy="6858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A2ADDA35-0590-4771-9879-88CE0238551F}"/>
              </a:ext>
            </a:extLst>
          </p:cNvPr>
          <p:cNvGrpSpPr/>
          <p:nvPr userDrawn="1"/>
        </p:nvGrpSpPr>
        <p:grpSpPr>
          <a:xfrm>
            <a:off x="463296" y="341312"/>
            <a:ext cx="1819656" cy="347472"/>
            <a:chOff x="398463" y="404813"/>
            <a:chExt cx="1627187" cy="307976"/>
          </a:xfrm>
          <a:solidFill>
            <a:schemeClr val="bg1"/>
          </a:solidFill>
        </p:grpSpPr>
        <p:sp>
          <p:nvSpPr>
            <p:cNvPr id="19" name="Oval 5">
              <a:extLst>
                <a:ext uri="{FF2B5EF4-FFF2-40B4-BE49-F238E27FC236}">
                  <a16:creationId xmlns:a16="http://schemas.microsoft.com/office/drawing/2014/main" id="{3FD17B1A-A918-439D-AFAD-ECE9421735FC}"/>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20" name="Freeform 6">
              <a:extLst>
                <a:ext uri="{FF2B5EF4-FFF2-40B4-BE49-F238E27FC236}">
                  <a16:creationId xmlns:a16="http://schemas.microsoft.com/office/drawing/2014/main" id="{79359716-9ACF-4041-A7F0-2E04E36D8614}"/>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21" name="Rectangle 7">
              <a:extLst>
                <a:ext uri="{FF2B5EF4-FFF2-40B4-BE49-F238E27FC236}">
                  <a16:creationId xmlns:a16="http://schemas.microsoft.com/office/drawing/2014/main" id="{EE3C6AB2-FF26-4D74-983F-E8C9540B703E}"/>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22" name="Freeform 8">
              <a:extLst>
                <a:ext uri="{FF2B5EF4-FFF2-40B4-BE49-F238E27FC236}">
                  <a16:creationId xmlns:a16="http://schemas.microsoft.com/office/drawing/2014/main" id="{B600C838-AB18-404F-AF64-5BE6309AC231}"/>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23" name="Rectangle 9">
              <a:extLst>
                <a:ext uri="{FF2B5EF4-FFF2-40B4-BE49-F238E27FC236}">
                  <a16:creationId xmlns:a16="http://schemas.microsoft.com/office/drawing/2014/main" id="{37EF79B8-3321-4A68-A438-F7CA9AB20D0A}"/>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24" name="Rectangle 10">
              <a:extLst>
                <a:ext uri="{FF2B5EF4-FFF2-40B4-BE49-F238E27FC236}">
                  <a16:creationId xmlns:a16="http://schemas.microsoft.com/office/drawing/2014/main" id="{9EB266B0-2723-40E9-BD24-9B88F113710A}"/>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25" name="Freeform 11">
              <a:extLst>
                <a:ext uri="{FF2B5EF4-FFF2-40B4-BE49-F238E27FC236}">
                  <a16:creationId xmlns:a16="http://schemas.microsoft.com/office/drawing/2014/main" id="{90C5C28F-BB95-44AD-9700-55D9AE2BE2B7}"/>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26" name="Freeform 12">
              <a:extLst>
                <a:ext uri="{FF2B5EF4-FFF2-40B4-BE49-F238E27FC236}">
                  <a16:creationId xmlns:a16="http://schemas.microsoft.com/office/drawing/2014/main" id="{42500885-66FF-4752-A3E1-7C0FA9778A82}"/>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27" name="Freeform 13">
              <a:extLst>
                <a:ext uri="{FF2B5EF4-FFF2-40B4-BE49-F238E27FC236}">
                  <a16:creationId xmlns:a16="http://schemas.microsoft.com/office/drawing/2014/main" id="{165DB8AE-A24F-4086-963B-1C7F379D2166}"/>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41" name="Freeform 14">
              <a:extLst>
                <a:ext uri="{FF2B5EF4-FFF2-40B4-BE49-F238E27FC236}">
                  <a16:creationId xmlns:a16="http://schemas.microsoft.com/office/drawing/2014/main" id="{282083A4-2C11-43E4-9516-9622E1E74D98}"/>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grpSp>
    </p:spTree>
    <p:extLst>
      <p:ext uri="{BB962C8B-B14F-4D97-AF65-F5344CB8AC3E}">
        <p14:creationId xmlns:p14="http://schemas.microsoft.com/office/powerpoint/2010/main" val="1421396640"/>
      </p:ext>
    </p:extLst>
  </p:cSld>
  <p:clrMapOvr>
    <a:masterClrMapping/>
  </p:clrMapOvr>
  <p:transition>
    <p:fade/>
  </p:transition>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3296" y="1724001"/>
            <a:ext cx="11271504" cy="1592403"/>
          </a:xfrm>
          <a:prstGeom prst="rect">
            <a:avLst/>
          </a:prstGeom>
        </p:spPr>
        <p:txBody>
          <a:bodyPr anchor="b"/>
          <a:lstStyle>
            <a:lvl1pPr>
              <a:lnSpc>
                <a:spcPct val="95000"/>
              </a:lnSpc>
              <a:defRPr sz="3600" b="1">
                <a:solidFill>
                  <a:schemeClr val="tx1"/>
                </a:solidFill>
                <a:latin typeface="+mj-lt"/>
                <a:ea typeface="Open Sans" panose="020B0606030504020204" pitchFamily="34" charset="0"/>
                <a:cs typeface="Calibri" panose="020F050202020403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3296" y="3471532"/>
            <a:ext cx="11271504" cy="1566532"/>
          </a:xfrm>
        </p:spPr>
        <p:txBody>
          <a:bodyPr lIns="0" tIns="0" rIns="0" bIns="0">
            <a:noAutofit/>
          </a:bodyPr>
          <a:lstStyle>
            <a:lvl1pPr marL="0" indent="0">
              <a:lnSpc>
                <a:spcPct val="95000"/>
              </a:lnSpc>
              <a:spcAft>
                <a:spcPts val="0"/>
              </a:spcAft>
              <a:buNone/>
              <a:defRPr sz="3600">
                <a:solidFill>
                  <a:schemeClr val="tx1"/>
                </a:solidFill>
                <a:latin typeface="+mn-lt"/>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4245264986"/>
      </p:ext>
    </p:extLst>
  </p:cSld>
  <p:clrMapOvr>
    <a:masterClrMapping/>
  </p:clrMapOvr>
  <p:transition>
    <p:fade/>
  </p:transition>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Divider - Deloitte green accent 4">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1" y="1726936"/>
            <a:ext cx="11264900"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1" y="3474720"/>
            <a:ext cx="11264900" cy="1566532"/>
          </a:xfrm>
        </p:spPr>
        <p:txBody>
          <a:bodyPr lIns="0" tIns="0" rIns="0" bIns="0">
            <a:noAutofit/>
          </a:bodyPr>
          <a:lstStyle>
            <a:lvl1pPr marL="0" indent="0">
              <a:lnSpc>
                <a:spcPct val="95000"/>
              </a:lnSpc>
              <a:spcAft>
                <a:spcPts val="0"/>
              </a:spcAft>
              <a:buNone/>
              <a:defRPr sz="36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a:extLst>
              <a:ext uri="{FF2B5EF4-FFF2-40B4-BE49-F238E27FC236}">
                <a16:creationId xmlns:a16="http://schemas.microsoft.com/office/drawing/2014/main" id="{CA24B28E-5B13-4779-8D72-C52A20B99FE7}"/>
              </a:ext>
            </a:extLst>
          </p:cNvPr>
          <p:cNvSpPr txBox="1"/>
          <p:nvPr/>
        </p:nvSpPr>
        <p:spPr>
          <a:xfrm>
            <a:off x="501649" y="6519673"/>
            <a:ext cx="5355168" cy="207749"/>
          </a:xfrm>
          <a:prstGeom prst="rect">
            <a:avLst/>
          </a:prstGeom>
          <a:noFill/>
        </p:spPr>
        <p:txBody>
          <a:bodyPr wrap="square" lIns="0" tIns="0" rIns="0" bIns="0" rtlCol="0">
            <a:spAutoFit/>
          </a:bodyPr>
          <a:lstStyle/>
          <a:p>
            <a:pPr marL="0" indent="0">
              <a:spcBef>
                <a:spcPts val="450"/>
              </a:spcBef>
              <a:buSzPct val="100000"/>
              <a:buFont typeface="Arial"/>
              <a:buNone/>
            </a:pPr>
            <a:r>
              <a:rPr lang="en-US" sz="675" noProof="0">
                <a:solidFill>
                  <a:schemeClr val="bg1"/>
                </a:solidFill>
                <a:latin typeface="Calibri" panose="020F0502020204030204" pitchFamily="34" charset="0"/>
                <a:cs typeface="Calibri" panose="020F0502020204030204" pitchFamily="34" charset="0"/>
              </a:rPr>
              <a:t>Member firms and DTTL: Insert appropriate copyright</a:t>
            </a:r>
            <a:br>
              <a:rPr lang="en-US" sz="675" noProof="0">
                <a:solidFill>
                  <a:schemeClr val="bg1"/>
                </a:solidFill>
                <a:latin typeface="Calibri" panose="020F0502020204030204" pitchFamily="34" charset="0"/>
                <a:cs typeface="Calibri" panose="020F0502020204030204" pitchFamily="34" charset="0"/>
              </a:rPr>
            </a:br>
            <a:r>
              <a:rPr lang="en-US" sz="675"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3" name="CaseCode">
            <a:extLst>
              <a:ext uri="{FF2B5EF4-FFF2-40B4-BE49-F238E27FC236}">
                <a16:creationId xmlns:a16="http://schemas.microsoft.com/office/drawing/2014/main" id="{D39A514A-409D-470C-AE9C-EFB16BDA8C83}"/>
              </a:ext>
            </a:extLst>
          </p:cNvPr>
          <p:cNvSpPr txBox="1"/>
          <p:nvPr/>
        </p:nvSpPr>
        <p:spPr>
          <a:xfrm>
            <a:off x="6335184" y="6519673"/>
            <a:ext cx="4896560" cy="207749"/>
          </a:xfrm>
          <a:prstGeom prst="rect">
            <a:avLst/>
          </a:prstGeom>
          <a:noFill/>
        </p:spPr>
        <p:txBody>
          <a:bodyPr wrap="square" lIns="0" tIns="0" rIns="0" bIns="0" rtlCol="0">
            <a:spAutoFit/>
          </a:bodyPr>
          <a:lstStyle/>
          <a:p>
            <a:pPr marL="0" indent="0" algn="r">
              <a:spcBef>
                <a:spcPts val="0"/>
              </a:spcBef>
              <a:buSzPct val="100000"/>
              <a:buFont typeface="Arial"/>
              <a:buNone/>
            </a:pPr>
            <a:r>
              <a:rPr lang="en-US" sz="675" noProof="0">
                <a:solidFill>
                  <a:schemeClr val="bg1"/>
                </a:solidFill>
                <a:latin typeface="Calibri" panose="020F0502020204030204" pitchFamily="34" charset="0"/>
                <a:cs typeface="Calibri" panose="020F0502020204030204" pitchFamily="34" charset="0"/>
              </a:rPr>
              <a:t>Presentation title</a:t>
            </a:r>
            <a:br>
              <a:rPr lang="en-US" sz="675" noProof="0">
                <a:solidFill>
                  <a:schemeClr val="bg1"/>
                </a:solidFill>
                <a:latin typeface="Calibri" panose="020F0502020204030204" pitchFamily="34" charset="0"/>
                <a:cs typeface="Calibri" panose="020F0502020204030204" pitchFamily="34" charset="0"/>
              </a:rPr>
            </a:br>
            <a:r>
              <a:rPr lang="en-US" sz="675"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4" name="TextBox 13">
            <a:extLst>
              <a:ext uri="{FF2B5EF4-FFF2-40B4-BE49-F238E27FC236}">
                <a16:creationId xmlns:a16="http://schemas.microsoft.com/office/drawing/2014/main" id="{72A5EC33-1574-4E3A-89DA-3EC00A69C870}"/>
              </a:ext>
            </a:extLst>
          </p:cNvPr>
          <p:cNvSpPr txBox="1"/>
          <p:nvPr/>
        </p:nvSpPr>
        <p:spPr>
          <a:xfrm>
            <a:off x="11426826" y="6519673"/>
            <a:ext cx="307975" cy="103875"/>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675"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675"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0197745"/>
      </p:ext>
    </p:extLst>
  </p:cSld>
  <p:clrMapOvr>
    <a:masterClrMapping/>
  </p:clrMapOvr>
  <p:transition>
    <p:fade/>
  </p:transition>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1" y="1728217"/>
            <a:ext cx="11264900"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1" y="3474720"/>
            <a:ext cx="11264900" cy="1566532"/>
          </a:xfrm>
        </p:spPr>
        <p:txBody>
          <a:bodyPr lIns="0" tIns="0" rIns="0" bIns="0">
            <a:noAutofit/>
          </a:bodyPr>
          <a:lstStyle>
            <a:lvl1pPr marL="0" indent="0">
              <a:lnSpc>
                <a:spcPct val="95000"/>
              </a:lnSpc>
              <a:spcAft>
                <a:spcPts val="0"/>
              </a:spcAft>
              <a:buNone/>
              <a:defRPr sz="36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a:extLst>
              <a:ext uri="{FF2B5EF4-FFF2-40B4-BE49-F238E27FC236}">
                <a16:creationId xmlns:a16="http://schemas.microsoft.com/office/drawing/2014/main" id="{1DC4A35C-6E5F-4D1C-8973-1C29CBAF765E}"/>
              </a:ext>
            </a:extLst>
          </p:cNvPr>
          <p:cNvSpPr txBox="1"/>
          <p:nvPr/>
        </p:nvSpPr>
        <p:spPr>
          <a:xfrm>
            <a:off x="501649" y="6519673"/>
            <a:ext cx="5355168" cy="207749"/>
          </a:xfrm>
          <a:prstGeom prst="rect">
            <a:avLst/>
          </a:prstGeom>
          <a:noFill/>
        </p:spPr>
        <p:txBody>
          <a:bodyPr wrap="square" lIns="0" tIns="0" rIns="0" bIns="0" rtlCol="0">
            <a:spAutoFit/>
          </a:bodyPr>
          <a:lstStyle/>
          <a:p>
            <a:pPr marL="0" indent="0">
              <a:spcBef>
                <a:spcPts val="450"/>
              </a:spcBef>
              <a:buSzPct val="100000"/>
              <a:buFont typeface="Arial"/>
              <a:buNone/>
            </a:pPr>
            <a:r>
              <a:rPr lang="en-US" sz="675" noProof="0">
                <a:solidFill>
                  <a:schemeClr val="bg1"/>
                </a:solidFill>
                <a:latin typeface="Calibri" panose="020F0502020204030204" pitchFamily="34" charset="0"/>
                <a:cs typeface="Calibri" panose="020F0502020204030204" pitchFamily="34" charset="0"/>
              </a:rPr>
              <a:t>Member firms and DTTL: Insert appropriate copyright</a:t>
            </a:r>
            <a:br>
              <a:rPr lang="en-US" sz="675" noProof="0">
                <a:solidFill>
                  <a:schemeClr val="bg1"/>
                </a:solidFill>
                <a:latin typeface="Calibri" panose="020F0502020204030204" pitchFamily="34" charset="0"/>
                <a:cs typeface="Calibri" panose="020F0502020204030204" pitchFamily="34" charset="0"/>
              </a:rPr>
            </a:br>
            <a:r>
              <a:rPr lang="en-US" sz="675"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4" name="CaseCode">
            <a:extLst>
              <a:ext uri="{FF2B5EF4-FFF2-40B4-BE49-F238E27FC236}">
                <a16:creationId xmlns:a16="http://schemas.microsoft.com/office/drawing/2014/main" id="{5B6818A1-3235-4413-9665-6D922B35C666}"/>
              </a:ext>
            </a:extLst>
          </p:cNvPr>
          <p:cNvSpPr txBox="1"/>
          <p:nvPr/>
        </p:nvSpPr>
        <p:spPr>
          <a:xfrm>
            <a:off x="6335184" y="6519673"/>
            <a:ext cx="4896560" cy="207749"/>
          </a:xfrm>
          <a:prstGeom prst="rect">
            <a:avLst/>
          </a:prstGeom>
          <a:noFill/>
        </p:spPr>
        <p:txBody>
          <a:bodyPr wrap="square" lIns="0" tIns="0" rIns="0" bIns="0" rtlCol="0">
            <a:spAutoFit/>
          </a:bodyPr>
          <a:lstStyle/>
          <a:p>
            <a:pPr marL="0" indent="0" algn="r">
              <a:spcBef>
                <a:spcPts val="0"/>
              </a:spcBef>
              <a:buSzPct val="100000"/>
              <a:buFont typeface="Arial"/>
              <a:buNone/>
            </a:pPr>
            <a:r>
              <a:rPr lang="en-US" sz="675" noProof="0">
                <a:solidFill>
                  <a:schemeClr val="bg1"/>
                </a:solidFill>
                <a:latin typeface="Calibri" panose="020F0502020204030204" pitchFamily="34" charset="0"/>
                <a:cs typeface="Calibri" panose="020F0502020204030204" pitchFamily="34" charset="0"/>
              </a:rPr>
              <a:t>Presentation title</a:t>
            </a:r>
            <a:br>
              <a:rPr lang="en-US" sz="675" noProof="0">
                <a:solidFill>
                  <a:schemeClr val="bg1"/>
                </a:solidFill>
                <a:latin typeface="Calibri" panose="020F0502020204030204" pitchFamily="34" charset="0"/>
                <a:cs typeface="Calibri" panose="020F0502020204030204" pitchFamily="34" charset="0"/>
              </a:rPr>
            </a:br>
            <a:r>
              <a:rPr lang="en-US" sz="675"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5" name="TextBox 14">
            <a:extLst>
              <a:ext uri="{FF2B5EF4-FFF2-40B4-BE49-F238E27FC236}">
                <a16:creationId xmlns:a16="http://schemas.microsoft.com/office/drawing/2014/main" id="{CA87CE22-99C8-4AA1-B80A-420B68B7E283}"/>
              </a:ext>
            </a:extLst>
          </p:cNvPr>
          <p:cNvSpPr txBox="1"/>
          <p:nvPr/>
        </p:nvSpPr>
        <p:spPr>
          <a:xfrm>
            <a:off x="11426826" y="6519673"/>
            <a:ext cx="307975" cy="103875"/>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675"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675"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7818972"/>
      </p:ext>
    </p:extLst>
  </p:cSld>
  <p:clrMapOvr>
    <a:masterClrMapping/>
  </p:clrMapOvr>
  <p:transition>
    <p:fade/>
  </p:transition>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Divider - Deloitte green accent 1">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3296" y="1728217"/>
            <a:ext cx="11271504"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3296" y="3474720"/>
            <a:ext cx="11271504" cy="1566532"/>
          </a:xfrm>
        </p:spPr>
        <p:txBody>
          <a:bodyPr lIns="0" tIns="0" rIns="0" bIns="0">
            <a:noAutofit/>
          </a:bodyPr>
          <a:lstStyle>
            <a:lvl1pPr marL="0" indent="0">
              <a:lnSpc>
                <a:spcPct val="95000"/>
              </a:lnSpc>
              <a:spcAft>
                <a:spcPts val="0"/>
              </a:spcAft>
              <a:buNone/>
              <a:defRPr sz="36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0" name="Copyright">
            <a:extLst>
              <a:ext uri="{FF2B5EF4-FFF2-40B4-BE49-F238E27FC236}">
                <a16:creationId xmlns:a16="http://schemas.microsoft.com/office/drawing/2014/main" id="{04AF6108-47E9-489A-A28A-88A6C754FB38}"/>
              </a:ext>
            </a:extLst>
          </p:cNvPr>
          <p:cNvSpPr txBox="1"/>
          <p:nvPr/>
        </p:nvSpPr>
        <p:spPr>
          <a:xfrm>
            <a:off x="501649" y="6519673"/>
            <a:ext cx="5355168" cy="103875"/>
          </a:xfrm>
          <a:prstGeom prst="rect">
            <a:avLst/>
          </a:prstGeom>
          <a:noFill/>
        </p:spPr>
        <p:txBody>
          <a:bodyPr wrap="square" lIns="0" tIns="0" rIns="0" bIns="0" rtlCol="0">
            <a:spAutoFit/>
          </a:bodyPr>
          <a:lstStyle/>
          <a:p>
            <a:pPr marL="0" indent="0">
              <a:spcBef>
                <a:spcPts val="450"/>
              </a:spcBef>
              <a:buSzPct val="100000"/>
              <a:buFont typeface="Arial"/>
              <a:buNone/>
            </a:pPr>
            <a:r>
              <a:rPr lang="en-US" sz="675" noProof="0">
                <a:solidFill>
                  <a:schemeClr val="bg1"/>
                </a:solidFill>
                <a:latin typeface="Calibri" panose="020F0502020204030204" pitchFamily="34" charset="0"/>
                <a:cs typeface="Calibri" panose="020F0502020204030204" pitchFamily="34" charset="0"/>
              </a:rPr>
              <a:t>Copyright © 2022 Deloitte Development LLC. All rights reserved.</a:t>
            </a:r>
          </a:p>
        </p:txBody>
      </p:sp>
      <p:sp>
        <p:nvSpPr>
          <p:cNvPr id="11" name="CaseCode">
            <a:extLst>
              <a:ext uri="{FF2B5EF4-FFF2-40B4-BE49-F238E27FC236}">
                <a16:creationId xmlns:a16="http://schemas.microsoft.com/office/drawing/2014/main" id="{8980A458-ABD9-40B8-8C0D-269072CDB94F}"/>
              </a:ext>
            </a:extLst>
          </p:cNvPr>
          <p:cNvSpPr txBox="1"/>
          <p:nvPr/>
        </p:nvSpPr>
        <p:spPr>
          <a:xfrm>
            <a:off x="6335184" y="6519673"/>
            <a:ext cx="4896560" cy="103875"/>
          </a:xfrm>
          <a:prstGeom prst="rect">
            <a:avLst/>
          </a:prstGeom>
          <a:noFill/>
        </p:spPr>
        <p:txBody>
          <a:bodyPr wrap="square" lIns="0" tIns="0" rIns="0" bIns="0" rtlCol="0">
            <a:spAutoFit/>
          </a:bodyPr>
          <a:lstStyle/>
          <a:p>
            <a:pPr marL="0" indent="0" algn="r">
              <a:spcBef>
                <a:spcPts val="0"/>
              </a:spcBef>
              <a:buSzPct val="100000"/>
              <a:buFont typeface="Arial"/>
              <a:buNone/>
            </a:pPr>
            <a:r>
              <a:rPr lang="en-US" sz="675" noProof="0">
                <a:solidFill>
                  <a:schemeClr val="bg1"/>
                </a:solidFill>
                <a:latin typeface="Calibri" panose="020F0502020204030204" pitchFamily="34" charset="0"/>
                <a:cs typeface="Calibri" panose="020F0502020204030204" pitchFamily="34" charset="0"/>
              </a:rPr>
              <a:t>Building your ESG foundation</a:t>
            </a:r>
          </a:p>
        </p:txBody>
      </p:sp>
      <p:sp>
        <p:nvSpPr>
          <p:cNvPr id="12" name="TextBox 11">
            <a:extLst>
              <a:ext uri="{FF2B5EF4-FFF2-40B4-BE49-F238E27FC236}">
                <a16:creationId xmlns:a16="http://schemas.microsoft.com/office/drawing/2014/main" id="{071386E3-7822-4155-91DC-3E38D96ED6CE}"/>
              </a:ext>
            </a:extLst>
          </p:cNvPr>
          <p:cNvSpPr txBox="1"/>
          <p:nvPr/>
        </p:nvSpPr>
        <p:spPr>
          <a:xfrm>
            <a:off x="11426826" y="6519673"/>
            <a:ext cx="307975" cy="103875"/>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675"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675"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3137641"/>
      </p:ext>
    </p:extLst>
  </p:cSld>
  <p:clrMapOvr>
    <a:masterClrMapping/>
  </p:clrMapOvr>
  <p:transition>
    <p:fade/>
  </p:transition>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Divider - Deloitte green accent 2">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3296" y="1728217"/>
            <a:ext cx="11227056"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3296" y="3474720"/>
            <a:ext cx="11227056" cy="1566532"/>
          </a:xfrm>
        </p:spPr>
        <p:txBody>
          <a:bodyPr lIns="0" tIns="0" rIns="0" bIns="0">
            <a:noAutofit/>
          </a:bodyPr>
          <a:lstStyle>
            <a:lvl1pPr marL="0" indent="0">
              <a:lnSpc>
                <a:spcPct val="95000"/>
              </a:lnSpc>
              <a:spcAft>
                <a:spcPts val="0"/>
              </a:spcAft>
              <a:buNone/>
              <a:defRPr sz="36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0" name="Copyright">
            <a:extLst>
              <a:ext uri="{FF2B5EF4-FFF2-40B4-BE49-F238E27FC236}">
                <a16:creationId xmlns:a16="http://schemas.microsoft.com/office/drawing/2014/main" id="{484F29FA-0A46-4792-A45E-5DE1B223E09B}"/>
              </a:ext>
            </a:extLst>
          </p:cNvPr>
          <p:cNvSpPr txBox="1"/>
          <p:nvPr/>
        </p:nvSpPr>
        <p:spPr>
          <a:xfrm>
            <a:off x="501649" y="6519673"/>
            <a:ext cx="5355168" cy="207749"/>
          </a:xfrm>
          <a:prstGeom prst="rect">
            <a:avLst/>
          </a:prstGeom>
          <a:noFill/>
        </p:spPr>
        <p:txBody>
          <a:bodyPr wrap="square" lIns="0" tIns="0" rIns="0" bIns="0" rtlCol="0">
            <a:spAutoFit/>
          </a:bodyPr>
          <a:lstStyle/>
          <a:p>
            <a:pPr marL="0" indent="0">
              <a:spcBef>
                <a:spcPts val="450"/>
              </a:spcBef>
              <a:buSzPct val="100000"/>
              <a:buFont typeface="Arial"/>
              <a:buNone/>
            </a:pPr>
            <a:r>
              <a:rPr lang="en-US" sz="675" noProof="0">
                <a:solidFill>
                  <a:schemeClr val="bg1"/>
                </a:solidFill>
                <a:latin typeface="Calibri" panose="020F0502020204030204" pitchFamily="34" charset="0"/>
                <a:cs typeface="Calibri" panose="020F0502020204030204" pitchFamily="34" charset="0"/>
              </a:rPr>
              <a:t>Member firms and DTTL: Insert appropriate copyright</a:t>
            </a:r>
            <a:br>
              <a:rPr lang="en-US" sz="675" noProof="0">
                <a:solidFill>
                  <a:schemeClr val="bg1"/>
                </a:solidFill>
                <a:latin typeface="Calibri" panose="020F0502020204030204" pitchFamily="34" charset="0"/>
                <a:cs typeface="Calibri" panose="020F0502020204030204" pitchFamily="34" charset="0"/>
              </a:rPr>
            </a:br>
            <a:r>
              <a:rPr lang="en-US" sz="675"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1" name="CaseCode">
            <a:extLst>
              <a:ext uri="{FF2B5EF4-FFF2-40B4-BE49-F238E27FC236}">
                <a16:creationId xmlns:a16="http://schemas.microsoft.com/office/drawing/2014/main" id="{12BDD3ED-029E-4AC9-80CA-D3A2FBE9A5AF}"/>
              </a:ext>
            </a:extLst>
          </p:cNvPr>
          <p:cNvSpPr txBox="1"/>
          <p:nvPr/>
        </p:nvSpPr>
        <p:spPr>
          <a:xfrm>
            <a:off x="6335184" y="6519673"/>
            <a:ext cx="4896560" cy="207749"/>
          </a:xfrm>
          <a:prstGeom prst="rect">
            <a:avLst/>
          </a:prstGeom>
          <a:noFill/>
        </p:spPr>
        <p:txBody>
          <a:bodyPr wrap="square" lIns="0" tIns="0" rIns="0" bIns="0" rtlCol="0">
            <a:spAutoFit/>
          </a:bodyPr>
          <a:lstStyle/>
          <a:p>
            <a:pPr marL="0" indent="0" algn="r">
              <a:spcBef>
                <a:spcPts val="0"/>
              </a:spcBef>
              <a:buSzPct val="100000"/>
              <a:buFont typeface="Arial"/>
              <a:buNone/>
            </a:pPr>
            <a:r>
              <a:rPr lang="en-US" sz="675" noProof="0">
                <a:solidFill>
                  <a:schemeClr val="bg1"/>
                </a:solidFill>
                <a:latin typeface="Calibri" panose="020F0502020204030204" pitchFamily="34" charset="0"/>
                <a:cs typeface="Calibri" panose="020F0502020204030204" pitchFamily="34" charset="0"/>
              </a:rPr>
              <a:t>Presentation title</a:t>
            </a:r>
            <a:br>
              <a:rPr lang="en-US" sz="675" noProof="0">
                <a:solidFill>
                  <a:schemeClr val="bg1"/>
                </a:solidFill>
                <a:latin typeface="Calibri" panose="020F0502020204030204" pitchFamily="34" charset="0"/>
                <a:cs typeface="Calibri" panose="020F0502020204030204" pitchFamily="34" charset="0"/>
              </a:rPr>
            </a:br>
            <a:r>
              <a:rPr lang="en-US" sz="675"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2" name="TextBox 11">
            <a:extLst>
              <a:ext uri="{FF2B5EF4-FFF2-40B4-BE49-F238E27FC236}">
                <a16:creationId xmlns:a16="http://schemas.microsoft.com/office/drawing/2014/main" id="{A6895299-9295-492F-8C31-9744F3FB7A06}"/>
              </a:ext>
            </a:extLst>
          </p:cNvPr>
          <p:cNvSpPr txBox="1"/>
          <p:nvPr/>
        </p:nvSpPr>
        <p:spPr>
          <a:xfrm>
            <a:off x="11426826" y="6519673"/>
            <a:ext cx="307975" cy="103875"/>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675"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675"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3647132"/>
      </p:ext>
    </p:extLst>
  </p:cSld>
  <p:clrMapOvr>
    <a:masterClrMapping/>
  </p:clrMapOvr>
  <p:transition>
    <p:fade/>
  </p:transition>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Divider - Deloitte green accent 3">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3296" y="1728217"/>
            <a:ext cx="11227056"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3296" y="3474720"/>
            <a:ext cx="11227056" cy="1566532"/>
          </a:xfrm>
        </p:spPr>
        <p:txBody>
          <a:bodyPr lIns="0" tIns="0" rIns="0" bIns="0">
            <a:noAutofit/>
          </a:bodyPr>
          <a:lstStyle>
            <a:lvl1pPr marL="0" indent="0">
              <a:lnSpc>
                <a:spcPct val="95000"/>
              </a:lnSpc>
              <a:spcAft>
                <a:spcPts val="0"/>
              </a:spcAft>
              <a:buNone/>
              <a:defRPr sz="36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opyright">
            <a:extLst>
              <a:ext uri="{FF2B5EF4-FFF2-40B4-BE49-F238E27FC236}">
                <a16:creationId xmlns:a16="http://schemas.microsoft.com/office/drawing/2014/main" id="{EC93E963-CFD3-43A9-AE1B-F08B522B4130}"/>
              </a:ext>
            </a:extLst>
          </p:cNvPr>
          <p:cNvSpPr txBox="1"/>
          <p:nvPr/>
        </p:nvSpPr>
        <p:spPr>
          <a:xfrm>
            <a:off x="501649" y="6519673"/>
            <a:ext cx="5355168" cy="207749"/>
          </a:xfrm>
          <a:prstGeom prst="rect">
            <a:avLst/>
          </a:prstGeom>
          <a:noFill/>
        </p:spPr>
        <p:txBody>
          <a:bodyPr wrap="square" lIns="0" tIns="0" rIns="0" bIns="0" rtlCol="0">
            <a:spAutoFit/>
          </a:bodyPr>
          <a:lstStyle/>
          <a:p>
            <a:pPr marL="0" indent="0">
              <a:spcBef>
                <a:spcPts val="450"/>
              </a:spcBef>
              <a:buSzPct val="100000"/>
              <a:buFont typeface="Arial"/>
              <a:buNone/>
            </a:pPr>
            <a:r>
              <a:rPr lang="en-US" sz="675" noProof="0">
                <a:solidFill>
                  <a:schemeClr val="bg1"/>
                </a:solidFill>
                <a:latin typeface="Calibri" panose="020F0502020204030204" pitchFamily="34" charset="0"/>
                <a:cs typeface="Calibri" panose="020F0502020204030204" pitchFamily="34" charset="0"/>
              </a:rPr>
              <a:t>Member firms and DTTL: Insert appropriate copyright</a:t>
            </a:r>
            <a:br>
              <a:rPr lang="en-US" sz="675" noProof="0">
                <a:solidFill>
                  <a:schemeClr val="bg1"/>
                </a:solidFill>
                <a:latin typeface="Calibri" panose="020F0502020204030204" pitchFamily="34" charset="0"/>
                <a:cs typeface="Calibri" panose="020F0502020204030204" pitchFamily="34" charset="0"/>
              </a:rPr>
            </a:br>
            <a:r>
              <a:rPr lang="en-US" sz="675"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8" name="CaseCode">
            <a:extLst>
              <a:ext uri="{FF2B5EF4-FFF2-40B4-BE49-F238E27FC236}">
                <a16:creationId xmlns:a16="http://schemas.microsoft.com/office/drawing/2014/main" id="{791BE9BD-85F6-497E-A8D6-CBFF87927B15}"/>
              </a:ext>
            </a:extLst>
          </p:cNvPr>
          <p:cNvSpPr txBox="1"/>
          <p:nvPr/>
        </p:nvSpPr>
        <p:spPr>
          <a:xfrm>
            <a:off x="6335184" y="6519673"/>
            <a:ext cx="4896560" cy="207749"/>
          </a:xfrm>
          <a:prstGeom prst="rect">
            <a:avLst/>
          </a:prstGeom>
          <a:noFill/>
        </p:spPr>
        <p:txBody>
          <a:bodyPr wrap="square" lIns="0" tIns="0" rIns="0" bIns="0" rtlCol="0">
            <a:spAutoFit/>
          </a:bodyPr>
          <a:lstStyle/>
          <a:p>
            <a:pPr marL="0" indent="0" algn="r">
              <a:spcBef>
                <a:spcPts val="0"/>
              </a:spcBef>
              <a:buSzPct val="100000"/>
              <a:buFont typeface="Arial"/>
              <a:buNone/>
            </a:pPr>
            <a:r>
              <a:rPr lang="en-US" sz="675" noProof="0">
                <a:solidFill>
                  <a:schemeClr val="bg1"/>
                </a:solidFill>
                <a:latin typeface="Calibri" panose="020F0502020204030204" pitchFamily="34" charset="0"/>
                <a:cs typeface="Calibri" panose="020F0502020204030204" pitchFamily="34" charset="0"/>
              </a:rPr>
              <a:t>Presentation title</a:t>
            </a:r>
            <a:br>
              <a:rPr lang="en-US" sz="675" noProof="0">
                <a:solidFill>
                  <a:schemeClr val="bg1"/>
                </a:solidFill>
                <a:latin typeface="Calibri" panose="020F0502020204030204" pitchFamily="34" charset="0"/>
                <a:cs typeface="Calibri" panose="020F0502020204030204" pitchFamily="34" charset="0"/>
              </a:rPr>
            </a:br>
            <a:r>
              <a:rPr lang="en-US" sz="675"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9" name="TextBox 8">
            <a:extLst>
              <a:ext uri="{FF2B5EF4-FFF2-40B4-BE49-F238E27FC236}">
                <a16:creationId xmlns:a16="http://schemas.microsoft.com/office/drawing/2014/main" id="{AB538D13-8CB9-4EE1-BCA9-24557BC4F2B2}"/>
              </a:ext>
            </a:extLst>
          </p:cNvPr>
          <p:cNvSpPr txBox="1"/>
          <p:nvPr/>
        </p:nvSpPr>
        <p:spPr>
          <a:xfrm>
            <a:off x="11426826" y="6519673"/>
            <a:ext cx="307975" cy="103875"/>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675"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675"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4814548"/>
      </p:ext>
    </p:extLst>
  </p:cSld>
  <p:clrMapOvr>
    <a:masterClrMapping/>
  </p:clrMapOvr>
  <p:transition>
    <p:fade/>
  </p:transition>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Key statement green accent 2">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3297" y="1714500"/>
            <a:ext cx="9323916" cy="4648200"/>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opyright">
            <a:extLst>
              <a:ext uri="{FF2B5EF4-FFF2-40B4-BE49-F238E27FC236}">
                <a16:creationId xmlns:a16="http://schemas.microsoft.com/office/drawing/2014/main" id="{08E5BA7E-93C2-43A2-9267-44AEA65B95C5}"/>
              </a:ext>
            </a:extLst>
          </p:cNvPr>
          <p:cNvSpPr txBox="1"/>
          <p:nvPr/>
        </p:nvSpPr>
        <p:spPr>
          <a:xfrm>
            <a:off x="501649" y="6519673"/>
            <a:ext cx="5355168" cy="207749"/>
          </a:xfrm>
          <a:prstGeom prst="rect">
            <a:avLst/>
          </a:prstGeom>
          <a:noFill/>
        </p:spPr>
        <p:txBody>
          <a:bodyPr wrap="square" lIns="0" tIns="0" rIns="0" bIns="0" rtlCol="0">
            <a:spAutoFit/>
          </a:bodyPr>
          <a:lstStyle/>
          <a:p>
            <a:pPr marL="0" indent="0">
              <a:spcBef>
                <a:spcPts val="450"/>
              </a:spcBef>
              <a:buSzPct val="100000"/>
              <a:buFont typeface="Arial"/>
              <a:buNone/>
            </a:pPr>
            <a:r>
              <a:rPr lang="en-US" sz="675" noProof="0">
                <a:solidFill>
                  <a:schemeClr val="bg1"/>
                </a:solidFill>
                <a:latin typeface="Calibri" panose="020F0502020204030204" pitchFamily="34" charset="0"/>
                <a:cs typeface="Calibri" panose="020F0502020204030204" pitchFamily="34" charset="0"/>
              </a:rPr>
              <a:t>Member firms and DTTL: Insert appropriate copyright</a:t>
            </a:r>
            <a:br>
              <a:rPr lang="en-US" sz="675" noProof="0">
                <a:solidFill>
                  <a:schemeClr val="bg1"/>
                </a:solidFill>
                <a:latin typeface="Calibri" panose="020F0502020204030204" pitchFamily="34" charset="0"/>
                <a:cs typeface="Calibri" panose="020F0502020204030204" pitchFamily="34" charset="0"/>
              </a:rPr>
            </a:br>
            <a:r>
              <a:rPr lang="en-US" sz="675"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0" name="CaseCode">
            <a:extLst>
              <a:ext uri="{FF2B5EF4-FFF2-40B4-BE49-F238E27FC236}">
                <a16:creationId xmlns:a16="http://schemas.microsoft.com/office/drawing/2014/main" id="{015C4658-A753-4EFC-B4C9-8CC1413F742B}"/>
              </a:ext>
            </a:extLst>
          </p:cNvPr>
          <p:cNvSpPr txBox="1"/>
          <p:nvPr/>
        </p:nvSpPr>
        <p:spPr>
          <a:xfrm>
            <a:off x="6335184" y="6519673"/>
            <a:ext cx="4896560" cy="207749"/>
          </a:xfrm>
          <a:prstGeom prst="rect">
            <a:avLst/>
          </a:prstGeom>
          <a:noFill/>
        </p:spPr>
        <p:txBody>
          <a:bodyPr wrap="square" lIns="0" tIns="0" rIns="0" bIns="0" rtlCol="0">
            <a:spAutoFit/>
          </a:bodyPr>
          <a:lstStyle/>
          <a:p>
            <a:pPr marL="0" indent="0" algn="r">
              <a:spcBef>
                <a:spcPts val="0"/>
              </a:spcBef>
              <a:buSzPct val="100000"/>
              <a:buFont typeface="Arial"/>
              <a:buNone/>
            </a:pPr>
            <a:r>
              <a:rPr lang="en-US" sz="675" noProof="0">
                <a:solidFill>
                  <a:schemeClr val="bg1"/>
                </a:solidFill>
                <a:latin typeface="Calibri" panose="020F0502020204030204" pitchFamily="34" charset="0"/>
                <a:cs typeface="Calibri" panose="020F0502020204030204" pitchFamily="34" charset="0"/>
              </a:rPr>
              <a:t>Presentation title</a:t>
            </a:r>
            <a:br>
              <a:rPr lang="en-US" sz="675" noProof="0">
                <a:solidFill>
                  <a:schemeClr val="bg1"/>
                </a:solidFill>
                <a:latin typeface="Calibri" panose="020F0502020204030204" pitchFamily="34" charset="0"/>
                <a:cs typeface="Calibri" panose="020F0502020204030204" pitchFamily="34" charset="0"/>
              </a:rPr>
            </a:br>
            <a:r>
              <a:rPr lang="en-US" sz="675"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1" name="TextBox 10">
            <a:extLst>
              <a:ext uri="{FF2B5EF4-FFF2-40B4-BE49-F238E27FC236}">
                <a16:creationId xmlns:a16="http://schemas.microsoft.com/office/drawing/2014/main" id="{DEC3538D-DEF3-427C-A22B-D6DED4B4F939}"/>
              </a:ext>
            </a:extLst>
          </p:cNvPr>
          <p:cNvSpPr txBox="1"/>
          <p:nvPr/>
        </p:nvSpPr>
        <p:spPr>
          <a:xfrm>
            <a:off x="11426826" y="6519673"/>
            <a:ext cx="307975" cy="103875"/>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675"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675"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5002685"/>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Key statement Green Accent 4">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63296" y="1714500"/>
            <a:ext cx="9341104" cy="4648200"/>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opyright">
            <a:extLst>
              <a:ext uri="{FF2B5EF4-FFF2-40B4-BE49-F238E27FC236}">
                <a16:creationId xmlns:a16="http://schemas.microsoft.com/office/drawing/2014/main" id="{42B478C9-B5DA-40CF-85B5-B8255333DF59}"/>
              </a:ext>
            </a:extLst>
          </p:cNvPr>
          <p:cNvSpPr txBox="1"/>
          <p:nvPr/>
        </p:nvSpPr>
        <p:spPr>
          <a:xfrm>
            <a:off x="501649" y="6519673"/>
            <a:ext cx="5355168" cy="207749"/>
          </a:xfrm>
          <a:prstGeom prst="rect">
            <a:avLst/>
          </a:prstGeom>
          <a:noFill/>
        </p:spPr>
        <p:txBody>
          <a:bodyPr wrap="square" lIns="0" tIns="0" rIns="0" bIns="0" rtlCol="0">
            <a:spAutoFit/>
          </a:bodyPr>
          <a:lstStyle/>
          <a:p>
            <a:pPr marL="0" indent="0">
              <a:spcBef>
                <a:spcPts val="450"/>
              </a:spcBef>
              <a:buSzPct val="100000"/>
              <a:buFont typeface="Arial"/>
              <a:buNone/>
            </a:pPr>
            <a:r>
              <a:rPr lang="en-US" sz="675" noProof="0">
                <a:solidFill>
                  <a:schemeClr val="bg1"/>
                </a:solidFill>
                <a:latin typeface="Calibri" panose="020F0502020204030204" pitchFamily="34" charset="0"/>
                <a:cs typeface="Calibri" panose="020F0502020204030204" pitchFamily="34" charset="0"/>
              </a:rPr>
              <a:t>Member firms and DTTL: Insert appropriate copyright</a:t>
            </a:r>
            <a:br>
              <a:rPr lang="en-US" sz="675" noProof="0">
                <a:solidFill>
                  <a:schemeClr val="bg1"/>
                </a:solidFill>
                <a:latin typeface="Calibri" panose="020F0502020204030204" pitchFamily="34" charset="0"/>
                <a:cs typeface="Calibri" panose="020F0502020204030204" pitchFamily="34" charset="0"/>
              </a:rPr>
            </a:br>
            <a:r>
              <a:rPr lang="en-US" sz="675"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0" name="CaseCode">
            <a:extLst>
              <a:ext uri="{FF2B5EF4-FFF2-40B4-BE49-F238E27FC236}">
                <a16:creationId xmlns:a16="http://schemas.microsoft.com/office/drawing/2014/main" id="{13465439-7954-4F6D-A5BA-2445764B064C}"/>
              </a:ext>
            </a:extLst>
          </p:cNvPr>
          <p:cNvSpPr txBox="1"/>
          <p:nvPr/>
        </p:nvSpPr>
        <p:spPr>
          <a:xfrm>
            <a:off x="6335184" y="6519673"/>
            <a:ext cx="4896560" cy="207749"/>
          </a:xfrm>
          <a:prstGeom prst="rect">
            <a:avLst/>
          </a:prstGeom>
          <a:noFill/>
        </p:spPr>
        <p:txBody>
          <a:bodyPr wrap="square" lIns="0" tIns="0" rIns="0" bIns="0" rtlCol="0">
            <a:spAutoFit/>
          </a:bodyPr>
          <a:lstStyle/>
          <a:p>
            <a:pPr marL="0" indent="0" algn="r">
              <a:spcBef>
                <a:spcPts val="0"/>
              </a:spcBef>
              <a:buSzPct val="100000"/>
              <a:buFont typeface="Arial"/>
              <a:buNone/>
            </a:pPr>
            <a:r>
              <a:rPr lang="en-US" sz="675" noProof="0">
                <a:solidFill>
                  <a:schemeClr val="bg1"/>
                </a:solidFill>
                <a:latin typeface="Calibri" panose="020F0502020204030204" pitchFamily="34" charset="0"/>
                <a:cs typeface="Calibri" panose="020F0502020204030204" pitchFamily="34" charset="0"/>
              </a:rPr>
              <a:t>Presentation title</a:t>
            </a:r>
            <a:br>
              <a:rPr lang="en-US" sz="675" noProof="0">
                <a:solidFill>
                  <a:schemeClr val="bg1"/>
                </a:solidFill>
                <a:latin typeface="Calibri" panose="020F0502020204030204" pitchFamily="34" charset="0"/>
                <a:cs typeface="Calibri" panose="020F0502020204030204" pitchFamily="34" charset="0"/>
              </a:rPr>
            </a:br>
            <a:r>
              <a:rPr lang="en-US" sz="675"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1" name="TextBox 10">
            <a:extLst>
              <a:ext uri="{FF2B5EF4-FFF2-40B4-BE49-F238E27FC236}">
                <a16:creationId xmlns:a16="http://schemas.microsoft.com/office/drawing/2014/main" id="{5B993EBE-E0B6-4868-AEFF-D7DAD2DDC7E4}"/>
              </a:ext>
            </a:extLst>
          </p:cNvPr>
          <p:cNvSpPr txBox="1"/>
          <p:nvPr/>
        </p:nvSpPr>
        <p:spPr>
          <a:xfrm>
            <a:off x="11426826" y="6519673"/>
            <a:ext cx="307975" cy="103875"/>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675"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675"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9226629"/>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63296" y="1719073"/>
            <a:ext cx="9341104" cy="4643628"/>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opyright">
            <a:extLst>
              <a:ext uri="{FF2B5EF4-FFF2-40B4-BE49-F238E27FC236}">
                <a16:creationId xmlns:a16="http://schemas.microsoft.com/office/drawing/2014/main" id="{D9D178A5-CCC4-4A46-8C47-9A140D4A5CA1}"/>
              </a:ext>
            </a:extLst>
          </p:cNvPr>
          <p:cNvSpPr txBox="1"/>
          <p:nvPr/>
        </p:nvSpPr>
        <p:spPr>
          <a:xfrm>
            <a:off x="501649" y="6519673"/>
            <a:ext cx="5355168" cy="207749"/>
          </a:xfrm>
          <a:prstGeom prst="rect">
            <a:avLst/>
          </a:prstGeom>
          <a:noFill/>
        </p:spPr>
        <p:txBody>
          <a:bodyPr wrap="square" lIns="0" tIns="0" rIns="0" bIns="0" rtlCol="0">
            <a:spAutoFit/>
          </a:bodyPr>
          <a:lstStyle/>
          <a:p>
            <a:pPr marL="0" indent="0">
              <a:spcBef>
                <a:spcPts val="450"/>
              </a:spcBef>
              <a:buSzPct val="100000"/>
              <a:buFont typeface="Arial"/>
              <a:buNone/>
            </a:pPr>
            <a:r>
              <a:rPr lang="en-US" sz="675" noProof="0">
                <a:solidFill>
                  <a:schemeClr val="bg1"/>
                </a:solidFill>
                <a:latin typeface="Calibri" panose="020F0502020204030204" pitchFamily="34" charset="0"/>
                <a:cs typeface="Calibri" panose="020F0502020204030204" pitchFamily="34" charset="0"/>
              </a:rPr>
              <a:t>Member firms and DTTL: Insert appropriate copyright</a:t>
            </a:r>
            <a:br>
              <a:rPr lang="en-US" sz="675" noProof="0">
                <a:solidFill>
                  <a:schemeClr val="bg1"/>
                </a:solidFill>
                <a:latin typeface="Calibri" panose="020F0502020204030204" pitchFamily="34" charset="0"/>
                <a:cs typeface="Calibri" panose="020F0502020204030204" pitchFamily="34" charset="0"/>
              </a:rPr>
            </a:br>
            <a:r>
              <a:rPr lang="en-US" sz="675"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0" name="CaseCode">
            <a:extLst>
              <a:ext uri="{FF2B5EF4-FFF2-40B4-BE49-F238E27FC236}">
                <a16:creationId xmlns:a16="http://schemas.microsoft.com/office/drawing/2014/main" id="{70B3F7DA-818B-4D8B-B857-2D625878F36E}"/>
              </a:ext>
            </a:extLst>
          </p:cNvPr>
          <p:cNvSpPr txBox="1"/>
          <p:nvPr/>
        </p:nvSpPr>
        <p:spPr>
          <a:xfrm>
            <a:off x="6335184" y="6519673"/>
            <a:ext cx="4896560" cy="207749"/>
          </a:xfrm>
          <a:prstGeom prst="rect">
            <a:avLst/>
          </a:prstGeom>
          <a:noFill/>
        </p:spPr>
        <p:txBody>
          <a:bodyPr wrap="square" lIns="0" tIns="0" rIns="0" bIns="0" rtlCol="0">
            <a:spAutoFit/>
          </a:bodyPr>
          <a:lstStyle/>
          <a:p>
            <a:pPr marL="0" indent="0" algn="r">
              <a:spcBef>
                <a:spcPts val="0"/>
              </a:spcBef>
              <a:buSzPct val="100000"/>
              <a:buFont typeface="Arial"/>
              <a:buNone/>
            </a:pPr>
            <a:r>
              <a:rPr lang="en-US" sz="675" noProof="0">
                <a:solidFill>
                  <a:schemeClr val="bg1"/>
                </a:solidFill>
                <a:latin typeface="Calibri" panose="020F0502020204030204" pitchFamily="34" charset="0"/>
                <a:cs typeface="Calibri" panose="020F0502020204030204" pitchFamily="34" charset="0"/>
              </a:rPr>
              <a:t>Presentation title</a:t>
            </a:r>
            <a:br>
              <a:rPr lang="en-US" sz="675" noProof="0">
                <a:solidFill>
                  <a:schemeClr val="bg1"/>
                </a:solidFill>
                <a:latin typeface="Calibri" panose="020F0502020204030204" pitchFamily="34" charset="0"/>
                <a:cs typeface="Calibri" panose="020F0502020204030204" pitchFamily="34" charset="0"/>
              </a:rPr>
            </a:br>
            <a:r>
              <a:rPr lang="en-US" sz="675"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1" name="TextBox 10">
            <a:extLst>
              <a:ext uri="{FF2B5EF4-FFF2-40B4-BE49-F238E27FC236}">
                <a16:creationId xmlns:a16="http://schemas.microsoft.com/office/drawing/2014/main" id="{4106B75E-593B-4DBE-A922-1C55C945A5EC}"/>
              </a:ext>
            </a:extLst>
          </p:cNvPr>
          <p:cNvSpPr txBox="1"/>
          <p:nvPr/>
        </p:nvSpPr>
        <p:spPr>
          <a:xfrm>
            <a:off x="11426826" y="6519673"/>
            <a:ext cx="307975" cy="103875"/>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675"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675"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5333319"/>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63296" y="1719073"/>
            <a:ext cx="9341104" cy="4643628"/>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opyright">
            <a:extLst>
              <a:ext uri="{FF2B5EF4-FFF2-40B4-BE49-F238E27FC236}">
                <a16:creationId xmlns:a16="http://schemas.microsoft.com/office/drawing/2014/main" id="{8A445E98-0101-4641-B761-F6EC62A4C1F9}"/>
              </a:ext>
            </a:extLst>
          </p:cNvPr>
          <p:cNvSpPr txBox="1"/>
          <p:nvPr/>
        </p:nvSpPr>
        <p:spPr>
          <a:xfrm>
            <a:off x="501649" y="6519673"/>
            <a:ext cx="5355168" cy="207749"/>
          </a:xfrm>
          <a:prstGeom prst="rect">
            <a:avLst/>
          </a:prstGeom>
          <a:noFill/>
        </p:spPr>
        <p:txBody>
          <a:bodyPr wrap="square" lIns="0" tIns="0" rIns="0" bIns="0" rtlCol="0">
            <a:spAutoFit/>
          </a:bodyPr>
          <a:lstStyle/>
          <a:p>
            <a:pPr marL="0" indent="0">
              <a:spcBef>
                <a:spcPts val="450"/>
              </a:spcBef>
              <a:buSzPct val="100000"/>
              <a:buFont typeface="Arial"/>
              <a:buNone/>
            </a:pPr>
            <a:r>
              <a:rPr lang="en-US" sz="675" noProof="0">
                <a:solidFill>
                  <a:schemeClr val="bg1"/>
                </a:solidFill>
                <a:latin typeface="Calibri" panose="020F0502020204030204" pitchFamily="34" charset="0"/>
                <a:cs typeface="Calibri" panose="020F0502020204030204" pitchFamily="34" charset="0"/>
              </a:rPr>
              <a:t>Member firms and DTTL: Insert appropriate copyright</a:t>
            </a:r>
            <a:br>
              <a:rPr lang="en-US" sz="675" noProof="0">
                <a:solidFill>
                  <a:schemeClr val="bg1"/>
                </a:solidFill>
                <a:latin typeface="Calibri" panose="020F0502020204030204" pitchFamily="34" charset="0"/>
                <a:cs typeface="Calibri" panose="020F0502020204030204" pitchFamily="34" charset="0"/>
              </a:rPr>
            </a:br>
            <a:r>
              <a:rPr lang="en-US" sz="675"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0" name="CaseCode">
            <a:extLst>
              <a:ext uri="{FF2B5EF4-FFF2-40B4-BE49-F238E27FC236}">
                <a16:creationId xmlns:a16="http://schemas.microsoft.com/office/drawing/2014/main" id="{8E6546D8-000E-40B0-BE69-23BCCEC818E9}"/>
              </a:ext>
            </a:extLst>
          </p:cNvPr>
          <p:cNvSpPr txBox="1"/>
          <p:nvPr/>
        </p:nvSpPr>
        <p:spPr>
          <a:xfrm>
            <a:off x="6335184" y="6519673"/>
            <a:ext cx="4896560" cy="207749"/>
          </a:xfrm>
          <a:prstGeom prst="rect">
            <a:avLst/>
          </a:prstGeom>
          <a:noFill/>
        </p:spPr>
        <p:txBody>
          <a:bodyPr wrap="square" lIns="0" tIns="0" rIns="0" bIns="0" rtlCol="0">
            <a:spAutoFit/>
          </a:bodyPr>
          <a:lstStyle/>
          <a:p>
            <a:pPr marL="0" indent="0" algn="r">
              <a:spcBef>
                <a:spcPts val="0"/>
              </a:spcBef>
              <a:buSzPct val="100000"/>
              <a:buFont typeface="Arial"/>
              <a:buNone/>
            </a:pPr>
            <a:r>
              <a:rPr lang="en-US" sz="675" noProof="0">
                <a:solidFill>
                  <a:schemeClr val="bg1"/>
                </a:solidFill>
                <a:latin typeface="Calibri" panose="020F0502020204030204" pitchFamily="34" charset="0"/>
                <a:cs typeface="Calibri" panose="020F0502020204030204" pitchFamily="34" charset="0"/>
              </a:rPr>
              <a:t>Presentation title</a:t>
            </a:r>
            <a:br>
              <a:rPr lang="en-US" sz="675" noProof="0">
                <a:solidFill>
                  <a:schemeClr val="bg1"/>
                </a:solidFill>
                <a:latin typeface="Calibri" panose="020F0502020204030204" pitchFamily="34" charset="0"/>
                <a:cs typeface="Calibri" panose="020F0502020204030204" pitchFamily="34" charset="0"/>
              </a:rPr>
            </a:br>
            <a:r>
              <a:rPr lang="en-US" sz="675"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1" name="TextBox 10">
            <a:extLst>
              <a:ext uri="{FF2B5EF4-FFF2-40B4-BE49-F238E27FC236}">
                <a16:creationId xmlns:a16="http://schemas.microsoft.com/office/drawing/2014/main" id="{C7761B44-F344-440B-8939-9E878C81D0CA}"/>
              </a:ext>
            </a:extLst>
          </p:cNvPr>
          <p:cNvSpPr txBox="1"/>
          <p:nvPr/>
        </p:nvSpPr>
        <p:spPr>
          <a:xfrm>
            <a:off x="11426826" y="6519673"/>
            <a:ext cx="307975" cy="103875"/>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675"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675"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970583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vmlDrawing" Target="../drawings/vmlDrawing1.v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emf"/><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slideLayout" Target="../slideLayouts/slideLayout80.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42" Type="http://schemas.openxmlformats.org/officeDocument/2006/relationships/slideLayout" Target="../slideLayouts/slideLayout83.xml"/><Relationship Id="rId47" Type="http://schemas.openxmlformats.org/officeDocument/2006/relationships/tags" Target="../tags/tag2.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9" Type="http://schemas.openxmlformats.org/officeDocument/2006/relationships/slideLayout" Target="../slideLayouts/slideLayout70.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40" Type="http://schemas.openxmlformats.org/officeDocument/2006/relationships/slideLayout" Target="../slideLayouts/slideLayout81.xml"/><Relationship Id="rId45" Type="http://schemas.openxmlformats.org/officeDocument/2006/relationships/theme" Target="../theme/theme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49" Type="http://schemas.openxmlformats.org/officeDocument/2006/relationships/image" Target="../media/image1.emf"/><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4" Type="http://schemas.openxmlformats.org/officeDocument/2006/relationships/slideLayout" Target="../slideLayouts/slideLayout85.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 Id="rId43" Type="http://schemas.openxmlformats.org/officeDocument/2006/relationships/slideLayout" Target="../slideLayouts/slideLayout84.xml"/><Relationship Id="rId48" Type="http://schemas.openxmlformats.org/officeDocument/2006/relationships/oleObject" Target="../embeddings/oleObject2.bin"/><Relationship Id="rId8" Type="http://schemas.openxmlformats.org/officeDocument/2006/relationships/slideLayout" Target="../slideLayouts/slideLayout49.xml"/><Relationship Id="rId3" Type="http://schemas.openxmlformats.org/officeDocument/2006/relationships/slideLayout" Target="../slideLayouts/slideLayout44.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 Id="rId46" Type="http://schemas.openxmlformats.org/officeDocument/2006/relationships/vmlDrawing" Target="../drawings/vmlDrawing2.vml"/><Relationship Id="rId20" Type="http://schemas.openxmlformats.org/officeDocument/2006/relationships/slideLayout" Target="../slideLayouts/slideLayout61.xml"/><Relationship Id="rId41" Type="http://schemas.openxmlformats.org/officeDocument/2006/relationships/slideLayout" Target="../slideLayouts/slideLayout82.xml"/><Relationship Id="rId1" Type="http://schemas.openxmlformats.org/officeDocument/2006/relationships/slideLayout" Target="../slideLayouts/slideLayout42.xml"/><Relationship Id="rId6"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8.xml"/><Relationship Id="rId18" Type="http://schemas.openxmlformats.org/officeDocument/2006/relationships/slideLayout" Target="../slideLayouts/slideLayout103.xml"/><Relationship Id="rId26" Type="http://schemas.openxmlformats.org/officeDocument/2006/relationships/slideLayout" Target="../slideLayouts/slideLayout111.xml"/><Relationship Id="rId39" Type="http://schemas.openxmlformats.org/officeDocument/2006/relationships/slideLayout" Target="../slideLayouts/slideLayout124.xml"/><Relationship Id="rId21" Type="http://schemas.openxmlformats.org/officeDocument/2006/relationships/slideLayout" Target="../slideLayouts/slideLayout106.xml"/><Relationship Id="rId34" Type="http://schemas.openxmlformats.org/officeDocument/2006/relationships/slideLayout" Target="../slideLayouts/slideLayout119.xml"/><Relationship Id="rId42" Type="http://schemas.openxmlformats.org/officeDocument/2006/relationships/slideLayout" Target="../slideLayouts/slideLayout127.xml"/><Relationship Id="rId47" Type="http://schemas.openxmlformats.org/officeDocument/2006/relationships/slideLayout" Target="../slideLayouts/slideLayout132.xml"/><Relationship Id="rId50" Type="http://schemas.openxmlformats.org/officeDocument/2006/relationships/tags" Target="../tags/tag3.xml"/><Relationship Id="rId7" Type="http://schemas.openxmlformats.org/officeDocument/2006/relationships/slideLayout" Target="../slideLayouts/slideLayout9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9" Type="http://schemas.openxmlformats.org/officeDocument/2006/relationships/slideLayout" Target="../slideLayouts/slideLayout114.xml"/><Relationship Id="rId11" Type="http://schemas.openxmlformats.org/officeDocument/2006/relationships/slideLayout" Target="../slideLayouts/slideLayout96.xml"/><Relationship Id="rId24" Type="http://schemas.openxmlformats.org/officeDocument/2006/relationships/slideLayout" Target="../slideLayouts/slideLayout109.xml"/><Relationship Id="rId32" Type="http://schemas.openxmlformats.org/officeDocument/2006/relationships/slideLayout" Target="../slideLayouts/slideLayout117.xml"/><Relationship Id="rId37" Type="http://schemas.openxmlformats.org/officeDocument/2006/relationships/slideLayout" Target="../slideLayouts/slideLayout122.xml"/><Relationship Id="rId40" Type="http://schemas.openxmlformats.org/officeDocument/2006/relationships/slideLayout" Target="../slideLayouts/slideLayout125.xml"/><Relationship Id="rId45" Type="http://schemas.openxmlformats.org/officeDocument/2006/relationships/slideLayout" Target="../slideLayouts/slideLayout130.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23" Type="http://schemas.openxmlformats.org/officeDocument/2006/relationships/slideLayout" Target="../slideLayouts/slideLayout108.xml"/><Relationship Id="rId28" Type="http://schemas.openxmlformats.org/officeDocument/2006/relationships/slideLayout" Target="../slideLayouts/slideLayout113.xml"/><Relationship Id="rId36" Type="http://schemas.openxmlformats.org/officeDocument/2006/relationships/slideLayout" Target="../slideLayouts/slideLayout121.xml"/><Relationship Id="rId49" Type="http://schemas.openxmlformats.org/officeDocument/2006/relationships/vmlDrawing" Target="../drawings/vmlDrawing3.vml"/><Relationship Id="rId10" Type="http://schemas.openxmlformats.org/officeDocument/2006/relationships/slideLayout" Target="../slideLayouts/slideLayout95.xml"/><Relationship Id="rId19" Type="http://schemas.openxmlformats.org/officeDocument/2006/relationships/slideLayout" Target="../slideLayouts/slideLayout104.xml"/><Relationship Id="rId31" Type="http://schemas.openxmlformats.org/officeDocument/2006/relationships/slideLayout" Target="../slideLayouts/slideLayout116.xml"/><Relationship Id="rId44" Type="http://schemas.openxmlformats.org/officeDocument/2006/relationships/slideLayout" Target="../slideLayouts/slideLayout129.xml"/><Relationship Id="rId52" Type="http://schemas.openxmlformats.org/officeDocument/2006/relationships/image" Target="../media/image1.emf"/><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 Id="rId22" Type="http://schemas.openxmlformats.org/officeDocument/2006/relationships/slideLayout" Target="../slideLayouts/slideLayout107.xml"/><Relationship Id="rId27" Type="http://schemas.openxmlformats.org/officeDocument/2006/relationships/slideLayout" Target="../slideLayouts/slideLayout112.xml"/><Relationship Id="rId30" Type="http://schemas.openxmlformats.org/officeDocument/2006/relationships/slideLayout" Target="../slideLayouts/slideLayout115.xml"/><Relationship Id="rId35" Type="http://schemas.openxmlformats.org/officeDocument/2006/relationships/slideLayout" Target="../slideLayouts/slideLayout120.xml"/><Relationship Id="rId43" Type="http://schemas.openxmlformats.org/officeDocument/2006/relationships/slideLayout" Target="../slideLayouts/slideLayout128.xml"/><Relationship Id="rId48" Type="http://schemas.openxmlformats.org/officeDocument/2006/relationships/theme" Target="../theme/theme3.xml"/><Relationship Id="rId8" Type="http://schemas.openxmlformats.org/officeDocument/2006/relationships/slideLayout" Target="../slideLayouts/slideLayout93.xml"/><Relationship Id="rId51" Type="http://schemas.openxmlformats.org/officeDocument/2006/relationships/oleObject" Target="../embeddings/oleObject3.bin"/><Relationship Id="rId3" Type="http://schemas.openxmlformats.org/officeDocument/2006/relationships/slideLayout" Target="../slideLayouts/slideLayout88.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5" Type="http://schemas.openxmlformats.org/officeDocument/2006/relationships/slideLayout" Target="../slideLayouts/slideLayout110.xml"/><Relationship Id="rId33" Type="http://schemas.openxmlformats.org/officeDocument/2006/relationships/slideLayout" Target="../slideLayouts/slideLayout118.xml"/><Relationship Id="rId38" Type="http://schemas.openxmlformats.org/officeDocument/2006/relationships/slideLayout" Target="../slideLayouts/slideLayout123.xml"/><Relationship Id="rId46" Type="http://schemas.openxmlformats.org/officeDocument/2006/relationships/slideLayout" Target="../slideLayouts/slideLayout131.xml"/><Relationship Id="rId20" Type="http://schemas.openxmlformats.org/officeDocument/2006/relationships/slideLayout" Target="../slideLayouts/slideLayout105.xml"/><Relationship Id="rId41" Type="http://schemas.openxmlformats.org/officeDocument/2006/relationships/slideLayout" Target="../slideLayouts/slideLayout126.xml"/><Relationship Id="rId1" Type="http://schemas.openxmlformats.org/officeDocument/2006/relationships/slideLayout" Target="../slideLayouts/slideLayout86.xml"/><Relationship Id="rId6"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4"/>
            </p:custDataLst>
            <p:extLst>
              <p:ext uri="{D42A27DB-BD31-4B8C-83A1-F6EECF244321}">
                <p14:modId xmlns:p14="http://schemas.microsoft.com/office/powerpoint/2010/main" val="2378048897"/>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081" name="think-cell Slide" r:id="rId45" imgW="270" imgH="270" progId="TCLayout.ActiveDocument.1">
                  <p:embed/>
                </p:oleObj>
              </mc:Choice>
              <mc:Fallback>
                <p:oleObj name="think-cell Slide" r:id="rId45" imgW="270" imgH="270" progId="TCLayout.ActiveDocument.1">
                  <p:embed/>
                  <p:pic>
                    <p:nvPicPr>
                      <p:cNvPr id="4" name="Object 3" hidden="1"/>
                      <p:cNvPicPr/>
                      <p:nvPr/>
                    </p:nvPicPr>
                    <p:blipFill>
                      <a:blip r:embed="rId46"/>
                      <a:stretch>
                        <a:fillRect/>
                      </a:stretch>
                    </p:blipFill>
                    <p:spPr>
                      <a:xfrm>
                        <a:off x="2118"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501651" y="198968"/>
            <a:ext cx="11188700" cy="309820"/>
          </a:xfrm>
          <a:prstGeom prst="rect">
            <a:avLst/>
          </a:prstGeom>
        </p:spPr>
        <p:txBody>
          <a:bodyPr vert="horz" lIns="0" tIns="0" rIns="0" bIns="0" rtlCol="0" anchor="t" anchorCtr="0">
            <a:noAutofit/>
          </a:bodyPr>
          <a:lstStyle/>
          <a:p>
            <a:r>
              <a:rPr lang="en-US" noProof="0"/>
              <a:t>Click to edit Master title style</a:t>
            </a:r>
          </a:p>
        </p:txBody>
      </p:sp>
      <p:sp>
        <p:nvSpPr>
          <p:cNvPr id="19" name="Text Placeholder 18"/>
          <p:cNvSpPr>
            <a:spLocks noGrp="1"/>
          </p:cNvSpPr>
          <p:nvPr>
            <p:ph type="body" idx="1"/>
          </p:nvPr>
        </p:nvSpPr>
        <p:spPr>
          <a:xfrm>
            <a:off x="501650" y="1665289"/>
            <a:ext cx="11188700" cy="4716462"/>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Box 7">
            <a:extLst>
              <a:ext uri="{FF2B5EF4-FFF2-40B4-BE49-F238E27FC236}">
                <a16:creationId xmlns:a16="http://schemas.microsoft.com/office/drawing/2014/main" id="{E8C204D3-C6D1-4976-9970-8E45A8984A04}"/>
              </a:ext>
            </a:extLst>
          </p:cNvPr>
          <p:cNvSpPr txBox="1"/>
          <p:nvPr userDrawn="1"/>
        </p:nvSpPr>
        <p:spPr>
          <a:xfrm>
            <a:off x="6741977" y="6476999"/>
            <a:ext cx="4451418" cy="1384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b="0" noProof="0">
                <a:solidFill>
                  <a:schemeClr val="tx1"/>
                </a:solidFill>
                <a:latin typeface="Calibri" panose="020F0502020204030204" pitchFamily="34" charset="0"/>
                <a:cs typeface="Calibri" panose="020F0502020204030204" pitchFamily="34" charset="0"/>
              </a:rPr>
              <a:t>Environmental, Social, and Governance (ESG) Landscape Overview</a:t>
            </a:r>
          </a:p>
        </p:txBody>
      </p:sp>
      <p:sp>
        <p:nvSpPr>
          <p:cNvPr id="9" name="Rectangle 8">
            <a:hlinkClick r:id="" action="ppaction://noaction"/>
            <a:extLst>
              <a:ext uri="{FF2B5EF4-FFF2-40B4-BE49-F238E27FC236}">
                <a16:creationId xmlns:a16="http://schemas.microsoft.com/office/drawing/2014/main" id="{C2320166-2AED-4CD3-A893-D94919B09F44}"/>
              </a:ext>
            </a:extLst>
          </p:cNvPr>
          <p:cNvSpPr/>
          <p:nvPr userDrawn="1"/>
        </p:nvSpPr>
        <p:spPr bwMode="gray">
          <a:xfrm>
            <a:off x="11287631" y="1017588"/>
            <a:ext cx="712282" cy="476355"/>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10" name="Rectangle 9">
            <a:hlinkClick r:id="" action="ppaction://noaction"/>
            <a:extLst>
              <a:ext uri="{FF2B5EF4-FFF2-40B4-BE49-F238E27FC236}">
                <a16:creationId xmlns:a16="http://schemas.microsoft.com/office/drawing/2014/main" id="{E5C10B32-E2D1-4E1E-AF8B-C1CB0642773B}"/>
              </a:ext>
            </a:extLst>
          </p:cNvPr>
          <p:cNvSpPr/>
          <p:nvPr userDrawn="1"/>
        </p:nvSpPr>
        <p:spPr bwMode="gray">
          <a:xfrm>
            <a:off x="11287631" y="1618249"/>
            <a:ext cx="712282" cy="476355"/>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11" name="Rectangle 10">
            <a:hlinkClick r:id="" action="ppaction://noaction"/>
            <a:extLst>
              <a:ext uri="{FF2B5EF4-FFF2-40B4-BE49-F238E27FC236}">
                <a16:creationId xmlns:a16="http://schemas.microsoft.com/office/drawing/2014/main" id="{77270737-F2AF-4A5D-B2EE-60D8BD21B026}"/>
              </a:ext>
            </a:extLst>
          </p:cNvPr>
          <p:cNvSpPr/>
          <p:nvPr userDrawn="1"/>
        </p:nvSpPr>
        <p:spPr bwMode="gray">
          <a:xfrm>
            <a:off x="11287631" y="2198729"/>
            <a:ext cx="712282" cy="476355"/>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12" name="Rectangle 11">
            <a:hlinkClick r:id="" action="ppaction://noaction"/>
            <a:extLst>
              <a:ext uri="{FF2B5EF4-FFF2-40B4-BE49-F238E27FC236}">
                <a16:creationId xmlns:a16="http://schemas.microsoft.com/office/drawing/2014/main" id="{B2DA55B8-7FB5-415F-98A3-9E2DD1DAAA41}"/>
              </a:ext>
            </a:extLst>
          </p:cNvPr>
          <p:cNvSpPr/>
          <p:nvPr userDrawn="1"/>
        </p:nvSpPr>
        <p:spPr bwMode="gray">
          <a:xfrm>
            <a:off x="11287631" y="2812509"/>
            <a:ext cx="712282" cy="476355"/>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13" name="Copyright">
            <a:extLst>
              <a:ext uri="{FF2B5EF4-FFF2-40B4-BE49-F238E27FC236}">
                <a16:creationId xmlns:a16="http://schemas.microsoft.com/office/drawing/2014/main" id="{8CDF4123-8C1A-49E3-9A9B-527916D38077}"/>
              </a:ext>
            </a:extLst>
          </p:cNvPr>
          <p:cNvSpPr txBox="1"/>
          <p:nvPr userDrawn="1"/>
        </p:nvSpPr>
        <p:spPr>
          <a:xfrm>
            <a:off x="469900" y="6477000"/>
            <a:ext cx="5355167" cy="100027"/>
          </a:xfrm>
          <a:prstGeom prst="rect">
            <a:avLst/>
          </a:prstGeom>
          <a:noFill/>
        </p:spPr>
        <p:txBody>
          <a:bodyPr vert="horz" wrap="square" lIns="0" tIns="0" rIns="0" bIns="0" rtlCol="0" anchor="t">
            <a:noAutofit/>
          </a:bodyPr>
          <a:lstStyle/>
          <a:p>
            <a:pPr marL="0" indent="0" algn="l" defTabSz="914400" rtl="0" eaLnBrk="1" latinLnBrk="0" hangingPunct="1">
              <a:spcBef>
                <a:spcPts val="600"/>
              </a:spcBef>
              <a:buSzPct val="100000"/>
              <a:buFont typeface="Arial"/>
              <a:buNone/>
            </a:pPr>
            <a:r>
              <a:rPr lang="en-US" sz="900" b="0" noProof="0">
                <a:solidFill>
                  <a:schemeClr val="tx1"/>
                </a:solidFill>
                <a:latin typeface="+mn-lt"/>
                <a:cs typeface="Calibri" panose="020F0502020204030204" pitchFamily="34" charset="0"/>
              </a:rPr>
              <a:t>Copyright © 2023 Deloitte Development LLC. All rights reserved.</a:t>
            </a:r>
          </a:p>
        </p:txBody>
      </p:sp>
      <p:sp>
        <p:nvSpPr>
          <p:cNvPr id="14" name="TextBox 13">
            <a:extLst>
              <a:ext uri="{FF2B5EF4-FFF2-40B4-BE49-F238E27FC236}">
                <a16:creationId xmlns:a16="http://schemas.microsoft.com/office/drawing/2014/main" id="{D9D52940-056F-4344-B2DE-2D3E4BB37756}"/>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tx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36979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3" r:id="rId27"/>
    <p:sldLayoutId id="2147483744" r:id="rId28"/>
    <p:sldLayoutId id="2147483745" r:id="rId29"/>
    <p:sldLayoutId id="2147483746" r:id="rId30"/>
    <p:sldLayoutId id="2147483747" r:id="rId31"/>
    <p:sldLayoutId id="2147483748" r:id="rId32"/>
    <p:sldLayoutId id="2147483749" r:id="rId33"/>
    <p:sldLayoutId id="2147483750" r:id="rId34"/>
    <p:sldLayoutId id="2147483751" r:id="rId35"/>
    <p:sldLayoutId id="2147483752" r:id="rId36"/>
    <p:sldLayoutId id="2147483753" r:id="rId37"/>
    <p:sldLayoutId id="2147483754" r:id="rId38"/>
    <p:sldLayoutId id="2147483755" r:id="rId39"/>
    <p:sldLayoutId id="2147483756" r:id="rId40"/>
    <p:sldLayoutId id="2147484041" r:id="rId41"/>
  </p:sldLayoutIdLst>
  <p:transition>
    <p:fade/>
  </p:transition>
  <p:hf hdr="0" dt="0"/>
  <p:txStyles>
    <p:title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p:titleStyle>
    <p:bodyStyle>
      <a:lvl1pPr marL="0" indent="0" algn="l" defTabSz="914400" rtl="0" eaLnBrk="1" latinLnBrk="0" hangingPunct="1">
        <a:spcBef>
          <a:spcPts val="0"/>
        </a:spcBef>
        <a:spcAft>
          <a:spcPts val="1000"/>
        </a:spcAft>
        <a:buSzPct val="100000"/>
        <a:buFontTx/>
        <a:buNone/>
        <a:defRPr sz="13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4020">
          <p15:clr>
            <a:srgbClr val="F26B43"/>
          </p15:clr>
        </p15:guide>
        <p15:guide id="8" orient="horz" pos="4080">
          <p15:clr>
            <a:srgbClr val="F26B43"/>
          </p15:clr>
        </p15:guide>
        <p15:guide id="27" pos="7368">
          <p15:clr>
            <a:srgbClr val="F26B43"/>
          </p15:clr>
        </p15:guide>
        <p15:guide id="51" orient="horz" pos="4081">
          <p15:clr>
            <a:srgbClr val="A4A3A4"/>
          </p15:clr>
        </p15:guide>
        <p15:guide id="52" pos="312">
          <p15:clr>
            <a:srgbClr val="F26B43"/>
          </p15:clr>
        </p15:guide>
        <p15:guide id="53" pos="1392">
          <p15:clr>
            <a:srgbClr val="F26B43"/>
          </p15:clr>
        </p15:guide>
        <p15:guide id="54" pos="1512">
          <p15:clr>
            <a:srgbClr val="F26B43"/>
          </p15:clr>
        </p15:guide>
        <p15:guide id="55" pos="2592">
          <p15:clr>
            <a:srgbClr val="F26B43"/>
          </p15:clr>
        </p15:guide>
        <p15:guide id="56" pos="2712">
          <p15:clr>
            <a:srgbClr val="F26B43"/>
          </p15:clr>
        </p15:guide>
        <p15:guide id="57" pos="3840">
          <p15:clr>
            <a:srgbClr val="F26B43"/>
          </p15:clr>
        </p15:guide>
        <p15:guide id="58" pos="3768">
          <p15:clr>
            <a:srgbClr val="F26B43"/>
          </p15:clr>
        </p15:guide>
        <p15:guide id="59" pos="3912">
          <p15:clr>
            <a:srgbClr val="F26B43"/>
          </p15:clr>
        </p15:guide>
        <p15:guide id="60" pos="5112">
          <p15:clr>
            <a:srgbClr val="F26B43"/>
          </p15:clr>
        </p15:guide>
        <p15:guide id="61" pos="6168">
          <p15:clr>
            <a:srgbClr val="F26B43"/>
          </p15:clr>
        </p15:guide>
        <p15:guide id="62" pos="6288">
          <p15:clr>
            <a:srgbClr val="F26B43"/>
          </p15:clr>
        </p15:guide>
        <p15:guide id="63" pos="4968">
          <p15:clr>
            <a:srgbClr val="F26B43"/>
          </p15:clr>
        </p15:guide>
        <p15:guide id="64" orient="horz" pos="264">
          <p15:clr>
            <a:srgbClr val="F26B43"/>
          </p15:clr>
        </p15:guide>
        <p15:guide id="65" orient="horz" pos="816">
          <p15:clr>
            <a:srgbClr val="F26B43"/>
          </p15:clr>
        </p15:guide>
        <p15:guide id="66" orient="horz" pos="2232">
          <p15:clr>
            <a:srgbClr val="F26B43"/>
          </p15:clr>
        </p15:guide>
        <p15:guide id="67" orient="horz" pos="84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7"/>
            </p:custDataLst>
            <p:extLst>
              <p:ext uri="{D42A27DB-BD31-4B8C-83A1-F6EECF244321}">
                <p14:modId xmlns:p14="http://schemas.microsoft.com/office/powerpoint/2010/main" val="2378048897"/>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153" name="think-cell Slide" r:id="rId48" imgW="270" imgH="270" progId="TCLayout.ActiveDocument.1">
                  <p:embed/>
                </p:oleObj>
              </mc:Choice>
              <mc:Fallback>
                <p:oleObj name="think-cell Slide" r:id="rId48" imgW="270" imgH="270" progId="TCLayout.ActiveDocument.1">
                  <p:embed/>
                  <p:pic>
                    <p:nvPicPr>
                      <p:cNvPr id="4" name="Object 3" hidden="1"/>
                      <p:cNvPicPr/>
                      <p:nvPr/>
                    </p:nvPicPr>
                    <p:blipFill>
                      <a:blip r:embed="rId49"/>
                      <a:stretch>
                        <a:fillRect/>
                      </a:stretch>
                    </p:blipFill>
                    <p:spPr>
                      <a:xfrm>
                        <a:off x="2118"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501651" y="198968"/>
            <a:ext cx="11188700" cy="309820"/>
          </a:xfrm>
          <a:prstGeom prst="rect">
            <a:avLst/>
          </a:prstGeom>
        </p:spPr>
        <p:txBody>
          <a:bodyPr vert="horz" lIns="0" tIns="0" rIns="0" bIns="0" rtlCol="0" anchor="t" anchorCtr="0">
            <a:noAutofit/>
          </a:bodyPr>
          <a:lstStyle/>
          <a:p>
            <a:r>
              <a:rPr lang="en-US" noProof="0"/>
              <a:t>Click to edit Master title style</a:t>
            </a:r>
          </a:p>
        </p:txBody>
      </p:sp>
      <p:sp>
        <p:nvSpPr>
          <p:cNvPr id="19" name="Text Placeholder 18"/>
          <p:cNvSpPr>
            <a:spLocks noGrp="1"/>
          </p:cNvSpPr>
          <p:nvPr>
            <p:ph type="body" idx="1"/>
          </p:nvPr>
        </p:nvSpPr>
        <p:spPr>
          <a:xfrm>
            <a:off x="501650" y="1665289"/>
            <a:ext cx="11188700" cy="4716462"/>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Box 7">
            <a:extLst>
              <a:ext uri="{FF2B5EF4-FFF2-40B4-BE49-F238E27FC236}">
                <a16:creationId xmlns:a16="http://schemas.microsoft.com/office/drawing/2014/main" id="{E8C204D3-C6D1-4976-9970-8E45A8984A04}"/>
              </a:ext>
            </a:extLst>
          </p:cNvPr>
          <p:cNvSpPr txBox="1"/>
          <p:nvPr userDrawn="1"/>
        </p:nvSpPr>
        <p:spPr>
          <a:xfrm>
            <a:off x="7238932" y="6463739"/>
            <a:ext cx="4451418"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600"/>
              </a:spcBef>
              <a:spcAft>
                <a:spcPts val="0"/>
              </a:spcAft>
              <a:buClrTx/>
              <a:buSzPct val="100000"/>
              <a:buFont typeface="Arial"/>
              <a:buNone/>
              <a:tabLst/>
              <a:defRPr/>
            </a:pPr>
            <a:r>
              <a:rPr kumimoji="0" lang="en-US" sz="800" b="0" i="0" u="none" strike="noStrike" kern="1200" cap="none" spc="0" normalizeH="0" baseline="0" noProof="0">
                <a:ln>
                  <a:noFill/>
                </a:ln>
                <a:solidFill>
                  <a:prstClr val="black"/>
                </a:solidFill>
                <a:effectLst/>
                <a:uLnTx/>
                <a:uFillTx/>
                <a:latin typeface="Calibri"/>
                <a:ea typeface="+mn-ea"/>
                <a:cs typeface="Calibri" panose="020F0502020204030204" pitchFamily="34" charset="0"/>
              </a:rPr>
              <a:t>Copyright © 2022 Deloitte Development LLC. All rights reserved.</a:t>
            </a:r>
          </a:p>
        </p:txBody>
      </p:sp>
      <p:sp>
        <p:nvSpPr>
          <p:cNvPr id="9" name="Rectangle 8">
            <a:hlinkClick r:id="" action="ppaction://noaction"/>
            <a:extLst>
              <a:ext uri="{FF2B5EF4-FFF2-40B4-BE49-F238E27FC236}">
                <a16:creationId xmlns:a16="http://schemas.microsoft.com/office/drawing/2014/main" id="{C2320166-2AED-4CD3-A893-D94919B09F44}"/>
              </a:ext>
            </a:extLst>
          </p:cNvPr>
          <p:cNvSpPr/>
          <p:nvPr userDrawn="1"/>
        </p:nvSpPr>
        <p:spPr bwMode="gray">
          <a:xfrm>
            <a:off x="11287631" y="1017588"/>
            <a:ext cx="712282" cy="476355"/>
          </a:xfrm>
          <a:prstGeom prst="rect">
            <a:avLst/>
          </a:prstGeom>
          <a:no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hlinkClick r:id="" action="ppaction://noaction"/>
            <a:extLst>
              <a:ext uri="{FF2B5EF4-FFF2-40B4-BE49-F238E27FC236}">
                <a16:creationId xmlns:a16="http://schemas.microsoft.com/office/drawing/2014/main" id="{E5C10B32-E2D1-4E1E-AF8B-C1CB0642773B}"/>
              </a:ext>
            </a:extLst>
          </p:cNvPr>
          <p:cNvSpPr/>
          <p:nvPr userDrawn="1"/>
        </p:nvSpPr>
        <p:spPr bwMode="gray">
          <a:xfrm>
            <a:off x="11287631" y="1618249"/>
            <a:ext cx="712282" cy="476355"/>
          </a:xfrm>
          <a:prstGeom prst="rect">
            <a:avLst/>
          </a:prstGeom>
          <a:no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hlinkClick r:id="" action="ppaction://noaction"/>
            <a:extLst>
              <a:ext uri="{FF2B5EF4-FFF2-40B4-BE49-F238E27FC236}">
                <a16:creationId xmlns:a16="http://schemas.microsoft.com/office/drawing/2014/main" id="{77270737-F2AF-4A5D-B2EE-60D8BD21B026}"/>
              </a:ext>
            </a:extLst>
          </p:cNvPr>
          <p:cNvSpPr/>
          <p:nvPr userDrawn="1"/>
        </p:nvSpPr>
        <p:spPr bwMode="gray">
          <a:xfrm>
            <a:off x="11287631" y="2198729"/>
            <a:ext cx="712282" cy="476355"/>
          </a:xfrm>
          <a:prstGeom prst="rect">
            <a:avLst/>
          </a:prstGeom>
          <a:no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hlinkClick r:id="" action="ppaction://noaction"/>
            <a:extLst>
              <a:ext uri="{FF2B5EF4-FFF2-40B4-BE49-F238E27FC236}">
                <a16:creationId xmlns:a16="http://schemas.microsoft.com/office/drawing/2014/main" id="{B2DA55B8-7FB5-415F-98A3-9E2DD1DAAA41}"/>
              </a:ext>
            </a:extLst>
          </p:cNvPr>
          <p:cNvSpPr/>
          <p:nvPr userDrawn="1"/>
        </p:nvSpPr>
        <p:spPr bwMode="gray">
          <a:xfrm>
            <a:off x="11287631" y="2812509"/>
            <a:ext cx="712282" cy="476355"/>
          </a:xfrm>
          <a:prstGeom prst="rect">
            <a:avLst/>
          </a:prstGeom>
          <a:no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13" name="Copyright">
            <a:extLst>
              <a:ext uri="{FF2B5EF4-FFF2-40B4-BE49-F238E27FC236}">
                <a16:creationId xmlns:a16="http://schemas.microsoft.com/office/drawing/2014/main" id="{8CDF4123-8C1A-49E3-9A9B-527916D38077}"/>
              </a:ext>
            </a:extLst>
          </p:cNvPr>
          <p:cNvSpPr txBox="1"/>
          <p:nvPr userDrawn="1"/>
        </p:nvSpPr>
        <p:spPr>
          <a:xfrm>
            <a:off x="469900" y="6477000"/>
            <a:ext cx="5355167" cy="100027"/>
          </a:xfrm>
          <a:prstGeom prst="rect">
            <a:avLst/>
          </a:prstGeom>
          <a:noFill/>
        </p:spPr>
        <p:txBody>
          <a:bodyPr vert="horz" wrap="square" lIns="0" tIns="0" rIns="0" bIns="0" rtlCol="0" anchor="t">
            <a:no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2438889070"/>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 id="2147483917" r:id="rId19"/>
    <p:sldLayoutId id="2147483918" r:id="rId20"/>
    <p:sldLayoutId id="2147483919" r:id="rId21"/>
    <p:sldLayoutId id="2147483920" r:id="rId22"/>
    <p:sldLayoutId id="2147483921" r:id="rId23"/>
    <p:sldLayoutId id="2147483922" r:id="rId24"/>
    <p:sldLayoutId id="2147483923" r:id="rId25"/>
    <p:sldLayoutId id="2147483924" r:id="rId26"/>
    <p:sldLayoutId id="2147483925" r:id="rId27"/>
    <p:sldLayoutId id="2147483926" r:id="rId28"/>
    <p:sldLayoutId id="2147483927" r:id="rId29"/>
    <p:sldLayoutId id="2147483928" r:id="rId30"/>
    <p:sldLayoutId id="2147483929" r:id="rId31"/>
    <p:sldLayoutId id="2147483930" r:id="rId32"/>
    <p:sldLayoutId id="2147483931" r:id="rId33"/>
    <p:sldLayoutId id="2147483932" r:id="rId34"/>
    <p:sldLayoutId id="2147483933" r:id="rId35"/>
    <p:sldLayoutId id="2147483934" r:id="rId36"/>
    <p:sldLayoutId id="2147483935" r:id="rId37"/>
    <p:sldLayoutId id="2147483936" r:id="rId38"/>
    <p:sldLayoutId id="2147483937" r:id="rId39"/>
    <p:sldLayoutId id="2147483938" r:id="rId40"/>
    <p:sldLayoutId id="2147483939" r:id="rId41"/>
    <p:sldLayoutId id="2147483940" r:id="rId42"/>
    <p:sldLayoutId id="2147483943" r:id="rId43"/>
    <p:sldLayoutId id="2147483944" r:id="rId44"/>
  </p:sldLayoutIdLst>
  <p:transition>
    <p:fade/>
  </p:transition>
  <p:hf hdr="0" dt="0"/>
  <p:txStyles>
    <p:title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p:titleStyle>
    <p:bodyStyle>
      <a:lvl1pPr marL="0" indent="0" algn="l" defTabSz="914400" rtl="0" eaLnBrk="1" latinLnBrk="0" hangingPunct="1">
        <a:spcBef>
          <a:spcPts val="0"/>
        </a:spcBef>
        <a:spcAft>
          <a:spcPts val="1000"/>
        </a:spcAft>
        <a:buSzPct val="100000"/>
        <a:buFontTx/>
        <a:buNone/>
        <a:defRPr sz="13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4020">
          <p15:clr>
            <a:srgbClr val="F26B43"/>
          </p15:clr>
        </p15:guide>
        <p15:guide id="8" orient="horz" pos="4080">
          <p15:clr>
            <a:srgbClr val="F26B43"/>
          </p15:clr>
        </p15:guide>
        <p15:guide id="27" pos="7368">
          <p15:clr>
            <a:srgbClr val="F26B43"/>
          </p15:clr>
        </p15:guide>
        <p15:guide id="51" orient="horz" pos="4081">
          <p15:clr>
            <a:srgbClr val="A4A3A4"/>
          </p15:clr>
        </p15:guide>
        <p15:guide id="52" pos="312">
          <p15:clr>
            <a:srgbClr val="F26B43"/>
          </p15:clr>
        </p15:guide>
        <p15:guide id="53" pos="1392">
          <p15:clr>
            <a:srgbClr val="F26B43"/>
          </p15:clr>
        </p15:guide>
        <p15:guide id="54" pos="1512">
          <p15:clr>
            <a:srgbClr val="F26B43"/>
          </p15:clr>
        </p15:guide>
        <p15:guide id="55" pos="2592">
          <p15:clr>
            <a:srgbClr val="F26B43"/>
          </p15:clr>
        </p15:guide>
        <p15:guide id="56" pos="2712">
          <p15:clr>
            <a:srgbClr val="F26B43"/>
          </p15:clr>
        </p15:guide>
        <p15:guide id="57" pos="3840">
          <p15:clr>
            <a:srgbClr val="F26B43"/>
          </p15:clr>
        </p15:guide>
        <p15:guide id="58" pos="3768">
          <p15:clr>
            <a:srgbClr val="F26B43"/>
          </p15:clr>
        </p15:guide>
        <p15:guide id="59" pos="3912">
          <p15:clr>
            <a:srgbClr val="F26B43"/>
          </p15:clr>
        </p15:guide>
        <p15:guide id="60" pos="5112">
          <p15:clr>
            <a:srgbClr val="F26B43"/>
          </p15:clr>
        </p15:guide>
        <p15:guide id="61" pos="6168">
          <p15:clr>
            <a:srgbClr val="F26B43"/>
          </p15:clr>
        </p15:guide>
        <p15:guide id="62" pos="6288">
          <p15:clr>
            <a:srgbClr val="F26B43"/>
          </p15:clr>
        </p15:guide>
        <p15:guide id="63" pos="4968">
          <p15:clr>
            <a:srgbClr val="F26B43"/>
          </p15:clr>
        </p15:guide>
        <p15:guide id="64" orient="horz" pos="264">
          <p15:clr>
            <a:srgbClr val="F26B43"/>
          </p15:clr>
        </p15:guide>
        <p15:guide id="65" orient="horz" pos="816">
          <p15:clr>
            <a:srgbClr val="F26B43"/>
          </p15:clr>
        </p15:guide>
        <p15:guide id="66" orient="horz" pos="2232">
          <p15:clr>
            <a:srgbClr val="F26B43"/>
          </p15:clr>
        </p15:guide>
        <p15:guide id="67" orient="horz" pos="84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50"/>
            </p:custDataLst>
            <p:extLst>
              <p:ext uri="{D42A27DB-BD31-4B8C-83A1-F6EECF244321}">
                <p14:modId xmlns:p14="http://schemas.microsoft.com/office/powerpoint/2010/main" val="3206429901"/>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8201" name="think-cell Slide" r:id="rId51" imgW="270" imgH="270" progId="TCLayout.ActiveDocument.1">
                  <p:embed/>
                </p:oleObj>
              </mc:Choice>
              <mc:Fallback>
                <p:oleObj name="think-cell Slide" r:id="rId51" imgW="270" imgH="270" progId="TCLayout.ActiveDocument.1">
                  <p:embed/>
                  <p:pic>
                    <p:nvPicPr>
                      <p:cNvPr id="4" name="Object 3" hidden="1"/>
                      <p:cNvPicPr/>
                      <p:nvPr/>
                    </p:nvPicPr>
                    <p:blipFill>
                      <a:blip r:embed="rId52"/>
                      <a:stretch>
                        <a:fillRect/>
                      </a:stretch>
                    </p:blipFill>
                    <p:spPr>
                      <a:xfrm>
                        <a:off x="2119" y="1591"/>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57200" y="345664"/>
            <a:ext cx="11281285" cy="340136"/>
          </a:xfrm>
          <a:prstGeom prst="rect">
            <a:avLst/>
          </a:prstGeom>
        </p:spPr>
        <p:txBody>
          <a:bodyPr vert="horz" lIns="0" tIns="0" rIns="0" bIns="0" rtlCol="0" anchor="t" anchorCtr="0">
            <a:noAutofit/>
          </a:bodyPr>
          <a:lstStyle/>
          <a:p>
            <a:r>
              <a:rPr lang="en-US" noProof="0"/>
              <a:t>Click to edit Master title style</a:t>
            </a:r>
          </a:p>
        </p:txBody>
      </p:sp>
      <p:sp>
        <p:nvSpPr>
          <p:cNvPr id="18" name="Copyright"/>
          <p:cNvSpPr txBox="1"/>
          <p:nvPr/>
        </p:nvSpPr>
        <p:spPr>
          <a:xfrm>
            <a:off x="457200" y="6515063"/>
            <a:ext cx="5355168" cy="123111"/>
          </a:xfrm>
          <a:prstGeom prst="rect">
            <a:avLst/>
          </a:prstGeom>
          <a:noFill/>
        </p:spPr>
        <p:txBody>
          <a:bodyPr wrap="square" lIns="0" tIns="0" rIns="0" bIns="0" rtlCol="0">
            <a:spAutoFit/>
          </a:bodyPr>
          <a:lstStyle/>
          <a:p>
            <a:pPr marL="0" indent="0">
              <a:spcBef>
                <a:spcPts val="450"/>
              </a:spcBef>
              <a:buSzPct val="100000"/>
              <a:buFont typeface="Arial"/>
              <a:buNone/>
            </a:pPr>
            <a:r>
              <a:rPr lang="en-US" sz="800" noProof="0">
                <a:solidFill>
                  <a:schemeClr val="tx1"/>
                </a:solidFill>
                <a:latin typeface="+mj-lt"/>
                <a:cs typeface="Calibri" panose="020F0502020204030204" pitchFamily="34" charset="0"/>
              </a:rPr>
              <a:t>Copyright © 2023 Deloitte Development LLC. All rights reserved.</a:t>
            </a:r>
          </a:p>
        </p:txBody>
      </p:sp>
      <p:sp>
        <p:nvSpPr>
          <p:cNvPr id="19" name="Text Placeholder 18"/>
          <p:cNvSpPr>
            <a:spLocks noGrp="1"/>
          </p:cNvSpPr>
          <p:nvPr>
            <p:ph type="body" idx="1"/>
          </p:nvPr>
        </p:nvSpPr>
        <p:spPr>
          <a:xfrm>
            <a:off x="460887" y="1714500"/>
            <a:ext cx="11277599" cy="4648200"/>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Box 2"/>
          <p:cNvSpPr txBox="1"/>
          <p:nvPr/>
        </p:nvSpPr>
        <p:spPr>
          <a:xfrm>
            <a:off x="11426826" y="6519673"/>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tx1"/>
                </a:solidFill>
                <a:latin typeface="+mj-lt"/>
                <a:cs typeface="Calibri" panose="020F0502020204030204" pitchFamily="34" charset="0"/>
              </a:rPr>
              <a:pPr marL="0" indent="0" algn="r">
                <a:spcBef>
                  <a:spcPts val="450"/>
                </a:spcBef>
                <a:buSzPct val="100000"/>
                <a:buFont typeface="Arial"/>
                <a:buNone/>
              </a:pPr>
              <a:t>‹#›</a:t>
            </a:fld>
            <a:endParaRPr lang="en-US" sz="800" noProof="0">
              <a:solidFill>
                <a:schemeClr val="tx1"/>
              </a:solidFill>
              <a:latin typeface="+mj-lt"/>
              <a:cs typeface="Calibri" panose="020F0502020204030204" pitchFamily="34" charset="0"/>
            </a:endParaRPr>
          </a:p>
        </p:txBody>
      </p:sp>
      <p:sp>
        <p:nvSpPr>
          <p:cNvPr id="20" name="TextBox 19">
            <a:extLst>
              <a:ext uri="{FF2B5EF4-FFF2-40B4-BE49-F238E27FC236}">
                <a16:creationId xmlns:a16="http://schemas.microsoft.com/office/drawing/2014/main" id="{5A35A5D5-FD12-4A0E-B47E-3D53D008B26B}"/>
              </a:ext>
            </a:extLst>
          </p:cNvPr>
          <p:cNvSpPr txBox="1"/>
          <p:nvPr/>
        </p:nvSpPr>
        <p:spPr>
          <a:xfrm>
            <a:off x="4065081" y="699568"/>
            <a:ext cx="254000" cy="276999"/>
          </a:xfrm>
          <a:prstGeom prst="rect">
            <a:avLst/>
          </a:prstGeom>
          <a:noFill/>
          <a:ln>
            <a:noFill/>
          </a:ln>
        </p:spPr>
        <p:txBody>
          <a:bodyPr wrap="square" lIns="0" tIns="0" rIns="0" bIns="0" rtlCol="0">
            <a:spAutoFit/>
          </a:bodyPr>
          <a:lstStyle/>
          <a:p>
            <a:pPr marL="203200" indent="-203200">
              <a:spcBef>
                <a:spcPts val="600"/>
              </a:spcBef>
              <a:buSzPct val="100000"/>
              <a:buFont typeface="Arial"/>
              <a:buChar char="•"/>
            </a:pPr>
            <a:endParaRPr lang="en-US" sz="1800">
              <a:solidFill>
                <a:srgbClr val="313131"/>
              </a:solidFill>
              <a:latin typeface="+mj-lt"/>
            </a:endParaRPr>
          </a:p>
        </p:txBody>
      </p:sp>
      <p:sp>
        <p:nvSpPr>
          <p:cNvPr id="22" name="TextBox 21">
            <a:extLst>
              <a:ext uri="{FF2B5EF4-FFF2-40B4-BE49-F238E27FC236}">
                <a16:creationId xmlns:a16="http://schemas.microsoft.com/office/drawing/2014/main" id="{33FEAD1B-5DFB-4123-913B-D7D5838C8C6D}"/>
              </a:ext>
            </a:extLst>
          </p:cNvPr>
          <p:cNvSpPr txBox="1"/>
          <p:nvPr/>
        </p:nvSpPr>
        <p:spPr>
          <a:xfrm>
            <a:off x="4321370" y="802745"/>
            <a:ext cx="1673167" cy="276999"/>
          </a:xfrm>
          <a:prstGeom prst="rect">
            <a:avLst/>
          </a:prstGeom>
          <a:noFill/>
          <a:ln>
            <a:noFill/>
          </a:ln>
        </p:spPr>
        <p:txBody>
          <a:bodyPr wrap="square" lIns="0" tIns="0" rIns="0" bIns="0" rtlCol="0">
            <a:spAutoFit/>
          </a:bodyPr>
          <a:lstStyle/>
          <a:p>
            <a:pPr marL="203200" indent="-203200">
              <a:spcBef>
                <a:spcPts val="600"/>
              </a:spcBef>
              <a:buSzPct val="100000"/>
              <a:buFont typeface="Arial"/>
              <a:buChar char="•"/>
            </a:pPr>
            <a:endParaRPr lang="en-US" sz="1800">
              <a:solidFill>
                <a:srgbClr val="313131"/>
              </a:solidFill>
              <a:latin typeface="+mj-lt"/>
            </a:endParaRPr>
          </a:p>
        </p:txBody>
      </p:sp>
      <p:sp>
        <p:nvSpPr>
          <p:cNvPr id="23" name="TextBox 22">
            <a:extLst>
              <a:ext uri="{FF2B5EF4-FFF2-40B4-BE49-F238E27FC236}">
                <a16:creationId xmlns:a16="http://schemas.microsoft.com/office/drawing/2014/main" id="{B202DBDA-700C-4979-B00F-3477C099D042}"/>
              </a:ext>
            </a:extLst>
          </p:cNvPr>
          <p:cNvSpPr txBox="1"/>
          <p:nvPr/>
        </p:nvSpPr>
        <p:spPr>
          <a:xfrm>
            <a:off x="5969842" y="802745"/>
            <a:ext cx="250316" cy="276999"/>
          </a:xfrm>
          <a:prstGeom prst="rect">
            <a:avLst/>
          </a:prstGeom>
          <a:noFill/>
          <a:ln>
            <a:noFill/>
          </a:ln>
        </p:spPr>
        <p:txBody>
          <a:bodyPr wrap="square" lIns="0" tIns="0" rIns="0" bIns="0" rtlCol="0">
            <a:spAutoFit/>
          </a:bodyPr>
          <a:lstStyle/>
          <a:p>
            <a:pPr marL="203200" indent="-203200">
              <a:spcBef>
                <a:spcPts val="600"/>
              </a:spcBef>
              <a:buSzPct val="100000"/>
              <a:buFont typeface="Arial"/>
              <a:buChar char="•"/>
            </a:pPr>
            <a:endParaRPr lang="en-US" sz="1800">
              <a:solidFill>
                <a:srgbClr val="313131"/>
              </a:solidFill>
              <a:latin typeface="+mj-lt"/>
            </a:endParaRPr>
          </a:p>
        </p:txBody>
      </p:sp>
      <p:sp>
        <p:nvSpPr>
          <p:cNvPr id="24" name="TextBox 23">
            <a:extLst>
              <a:ext uri="{FF2B5EF4-FFF2-40B4-BE49-F238E27FC236}">
                <a16:creationId xmlns:a16="http://schemas.microsoft.com/office/drawing/2014/main" id="{D14DFC3E-51E5-47BE-BA81-FDAED74D8117}"/>
              </a:ext>
            </a:extLst>
          </p:cNvPr>
          <p:cNvSpPr txBox="1"/>
          <p:nvPr/>
        </p:nvSpPr>
        <p:spPr>
          <a:xfrm>
            <a:off x="4321027" y="801689"/>
            <a:ext cx="1673851" cy="276999"/>
          </a:xfrm>
          <a:prstGeom prst="rect">
            <a:avLst/>
          </a:prstGeom>
          <a:noFill/>
          <a:ln>
            <a:noFill/>
          </a:ln>
        </p:spPr>
        <p:txBody>
          <a:bodyPr wrap="square" lIns="0" tIns="0" rIns="0" bIns="0" rtlCol="0">
            <a:spAutoFit/>
          </a:bodyPr>
          <a:lstStyle/>
          <a:p>
            <a:pPr marL="203200" indent="-203200">
              <a:spcBef>
                <a:spcPts val="600"/>
              </a:spcBef>
              <a:buSzPct val="100000"/>
              <a:buFont typeface="Arial"/>
              <a:buChar char="•"/>
            </a:pPr>
            <a:endParaRPr lang="en-US" sz="1800">
              <a:solidFill>
                <a:srgbClr val="313131"/>
              </a:solidFill>
              <a:latin typeface="+mj-lt"/>
            </a:endParaRPr>
          </a:p>
        </p:txBody>
      </p:sp>
    </p:spTree>
    <p:extLst>
      <p:ext uri="{BB962C8B-B14F-4D97-AF65-F5344CB8AC3E}">
        <p14:creationId xmlns:p14="http://schemas.microsoft.com/office/powerpoint/2010/main" val="76315764"/>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 id="2147484008" r:id="rId13"/>
    <p:sldLayoutId id="2147484009" r:id="rId14"/>
    <p:sldLayoutId id="2147484010" r:id="rId15"/>
    <p:sldLayoutId id="2147484011" r:id="rId16"/>
    <p:sldLayoutId id="2147484012" r:id="rId17"/>
    <p:sldLayoutId id="2147484013" r:id="rId18"/>
    <p:sldLayoutId id="2147484014" r:id="rId19"/>
    <p:sldLayoutId id="2147484015" r:id="rId20"/>
    <p:sldLayoutId id="2147484016" r:id="rId21"/>
    <p:sldLayoutId id="2147484017" r:id="rId22"/>
    <p:sldLayoutId id="2147484018" r:id="rId23"/>
    <p:sldLayoutId id="2147484019" r:id="rId24"/>
    <p:sldLayoutId id="2147484020" r:id="rId25"/>
    <p:sldLayoutId id="2147484021" r:id="rId26"/>
    <p:sldLayoutId id="2147484022" r:id="rId27"/>
    <p:sldLayoutId id="2147484023" r:id="rId28"/>
    <p:sldLayoutId id="2147484024" r:id="rId29"/>
    <p:sldLayoutId id="2147484025" r:id="rId30"/>
    <p:sldLayoutId id="2147484026" r:id="rId31"/>
    <p:sldLayoutId id="2147484027" r:id="rId32"/>
    <p:sldLayoutId id="2147484028" r:id="rId33"/>
    <p:sldLayoutId id="2147484029" r:id="rId34"/>
    <p:sldLayoutId id="2147484030" r:id="rId35"/>
    <p:sldLayoutId id="2147484031" r:id="rId36"/>
    <p:sldLayoutId id="2147484032" r:id="rId37"/>
    <p:sldLayoutId id="2147484033" r:id="rId38"/>
    <p:sldLayoutId id="2147484034" r:id="rId39"/>
    <p:sldLayoutId id="2147484035" r:id="rId40"/>
    <p:sldLayoutId id="2147484036" r:id="rId41"/>
    <p:sldLayoutId id="2147484037" r:id="rId42"/>
    <p:sldLayoutId id="2147484038" r:id="rId43"/>
    <p:sldLayoutId id="2147484039" r:id="rId44"/>
    <p:sldLayoutId id="2147484040" r:id="rId45"/>
    <p:sldLayoutId id="2147484042" r:id="rId46"/>
    <p:sldLayoutId id="2147484043" r:id="rId47"/>
  </p:sldLayoutIdLst>
  <p:transition>
    <p:fade/>
  </p:transition>
  <p:txStyles>
    <p:titleStyle>
      <a:lvl1pPr algn="l" defTabSz="685800" rtl="0" eaLnBrk="1" latinLnBrk="0" hangingPunct="1">
        <a:spcBef>
          <a:spcPct val="0"/>
        </a:spcBef>
        <a:buNone/>
        <a:defRPr sz="2100" kern="1200">
          <a:solidFill>
            <a:schemeClr val="tx1"/>
          </a:solidFill>
          <a:latin typeface="+mj-lt"/>
          <a:ea typeface="+mj-ea"/>
          <a:cs typeface="Calibri Light" panose="020F0302020204030204" pitchFamily="34" charset="0"/>
        </a:defRPr>
      </a:lvl1pPr>
    </p:titleStyle>
    <p:bodyStyle>
      <a:lvl1pPr marL="0" indent="0" algn="l" defTabSz="685800" rtl="0" eaLnBrk="1" latinLnBrk="0" hangingPunct="1">
        <a:spcBef>
          <a:spcPts val="0"/>
        </a:spcBef>
        <a:spcAft>
          <a:spcPts val="750"/>
        </a:spcAft>
        <a:buSzPct val="100000"/>
        <a:buFontTx/>
        <a:buNone/>
        <a:defRPr sz="1200" b="0" kern="1200">
          <a:solidFill>
            <a:schemeClr val="tx1"/>
          </a:solidFill>
          <a:latin typeface="+mj-lt"/>
          <a:ea typeface="+mn-ea"/>
          <a:cs typeface="Calibri Light" panose="020F0302020204030204" pitchFamily="34" charset="0"/>
        </a:defRPr>
      </a:lvl1pPr>
      <a:lvl2pPr marL="104775" indent="-104775" algn="l" defTabSz="685800" rtl="0" eaLnBrk="1" latinLnBrk="0" hangingPunct="1">
        <a:spcBef>
          <a:spcPts val="0"/>
        </a:spcBef>
        <a:spcAft>
          <a:spcPts val="750"/>
        </a:spcAft>
        <a:buClrTx/>
        <a:buSzPct val="100000"/>
        <a:buFont typeface="Arial" panose="020B0604020202020204" pitchFamily="34" charset="0"/>
        <a:buChar char="•"/>
        <a:defRPr lang="en-US" sz="1200" b="1" kern="1200" dirty="0" smtClean="0">
          <a:solidFill>
            <a:schemeClr val="tx1"/>
          </a:solidFill>
          <a:latin typeface="+mj-lt"/>
          <a:ea typeface="+mn-ea"/>
          <a:cs typeface="Calibri Light" panose="020F0302020204030204" pitchFamily="34" charset="0"/>
        </a:defRPr>
      </a:lvl2pPr>
      <a:lvl3pPr marL="228600" indent="-104775" algn="l" defTabSz="685800" rtl="0" eaLnBrk="1" latinLnBrk="0" hangingPunct="1">
        <a:spcBef>
          <a:spcPts val="0"/>
        </a:spcBef>
        <a:spcAft>
          <a:spcPts val="750"/>
        </a:spcAft>
        <a:buClrTx/>
        <a:buSzPct val="100000"/>
        <a:buFont typeface="Arial" panose="020B0604020202020204" pitchFamily="34" charset="0"/>
        <a:buChar char="−"/>
        <a:defRPr lang="en-US" sz="1200" kern="1200" dirty="0" smtClean="0">
          <a:solidFill>
            <a:schemeClr val="tx1"/>
          </a:solidFill>
          <a:latin typeface="+mn-lt"/>
          <a:ea typeface="+mn-ea"/>
          <a:cs typeface="Calibri Light" panose="020F0302020204030204" pitchFamily="34" charset="0"/>
        </a:defRPr>
      </a:lvl3pPr>
      <a:lvl4pPr marL="352425" indent="-104775" algn="l" defTabSz="685800" rtl="0" eaLnBrk="1" latinLnBrk="0" hangingPunct="1">
        <a:spcBef>
          <a:spcPts val="0"/>
        </a:spcBef>
        <a:spcAft>
          <a:spcPts val="750"/>
        </a:spcAft>
        <a:buClrTx/>
        <a:buSzPct val="100000"/>
        <a:buFont typeface="Arial" panose="020B0604020202020204" pitchFamily="34" charset="0"/>
        <a:buChar char="◦"/>
        <a:defRPr lang="en-US" sz="1200" kern="1200" baseline="0" dirty="0" smtClean="0">
          <a:solidFill>
            <a:schemeClr val="tx1"/>
          </a:solidFill>
          <a:latin typeface="+mn-lt"/>
          <a:ea typeface="+mn-ea"/>
          <a:cs typeface="Calibri Light" panose="020F0302020204030204" pitchFamily="34" charset="0"/>
        </a:defRPr>
      </a:lvl4pPr>
      <a:lvl5pPr marL="476250" indent="-104775" algn="l" defTabSz="598885" rtl="0" eaLnBrk="1" latinLnBrk="0" hangingPunct="1">
        <a:spcBef>
          <a:spcPts val="0"/>
        </a:spcBef>
        <a:spcAft>
          <a:spcPts val="750"/>
        </a:spcAft>
        <a:buClrTx/>
        <a:buSzPct val="100000"/>
        <a:buFont typeface="Arial" panose="020B0604020202020204" pitchFamily="34" charset="0"/>
        <a:buChar char="−"/>
        <a:tabLst/>
        <a:defRPr lang="en-US" sz="1200" kern="1200" baseline="0" dirty="0" smtClean="0">
          <a:solidFill>
            <a:schemeClr val="tx1"/>
          </a:solidFill>
          <a:latin typeface="+mn-lt"/>
          <a:ea typeface="+mn-ea"/>
          <a:cs typeface="Calibri Light" panose="020F0302020204030204" pitchFamily="34" charset="0"/>
        </a:defRPr>
      </a:lvl5pPr>
      <a:lvl6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6pPr>
      <a:lvl7pPr marL="399600" indent="-132300" algn="l" defTabSz="685800" rtl="0" eaLnBrk="1" latinLnBrk="0" hangingPunct="1">
        <a:spcBef>
          <a:spcPts val="0"/>
        </a:spcBef>
        <a:spcAft>
          <a:spcPts val="750"/>
        </a:spcAft>
        <a:buFont typeface="Verdana" panose="020B0604030504040204" pitchFamily="34" charset="0"/>
        <a:buChar char="−"/>
        <a:defRPr sz="900" kern="1200">
          <a:solidFill>
            <a:schemeClr val="tx1"/>
          </a:solidFill>
          <a:latin typeface="+mn-lt"/>
          <a:ea typeface="+mn-ea"/>
          <a:cs typeface="+mn-cs"/>
        </a:defRPr>
      </a:lvl7pPr>
      <a:lvl8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8pPr>
      <a:lvl9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45" orient="horz" pos="4008">
          <p15:clr>
            <a:srgbClr val="F26B43"/>
          </p15:clr>
        </p15:guide>
        <p15:guide id="49" orient="horz" pos="432">
          <p15:clr>
            <a:srgbClr val="F26B43"/>
          </p15:clr>
        </p15:guide>
        <p15:guide id="68" orient="horz" pos="4104">
          <p15:clr>
            <a:srgbClr val="F26B43"/>
          </p15:clr>
        </p15:guide>
        <p15:guide id="69" orient="horz" pos="2088">
          <p15:clr>
            <a:srgbClr val="F26B43"/>
          </p15:clr>
        </p15:guide>
        <p15:guide id="70" orient="horz" pos="1080">
          <p15:clr>
            <a:srgbClr val="F26B43"/>
          </p15:clr>
        </p15:guide>
        <p15:guide id="71" orient="horz" pos="216">
          <p15:clr>
            <a:srgbClr val="F26B43"/>
          </p15:clr>
        </p15:guide>
        <p15:guide id="72" pos="3840">
          <p15:clr>
            <a:srgbClr val="F26B43"/>
          </p15:clr>
        </p15:guide>
        <p15:guide id="73" pos="3936">
          <p15:clr>
            <a:srgbClr val="F26B43"/>
          </p15:clr>
        </p15:guide>
        <p15:guide id="74" pos="288">
          <p15:clr>
            <a:srgbClr val="F26B43"/>
          </p15:clr>
        </p15:guide>
        <p15:guide id="75" pos="4960">
          <p15:clr>
            <a:srgbClr val="F26B43"/>
          </p15:clr>
        </p15:guide>
        <p15:guide id="76" pos="3744">
          <p15:clr>
            <a:srgbClr val="F26B43"/>
          </p15:clr>
        </p15:guide>
        <p15:guide id="77" pos="2720">
          <p15:clr>
            <a:srgbClr val="F26B43"/>
          </p15:clr>
        </p15:guide>
        <p15:guide id="78" pos="2528">
          <p15:clr>
            <a:srgbClr val="F26B43"/>
          </p15:clr>
        </p15:guide>
        <p15:guide id="79" pos="1312">
          <p15:clr>
            <a:srgbClr val="F26B43"/>
          </p15:clr>
        </p15:guide>
        <p15:guide id="80" pos="1504">
          <p15:clr>
            <a:srgbClr val="F26B43"/>
          </p15:clr>
        </p15:guide>
        <p15:guide id="81" pos="5152">
          <p15:clr>
            <a:srgbClr val="F26B43"/>
          </p15:clr>
        </p15:guide>
        <p15:guide id="82" pos="6176">
          <p15:clr>
            <a:srgbClr val="F26B43"/>
          </p15:clr>
        </p15:guide>
        <p15:guide id="83" pos="6368">
          <p15:clr>
            <a:srgbClr val="F26B43"/>
          </p15:clr>
        </p15:guide>
        <p15:guide id="84" pos="7392">
          <p15:clr>
            <a:srgbClr val="F26B43"/>
          </p15:clr>
        </p15:guide>
        <p15:guide id="85" orient="horz" pos="21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hyperlink" Target="https://the-cfo.io/2022/05/12/uk-to-adopt-issbs-new-international-sustainability-standards/" TargetMode="External"/><Relationship Id="rId13" Type="http://schemas.openxmlformats.org/officeDocument/2006/relationships/hyperlink" Target="https://asia.nikkei.com/Spotlight/Environment/Climate-Change/Japan-to-require-4-000-companies-to-disclose-climate-risks" TargetMode="External"/><Relationship Id="rId3" Type="http://schemas.openxmlformats.org/officeDocument/2006/relationships/hyperlink" Target="https://www.sec.gov/rules/proposed/2022/33-11042.pdf" TargetMode="External"/><Relationship Id="rId7" Type="http://schemas.openxmlformats.org/officeDocument/2006/relationships/hyperlink" Target="https://www.gov.uk/government/publications/climate-related-financial-disclosures-for-companies-and-limited-liability-partnerships-llps" TargetMode="External"/><Relationship Id="rId12" Type="http://schemas.openxmlformats.org/officeDocument/2006/relationships/hyperlink" Target="https://www.sgx.com/regulation/sustainability-reporting" TargetMode="External"/><Relationship Id="rId17" Type="http://schemas.openxmlformats.org/officeDocument/2006/relationships/hyperlink" Target="https://www.ifrs.org/news-and-events/news/2022/08/ifrs-foundation-completes-consolidation-with-value-reporting-foundation/" TargetMode="External"/><Relationship Id="rId2" Type="http://schemas.openxmlformats.org/officeDocument/2006/relationships/notesSlide" Target="../notesSlides/notesSlide7.xml"/><Relationship Id="rId16" Type="http://schemas.openxmlformats.org/officeDocument/2006/relationships/hyperlink" Target="https://www.esginvestor.net/china-plans-adoption-of-issb-standards/" TargetMode="External"/><Relationship Id="rId1" Type="http://schemas.openxmlformats.org/officeDocument/2006/relationships/slideLayout" Target="../slideLayouts/slideLayout6.xml"/><Relationship Id="rId6" Type="http://schemas.openxmlformats.org/officeDocument/2006/relationships/hyperlink" Target="https://www.whitehouse.gov/briefing-room/statements-releases/2022/11/10/fact-sheet-biden-harris-administration-proposes-plan-to-protect-federal-supply-chain-from-climate-related-risks/" TargetMode="External"/><Relationship Id="rId11" Type="http://schemas.openxmlformats.org/officeDocument/2006/relationships/hyperlink" Target="https://www.hkex.com.hk/News/Regulatory-Announcements/2021/211105news?sc_lang=en" TargetMode="External"/><Relationship Id="rId5" Type="http://schemas.openxmlformats.org/officeDocument/2006/relationships/hyperlink" Target="https://www.sec.gov/rules/proposed/2022/33-11068.pdf" TargetMode="External"/><Relationship Id="rId15" Type="http://schemas.openxmlformats.org/officeDocument/2006/relationships/hyperlink" Target="https://asean.org/book/asean-taxonomy-for-sustainable-finance/#:~:text=The%20ASEAN%20Taxonomy%20will%20be,account%20those%20differences%20among%20AMS." TargetMode="External"/><Relationship Id="rId10" Type="http://schemas.openxmlformats.org/officeDocument/2006/relationships/hyperlink" Target="https://www.efrag.org/Meetings/2211141505388508/EFRAG-SRB-Meeting-15-November-" TargetMode="External"/><Relationship Id="rId4" Type="http://schemas.openxmlformats.org/officeDocument/2006/relationships/hyperlink" Target="https://www.sec.gov/rules/proposed/2022/33-11067.pdf" TargetMode="External"/><Relationship Id="rId9" Type="http://schemas.openxmlformats.org/officeDocument/2006/relationships/hyperlink" Target="https://www.europarl.europa.eu/news/en/press-room/20221107IPR49611/sustainable-economy-parliament-adopts-new-reporting-rules-for-multinationals" TargetMode="External"/><Relationship Id="rId14" Type="http://schemas.openxmlformats.org/officeDocument/2006/relationships/hyperlink" Target="https://www.esginvestor.net/malaysia-issues-tcfd-adoption-guide-for-financial-institution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reginfo.gov/public/do/eAgendaViewRule?pubId=202210&amp;RIN=3235-AM87" TargetMode="External"/><Relationship Id="rId7" Type="http://schemas.openxmlformats.org/officeDocument/2006/relationships/hyperlink" Target="https://www.reginfo.gov/public/do/eAgendaMain?operation=OPERATION_GET_AGENCY_RULE_LIST&amp;currentPub=true&amp;agencyCode=&amp;showStage=active&amp;agencyCd=3235&amp;csrf_token=FF861604506D5B88BA75C2013F30D6F189E4A9A1646F166E3278FE7A10A4E688588E5379631368D080E803E81441DAB678CC"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s://www.reginfo.gov/public/do/eAgendaViewRule?pubId=202210&amp;RIN=3235-AL91" TargetMode="External"/><Relationship Id="rId5" Type="http://schemas.openxmlformats.org/officeDocument/2006/relationships/hyperlink" Target="https://www.reginfo.gov/public/do/eAgendaViewRule?pubId=202210&amp;RIN=3235-AM88" TargetMode="External"/><Relationship Id="rId4" Type="http://schemas.openxmlformats.org/officeDocument/2006/relationships/hyperlink" Target="https://www.reginfo.gov/public/do/eAgendaViewRule?pubId=202210&amp;RIN=3235-AM89"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2.deloitte.com/global/en/pages/operations/articles/deloitte-cxo-sustainability-report.html"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hyperlink" Target="https://www.sec.gov/rules/proposed/2022/33-11042.pdf" TargetMode="External"/><Relationship Id="rId4" Type="http://schemas.openxmlformats.org/officeDocument/2006/relationships/hyperlink" Target="https://www.thecaq.org/esg-reporting-and-attestation-a-roadmap-for-audit-practitioners/"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www.ifrs.org/news-and-events/news/2022/12/issb-announces-guidance-and-reliefs-to-support-scope-3-ghg-emiss/" TargetMode="External"/><Relationship Id="rId7" Type="http://schemas.openxmlformats.org/officeDocument/2006/relationships/image" Target="../media/image16.sv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hyperlink" Target="https://www.ifrs.org/news-and-events/news/2022/12/issb-describes-the-concept-of-sustainability/" TargetMode="External"/><Relationship Id="rId5" Type="http://schemas.openxmlformats.org/officeDocument/2006/relationships/image" Target="../media/image14.jpeg"/><Relationship Id="rId10" Type="http://schemas.openxmlformats.org/officeDocument/2006/relationships/hyperlink" Target="https://www.ifrs.org/projects/work-plan/general-sustainability-related-disclosures/exposure-draft-and-comment-letters/" TargetMode="External"/><Relationship Id="rId4" Type="http://schemas.openxmlformats.org/officeDocument/2006/relationships/image" Target="../media/image13.jpeg"/><Relationship Id="rId9" Type="http://schemas.openxmlformats.org/officeDocument/2006/relationships/image" Target="../media/image18.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8.xml.rels><?xml version="1.0" encoding="UTF-8" standalone="yes"?>
<Relationships xmlns="http://schemas.openxmlformats.org/package/2006/relationships"><Relationship Id="rId3" Type="http://schemas.openxmlformats.org/officeDocument/2006/relationships/hyperlink" Target="https://www.coso.org/Shared%20Documents/COSO-ICSR-Report.pdf"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16.xml"/><Relationship Id="rId6" Type="http://schemas.openxmlformats.org/officeDocument/2006/relationships/image" Target="../media/image22.svg"/><Relationship Id="rId5" Type="http://schemas.openxmlformats.org/officeDocument/2006/relationships/image" Target="../media/image25.png"/><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1.xml"/></Relationships>
</file>

<file path=ppt/slides/_rels/slide22.xml.rels><?xml version="1.0" encoding="UTF-8" standalone="yes"?>
<Relationships xmlns="http://schemas.openxmlformats.org/package/2006/relationships"><Relationship Id="rId3" Type="http://schemas.openxmlformats.org/officeDocument/2006/relationships/hyperlink" Target="https://www2.deloitte.com/global/en/pages/audit/articles/living-your-purpose-roadmap-to-integrated-thinking-and-reporting.html" TargetMode="External"/><Relationship Id="rId2" Type="http://schemas.openxmlformats.org/officeDocument/2006/relationships/notesSlide" Target="../notesSlides/notesSlide17.xml"/><Relationship Id="rId1" Type="http://schemas.openxmlformats.org/officeDocument/2006/relationships/slideLayout" Target="../slideLayouts/slideLayout13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32.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27.emf"/><Relationship Id="rId5" Type="http://schemas.openxmlformats.org/officeDocument/2006/relationships/oleObject" Target="../embeddings/oleObject4.bin"/><Relationship Id="rId4"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41.xml"/><Relationship Id="rId5" Type="http://schemas.openxmlformats.org/officeDocument/2006/relationships/image" Target="../media/image5.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hyperlink" Target="http://www.deloitte.com/about"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dart.deloitte.com/iGAAP/ov-resource/ee9d683e-33f1-11eb-8978-0fcf733e2ceb.pdf" TargetMode="External"/><Relationship Id="rId5" Type="http://schemas.openxmlformats.org/officeDocument/2006/relationships/hyperlink" Target="https://www.ifrs.org/content/dam/ifrs/supporting-implementation/documents/effects-of-climate-related-matters-on-financial-statements.pdf" TargetMode="External"/><Relationship Id="rId4" Type="http://schemas.openxmlformats.org/officeDocument/2006/relationships/hyperlink" Target="https://materiality.sasb.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deloitte.com/global/en/issues/climate/content/deloitte-cxo-sustainability-report.html" TargetMode="External"/><Relationship Id="rId7"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hyperlink" Target="https://www2.deloitte.com/us/en/pages/audit/articles/esg-survey.html"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hyperlink" Target="https://ghgprotocol.org/" TargetMode="External"/><Relationship Id="rId13" Type="http://schemas.openxmlformats.org/officeDocument/2006/relationships/hyperlink" Target="https://russellinvestments.com/us/insights/articles/2022-esg-manager-survey?sc_camp=F4BE3812450545BFA136233824CA70B4" TargetMode="External"/><Relationship Id="rId18" Type="http://schemas.openxmlformats.org/officeDocument/2006/relationships/hyperlink" Target="https://www2.deloitte.com/us/en/pages/audit/articles/esg-survey.html" TargetMode="External"/><Relationship Id="rId3" Type="http://schemas.openxmlformats.org/officeDocument/2006/relationships/hyperlink" Target="https://www.ifrs.org/projects/work-plan/climate-related-disclosures/exposure-draft-and-comment-letters/" TargetMode="External"/><Relationship Id="rId21" Type="http://schemas.openxmlformats.org/officeDocument/2006/relationships/hyperlink" Target="https://www.sec.gov/rules/proposed/2022/33-11068.pdf" TargetMode="External"/><Relationship Id="rId7" Type="http://schemas.openxmlformats.org/officeDocument/2006/relationships/hyperlink" Target="https://www.ifrs.org/news-and-events/news/2022/12/issb-describes-the-concept-of-sustainability/" TargetMode="External"/><Relationship Id="rId12" Type="http://schemas.openxmlformats.org/officeDocument/2006/relationships/hyperlink" Target="https://www.bloomberg.com/news/articles/2022-02-03/esg-by-the-numbers-sustainable-investing-set-records-in-2021" TargetMode="External"/><Relationship Id="rId17" Type="http://schemas.openxmlformats.org/officeDocument/2006/relationships/hyperlink" Target="https://sciencebasedtargets.org/companies-taking-action" TargetMode="External"/><Relationship Id="rId2" Type="http://schemas.openxmlformats.org/officeDocument/2006/relationships/notesSlide" Target="../notesSlides/notesSlide6.xml"/><Relationship Id="rId16" Type="http://schemas.openxmlformats.org/officeDocument/2006/relationships/hyperlink" Target="https://www.morningstar.com/articles/1109374/anti-esg-sentiment-gains-spotlight-but-not-support" TargetMode="External"/><Relationship Id="rId20" Type="http://schemas.openxmlformats.org/officeDocument/2006/relationships/hyperlink" Target="https://www.sec.gov/rules/proposed/2022/33-11067.pdf" TargetMode="External"/><Relationship Id="rId1" Type="http://schemas.openxmlformats.org/officeDocument/2006/relationships/slideLayout" Target="../slideLayouts/slideLayout6.xml"/><Relationship Id="rId6" Type="http://schemas.openxmlformats.org/officeDocument/2006/relationships/hyperlink" Target="https://www.ifrs.org/news-and-events/news/2022/12/issb-announces-guidance-and-reliefs-to-support-scope-3-ghg-emiss/" TargetMode="External"/><Relationship Id="rId11" Type="http://schemas.openxmlformats.org/officeDocument/2006/relationships/hyperlink" Target="https://www.globalreporting.org/" TargetMode="External"/><Relationship Id="rId5" Type="http://schemas.openxmlformats.org/officeDocument/2006/relationships/hyperlink" Target="https://www.ifrs.org/news-and-events/news/2022/10/issb-unanimously-confirms-scope-3-ghg-emissions-disclosure-requirements-with-strong-application-support-among-key-decisions/" TargetMode="External"/><Relationship Id="rId15" Type="http://schemas.openxmlformats.org/officeDocument/2006/relationships/hyperlink" Target="https://www.climateaction100.org/" TargetMode="External"/><Relationship Id="rId23" Type="http://schemas.openxmlformats.org/officeDocument/2006/relationships/hyperlink" Target="https://www.efrag.org/Assets/Download?assetUrl=%2Fsites%2Fwebpublishing%2FMeeting%20Documents%2F2211141505388508%2FEFRAG%20Cover%20Note%20221115%20Approval%20of%20draft%20ESRS%20Set%201.pdf" TargetMode="External"/><Relationship Id="rId10" Type="http://schemas.openxmlformats.org/officeDocument/2006/relationships/hyperlink" Target="https://www.sasb.org/about/global-use/" TargetMode="External"/><Relationship Id="rId19" Type="http://schemas.openxmlformats.org/officeDocument/2006/relationships/hyperlink" Target="https://www.sec.gov/news/press-release/2022-46" TargetMode="External"/><Relationship Id="rId4" Type="http://schemas.openxmlformats.org/officeDocument/2006/relationships/hyperlink" Target="https://www.ifrs.org/projects/work-plan/general-sustainability-related-disclosures/exposure-draft-and-comment-letters/" TargetMode="External"/><Relationship Id="rId9" Type="http://schemas.openxmlformats.org/officeDocument/2006/relationships/hyperlink" Target="https://www.fsb-tcfd.org/support-tcfd/" TargetMode="External"/><Relationship Id="rId14" Type="http://schemas.openxmlformats.org/officeDocument/2006/relationships/hyperlink" Target="https://www.cfodive.com/news/esg-score-hurts-credit-rating-20-percent-organizations-moodys/637427/" TargetMode="External"/><Relationship Id="rId22" Type="http://schemas.openxmlformats.org/officeDocument/2006/relationships/hyperlink" Target="https://www.europarl.europa.eu/news/en/press-room/20221107IPR49611/sustainable-economy-parliament-adopts-new-reporting-rules-for-multinational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3A8AD-38C0-4854-81B3-9B99B4E007ED}"/>
              </a:ext>
            </a:extLst>
          </p:cNvPr>
          <p:cNvSpPr>
            <a:spLocks noGrp="1"/>
          </p:cNvSpPr>
          <p:nvPr>
            <p:ph type="ctrTitle"/>
          </p:nvPr>
        </p:nvSpPr>
        <p:spPr>
          <a:xfrm>
            <a:off x="463296" y="4607511"/>
            <a:ext cx="5766816" cy="1474681"/>
          </a:xfrm>
        </p:spPr>
        <p:txBody>
          <a:bodyPr/>
          <a:lstStyle/>
          <a:p>
            <a:pPr lvl="0" defTabSz="914400">
              <a:lnSpc>
                <a:spcPct val="100000"/>
              </a:lnSpc>
              <a:spcBef>
                <a:spcPts val="0"/>
              </a:spcBef>
            </a:pPr>
            <a:r>
              <a:rPr lang="en-US" sz="2800" dirty="0"/>
              <a:t>Environmental, Social, and Governance (ESG) Landscape Overview</a:t>
            </a:r>
            <a:br>
              <a:rPr lang="en-US" sz="2800" dirty="0"/>
            </a:br>
            <a:r>
              <a:rPr lang="en-US" sz="2400" b="1" dirty="0">
                <a:solidFill>
                  <a:schemeClr val="bg1"/>
                </a:solidFill>
              </a:rPr>
              <a:t>SYFA Spring Conference</a:t>
            </a:r>
          </a:p>
        </p:txBody>
      </p:sp>
      <p:pic>
        <p:nvPicPr>
          <p:cNvPr id="9" name="Picture 8" descr="A picture containing shape&#10;&#10;Description automatically generated">
            <a:extLst>
              <a:ext uri="{FF2B5EF4-FFF2-40B4-BE49-F238E27FC236}">
                <a16:creationId xmlns:a16="http://schemas.microsoft.com/office/drawing/2014/main" id="{92D0F507-515B-7F4A-9FE4-10E84A657AF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10868" y="0"/>
            <a:ext cx="6081132" cy="6858000"/>
          </a:xfrm>
          <a:prstGeom prst="rect">
            <a:avLst/>
          </a:prstGeom>
        </p:spPr>
      </p:pic>
      <p:sp>
        <p:nvSpPr>
          <p:cNvPr id="4" name="Text Placeholder 4">
            <a:extLst>
              <a:ext uri="{FF2B5EF4-FFF2-40B4-BE49-F238E27FC236}">
                <a16:creationId xmlns:a16="http://schemas.microsoft.com/office/drawing/2014/main" id="{1BDCE988-FEAA-417B-9F81-F92F8EDE0A04}"/>
              </a:ext>
            </a:extLst>
          </p:cNvPr>
          <p:cNvSpPr>
            <a:spLocks noGrp="1"/>
          </p:cNvSpPr>
          <p:nvPr>
            <p:ph type="body" sz="quarter" idx="10"/>
          </p:nvPr>
        </p:nvSpPr>
        <p:spPr>
          <a:xfrm>
            <a:off x="501651" y="6197046"/>
            <a:ext cx="4446269" cy="273050"/>
          </a:xfrm>
        </p:spPr>
        <p:txBody>
          <a:bodyPr/>
          <a:lstStyle/>
          <a:p>
            <a:r>
              <a:rPr lang="en-US" dirty="0"/>
              <a:t>April 2023</a:t>
            </a:r>
          </a:p>
        </p:txBody>
      </p:sp>
    </p:spTree>
    <p:extLst>
      <p:ext uri="{BB962C8B-B14F-4D97-AF65-F5344CB8AC3E}">
        <p14:creationId xmlns:p14="http://schemas.microsoft.com/office/powerpoint/2010/main" val="214848570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FBB76B-E96C-4D37-AB6F-68BDCC58A574}"/>
              </a:ext>
            </a:extLst>
          </p:cNvPr>
          <p:cNvSpPr>
            <a:spLocks noGrp="1"/>
          </p:cNvSpPr>
          <p:nvPr>
            <p:ph type="body" sz="quarter" idx="22"/>
          </p:nvPr>
        </p:nvSpPr>
        <p:spPr>
          <a:xfrm>
            <a:off x="463295" y="720416"/>
            <a:ext cx="11277600" cy="266629"/>
          </a:xfrm>
        </p:spPr>
        <p:txBody>
          <a:bodyPr/>
          <a:lstStyle/>
          <a:p>
            <a:r>
              <a:rPr lang="en-US" sz="1600"/>
              <a:t>Recent developments from government regulators and international sustainability standard-setters</a:t>
            </a:r>
          </a:p>
        </p:txBody>
      </p:sp>
      <p:sp>
        <p:nvSpPr>
          <p:cNvPr id="4" name="Title 2">
            <a:extLst>
              <a:ext uri="{FF2B5EF4-FFF2-40B4-BE49-F238E27FC236}">
                <a16:creationId xmlns:a16="http://schemas.microsoft.com/office/drawing/2014/main" id="{D4850D58-87E2-46BF-B857-2502D1DF8133}"/>
              </a:ext>
            </a:extLst>
          </p:cNvPr>
          <p:cNvSpPr>
            <a:spLocks noGrp="1"/>
          </p:cNvSpPr>
          <p:nvPr>
            <p:ph type="title"/>
          </p:nvPr>
        </p:nvSpPr>
        <p:spPr>
          <a:xfrm>
            <a:off x="463295" y="345992"/>
            <a:ext cx="11277600" cy="334099"/>
          </a:xfrm>
        </p:spPr>
        <p:txBody>
          <a:bodyPr vert="horz" lIns="0" tIns="0" rIns="0" bIns="0" rtlCol="0" anchor="t" anchorCtr="0">
            <a:noAutofit/>
          </a:bodyPr>
          <a:lstStyle/>
          <a:p>
            <a:r>
              <a:rPr lang="en-US"/>
              <a:t>Regulators |</a:t>
            </a:r>
            <a:r>
              <a:rPr lang="en-US" b="1"/>
              <a:t> </a:t>
            </a:r>
            <a:r>
              <a:rPr lang="en-US"/>
              <a:t>The global climate disclosure regulatory landscape is evolving</a:t>
            </a:r>
          </a:p>
        </p:txBody>
      </p:sp>
      <p:grpSp>
        <p:nvGrpSpPr>
          <p:cNvPr id="32" name="Group 31">
            <a:extLst>
              <a:ext uri="{FF2B5EF4-FFF2-40B4-BE49-F238E27FC236}">
                <a16:creationId xmlns:a16="http://schemas.microsoft.com/office/drawing/2014/main" id="{DA4BD1BD-A21C-4B5E-AD9A-90CD49CE4E4F}"/>
              </a:ext>
            </a:extLst>
          </p:cNvPr>
          <p:cNvGrpSpPr/>
          <p:nvPr/>
        </p:nvGrpSpPr>
        <p:grpSpPr>
          <a:xfrm>
            <a:off x="731725" y="1114097"/>
            <a:ext cx="10583075" cy="4971393"/>
            <a:chOff x="1966876" y="1802168"/>
            <a:chExt cx="8258248" cy="4520973"/>
          </a:xfrm>
          <a:solidFill>
            <a:schemeClr val="tx2">
              <a:lumMod val="20000"/>
              <a:lumOff val="80000"/>
            </a:schemeClr>
          </a:solidFill>
        </p:grpSpPr>
        <p:sp>
          <p:nvSpPr>
            <p:cNvPr id="33" name="Freeform 2">
              <a:extLst>
                <a:ext uri="{FF2B5EF4-FFF2-40B4-BE49-F238E27FC236}">
                  <a16:creationId xmlns:a16="http://schemas.microsoft.com/office/drawing/2014/main" id="{5BA86050-11D0-4A47-971A-3494AA4B4199}"/>
                </a:ext>
              </a:extLst>
            </p:cNvPr>
            <p:cNvSpPr>
              <a:spLocks noEditPoints="1"/>
            </p:cNvSpPr>
            <p:nvPr/>
          </p:nvSpPr>
          <p:spPr bwMode="gray">
            <a:xfrm>
              <a:off x="5510872" y="3564351"/>
              <a:ext cx="1908653" cy="2453767"/>
            </a:xfrm>
            <a:custGeom>
              <a:avLst/>
              <a:gdLst/>
              <a:ahLst/>
              <a:cxnLst>
                <a:cxn ang="0">
                  <a:pos x="990" y="1011"/>
                </a:cxn>
                <a:cxn ang="0">
                  <a:pos x="1140" y="940"/>
                </a:cxn>
                <a:cxn ang="0">
                  <a:pos x="1140" y="1031"/>
                </a:cxn>
                <a:cxn ang="0">
                  <a:pos x="1114" y="1148"/>
                </a:cxn>
                <a:cxn ang="0">
                  <a:pos x="1049" y="1148"/>
                </a:cxn>
                <a:cxn ang="0">
                  <a:pos x="1056" y="1044"/>
                </a:cxn>
                <a:cxn ang="0">
                  <a:pos x="1101" y="998"/>
                </a:cxn>
                <a:cxn ang="0">
                  <a:pos x="1134" y="946"/>
                </a:cxn>
                <a:cxn ang="0">
                  <a:pos x="990" y="829"/>
                </a:cxn>
                <a:cxn ang="0">
                  <a:pos x="488" y="705"/>
                </a:cxn>
                <a:cxn ang="0">
                  <a:pos x="150" y="503"/>
                </a:cxn>
                <a:cxn ang="0">
                  <a:pos x="45" y="418"/>
                </a:cxn>
                <a:cxn ang="0">
                  <a:pos x="560" y="53"/>
                </a:cxn>
                <a:cxn ang="0">
                  <a:pos x="547" y="59"/>
                </a:cxn>
                <a:cxn ang="0">
                  <a:pos x="625" y="124"/>
                </a:cxn>
                <a:cxn ang="0">
                  <a:pos x="704" y="98"/>
                </a:cxn>
                <a:cxn ang="0">
                  <a:pos x="808" y="131"/>
                </a:cxn>
                <a:cxn ang="0">
                  <a:pos x="867" y="124"/>
                </a:cxn>
                <a:cxn ang="0">
                  <a:pos x="912" y="170"/>
                </a:cxn>
                <a:cxn ang="0">
                  <a:pos x="886" y="177"/>
                </a:cxn>
                <a:cxn ang="0">
                  <a:pos x="919" y="255"/>
                </a:cxn>
                <a:cxn ang="0">
                  <a:pos x="951" y="346"/>
                </a:cxn>
                <a:cxn ang="0">
                  <a:pos x="997" y="431"/>
                </a:cxn>
                <a:cxn ang="0">
                  <a:pos x="1049" y="509"/>
                </a:cxn>
                <a:cxn ang="0">
                  <a:pos x="1153" y="503"/>
                </a:cxn>
                <a:cxn ang="0">
                  <a:pos x="1147" y="568"/>
                </a:cxn>
                <a:cxn ang="0">
                  <a:pos x="1082" y="672"/>
                </a:cxn>
                <a:cxn ang="0">
                  <a:pos x="1010" y="757"/>
                </a:cxn>
                <a:cxn ang="0">
                  <a:pos x="984" y="848"/>
                </a:cxn>
                <a:cxn ang="0">
                  <a:pos x="1003" y="966"/>
                </a:cxn>
                <a:cxn ang="0">
                  <a:pos x="951" y="1044"/>
                </a:cxn>
                <a:cxn ang="0">
                  <a:pos x="919" y="1109"/>
                </a:cxn>
                <a:cxn ang="0">
                  <a:pos x="893" y="1188"/>
                </a:cxn>
                <a:cxn ang="0">
                  <a:pos x="860" y="1279"/>
                </a:cxn>
                <a:cxn ang="0">
                  <a:pos x="769" y="1357"/>
                </a:cxn>
                <a:cxn ang="0">
                  <a:pos x="665" y="1357"/>
                </a:cxn>
                <a:cxn ang="0">
                  <a:pos x="645" y="1266"/>
                </a:cxn>
                <a:cxn ang="0">
                  <a:pos x="606" y="1161"/>
                </a:cxn>
                <a:cxn ang="0">
                  <a:pos x="573" y="1057"/>
                </a:cxn>
                <a:cxn ang="0">
                  <a:pos x="593" y="940"/>
                </a:cxn>
                <a:cxn ang="0">
                  <a:pos x="586" y="855"/>
                </a:cxn>
                <a:cxn ang="0">
                  <a:pos x="547" y="770"/>
                </a:cxn>
                <a:cxn ang="0">
                  <a:pos x="521" y="731"/>
                </a:cxn>
                <a:cxn ang="0">
                  <a:pos x="534" y="672"/>
                </a:cxn>
                <a:cxn ang="0">
                  <a:pos x="495" y="627"/>
                </a:cxn>
                <a:cxn ang="0">
                  <a:pos x="456" y="600"/>
                </a:cxn>
                <a:cxn ang="0">
                  <a:pos x="378" y="620"/>
                </a:cxn>
                <a:cxn ang="0">
                  <a:pos x="319" y="620"/>
                </a:cxn>
                <a:cxn ang="0">
                  <a:pos x="247" y="614"/>
                </a:cxn>
                <a:cxn ang="0">
                  <a:pos x="189" y="555"/>
                </a:cxn>
                <a:cxn ang="0">
                  <a:pos x="163" y="516"/>
                </a:cxn>
                <a:cxn ang="0">
                  <a:pos x="143" y="490"/>
                </a:cxn>
                <a:cxn ang="0">
                  <a:pos x="136" y="483"/>
                </a:cxn>
                <a:cxn ang="0">
                  <a:pos x="136" y="450"/>
                </a:cxn>
                <a:cxn ang="0">
                  <a:pos x="143" y="359"/>
                </a:cxn>
                <a:cxn ang="0">
                  <a:pos x="150" y="274"/>
                </a:cxn>
                <a:cxn ang="0">
                  <a:pos x="189" y="203"/>
                </a:cxn>
                <a:cxn ang="0">
                  <a:pos x="234" y="124"/>
                </a:cxn>
                <a:cxn ang="0">
                  <a:pos x="299" y="33"/>
                </a:cxn>
                <a:cxn ang="0">
                  <a:pos x="397" y="26"/>
                </a:cxn>
                <a:cxn ang="0">
                  <a:pos x="495" y="7"/>
                </a:cxn>
              </a:cxnLst>
              <a:rect l="0" t="0" r="r" b="b"/>
              <a:pathLst>
                <a:path w="1264" h="1625">
                  <a:moveTo>
                    <a:pt x="964" y="1625"/>
                  </a:moveTo>
                  <a:lnTo>
                    <a:pt x="958" y="1625"/>
                  </a:lnTo>
                  <a:lnTo>
                    <a:pt x="964" y="1625"/>
                  </a:lnTo>
                  <a:close/>
                  <a:moveTo>
                    <a:pt x="1232" y="1109"/>
                  </a:moveTo>
                  <a:lnTo>
                    <a:pt x="1225" y="1109"/>
                  </a:lnTo>
                  <a:lnTo>
                    <a:pt x="1225" y="1103"/>
                  </a:lnTo>
                  <a:lnTo>
                    <a:pt x="1232" y="1103"/>
                  </a:lnTo>
                  <a:lnTo>
                    <a:pt x="1238" y="1103"/>
                  </a:lnTo>
                  <a:lnTo>
                    <a:pt x="1238" y="1109"/>
                  </a:lnTo>
                  <a:lnTo>
                    <a:pt x="1232" y="1109"/>
                  </a:lnTo>
                  <a:close/>
                  <a:moveTo>
                    <a:pt x="1264" y="1096"/>
                  </a:moveTo>
                  <a:lnTo>
                    <a:pt x="1258" y="1096"/>
                  </a:lnTo>
                  <a:lnTo>
                    <a:pt x="1258" y="1090"/>
                  </a:lnTo>
                  <a:lnTo>
                    <a:pt x="1264" y="1083"/>
                  </a:lnTo>
                  <a:lnTo>
                    <a:pt x="1264" y="1090"/>
                  </a:lnTo>
                  <a:lnTo>
                    <a:pt x="1264" y="1096"/>
                  </a:lnTo>
                  <a:close/>
                  <a:moveTo>
                    <a:pt x="1147" y="1031"/>
                  </a:moveTo>
                  <a:lnTo>
                    <a:pt x="1147" y="1024"/>
                  </a:lnTo>
                  <a:lnTo>
                    <a:pt x="1147" y="1031"/>
                  </a:lnTo>
                  <a:close/>
                  <a:moveTo>
                    <a:pt x="990" y="1018"/>
                  </a:moveTo>
                  <a:lnTo>
                    <a:pt x="990" y="1011"/>
                  </a:lnTo>
                  <a:lnTo>
                    <a:pt x="990" y="1018"/>
                  </a:lnTo>
                  <a:close/>
                  <a:moveTo>
                    <a:pt x="299" y="1011"/>
                  </a:moveTo>
                  <a:lnTo>
                    <a:pt x="299" y="1005"/>
                  </a:lnTo>
                  <a:lnTo>
                    <a:pt x="299" y="1011"/>
                  </a:lnTo>
                  <a:close/>
                  <a:moveTo>
                    <a:pt x="1075" y="953"/>
                  </a:moveTo>
                  <a:lnTo>
                    <a:pt x="1069" y="953"/>
                  </a:lnTo>
                  <a:lnTo>
                    <a:pt x="1075" y="953"/>
                  </a:lnTo>
                  <a:lnTo>
                    <a:pt x="1069" y="946"/>
                  </a:lnTo>
                  <a:lnTo>
                    <a:pt x="1075" y="946"/>
                  </a:lnTo>
                  <a:lnTo>
                    <a:pt x="1075" y="953"/>
                  </a:lnTo>
                  <a:close/>
                  <a:moveTo>
                    <a:pt x="1056" y="940"/>
                  </a:moveTo>
                  <a:lnTo>
                    <a:pt x="1049" y="940"/>
                  </a:lnTo>
                  <a:lnTo>
                    <a:pt x="1056" y="940"/>
                  </a:lnTo>
                  <a:close/>
                  <a:moveTo>
                    <a:pt x="1062" y="933"/>
                  </a:moveTo>
                  <a:lnTo>
                    <a:pt x="1062" y="940"/>
                  </a:lnTo>
                  <a:lnTo>
                    <a:pt x="1056" y="940"/>
                  </a:lnTo>
                  <a:lnTo>
                    <a:pt x="1062" y="940"/>
                  </a:lnTo>
                  <a:lnTo>
                    <a:pt x="1062" y="933"/>
                  </a:lnTo>
                  <a:close/>
                  <a:moveTo>
                    <a:pt x="1134" y="933"/>
                  </a:moveTo>
                  <a:lnTo>
                    <a:pt x="1134" y="940"/>
                  </a:lnTo>
                  <a:lnTo>
                    <a:pt x="1140" y="940"/>
                  </a:lnTo>
                  <a:lnTo>
                    <a:pt x="1140" y="946"/>
                  </a:lnTo>
                  <a:lnTo>
                    <a:pt x="1147" y="953"/>
                  </a:lnTo>
                  <a:lnTo>
                    <a:pt x="1147" y="959"/>
                  </a:lnTo>
                  <a:lnTo>
                    <a:pt x="1147" y="966"/>
                  </a:lnTo>
                  <a:lnTo>
                    <a:pt x="1147" y="972"/>
                  </a:lnTo>
                  <a:lnTo>
                    <a:pt x="1147" y="979"/>
                  </a:lnTo>
                  <a:lnTo>
                    <a:pt x="1153" y="985"/>
                  </a:lnTo>
                  <a:lnTo>
                    <a:pt x="1153" y="992"/>
                  </a:lnTo>
                  <a:lnTo>
                    <a:pt x="1153" y="998"/>
                  </a:lnTo>
                  <a:lnTo>
                    <a:pt x="1153" y="1005"/>
                  </a:lnTo>
                  <a:lnTo>
                    <a:pt x="1147" y="1011"/>
                  </a:lnTo>
                  <a:lnTo>
                    <a:pt x="1147" y="1005"/>
                  </a:lnTo>
                  <a:lnTo>
                    <a:pt x="1147" y="998"/>
                  </a:lnTo>
                  <a:lnTo>
                    <a:pt x="1140" y="998"/>
                  </a:lnTo>
                  <a:lnTo>
                    <a:pt x="1140" y="1005"/>
                  </a:lnTo>
                  <a:lnTo>
                    <a:pt x="1140" y="1011"/>
                  </a:lnTo>
                  <a:lnTo>
                    <a:pt x="1147" y="1011"/>
                  </a:lnTo>
                  <a:lnTo>
                    <a:pt x="1147" y="1018"/>
                  </a:lnTo>
                  <a:lnTo>
                    <a:pt x="1140" y="1018"/>
                  </a:lnTo>
                  <a:lnTo>
                    <a:pt x="1140" y="1024"/>
                  </a:lnTo>
                  <a:lnTo>
                    <a:pt x="1140" y="1031"/>
                  </a:lnTo>
                  <a:lnTo>
                    <a:pt x="1140" y="1037"/>
                  </a:lnTo>
                  <a:lnTo>
                    <a:pt x="1140" y="1044"/>
                  </a:lnTo>
                  <a:lnTo>
                    <a:pt x="1140" y="1051"/>
                  </a:lnTo>
                  <a:lnTo>
                    <a:pt x="1134" y="1051"/>
                  </a:lnTo>
                  <a:lnTo>
                    <a:pt x="1134" y="1057"/>
                  </a:lnTo>
                  <a:lnTo>
                    <a:pt x="1134" y="1064"/>
                  </a:lnTo>
                  <a:lnTo>
                    <a:pt x="1134" y="1070"/>
                  </a:lnTo>
                  <a:lnTo>
                    <a:pt x="1134" y="1077"/>
                  </a:lnTo>
                  <a:lnTo>
                    <a:pt x="1127" y="1077"/>
                  </a:lnTo>
                  <a:lnTo>
                    <a:pt x="1127" y="1083"/>
                  </a:lnTo>
                  <a:lnTo>
                    <a:pt x="1127" y="1090"/>
                  </a:lnTo>
                  <a:lnTo>
                    <a:pt x="1127" y="1096"/>
                  </a:lnTo>
                  <a:lnTo>
                    <a:pt x="1121" y="1103"/>
                  </a:lnTo>
                  <a:lnTo>
                    <a:pt x="1121" y="1109"/>
                  </a:lnTo>
                  <a:lnTo>
                    <a:pt x="1121" y="1116"/>
                  </a:lnTo>
                  <a:lnTo>
                    <a:pt x="1121" y="1122"/>
                  </a:lnTo>
                  <a:lnTo>
                    <a:pt x="1114" y="1122"/>
                  </a:lnTo>
                  <a:lnTo>
                    <a:pt x="1114" y="1129"/>
                  </a:lnTo>
                  <a:lnTo>
                    <a:pt x="1114" y="1135"/>
                  </a:lnTo>
                  <a:lnTo>
                    <a:pt x="1114" y="1142"/>
                  </a:lnTo>
                  <a:lnTo>
                    <a:pt x="1114" y="1148"/>
                  </a:lnTo>
                  <a:lnTo>
                    <a:pt x="1108" y="1148"/>
                  </a:lnTo>
                  <a:lnTo>
                    <a:pt x="1108" y="1155"/>
                  </a:lnTo>
                  <a:lnTo>
                    <a:pt x="1108" y="1161"/>
                  </a:lnTo>
                  <a:lnTo>
                    <a:pt x="1108" y="1168"/>
                  </a:lnTo>
                  <a:lnTo>
                    <a:pt x="1101" y="1174"/>
                  </a:lnTo>
                  <a:lnTo>
                    <a:pt x="1101" y="1181"/>
                  </a:lnTo>
                  <a:lnTo>
                    <a:pt x="1095" y="1181"/>
                  </a:lnTo>
                  <a:lnTo>
                    <a:pt x="1088" y="1181"/>
                  </a:lnTo>
                  <a:lnTo>
                    <a:pt x="1088" y="1188"/>
                  </a:lnTo>
                  <a:lnTo>
                    <a:pt x="1082" y="1188"/>
                  </a:lnTo>
                  <a:lnTo>
                    <a:pt x="1075" y="1188"/>
                  </a:lnTo>
                  <a:lnTo>
                    <a:pt x="1069" y="1188"/>
                  </a:lnTo>
                  <a:lnTo>
                    <a:pt x="1062" y="1188"/>
                  </a:lnTo>
                  <a:lnTo>
                    <a:pt x="1062" y="1181"/>
                  </a:lnTo>
                  <a:lnTo>
                    <a:pt x="1056" y="1181"/>
                  </a:lnTo>
                  <a:lnTo>
                    <a:pt x="1056" y="1174"/>
                  </a:lnTo>
                  <a:lnTo>
                    <a:pt x="1056" y="1168"/>
                  </a:lnTo>
                  <a:lnTo>
                    <a:pt x="1049" y="1168"/>
                  </a:lnTo>
                  <a:lnTo>
                    <a:pt x="1049" y="1161"/>
                  </a:lnTo>
                  <a:lnTo>
                    <a:pt x="1049" y="1155"/>
                  </a:lnTo>
                  <a:lnTo>
                    <a:pt x="1049" y="1148"/>
                  </a:lnTo>
                  <a:lnTo>
                    <a:pt x="1049" y="1142"/>
                  </a:lnTo>
                  <a:lnTo>
                    <a:pt x="1049" y="1135"/>
                  </a:lnTo>
                  <a:lnTo>
                    <a:pt x="1043" y="1135"/>
                  </a:lnTo>
                  <a:lnTo>
                    <a:pt x="1043" y="1129"/>
                  </a:lnTo>
                  <a:lnTo>
                    <a:pt x="1043" y="1122"/>
                  </a:lnTo>
                  <a:lnTo>
                    <a:pt x="1043" y="1116"/>
                  </a:lnTo>
                  <a:lnTo>
                    <a:pt x="1049" y="1116"/>
                  </a:lnTo>
                  <a:lnTo>
                    <a:pt x="1049" y="1109"/>
                  </a:lnTo>
                  <a:lnTo>
                    <a:pt x="1056" y="1109"/>
                  </a:lnTo>
                  <a:lnTo>
                    <a:pt x="1056" y="1103"/>
                  </a:lnTo>
                  <a:lnTo>
                    <a:pt x="1056" y="1096"/>
                  </a:lnTo>
                  <a:lnTo>
                    <a:pt x="1056" y="1090"/>
                  </a:lnTo>
                  <a:lnTo>
                    <a:pt x="1062" y="1090"/>
                  </a:lnTo>
                  <a:lnTo>
                    <a:pt x="1062" y="1083"/>
                  </a:lnTo>
                  <a:lnTo>
                    <a:pt x="1062" y="1077"/>
                  </a:lnTo>
                  <a:lnTo>
                    <a:pt x="1062" y="1070"/>
                  </a:lnTo>
                  <a:lnTo>
                    <a:pt x="1062" y="1064"/>
                  </a:lnTo>
                  <a:lnTo>
                    <a:pt x="1062" y="1057"/>
                  </a:lnTo>
                  <a:lnTo>
                    <a:pt x="1056" y="1057"/>
                  </a:lnTo>
                  <a:lnTo>
                    <a:pt x="1056" y="1051"/>
                  </a:lnTo>
                  <a:lnTo>
                    <a:pt x="1056" y="1044"/>
                  </a:lnTo>
                  <a:lnTo>
                    <a:pt x="1056" y="1037"/>
                  </a:lnTo>
                  <a:lnTo>
                    <a:pt x="1056" y="1031"/>
                  </a:lnTo>
                  <a:lnTo>
                    <a:pt x="1062" y="1024"/>
                  </a:lnTo>
                  <a:lnTo>
                    <a:pt x="1062" y="1018"/>
                  </a:lnTo>
                  <a:lnTo>
                    <a:pt x="1062" y="1011"/>
                  </a:lnTo>
                  <a:lnTo>
                    <a:pt x="1069" y="1011"/>
                  </a:lnTo>
                  <a:lnTo>
                    <a:pt x="1075" y="1011"/>
                  </a:lnTo>
                  <a:lnTo>
                    <a:pt x="1075" y="1005"/>
                  </a:lnTo>
                  <a:lnTo>
                    <a:pt x="1075" y="1011"/>
                  </a:lnTo>
                  <a:lnTo>
                    <a:pt x="1075" y="1005"/>
                  </a:lnTo>
                  <a:lnTo>
                    <a:pt x="1082" y="1005"/>
                  </a:lnTo>
                  <a:lnTo>
                    <a:pt x="1082" y="1011"/>
                  </a:lnTo>
                  <a:lnTo>
                    <a:pt x="1082" y="1005"/>
                  </a:lnTo>
                  <a:lnTo>
                    <a:pt x="1088" y="1005"/>
                  </a:lnTo>
                  <a:lnTo>
                    <a:pt x="1088" y="1011"/>
                  </a:lnTo>
                  <a:lnTo>
                    <a:pt x="1095" y="1005"/>
                  </a:lnTo>
                  <a:lnTo>
                    <a:pt x="1088" y="1005"/>
                  </a:lnTo>
                  <a:lnTo>
                    <a:pt x="1088" y="998"/>
                  </a:lnTo>
                  <a:lnTo>
                    <a:pt x="1095" y="998"/>
                  </a:lnTo>
                  <a:lnTo>
                    <a:pt x="1101" y="992"/>
                  </a:lnTo>
                  <a:lnTo>
                    <a:pt x="1101" y="998"/>
                  </a:lnTo>
                  <a:lnTo>
                    <a:pt x="1108" y="998"/>
                  </a:lnTo>
                  <a:lnTo>
                    <a:pt x="1101" y="998"/>
                  </a:lnTo>
                  <a:lnTo>
                    <a:pt x="1101" y="992"/>
                  </a:lnTo>
                  <a:lnTo>
                    <a:pt x="1108" y="985"/>
                  </a:lnTo>
                  <a:lnTo>
                    <a:pt x="1108" y="992"/>
                  </a:lnTo>
                  <a:lnTo>
                    <a:pt x="1108" y="985"/>
                  </a:lnTo>
                  <a:lnTo>
                    <a:pt x="1114" y="985"/>
                  </a:lnTo>
                  <a:lnTo>
                    <a:pt x="1114" y="979"/>
                  </a:lnTo>
                  <a:lnTo>
                    <a:pt x="1114" y="985"/>
                  </a:lnTo>
                  <a:lnTo>
                    <a:pt x="1114" y="979"/>
                  </a:lnTo>
                  <a:lnTo>
                    <a:pt x="1114" y="972"/>
                  </a:lnTo>
                  <a:lnTo>
                    <a:pt x="1114" y="979"/>
                  </a:lnTo>
                  <a:lnTo>
                    <a:pt x="1114" y="972"/>
                  </a:lnTo>
                  <a:lnTo>
                    <a:pt x="1114" y="966"/>
                  </a:lnTo>
                  <a:lnTo>
                    <a:pt x="1114" y="959"/>
                  </a:lnTo>
                  <a:lnTo>
                    <a:pt x="1121" y="966"/>
                  </a:lnTo>
                  <a:lnTo>
                    <a:pt x="1121" y="959"/>
                  </a:lnTo>
                  <a:lnTo>
                    <a:pt x="1127" y="959"/>
                  </a:lnTo>
                  <a:lnTo>
                    <a:pt x="1127" y="953"/>
                  </a:lnTo>
                  <a:lnTo>
                    <a:pt x="1134" y="953"/>
                  </a:lnTo>
                  <a:lnTo>
                    <a:pt x="1134" y="946"/>
                  </a:lnTo>
                  <a:lnTo>
                    <a:pt x="1127" y="946"/>
                  </a:lnTo>
                  <a:lnTo>
                    <a:pt x="1127" y="940"/>
                  </a:lnTo>
                  <a:lnTo>
                    <a:pt x="1127" y="946"/>
                  </a:lnTo>
                  <a:lnTo>
                    <a:pt x="1134" y="946"/>
                  </a:lnTo>
                  <a:lnTo>
                    <a:pt x="1134" y="940"/>
                  </a:lnTo>
                  <a:lnTo>
                    <a:pt x="1134" y="933"/>
                  </a:lnTo>
                  <a:close/>
                  <a:moveTo>
                    <a:pt x="1049" y="933"/>
                  </a:moveTo>
                  <a:lnTo>
                    <a:pt x="1043" y="933"/>
                  </a:lnTo>
                  <a:lnTo>
                    <a:pt x="1043" y="927"/>
                  </a:lnTo>
                  <a:lnTo>
                    <a:pt x="1043" y="920"/>
                  </a:lnTo>
                  <a:lnTo>
                    <a:pt x="1049" y="920"/>
                  </a:lnTo>
                  <a:lnTo>
                    <a:pt x="1049" y="927"/>
                  </a:lnTo>
                  <a:lnTo>
                    <a:pt x="1049" y="933"/>
                  </a:lnTo>
                  <a:close/>
                  <a:moveTo>
                    <a:pt x="1095" y="887"/>
                  </a:moveTo>
                  <a:lnTo>
                    <a:pt x="1088" y="887"/>
                  </a:lnTo>
                  <a:lnTo>
                    <a:pt x="1095" y="887"/>
                  </a:lnTo>
                  <a:close/>
                  <a:moveTo>
                    <a:pt x="990" y="861"/>
                  </a:moveTo>
                  <a:lnTo>
                    <a:pt x="990" y="855"/>
                  </a:lnTo>
                  <a:lnTo>
                    <a:pt x="990" y="861"/>
                  </a:lnTo>
                  <a:close/>
                  <a:moveTo>
                    <a:pt x="984" y="829"/>
                  </a:moveTo>
                  <a:lnTo>
                    <a:pt x="990" y="829"/>
                  </a:lnTo>
                  <a:lnTo>
                    <a:pt x="984" y="829"/>
                  </a:lnTo>
                  <a:lnTo>
                    <a:pt x="990" y="829"/>
                  </a:lnTo>
                  <a:lnTo>
                    <a:pt x="984" y="829"/>
                  </a:lnTo>
                  <a:lnTo>
                    <a:pt x="984" y="822"/>
                  </a:lnTo>
                  <a:lnTo>
                    <a:pt x="984" y="816"/>
                  </a:lnTo>
                  <a:lnTo>
                    <a:pt x="984" y="822"/>
                  </a:lnTo>
                  <a:lnTo>
                    <a:pt x="984" y="829"/>
                  </a:lnTo>
                  <a:close/>
                  <a:moveTo>
                    <a:pt x="990" y="809"/>
                  </a:moveTo>
                  <a:lnTo>
                    <a:pt x="990" y="816"/>
                  </a:lnTo>
                  <a:lnTo>
                    <a:pt x="990" y="809"/>
                  </a:lnTo>
                  <a:lnTo>
                    <a:pt x="990" y="803"/>
                  </a:lnTo>
                  <a:lnTo>
                    <a:pt x="990" y="809"/>
                  </a:lnTo>
                  <a:close/>
                  <a:moveTo>
                    <a:pt x="1232" y="803"/>
                  </a:moveTo>
                  <a:lnTo>
                    <a:pt x="1225" y="796"/>
                  </a:lnTo>
                  <a:lnTo>
                    <a:pt x="1232" y="796"/>
                  </a:lnTo>
                  <a:lnTo>
                    <a:pt x="1232" y="803"/>
                  </a:lnTo>
                  <a:close/>
                  <a:moveTo>
                    <a:pt x="521" y="724"/>
                  </a:moveTo>
                  <a:lnTo>
                    <a:pt x="528" y="724"/>
                  </a:lnTo>
                  <a:lnTo>
                    <a:pt x="521" y="724"/>
                  </a:lnTo>
                  <a:close/>
                  <a:moveTo>
                    <a:pt x="488" y="711"/>
                  </a:moveTo>
                  <a:lnTo>
                    <a:pt x="488" y="705"/>
                  </a:lnTo>
                  <a:lnTo>
                    <a:pt x="488" y="711"/>
                  </a:lnTo>
                  <a:close/>
                  <a:moveTo>
                    <a:pt x="502" y="685"/>
                  </a:moveTo>
                  <a:lnTo>
                    <a:pt x="502" y="679"/>
                  </a:lnTo>
                  <a:lnTo>
                    <a:pt x="502" y="685"/>
                  </a:lnTo>
                  <a:close/>
                  <a:moveTo>
                    <a:pt x="521" y="646"/>
                  </a:moveTo>
                  <a:lnTo>
                    <a:pt x="521" y="653"/>
                  </a:lnTo>
                  <a:lnTo>
                    <a:pt x="515" y="653"/>
                  </a:lnTo>
                  <a:lnTo>
                    <a:pt x="515" y="646"/>
                  </a:lnTo>
                  <a:lnTo>
                    <a:pt x="521" y="646"/>
                  </a:lnTo>
                  <a:close/>
                  <a:moveTo>
                    <a:pt x="195" y="574"/>
                  </a:moveTo>
                  <a:lnTo>
                    <a:pt x="189" y="574"/>
                  </a:lnTo>
                  <a:lnTo>
                    <a:pt x="195" y="574"/>
                  </a:lnTo>
                  <a:close/>
                  <a:moveTo>
                    <a:pt x="150" y="509"/>
                  </a:moveTo>
                  <a:lnTo>
                    <a:pt x="150" y="503"/>
                  </a:lnTo>
                  <a:lnTo>
                    <a:pt x="150" y="509"/>
                  </a:lnTo>
                  <a:close/>
                  <a:moveTo>
                    <a:pt x="143" y="503"/>
                  </a:moveTo>
                  <a:lnTo>
                    <a:pt x="136" y="503"/>
                  </a:lnTo>
                  <a:lnTo>
                    <a:pt x="143" y="503"/>
                  </a:lnTo>
                  <a:close/>
                  <a:moveTo>
                    <a:pt x="150" y="503"/>
                  </a:moveTo>
                  <a:lnTo>
                    <a:pt x="150" y="496"/>
                  </a:lnTo>
                  <a:lnTo>
                    <a:pt x="150" y="503"/>
                  </a:lnTo>
                  <a:close/>
                  <a:moveTo>
                    <a:pt x="19" y="437"/>
                  </a:moveTo>
                  <a:lnTo>
                    <a:pt x="13" y="437"/>
                  </a:lnTo>
                  <a:lnTo>
                    <a:pt x="19" y="437"/>
                  </a:lnTo>
                  <a:close/>
                  <a:moveTo>
                    <a:pt x="32" y="437"/>
                  </a:moveTo>
                  <a:lnTo>
                    <a:pt x="26" y="437"/>
                  </a:lnTo>
                  <a:lnTo>
                    <a:pt x="26" y="431"/>
                  </a:lnTo>
                  <a:lnTo>
                    <a:pt x="32" y="431"/>
                  </a:lnTo>
                  <a:lnTo>
                    <a:pt x="32" y="437"/>
                  </a:lnTo>
                  <a:close/>
                  <a:moveTo>
                    <a:pt x="39" y="431"/>
                  </a:moveTo>
                  <a:lnTo>
                    <a:pt x="32" y="431"/>
                  </a:lnTo>
                  <a:lnTo>
                    <a:pt x="39" y="431"/>
                  </a:lnTo>
                  <a:close/>
                  <a:moveTo>
                    <a:pt x="997" y="424"/>
                  </a:moveTo>
                  <a:lnTo>
                    <a:pt x="1003" y="424"/>
                  </a:lnTo>
                  <a:lnTo>
                    <a:pt x="997" y="424"/>
                  </a:lnTo>
                  <a:lnTo>
                    <a:pt x="990" y="424"/>
                  </a:lnTo>
                  <a:lnTo>
                    <a:pt x="997" y="418"/>
                  </a:lnTo>
                  <a:lnTo>
                    <a:pt x="997" y="424"/>
                  </a:lnTo>
                  <a:close/>
                  <a:moveTo>
                    <a:pt x="45" y="418"/>
                  </a:moveTo>
                  <a:lnTo>
                    <a:pt x="39" y="418"/>
                  </a:lnTo>
                  <a:lnTo>
                    <a:pt x="39" y="411"/>
                  </a:lnTo>
                  <a:lnTo>
                    <a:pt x="45" y="418"/>
                  </a:lnTo>
                  <a:close/>
                  <a:moveTo>
                    <a:pt x="19" y="405"/>
                  </a:moveTo>
                  <a:lnTo>
                    <a:pt x="19" y="411"/>
                  </a:lnTo>
                  <a:lnTo>
                    <a:pt x="19" y="405"/>
                  </a:lnTo>
                  <a:lnTo>
                    <a:pt x="13" y="405"/>
                  </a:lnTo>
                  <a:lnTo>
                    <a:pt x="19" y="405"/>
                  </a:lnTo>
                  <a:close/>
                  <a:moveTo>
                    <a:pt x="6" y="405"/>
                  </a:moveTo>
                  <a:lnTo>
                    <a:pt x="6" y="398"/>
                  </a:lnTo>
                  <a:lnTo>
                    <a:pt x="6" y="405"/>
                  </a:lnTo>
                  <a:close/>
                  <a:moveTo>
                    <a:pt x="6" y="398"/>
                  </a:moveTo>
                  <a:lnTo>
                    <a:pt x="0" y="398"/>
                  </a:lnTo>
                  <a:lnTo>
                    <a:pt x="6" y="398"/>
                  </a:lnTo>
                  <a:close/>
                  <a:moveTo>
                    <a:pt x="136" y="353"/>
                  </a:moveTo>
                  <a:lnTo>
                    <a:pt x="136" y="346"/>
                  </a:lnTo>
                  <a:lnTo>
                    <a:pt x="136" y="353"/>
                  </a:lnTo>
                  <a:close/>
                  <a:moveTo>
                    <a:pt x="554" y="72"/>
                  </a:moveTo>
                  <a:lnTo>
                    <a:pt x="554" y="79"/>
                  </a:lnTo>
                  <a:lnTo>
                    <a:pt x="547" y="79"/>
                  </a:lnTo>
                  <a:lnTo>
                    <a:pt x="547" y="72"/>
                  </a:lnTo>
                  <a:lnTo>
                    <a:pt x="554" y="72"/>
                  </a:lnTo>
                  <a:close/>
                  <a:moveTo>
                    <a:pt x="554" y="59"/>
                  </a:moveTo>
                  <a:lnTo>
                    <a:pt x="560" y="53"/>
                  </a:lnTo>
                  <a:lnTo>
                    <a:pt x="560" y="59"/>
                  </a:lnTo>
                  <a:lnTo>
                    <a:pt x="554" y="59"/>
                  </a:lnTo>
                  <a:close/>
                  <a:moveTo>
                    <a:pt x="534" y="7"/>
                  </a:moveTo>
                  <a:lnTo>
                    <a:pt x="541" y="7"/>
                  </a:lnTo>
                  <a:lnTo>
                    <a:pt x="534" y="7"/>
                  </a:lnTo>
                  <a:lnTo>
                    <a:pt x="541" y="7"/>
                  </a:lnTo>
                  <a:lnTo>
                    <a:pt x="547" y="13"/>
                  </a:lnTo>
                  <a:lnTo>
                    <a:pt x="541" y="13"/>
                  </a:lnTo>
                  <a:lnTo>
                    <a:pt x="547" y="13"/>
                  </a:lnTo>
                  <a:lnTo>
                    <a:pt x="554" y="13"/>
                  </a:lnTo>
                  <a:lnTo>
                    <a:pt x="554" y="7"/>
                  </a:lnTo>
                  <a:lnTo>
                    <a:pt x="554" y="13"/>
                  </a:lnTo>
                  <a:lnTo>
                    <a:pt x="554" y="20"/>
                  </a:lnTo>
                  <a:lnTo>
                    <a:pt x="547" y="20"/>
                  </a:lnTo>
                  <a:lnTo>
                    <a:pt x="547" y="26"/>
                  </a:lnTo>
                  <a:lnTo>
                    <a:pt x="547" y="33"/>
                  </a:lnTo>
                  <a:lnTo>
                    <a:pt x="554" y="33"/>
                  </a:lnTo>
                  <a:lnTo>
                    <a:pt x="554" y="40"/>
                  </a:lnTo>
                  <a:lnTo>
                    <a:pt x="554" y="46"/>
                  </a:lnTo>
                  <a:lnTo>
                    <a:pt x="554" y="53"/>
                  </a:lnTo>
                  <a:lnTo>
                    <a:pt x="547" y="59"/>
                  </a:lnTo>
                  <a:lnTo>
                    <a:pt x="541" y="66"/>
                  </a:lnTo>
                  <a:lnTo>
                    <a:pt x="541" y="72"/>
                  </a:lnTo>
                  <a:lnTo>
                    <a:pt x="541" y="79"/>
                  </a:lnTo>
                  <a:lnTo>
                    <a:pt x="547" y="79"/>
                  </a:lnTo>
                  <a:lnTo>
                    <a:pt x="554" y="79"/>
                  </a:lnTo>
                  <a:lnTo>
                    <a:pt x="554" y="85"/>
                  </a:lnTo>
                  <a:lnTo>
                    <a:pt x="560" y="85"/>
                  </a:lnTo>
                  <a:lnTo>
                    <a:pt x="567" y="85"/>
                  </a:lnTo>
                  <a:lnTo>
                    <a:pt x="567" y="92"/>
                  </a:lnTo>
                  <a:lnTo>
                    <a:pt x="573" y="92"/>
                  </a:lnTo>
                  <a:lnTo>
                    <a:pt x="580" y="92"/>
                  </a:lnTo>
                  <a:lnTo>
                    <a:pt x="586" y="92"/>
                  </a:lnTo>
                  <a:lnTo>
                    <a:pt x="593" y="92"/>
                  </a:lnTo>
                  <a:lnTo>
                    <a:pt x="599" y="92"/>
                  </a:lnTo>
                  <a:lnTo>
                    <a:pt x="599" y="98"/>
                  </a:lnTo>
                  <a:lnTo>
                    <a:pt x="606" y="98"/>
                  </a:lnTo>
                  <a:lnTo>
                    <a:pt x="612" y="98"/>
                  </a:lnTo>
                  <a:lnTo>
                    <a:pt x="619" y="105"/>
                  </a:lnTo>
                  <a:lnTo>
                    <a:pt x="619" y="111"/>
                  </a:lnTo>
                  <a:lnTo>
                    <a:pt x="625" y="118"/>
                  </a:lnTo>
                  <a:lnTo>
                    <a:pt x="625" y="124"/>
                  </a:lnTo>
                  <a:lnTo>
                    <a:pt x="632" y="124"/>
                  </a:lnTo>
                  <a:lnTo>
                    <a:pt x="638" y="124"/>
                  </a:lnTo>
                  <a:lnTo>
                    <a:pt x="645" y="124"/>
                  </a:lnTo>
                  <a:lnTo>
                    <a:pt x="651" y="131"/>
                  </a:lnTo>
                  <a:lnTo>
                    <a:pt x="658" y="131"/>
                  </a:lnTo>
                  <a:lnTo>
                    <a:pt x="665" y="131"/>
                  </a:lnTo>
                  <a:lnTo>
                    <a:pt x="665" y="137"/>
                  </a:lnTo>
                  <a:lnTo>
                    <a:pt x="671" y="137"/>
                  </a:lnTo>
                  <a:lnTo>
                    <a:pt x="671" y="144"/>
                  </a:lnTo>
                  <a:lnTo>
                    <a:pt x="678" y="144"/>
                  </a:lnTo>
                  <a:lnTo>
                    <a:pt x="684" y="144"/>
                  </a:lnTo>
                  <a:lnTo>
                    <a:pt x="684" y="137"/>
                  </a:lnTo>
                  <a:lnTo>
                    <a:pt x="691" y="137"/>
                  </a:lnTo>
                  <a:lnTo>
                    <a:pt x="691" y="131"/>
                  </a:lnTo>
                  <a:lnTo>
                    <a:pt x="691" y="124"/>
                  </a:lnTo>
                  <a:lnTo>
                    <a:pt x="691" y="118"/>
                  </a:lnTo>
                  <a:lnTo>
                    <a:pt x="691" y="111"/>
                  </a:lnTo>
                  <a:lnTo>
                    <a:pt x="691" y="105"/>
                  </a:lnTo>
                  <a:lnTo>
                    <a:pt x="697" y="105"/>
                  </a:lnTo>
                  <a:lnTo>
                    <a:pt x="697" y="98"/>
                  </a:lnTo>
                  <a:lnTo>
                    <a:pt x="704" y="98"/>
                  </a:lnTo>
                  <a:lnTo>
                    <a:pt x="710" y="92"/>
                  </a:lnTo>
                  <a:lnTo>
                    <a:pt x="717" y="92"/>
                  </a:lnTo>
                  <a:lnTo>
                    <a:pt x="723" y="92"/>
                  </a:lnTo>
                  <a:lnTo>
                    <a:pt x="730" y="92"/>
                  </a:lnTo>
                  <a:lnTo>
                    <a:pt x="736" y="98"/>
                  </a:lnTo>
                  <a:lnTo>
                    <a:pt x="736" y="105"/>
                  </a:lnTo>
                  <a:lnTo>
                    <a:pt x="743" y="105"/>
                  </a:lnTo>
                  <a:lnTo>
                    <a:pt x="749" y="105"/>
                  </a:lnTo>
                  <a:lnTo>
                    <a:pt x="749" y="111"/>
                  </a:lnTo>
                  <a:lnTo>
                    <a:pt x="756" y="111"/>
                  </a:lnTo>
                  <a:lnTo>
                    <a:pt x="762" y="111"/>
                  </a:lnTo>
                  <a:lnTo>
                    <a:pt x="769" y="111"/>
                  </a:lnTo>
                  <a:lnTo>
                    <a:pt x="769" y="118"/>
                  </a:lnTo>
                  <a:lnTo>
                    <a:pt x="775" y="118"/>
                  </a:lnTo>
                  <a:lnTo>
                    <a:pt x="782" y="118"/>
                  </a:lnTo>
                  <a:lnTo>
                    <a:pt x="788" y="118"/>
                  </a:lnTo>
                  <a:lnTo>
                    <a:pt x="795" y="118"/>
                  </a:lnTo>
                  <a:lnTo>
                    <a:pt x="795" y="124"/>
                  </a:lnTo>
                  <a:lnTo>
                    <a:pt x="801" y="124"/>
                  </a:lnTo>
                  <a:lnTo>
                    <a:pt x="808" y="124"/>
                  </a:lnTo>
                  <a:lnTo>
                    <a:pt x="808" y="131"/>
                  </a:lnTo>
                  <a:lnTo>
                    <a:pt x="814" y="131"/>
                  </a:lnTo>
                  <a:lnTo>
                    <a:pt x="821" y="131"/>
                  </a:lnTo>
                  <a:lnTo>
                    <a:pt x="827" y="131"/>
                  </a:lnTo>
                  <a:lnTo>
                    <a:pt x="834" y="131"/>
                  </a:lnTo>
                  <a:lnTo>
                    <a:pt x="841" y="131"/>
                  </a:lnTo>
                  <a:lnTo>
                    <a:pt x="841" y="124"/>
                  </a:lnTo>
                  <a:lnTo>
                    <a:pt x="847" y="124"/>
                  </a:lnTo>
                  <a:lnTo>
                    <a:pt x="847" y="118"/>
                  </a:lnTo>
                  <a:lnTo>
                    <a:pt x="854" y="118"/>
                  </a:lnTo>
                  <a:lnTo>
                    <a:pt x="860" y="118"/>
                  </a:lnTo>
                  <a:lnTo>
                    <a:pt x="854" y="118"/>
                  </a:lnTo>
                  <a:lnTo>
                    <a:pt x="854" y="124"/>
                  </a:lnTo>
                  <a:lnTo>
                    <a:pt x="860" y="124"/>
                  </a:lnTo>
                  <a:lnTo>
                    <a:pt x="860" y="118"/>
                  </a:lnTo>
                  <a:lnTo>
                    <a:pt x="867" y="118"/>
                  </a:lnTo>
                  <a:lnTo>
                    <a:pt x="867" y="124"/>
                  </a:lnTo>
                  <a:lnTo>
                    <a:pt x="867" y="118"/>
                  </a:lnTo>
                  <a:lnTo>
                    <a:pt x="873" y="118"/>
                  </a:lnTo>
                  <a:lnTo>
                    <a:pt x="873" y="124"/>
                  </a:lnTo>
                  <a:lnTo>
                    <a:pt x="873" y="118"/>
                  </a:lnTo>
                  <a:lnTo>
                    <a:pt x="867" y="124"/>
                  </a:lnTo>
                  <a:lnTo>
                    <a:pt x="873" y="124"/>
                  </a:lnTo>
                  <a:lnTo>
                    <a:pt x="873" y="131"/>
                  </a:lnTo>
                  <a:lnTo>
                    <a:pt x="873" y="124"/>
                  </a:lnTo>
                  <a:lnTo>
                    <a:pt x="880" y="131"/>
                  </a:lnTo>
                  <a:lnTo>
                    <a:pt x="880" y="124"/>
                  </a:lnTo>
                  <a:lnTo>
                    <a:pt x="880" y="131"/>
                  </a:lnTo>
                  <a:lnTo>
                    <a:pt x="886" y="131"/>
                  </a:lnTo>
                  <a:lnTo>
                    <a:pt x="886" y="124"/>
                  </a:lnTo>
                  <a:lnTo>
                    <a:pt x="893" y="124"/>
                  </a:lnTo>
                  <a:lnTo>
                    <a:pt x="893" y="131"/>
                  </a:lnTo>
                  <a:lnTo>
                    <a:pt x="893" y="124"/>
                  </a:lnTo>
                  <a:lnTo>
                    <a:pt x="899" y="131"/>
                  </a:lnTo>
                  <a:lnTo>
                    <a:pt x="899" y="124"/>
                  </a:lnTo>
                  <a:lnTo>
                    <a:pt x="906" y="124"/>
                  </a:lnTo>
                  <a:lnTo>
                    <a:pt x="912" y="131"/>
                  </a:lnTo>
                  <a:lnTo>
                    <a:pt x="912" y="137"/>
                  </a:lnTo>
                  <a:lnTo>
                    <a:pt x="912" y="144"/>
                  </a:lnTo>
                  <a:lnTo>
                    <a:pt x="912" y="150"/>
                  </a:lnTo>
                  <a:lnTo>
                    <a:pt x="919" y="157"/>
                  </a:lnTo>
                  <a:lnTo>
                    <a:pt x="912" y="163"/>
                  </a:lnTo>
                  <a:lnTo>
                    <a:pt x="912" y="170"/>
                  </a:lnTo>
                  <a:lnTo>
                    <a:pt x="912" y="177"/>
                  </a:lnTo>
                  <a:lnTo>
                    <a:pt x="912" y="183"/>
                  </a:lnTo>
                  <a:lnTo>
                    <a:pt x="912" y="190"/>
                  </a:lnTo>
                  <a:lnTo>
                    <a:pt x="906" y="190"/>
                  </a:lnTo>
                  <a:lnTo>
                    <a:pt x="906" y="196"/>
                  </a:lnTo>
                  <a:lnTo>
                    <a:pt x="906" y="190"/>
                  </a:lnTo>
                  <a:lnTo>
                    <a:pt x="899" y="190"/>
                  </a:lnTo>
                  <a:lnTo>
                    <a:pt x="899" y="183"/>
                  </a:lnTo>
                  <a:lnTo>
                    <a:pt x="893" y="183"/>
                  </a:lnTo>
                  <a:lnTo>
                    <a:pt x="893" y="177"/>
                  </a:lnTo>
                  <a:lnTo>
                    <a:pt x="893" y="170"/>
                  </a:lnTo>
                  <a:lnTo>
                    <a:pt x="886" y="163"/>
                  </a:lnTo>
                  <a:lnTo>
                    <a:pt x="886" y="157"/>
                  </a:lnTo>
                  <a:lnTo>
                    <a:pt x="880" y="150"/>
                  </a:lnTo>
                  <a:lnTo>
                    <a:pt x="880" y="157"/>
                  </a:lnTo>
                  <a:lnTo>
                    <a:pt x="880" y="163"/>
                  </a:lnTo>
                  <a:lnTo>
                    <a:pt x="886" y="163"/>
                  </a:lnTo>
                  <a:lnTo>
                    <a:pt x="886" y="170"/>
                  </a:lnTo>
                  <a:lnTo>
                    <a:pt x="880" y="170"/>
                  </a:lnTo>
                  <a:lnTo>
                    <a:pt x="886" y="170"/>
                  </a:lnTo>
                  <a:lnTo>
                    <a:pt x="886" y="177"/>
                  </a:lnTo>
                  <a:lnTo>
                    <a:pt x="886" y="183"/>
                  </a:lnTo>
                  <a:lnTo>
                    <a:pt x="893" y="183"/>
                  </a:lnTo>
                  <a:lnTo>
                    <a:pt x="893" y="190"/>
                  </a:lnTo>
                  <a:lnTo>
                    <a:pt x="899" y="190"/>
                  </a:lnTo>
                  <a:lnTo>
                    <a:pt x="899" y="196"/>
                  </a:lnTo>
                  <a:lnTo>
                    <a:pt x="899" y="190"/>
                  </a:lnTo>
                  <a:lnTo>
                    <a:pt x="893" y="190"/>
                  </a:lnTo>
                  <a:lnTo>
                    <a:pt x="893" y="196"/>
                  </a:lnTo>
                  <a:lnTo>
                    <a:pt x="899" y="196"/>
                  </a:lnTo>
                  <a:lnTo>
                    <a:pt x="899" y="203"/>
                  </a:lnTo>
                  <a:lnTo>
                    <a:pt x="899" y="209"/>
                  </a:lnTo>
                  <a:lnTo>
                    <a:pt x="906" y="209"/>
                  </a:lnTo>
                  <a:lnTo>
                    <a:pt x="906" y="216"/>
                  </a:lnTo>
                  <a:lnTo>
                    <a:pt x="906" y="222"/>
                  </a:lnTo>
                  <a:lnTo>
                    <a:pt x="906" y="229"/>
                  </a:lnTo>
                  <a:lnTo>
                    <a:pt x="912" y="229"/>
                  </a:lnTo>
                  <a:lnTo>
                    <a:pt x="912" y="235"/>
                  </a:lnTo>
                  <a:lnTo>
                    <a:pt x="912" y="242"/>
                  </a:lnTo>
                  <a:lnTo>
                    <a:pt x="919" y="242"/>
                  </a:lnTo>
                  <a:lnTo>
                    <a:pt x="919" y="248"/>
                  </a:lnTo>
                  <a:lnTo>
                    <a:pt x="919" y="255"/>
                  </a:lnTo>
                  <a:lnTo>
                    <a:pt x="925" y="261"/>
                  </a:lnTo>
                  <a:lnTo>
                    <a:pt x="925" y="268"/>
                  </a:lnTo>
                  <a:lnTo>
                    <a:pt x="932" y="268"/>
                  </a:lnTo>
                  <a:lnTo>
                    <a:pt x="925" y="268"/>
                  </a:lnTo>
                  <a:lnTo>
                    <a:pt x="925" y="274"/>
                  </a:lnTo>
                  <a:lnTo>
                    <a:pt x="925" y="281"/>
                  </a:lnTo>
                  <a:lnTo>
                    <a:pt x="932" y="287"/>
                  </a:lnTo>
                  <a:lnTo>
                    <a:pt x="932" y="294"/>
                  </a:lnTo>
                  <a:lnTo>
                    <a:pt x="938" y="294"/>
                  </a:lnTo>
                  <a:lnTo>
                    <a:pt x="938" y="300"/>
                  </a:lnTo>
                  <a:lnTo>
                    <a:pt x="945" y="300"/>
                  </a:lnTo>
                  <a:lnTo>
                    <a:pt x="945" y="307"/>
                  </a:lnTo>
                  <a:lnTo>
                    <a:pt x="945" y="313"/>
                  </a:lnTo>
                  <a:lnTo>
                    <a:pt x="951" y="313"/>
                  </a:lnTo>
                  <a:lnTo>
                    <a:pt x="951" y="320"/>
                  </a:lnTo>
                  <a:lnTo>
                    <a:pt x="951" y="327"/>
                  </a:lnTo>
                  <a:lnTo>
                    <a:pt x="951" y="320"/>
                  </a:lnTo>
                  <a:lnTo>
                    <a:pt x="951" y="327"/>
                  </a:lnTo>
                  <a:lnTo>
                    <a:pt x="951" y="333"/>
                  </a:lnTo>
                  <a:lnTo>
                    <a:pt x="951" y="340"/>
                  </a:lnTo>
                  <a:lnTo>
                    <a:pt x="951" y="346"/>
                  </a:lnTo>
                  <a:lnTo>
                    <a:pt x="951" y="353"/>
                  </a:lnTo>
                  <a:lnTo>
                    <a:pt x="951" y="359"/>
                  </a:lnTo>
                  <a:lnTo>
                    <a:pt x="958" y="366"/>
                  </a:lnTo>
                  <a:lnTo>
                    <a:pt x="964" y="366"/>
                  </a:lnTo>
                  <a:lnTo>
                    <a:pt x="964" y="372"/>
                  </a:lnTo>
                  <a:lnTo>
                    <a:pt x="964" y="379"/>
                  </a:lnTo>
                  <a:lnTo>
                    <a:pt x="971" y="379"/>
                  </a:lnTo>
                  <a:lnTo>
                    <a:pt x="977" y="385"/>
                  </a:lnTo>
                  <a:lnTo>
                    <a:pt x="977" y="392"/>
                  </a:lnTo>
                  <a:lnTo>
                    <a:pt x="977" y="398"/>
                  </a:lnTo>
                  <a:lnTo>
                    <a:pt x="984" y="398"/>
                  </a:lnTo>
                  <a:lnTo>
                    <a:pt x="984" y="405"/>
                  </a:lnTo>
                  <a:lnTo>
                    <a:pt x="984" y="411"/>
                  </a:lnTo>
                  <a:lnTo>
                    <a:pt x="984" y="418"/>
                  </a:lnTo>
                  <a:lnTo>
                    <a:pt x="984" y="424"/>
                  </a:lnTo>
                  <a:lnTo>
                    <a:pt x="990" y="424"/>
                  </a:lnTo>
                  <a:lnTo>
                    <a:pt x="990" y="431"/>
                  </a:lnTo>
                  <a:lnTo>
                    <a:pt x="990" y="437"/>
                  </a:lnTo>
                  <a:lnTo>
                    <a:pt x="990" y="431"/>
                  </a:lnTo>
                  <a:lnTo>
                    <a:pt x="990" y="424"/>
                  </a:lnTo>
                  <a:lnTo>
                    <a:pt x="997" y="431"/>
                  </a:lnTo>
                  <a:lnTo>
                    <a:pt x="997" y="437"/>
                  </a:lnTo>
                  <a:lnTo>
                    <a:pt x="1003" y="437"/>
                  </a:lnTo>
                  <a:lnTo>
                    <a:pt x="1010" y="444"/>
                  </a:lnTo>
                  <a:lnTo>
                    <a:pt x="1017" y="444"/>
                  </a:lnTo>
                  <a:lnTo>
                    <a:pt x="1017" y="450"/>
                  </a:lnTo>
                  <a:lnTo>
                    <a:pt x="1023" y="457"/>
                  </a:lnTo>
                  <a:lnTo>
                    <a:pt x="1023" y="464"/>
                  </a:lnTo>
                  <a:lnTo>
                    <a:pt x="1030" y="464"/>
                  </a:lnTo>
                  <a:lnTo>
                    <a:pt x="1030" y="470"/>
                  </a:lnTo>
                  <a:lnTo>
                    <a:pt x="1036" y="470"/>
                  </a:lnTo>
                  <a:lnTo>
                    <a:pt x="1036" y="477"/>
                  </a:lnTo>
                  <a:lnTo>
                    <a:pt x="1043" y="477"/>
                  </a:lnTo>
                  <a:lnTo>
                    <a:pt x="1043" y="483"/>
                  </a:lnTo>
                  <a:lnTo>
                    <a:pt x="1049" y="490"/>
                  </a:lnTo>
                  <a:lnTo>
                    <a:pt x="1043" y="490"/>
                  </a:lnTo>
                  <a:lnTo>
                    <a:pt x="1043" y="496"/>
                  </a:lnTo>
                  <a:lnTo>
                    <a:pt x="1036" y="496"/>
                  </a:lnTo>
                  <a:lnTo>
                    <a:pt x="1036" y="503"/>
                  </a:lnTo>
                  <a:lnTo>
                    <a:pt x="1043" y="503"/>
                  </a:lnTo>
                  <a:lnTo>
                    <a:pt x="1049" y="503"/>
                  </a:lnTo>
                  <a:lnTo>
                    <a:pt x="1049" y="509"/>
                  </a:lnTo>
                  <a:lnTo>
                    <a:pt x="1056" y="516"/>
                  </a:lnTo>
                  <a:lnTo>
                    <a:pt x="1056" y="522"/>
                  </a:lnTo>
                  <a:lnTo>
                    <a:pt x="1062" y="522"/>
                  </a:lnTo>
                  <a:lnTo>
                    <a:pt x="1069" y="522"/>
                  </a:lnTo>
                  <a:lnTo>
                    <a:pt x="1075" y="522"/>
                  </a:lnTo>
                  <a:lnTo>
                    <a:pt x="1075" y="516"/>
                  </a:lnTo>
                  <a:lnTo>
                    <a:pt x="1082" y="516"/>
                  </a:lnTo>
                  <a:lnTo>
                    <a:pt x="1088" y="516"/>
                  </a:lnTo>
                  <a:lnTo>
                    <a:pt x="1095" y="516"/>
                  </a:lnTo>
                  <a:lnTo>
                    <a:pt x="1101" y="509"/>
                  </a:lnTo>
                  <a:lnTo>
                    <a:pt x="1108" y="509"/>
                  </a:lnTo>
                  <a:lnTo>
                    <a:pt x="1114" y="509"/>
                  </a:lnTo>
                  <a:lnTo>
                    <a:pt x="1121" y="509"/>
                  </a:lnTo>
                  <a:lnTo>
                    <a:pt x="1121" y="503"/>
                  </a:lnTo>
                  <a:lnTo>
                    <a:pt x="1127" y="503"/>
                  </a:lnTo>
                  <a:lnTo>
                    <a:pt x="1127" y="509"/>
                  </a:lnTo>
                  <a:lnTo>
                    <a:pt x="1134" y="509"/>
                  </a:lnTo>
                  <a:lnTo>
                    <a:pt x="1134" y="503"/>
                  </a:lnTo>
                  <a:lnTo>
                    <a:pt x="1140" y="503"/>
                  </a:lnTo>
                  <a:lnTo>
                    <a:pt x="1147" y="503"/>
                  </a:lnTo>
                  <a:lnTo>
                    <a:pt x="1153" y="503"/>
                  </a:lnTo>
                  <a:lnTo>
                    <a:pt x="1153" y="496"/>
                  </a:lnTo>
                  <a:lnTo>
                    <a:pt x="1160" y="490"/>
                  </a:lnTo>
                  <a:lnTo>
                    <a:pt x="1160" y="496"/>
                  </a:lnTo>
                  <a:lnTo>
                    <a:pt x="1166" y="496"/>
                  </a:lnTo>
                  <a:lnTo>
                    <a:pt x="1166" y="503"/>
                  </a:lnTo>
                  <a:lnTo>
                    <a:pt x="1160" y="503"/>
                  </a:lnTo>
                  <a:lnTo>
                    <a:pt x="1160" y="509"/>
                  </a:lnTo>
                  <a:lnTo>
                    <a:pt x="1166" y="509"/>
                  </a:lnTo>
                  <a:lnTo>
                    <a:pt x="1166" y="516"/>
                  </a:lnTo>
                  <a:lnTo>
                    <a:pt x="1166" y="522"/>
                  </a:lnTo>
                  <a:lnTo>
                    <a:pt x="1160" y="522"/>
                  </a:lnTo>
                  <a:lnTo>
                    <a:pt x="1166" y="522"/>
                  </a:lnTo>
                  <a:lnTo>
                    <a:pt x="1160" y="522"/>
                  </a:lnTo>
                  <a:lnTo>
                    <a:pt x="1160" y="529"/>
                  </a:lnTo>
                  <a:lnTo>
                    <a:pt x="1160" y="535"/>
                  </a:lnTo>
                  <a:lnTo>
                    <a:pt x="1160" y="542"/>
                  </a:lnTo>
                  <a:lnTo>
                    <a:pt x="1153" y="542"/>
                  </a:lnTo>
                  <a:lnTo>
                    <a:pt x="1153" y="548"/>
                  </a:lnTo>
                  <a:lnTo>
                    <a:pt x="1153" y="555"/>
                  </a:lnTo>
                  <a:lnTo>
                    <a:pt x="1147" y="561"/>
                  </a:lnTo>
                  <a:lnTo>
                    <a:pt x="1147" y="568"/>
                  </a:lnTo>
                  <a:lnTo>
                    <a:pt x="1140" y="574"/>
                  </a:lnTo>
                  <a:lnTo>
                    <a:pt x="1140" y="581"/>
                  </a:lnTo>
                  <a:lnTo>
                    <a:pt x="1134" y="587"/>
                  </a:lnTo>
                  <a:lnTo>
                    <a:pt x="1134" y="594"/>
                  </a:lnTo>
                  <a:lnTo>
                    <a:pt x="1134" y="600"/>
                  </a:lnTo>
                  <a:lnTo>
                    <a:pt x="1127" y="607"/>
                  </a:lnTo>
                  <a:lnTo>
                    <a:pt x="1127" y="614"/>
                  </a:lnTo>
                  <a:lnTo>
                    <a:pt x="1121" y="620"/>
                  </a:lnTo>
                  <a:lnTo>
                    <a:pt x="1121" y="627"/>
                  </a:lnTo>
                  <a:lnTo>
                    <a:pt x="1114" y="627"/>
                  </a:lnTo>
                  <a:lnTo>
                    <a:pt x="1114" y="633"/>
                  </a:lnTo>
                  <a:lnTo>
                    <a:pt x="1114" y="640"/>
                  </a:lnTo>
                  <a:lnTo>
                    <a:pt x="1108" y="640"/>
                  </a:lnTo>
                  <a:lnTo>
                    <a:pt x="1108" y="646"/>
                  </a:lnTo>
                  <a:lnTo>
                    <a:pt x="1101" y="646"/>
                  </a:lnTo>
                  <a:lnTo>
                    <a:pt x="1101" y="653"/>
                  </a:lnTo>
                  <a:lnTo>
                    <a:pt x="1095" y="653"/>
                  </a:lnTo>
                  <a:lnTo>
                    <a:pt x="1095" y="659"/>
                  </a:lnTo>
                  <a:lnTo>
                    <a:pt x="1088" y="659"/>
                  </a:lnTo>
                  <a:lnTo>
                    <a:pt x="1088" y="666"/>
                  </a:lnTo>
                  <a:lnTo>
                    <a:pt x="1082" y="672"/>
                  </a:lnTo>
                  <a:lnTo>
                    <a:pt x="1075" y="679"/>
                  </a:lnTo>
                  <a:lnTo>
                    <a:pt x="1069" y="679"/>
                  </a:lnTo>
                  <a:lnTo>
                    <a:pt x="1062" y="685"/>
                  </a:lnTo>
                  <a:lnTo>
                    <a:pt x="1056" y="692"/>
                  </a:lnTo>
                  <a:lnTo>
                    <a:pt x="1056" y="698"/>
                  </a:lnTo>
                  <a:lnTo>
                    <a:pt x="1049" y="698"/>
                  </a:lnTo>
                  <a:lnTo>
                    <a:pt x="1049" y="705"/>
                  </a:lnTo>
                  <a:lnTo>
                    <a:pt x="1043" y="705"/>
                  </a:lnTo>
                  <a:lnTo>
                    <a:pt x="1043" y="711"/>
                  </a:lnTo>
                  <a:lnTo>
                    <a:pt x="1036" y="711"/>
                  </a:lnTo>
                  <a:lnTo>
                    <a:pt x="1036" y="718"/>
                  </a:lnTo>
                  <a:lnTo>
                    <a:pt x="1030" y="724"/>
                  </a:lnTo>
                  <a:lnTo>
                    <a:pt x="1030" y="731"/>
                  </a:lnTo>
                  <a:lnTo>
                    <a:pt x="1023" y="731"/>
                  </a:lnTo>
                  <a:lnTo>
                    <a:pt x="1023" y="737"/>
                  </a:lnTo>
                  <a:lnTo>
                    <a:pt x="1017" y="744"/>
                  </a:lnTo>
                  <a:lnTo>
                    <a:pt x="1017" y="750"/>
                  </a:lnTo>
                  <a:lnTo>
                    <a:pt x="1010" y="750"/>
                  </a:lnTo>
                  <a:lnTo>
                    <a:pt x="1010" y="757"/>
                  </a:lnTo>
                  <a:lnTo>
                    <a:pt x="1003" y="757"/>
                  </a:lnTo>
                  <a:lnTo>
                    <a:pt x="1010" y="757"/>
                  </a:lnTo>
                  <a:lnTo>
                    <a:pt x="1003" y="757"/>
                  </a:lnTo>
                  <a:lnTo>
                    <a:pt x="997" y="764"/>
                  </a:lnTo>
                  <a:lnTo>
                    <a:pt x="997" y="770"/>
                  </a:lnTo>
                  <a:lnTo>
                    <a:pt x="997" y="777"/>
                  </a:lnTo>
                  <a:lnTo>
                    <a:pt x="990" y="777"/>
                  </a:lnTo>
                  <a:lnTo>
                    <a:pt x="990" y="783"/>
                  </a:lnTo>
                  <a:lnTo>
                    <a:pt x="990" y="790"/>
                  </a:lnTo>
                  <a:lnTo>
                    <a:pt x="990" y="796"/>
                  </a:lnTo>
                  <a:lnTo>
                    <a:pt x="984" y="796"/>
                  </a:lnTo>
                  <a:lnTo>
                    <a:pt x="984" y="803"/>
                  </a:lnTo>
                  <a:lnTo>
                    <a:pt x="984" y="809"/>
                  </a:lnTo>
                  <a:lnTo>
                    <a:pt x="977" y="809"/>
                  </a:lnTo>
                  <a:lnTo>
                    <a:pt x="977" y="816"/>
                  </a:lnTo>
                  <a:lnTo>
                    <a:pt x="977" y="822"/>
                  </a:lnTo>
                  <a:lnTo>
                    <a:pt x="977" y="829"/>
                  </a:lnTo>
                  <a:lnTo>
                    <a:pt x="977" y="835"/>
                  </a:lnTo>
                  <a:lnTo>
                    <a:pt x="984" y="835"/>
                  </a:lnTo>
                  <a:lnTo>
                    <a:pt x="984" y="842"/>
                  </a:lnTo>
                  <a:lnTo>
                    <a:pt x="990" y="842"/>
                  </a:lnTo>
                  <a:lnTo>
                    <a:pt x="984" y="842"/>
                  </a:lnTo>
                  <a:lnTo>
                    <a:pt x="984" y="848"/>
                  </a:lnTo>
                  <a:lnTo>
                    <a:pt x="984" y="855"/>
                  </a:lnTo>
                  <a:lnTo>
                    <a:pt x="984" y="861"/>
                  </a:lnTo>
                  <a:lnTo>
                    <a:pt x="984" y="868"/>
                  </a:lnTo>
                  <a:lnTo>
                    <a:pt x="984" y="874"/>
                  </a:lnTo>
                  <a:lnTo>
                    <a:pt x="990" y="874"/>
                  </a:lnTo>
                  <a:lnTo>
                    <a:pt x="984" y="874"/>
                  </a:lnTo>
                  <a:lnTo>
                    <a:pt x="990" y="881"/>
                  </a:lnTo>
                  <a:lnTo>
                    <a:pt x="990" y="887"/>
                  </a:lnTo>
                  <a:lnTo>
                    <a:pt x="990" y="894"/>
                  </a:lnTo>
                  <a:lnTo>
                    <a:pt x="990" y="901"/>
                  </a:lnTo>
                  <a:lnTo>
                    <a:pt x="997" y="901"/>
                  </a:lnTo>
                  <a:lnTo>
                    <a:pt x="1003" y="907"/>
                  </a:lnTo>
                  <a:lnTo>
                    <a:pt x="1003" y="914"/>
                  </a:lnTo>
                  <a:lnTo>
                    <a:pt x="1003" y="920"/>
                  </a:lnTo>
                  <a:lnTo>
                    <a:pt x="1003" y="927"/>
                  </a:lnTo>
                  <a:lnTo>
                    <a:pt x="1003" y="933"/>
                  </a:lnTo>
                  <a:lnTo>
                    <a:pt x="1003" y="940"/>
                  </a:lnTo>
                  <a:lnTo>
                    <a:pt x="1003" y="946"/>
                  </a:lnTo>
                  <a:lnTo>
                    <a:pt x="1003" y="953"/>
                  </a:lnTo>
                  <a:lnTo>
                    <a:pt x="1003" y="959"/>
                  </a:lnTo>
                  <a:lnTo>
                    <a:pt x="1003" y="966"/>
                  </a:lnTo>
                  <a:lnTo>
                    <a:pt x="1003" y="972"/>
                  </a:lnTo>
                  <a:lnTo>
                    <a:pt x="1003" y="979"/>
                  </a:lnTo>
                  <a:lnTo>
                    <a:pt x="1003" y="972"/>
                  </a:lnTo>
                  <a:lnTo>
                    <a:pt x="1003" y="979"/>
                  </a:lnTo>
                  <a:lnTo>
                    <a:pt x="1010" y="979"/>
                  </a:lnTo>
                  <a:lnTo>
                    <a:pt x="1010" y="985"/>
                  </a:lnTo>
                  <a:lnTo>
                    <a:pt x="1003" y="985"/>
                  </a:lnTo>
                  <a:lnTo>
                    <a:pt x="1003" y="992"/>
                  </a:lnTo>
                  <a:lnTo>
                    <a:pt x="1003" y="998"/>
                  </a:lnTo>
                  <a:lnTo>
                    <a:pt x="1003" y="1005"/>
                  </a:lnTo>
                  <a:lnTo>
                    <a:pt x="997" y="1005"/>
                  </a:lnTo>
                  <a:lnTo>
                    <a:pt x="997" y="1011"/>
                  </a:lnTo>
                  <a:lnTo>
                    <a:pt x="990" y="1011"/>
                  </a:lnTo>
                  <a:lnTo>
                    <a:pt x="990" y="1018"/>
                  </a:lnTo>
                  <a:lnTo>
                    <a:pt x="984" y="1024"/>
                  </a:lnTo>
                  <a:lnTo>
                    <a:pt x="977" y="1031"/>
                  </a:lnTo>
                  <a:lnTo>
                    <a:pt x="971" y="1031"/>
                  </a:lnTo>
                  <a:lnTo>
                    <a:pt x="964" y="1031"/>
                  </a:lnTo>
                  <a:lnTo>
                    <a:pt x="964" y="1037"/>
                  </a:lnTo>
                  <a:lnTo>
                    <a:pt x="958" y="1037"/>
                  </a:lnTo>
                  <a:lnTo>
                    <a:pt x="951" y="1044"/>
                  </a:lnTo>
                  <a:lnTo>
                    <a:pt x="945" y="1044"/>
                  </a:lnTo>
                  <a:lnTo>
                    <a:pt x="951" y="1044"/>
                  </a:lnTo>
                  <a:lnTo>
                    <a:pt x="951" y="1051"/>
                  </a:lnTo>
                  <a:lnTo>
                    <a:pt x="945" y="1051"/>
                  </a:lnTo>
                  <a:lnTo>
                    <a:pt x="945" y="1057"/>
                  </a:lnTo>
                  <a:lnTo>
                    <a:pt x="938" y="1057"/>
                  </a:lnTo>
                  <a:lnTo>
                    <a:pt x="938" y="1064"/>
                  </a:lnTo>
                  <a:lnTo>
                    <a:pt x="932" y="1064"/>
                  </a:lnTo>
                  <a:lnTo>
                    <a:pt x="932" y="1070"/>
                  </a:lnTo>
                  <a:lnTo>
                    <a:pt x="925" y="1070"/>
                  </a:lnTo>
                  <a:lnTo>
                    <a:pt x="925" y="1077"/>
                  </a:lnTo>
                  <a:lnTo>
                    <a:pt x="919" y="1077"/>
                  </a:lnTo>
                  <a:lnTo>
                    <a:pt x="919" y="1083"/>
                  </a:lnTo>
                  <a:lnTo>
                    <a:pt x="919" y="1077"/>
                  </a:lnTo>
                  <a:lnTo>
                    <a:pt x="912" y="1077"/>
                  </a:lnTo>
                  <a:lnTo>
                    <a:pt x="912" y="1083"/>
                  </a:lnTo>
                  <a:lnTo>
                    <a:pt x="912" y="1090"/>
                  </a:lnTo>
                  <a:lnTo>
                    <a:pt x="912" y="1096"/>
                  </a:lnTo>
                  <a:lnTo>
                    <a:pt x="919" y="1096"/>
                  </a:lnTo>
                  <a:lnTo>
                    <a:pt x="919" y="1103"/>
                  </a:lnTo>
                  <a:lnTo>
                    <a:pt x="919" y="1109"/>
                  </a:lnTo>
                  <a:lnTo>
                    <a:pt x="919" y="1116"/>
                  </a:lnTo>
                  <a:lnTo>
                    <a:pt x="925" y="1116"/>
                  </a:lnTo>
                  <a:lnTo>
                    <a:pt x="925" y="1122"/>
                  </a:lnTo>
                  <a:lnTo>
                    <a:pt x="925" y="1129"/>
                  </a:lnTo>
                  <a:lnTo>
                    <a:pt x="925" y="1122"/>
                  </a:lnTo>
                  <a:lnTo>
                    <a:pt x="925" y="1129"/>
                  </a:lnTo>
                  <a:lnTo>
                    <a:pt x="925" y="1135"/>
                  </a:lnTo>
                  <a:lnTo>
                    <a:pt x="925" y="1142"/>
                  </a:lnTo>
                  <a:lnTo>
                    <a:pt x="925" y="1148"/>
                  </a:lnTo>
                  <a:lnTo>
                    <a:pt x="925" y="1155"/>
                  </a:lnTo>
                  <a:lnTo>
                    <a:pt x="925" y="1161"/>
                  </a:lnTo>
                  <a:lnTo>
                    <a:pt x="925" y="1155"/>
                  </a:lnTo>
                  <a:lnTo>
                    <a:pt x="925" y="1161"/>
                  </a:lnTo>
                  <a:lnTo>
                    <a:pt x="925" y="1168"/>
                  </a:lnTo>
                  <a:lnTo>
                    <a:pt x="919" y="1168"/>
                  </a:lnTo>
                  <a:lnTo>
                    <a:pt x="919" y="1174"/>
                  </a:lnTo>
                  <a:lnTo>
                    <a:pt x="912" y="1174"/>
                  </a:lnTo>
                  <a:lnTo>
                    <a:pt x="906" y="1174"/>
                  </a:lnTo>
                  <a:lnTo>
                    <a:pt x="906" y="1181"/>
                  </a:lnTo>
                  <a:lnTo>
                    <a:pt x="899" y="1181"/>
                  </a:lnTo>
                  <a:lnTo>
                    <a:pt x="893" y="1188"/>
                  </a:lnTo>
                  <a:lnTo>
                    <a:pt x="886" y="1188"/>
                  </a:lnTo>
                  <a:lnTo>
                    <a:pt x="886" y="1194"/>
                  </a:lnTo>
                  <a:lnTo>
                    <a:pt x="880" y="1201"/>
                  </a:lnTo>
                  <a:lnTo>
                    <a:pt x="886" y="1201"/>
                  </a:lnTo>
                  <a:lnTo>
                    <a:pt x="886" y="1207"/>
                  </a:lnTo>
                  <a:lnTo>
                    <a:pt x="886" y="1201"/>
                  </a:lnTo>
                  <a:lnTo>
                    <a:pt x="886" y="1207"/>
                  </a:lnTo>
                  <a:lnTo>
                    <a:pt x="886" y="1214"/>
                  </a:lnTo>
                  <a:lnTo>
                    <a:pt x="886" y="1220"/>
                  </a:lnTo>
                  <a:lnTo>
                    <a:pt x="886" y="1227"/>
                  </a:lnTo>
                  <a:lnTo>
                    <a:pt x="880" y="1233"/>
                  </a:lnTo>
                  <a:lnTo>
                    <a:pt x="880" y="1240"/>
                  </a:lnTo>
                  <a:lnTo>
                    <a:pt x="880" y="1246"/>
                  </a:lnTo>
                  <a:lnTo>
                    <a:pt x="880" y="1253"/>
                  </a:lnTo>
                  <a:lnTo>
                    <a:pt x="873" y="1253"/>
                  </a:lnTo>
                  <a:lnTo>
                    <a:pt x="867" y="1253"/>
                  </a:lnTo>
                  <a:lnTo>
                    <a:pt x="867" y="1259"/>
                  </a:lnTo>
                  <a:lnTo>
                    <a:pt x="867" y="1266"/>
                  </a:lnTo>
                  <a:lnTo>
                    <a:pt x="860" y="1266"/>
                  </a:lnTo>
                  <a:lnTo>
                    <a:pt x="860" y="1272"/>
                  </a:lnTo>
                  <a:lnTo>
                    <a:pt x="860" y="1279"/>
                  </a:lnTo>
                  <a:lnTo>
                    <a:pt x="854" y="1279"/>
                  </a:lnTo>
                  <a:lnTo>
                    <a:pt x="854" y="1285"/>
                  </a:lnTo>
                  <a:lnTo>
                    <a:pt x="847" y="1292"/>
                  </a:lnTo>
                  <a:lnTo>
                    <a:pt x="847" y="1298"/>
                  </a:lnTo>
                  <a:lnTo>
                    <a:pt x="841" y="1305"/>
                  </a:lnTo>
                  <a:lnTo>
                    <a:pt x="834" y="1305"/>
                  </a:lnTo>
                  <a:lnTo>
                    <a:pt x="834" y="1311"/>
                  </a:lnTo>
                  <a:lnTo>
                    <a:pt x="827" y="1318"/>
                  </a:lnTo>
                  <a:lnTo>
                    <a:pt x="827" y="1324"/>
                  </a:lnTo>
                  <a:lnTo>
                    <a:pt x="821" y="1324"/>
                  </a:lnTo>
                  <a:lnTo>
                    <a:pt x="821" y="1331"/>
                  </a:lnTo>
                  <a:lnTo>
                    <a:pt x="814" y="1331"/>
                  </a:lnTo>
                  <a:lnTo>
                    <a:pt x="808" y="1338"/>
                  </a:lnTo>
                  <a:lnTo>
                    <a:pt x="801" y="1344"/>
                  </a:lnTo>
                  <a:lnTo>
                    <a:pt x="795" y="1344"/>
                  </a:lnTo>
                  <a:lnTo>
                    <a:pt x="795" y="1351"/>
                  </a:lnTo>
                  <a:lnTo>
                    <a:pt x="788" y="1351"/>
                  </a:lnTo>
                  <a:lnTo>
                    <a:pt x="782" y="1351"/>
                  </a:lnTo>
                  <a:lnTo>
                    <a:pt x="775" y="1351"/>
                  </a:lnTo>
                  <a:lnTo>
                    <a:pt x="775" y="1357"/>
                  </a:lnTo>
                  <a:lnTo>
                    <a:pt x="769" y="1357"/>
                  </a:lnTo>
                  <a:lnTo>
                    <a:pt x="762" y="1357"/>
                  </a:lnTo>
                  <a:lnTo>
                    <a:pt x="756" y="1357"/>
                  </a:lnTo>
                  <a:lnTo>
                    <a:pt x="749" y="1357"/>
                  </a:lnTo>
                  <a:lnTo>
                    <a:pt x="743" y="1357"/>
                  </a:lnTo>
                  <a:lnTo>
                    <a:pt x="736" y="1357"/>
                  </a:lnTo>
                  <a:lnTo>
                    <a:pt x="730" y="1357"/>
                  </a:lnTo>
                  <a:lnTo>
                    <a:pt x="723" y="1357"/>
                  </a:lnTo>
                  <a:lnTo>
                    <a:pt x="723" y="1364"/>
                  </a:lnTo>
                  <a:lnTo>
                    <a:pt x="717" y="1364"/>
                  </a:lnTo>
                  <a:lnTo>
                    <a:pt x="710" y="1364"/>
                  </a:lnTo>
                  <a:lnTo>
                    <a:pt x="704" y="1364"/>
                  </a:lnTo>
                  <a:lnTo>
                    <a:pt x="697" y="1364"/>
                  </a:lnTo>
                  <a:lnTo>
                    <a:pt x="697" y="1370"/>
                  </a:lnTo>
                  <a:lnTo>
                    <a:pt x="691" y="1370"/>
                  </a:lnTo>
                  <a:lnTo>
                    <a:pt x="684" y="1370"/>
                  </a:lnTo>
                  <a:lnTo>
                    <a:pt x="678" y="1370"/>
                  </a:lnTo>
                  <a:lnTo>
                    <a:pt x="684" y="1364"/>
                  </a:lnTo>
                  <a:lnTo>
                    <a:pt x="678" y="1364"/>
                  </a:lnTo>
                  <a:lnTo>
                    <a:pt x="671" y="1364"/>
                  </a:lnTo>
                  <a:lnTo>
                    <a:pt x="671" y="1357"/>
                  </a:lnTo>
                  <a:lnTo>
                    <a:pt x="665" y="1357"/>
                  </a:lnTo>
                  <a:lnTo>
                    <a:pt x="671" y="1364"/>
                  </a:lnTo>
                  <a:lnTo>
                    <a:pt x="665" y="1364"/>
                  </a:lnTo>
                  <a:lnTo>
                    <a:pt x="665" y="1357"/>
                  </a:lnTo>
                  <a:lnTo>
                    <a:pt x="665" y="1351"/>
                  </a:lnTo>
                  <a:lnTo>
                    <a:pt x="665" y="1344"/>
                  </a:lnTo>
                  <a:lnTo>
                    <a:pt x="665" y="1338"/>
                  </a:lnTo>
                  <a:lnTo>
                    <a:pt x="658" y="1338"/>
                  </a:lnTo>
                  <a:lnTo>
                    <a:pt x="658" y="1331"/>
                  </a:lnTo>
                  <a:lnTo>
                    <a:pt x="665" y="1331"/>
                  </a:lnTo>
                  <a:lnTo>
                    <a:pt x="665" y="1324"/>
                  </a:lnTo>
                  <a:lnTo>
                    <a:pt x="665" y="1318"/>
                  </a:lnTo>
                  <a:lnTo>
                    <a:pt x="665" y="1311"/>
                  </a:lnTo>
                  <a:lnTo>
                    <a:pt x="665" y="1305"/>
                  </a:lnTo>
                  <a:lnTo>
                    <a:pt x="658" y="1305"/>
                  </a:lnTo>
                  <a:lnTo>
                    <a:pt x="658" y="1298"/>
                  </a:lnTo>
                  <a:lnTo>
                    <a:pt x="651" y="1292"/>
                  </a:lnTo>
                  <a:lnTo>
                    <a:pt x="651" y="1285"/>
                  </a:lnTo>
                  <a:lnTo>
                    <a:pt x="651" y="1279"/>
                  </a:lnTo>
                  <a:lnTo>
                    <a:pt x="645" y="1279"/>
                  </a:lnTo>
                  <a:lnTo>
                    <a:pt x="645" y="1272"/>
                  </a:lnTo>
                  <a:lnTo>
                    <a:pt x="645" y="1266"/>
                  </a:lnTo>
                  <a:lnTo>
                    <a:pt x="645" y="1259"/>
                  </a:lnTo>
                  <a:lnTo>
                    <a:pt x="638" y="1253"/>
                  </a:lnTo>
                  <a:lnTo>
                    <a:pt x="638" y="1246"/>
                  </a:lnTo>
                  <a:lnTo>
                    <a:pt x="632" y="1246"/>
                  </a:lnTo>
                  <a:lnTo>
                    <a:pt x="632" y="1240"/>
                  </a:lnTo>
                  <a:lnTo>
                    <a:pt x="625" y="1240"/>
                  </a:lnTo>
                  <a:lnTo>
                    <a:pt x="625" y="1233"/>
                  </a:lnTo>
                  <a:lnTo>
                    <a:pt x="619" y="1227"/>
                  </a:lnTo>
                  <a:lnTo>
                    <a:pt x="619" y="1220"/>
                  </a:lnTo>
                  <a:lnTo>
                    <a:pt x="619" y="1214"/>
                  </a:lnTo>
                  <a:lnTo>
                    <a:pt x="619" y="1207"/>
                  </a:lnTo>
                  <a:lnTo>
                    <a:pt x="612" y="1207"/>
                  </a:lnTo>
                  <a:lnTo>
                    <a:pt x="612" y="1201"/>
                  </a:lnTo>
                  <a:lnTo>
                    <a:pt x="612" y="1194"/>
                  </a:lnTo>
                  <a:lnTo>
                    <a:pt x="612" y="1188"/>
                  </a:lnTo>
                  <a:lnTo>
                    <a:pt x="612" y="1181"/>
                  </a:lnTo>
                  <a:lnTo>
                    <a:pt x="612" y="1174"/>
                  </a:lnTo>
                  <a:lnTo>
                    <a:pt x="606" y="1168"/>
                  </a:lnTo>
                  <a:lnTo>
                    <a:pt x="612" y="1168"/>
                  </a:lnTo>
                  <a:lnTo>
                    <a:pt x="606" y="1168"/>
                  </a:lnTo>
                  <a:lnTo>
                    <a:pt x="606" y="1161"/>
                  </a:lnTo>
                  <a:lnTo>
                    <a:pt x="606" y="1155"/>
                  </a:lnTo>
                  <a:lnTo>
                    <a:pt x="606" y="1148"/>
                  </a:lnTo>
                  <a:lnTo>
                    <a:pt x="606" y="1142"/>
                  </a:lnTo>
                  <a:lnTo>
                    <a:pt x="606" y="1135"/>
                  </a:lnTo>
                  <a:lnTo>
                    <a:pt x="606" y="1129"/>
                  </a:lnTo>
                  <a:lnTo>
                    <a:pt x="606" y="1122"/>
                  </a:lnTo>
                  <a:lnTo>
                    <a:pt x="599" y="1122"/>
                  </a:lnTo>
                  <a:lnTo>
                    <a:pt x="599" y="1116"/>
                  </a:lnTo>
                  <a:lnTo>
                    <a:pt x="599" y="1109"/>
                  </a:lnTo>
                  <a:lnTo>
                    <a:pt x="593" y="1109"/>
                  </a:lnTo>
                  <a:lnTo>
                    <a:pt x="593" y="1103"/>
                  </a:lnTo>
                  <a:lnTo>
                    <a:pt x="593" y="1096"/>
                  </a:lnTo>
                  <a:lnTo>
                    <a:pt x="586" y="1096"/>
                  </a:lnTo>
                  <a:lnTo>
                    <a:pt x="586" y="1090"/>
                  </a:lnTo>
                  <a:lnTo>
                    <a:pt x="586" y="1083"/>
                  </a:lnTo>
                  <a:lnTo>
                    <a:pt x="586" y="1077"/>
                  </a:lnTo>
                  <a:lnTo>
                    <a:pt x="580" y="1077"/>
                  </a:lnTo>
                  <a:lnTo>
                    <a:pt x="580" y="1070"/>
                  </a:lnTo>
                  <a:lnTo>
                    <a:pt x="580" y="1064"/>
                  </a:lnTo>
                  <a:lnTo>
                    <a:pt x="573" y="1064"/>
                  </a:lnTo>
                  <a:lnTo>
                    <a:pt x="573" y="1057"/>
                  </a:lnTo>
                  <a:lnTo>
                    <a:pt x="567" y="1057"/>
                  </a:lnTo>
                  <a:lnTo>
                    <a:pt x="567" y="1051"/>
                  </a:lnTo>
                  <a:lnTo>
                    <a:pt x="567" y="1044"/>
                  </a:lnTo>
                  <a:lnTo>
                    <a:pt x="567" y="1037"/>
                  </a:lnTo>
                  <a:lnTo>
                    <a:pt x="567" y="1031"/>
                  </a:lnTo>
                  <a:lnTo>
                    <a:pt x="567" y="1024"/>
                  </a:lnTo>
                  <a:lnTo>
                    <a:pt x="567" y="1018"/>
                  </a:lnTo>
                  <a:lnTo>
                    <a:pt x="567" y="1011"/>
                  </a:lnTo>
                  <a:lnTo>
                    <a:pt x="567" y="1005"/>
                  </a:lnTo>
                  <a:lnTo>
                    <a:pt x="567" y="998"/>
                  </a:lnTo>
                  <a:lnTo>
                    <a:pt x="573" y="992"/>
                  </a:lnTo>
                  <a:lnTo>
                    <a:pt x="573" y="985"/>
                  </a:lnTo>
                  <a:lnTo>
                    <a:pt x="573" y="979"/>
                  </a:lnTo>
                  <a:lnTo>
                    <a:pt x="573" y="972"/>
                  </a:lnTo>
                  <a:lnTo>
                    <a:pt x="580" y="966"/>
                  </a:lnTo>
                  <a:lnTo>
                    <a:pt x="580" y="959"/>
                  </a:lnTo>
                  <a:lnTo>
                    <a:pt x="580" y="953"/>
                  </a:lnTo>
                  <a:lnTo>
                    <a:pt x="586" y="953"/>
                  </a:lnTo>
                  <a:lnTo>
                    <a:pt x="586" y="946"/>
                  </a:lnTo>
                  <a:lnTo>
                    <a:pt x="593" y="946"/>
                  </a:lnTo>
                  <a:lnTo>
                    <a:pt x="593" y="940"/>
                  </a:lnTo>
                  <a:lnTo>
                    <a:pt x="599" y="933"/>
                  </a:lnTo>
                  <a:lnTo>
                    <a:pt x="599" y="927"/>
                  </a:lnTo>
                  <a:lnTo>
                    <a:pt x="599" y="920"/>
                  </a:lnTo>
                  <a:lnTo>
                    <a:pt x="599" y="914"/>
                  </a:lnTo>
                  <a:lnTo>
                    <a:pt x="593" y="914"/>
                  </a:lnTo>
                  <a:lnTo>
                    <a:pt x="599" y="907"/>
                  </a:lnTo>
                  <a:lnTo>
                    <a:pt x="593" y="907"/>
                  </a:lnTo>
                  <a:lnTo>
                    <a:pt x="593" y="901"/>
                  </a:lnTo>
                  <a:lnTo>
                    <a:pt x="586" y="894"/>
                  </a:lnTo>
                  <a:lnTo>
                    <a:pt x="593" y="894"/>
                  </a:lnTo>
                  <a:lnTo>
                    <a:pt x="586" y="894"/>
                  </a:lnTo>
                  <a:lnTo>
                    <a:pt x="586" y="887"/>
                  </a:lnTo>
                  <a:lnTo>
                    <a:pt x="586" y="881"/>
                  </a:lnTo>
                  <a:lnTo>
                    <a:pt x="586" y="874"/>
                  </a:lnTo>
                  <a:lnTo>
                    <a:pt x="586" y="881"/>
                  </a:lnTo>
                  <a:lnTo>
                    <a:pt x="586" y="874"/>
                  </a:lnTo>
                  <a:lnTo>
                    <a:pt x="593" y="874"/>
                  </a:lnTo>
                  <a:lnTo>
                    <a:pt x="593" y="868"/>
                  </a:lnTo>
                  <a:lnTo>
                    <a:pt x="586" y="868"/>
                  </a:lnTo>
                  <a:lnTo>
                    <a:pt x="586" y="861"/>
                  </a:lnTo>
                  <a:lnTo>
                    <a:pt x="586" y="855"/>
                  </a:lnTo>
                  <a:lnTo>
                    <a:pt x="586" y="848"/>
                  </a:lnTo>
                  <a:lnTo>
                    <a:pt x="580" y="848"/>
                  </a:lnTo>
                  <a:lnTo>
                    <a:pt x="580" y="842"/>
                  </a:lnTo>
                  <a:lnTo>
                    <a:pt x="580" y="835"/>
                  </a:lnTo>
                  <a:lnTo>
                    <a:pt x="573" y="829"/>
                  </a:lnTo>
                  <a:lnTo>
                    <a:pt x="573" y="822"/>
                  </a:lnTo>
                  <a:lnTo>
                    <a:pt x="580" y="822"/>
                  </a:lnTo>
                  <a:lnTo>
                    <a:pt x="586" y="822"/>
                  </a:lnTo>
                  <a:lnTo>
                    <a:pt x="580" y="822"/>
                  </a:lnTo>
                  <a:lnTo>
                    <a:pt x="573" y="822"/>
                  </a:lnTo>
                  <a:lnTo>
                    <a:pt x="573" y="816"/>
                  </a:lnTo>
                  <a:lnTo>
                    <a:pt x="573" y="809"/>
                  </a:lnTo>
                  <a:lnTo>
                    <a:pt x="567" y="803"/>
                  </a:lnTo>
                  <a:lnTo>
                    <a:pt x="567" y="796"/>
                  </a:lnTo>
                  <a:lnTo>
                    <a:pt x="560" y="796"/>
                  </a:lnTo>
                  <a:lnTo>
                    <a:pt x="560" y="790"/>
                  </a:lnTo>
                  <a:lnTo>
                    <a:pt x="560" y="783"/>
                  </a:lnTo>
                  <a:lnTo>
                    <a:pt x="554" y="783"/>
                  </a:lnTo>
                  <a:lnTo>
                    <a:pt x="554" y="777"/>
                  </a:lnTo>
                  <a:lnTo>
                    <a:pt x="547" y="777"/>
                  </a:lnTo>
                  <a:lnTo>
                    <a:pt x="547" y="770"/>
                  </a:lnTo>
                  <a:lnTo>
                    <a:pt x="541" y="770"/>
                  </a:lnTo>
                  <a:lnTo>
                    <a:pt x="541" y="764"/>
                  </a:lnTo>
                  <a:lnTo>
                    <a:pt x="534" y="764"/>
                  </a:lnTo>
                  <a:lnTo>
                    <a:pt x="534" y="757"/>
                  </a:lnTo>
                  <a:lnTo>
                    <a:pt x="541" y="764"/>
                  </a:lnTo>
                  <a:lnTo>
                    <a:pt x="541" y="757"/>
                  </a:lnTo>
                  <a:lnTo>
                    <a:pt x="534" y="757"/>
                  </a:lnTo>
                  <a:lnTo>
                    <a:pt x="534" y="750"/>
                  </a:lnTo>
                  <a:lnTo>
                    <a:pt x="528" y="750"/>
                  </a:lnTo>
                  <a:lnTo>
                    <a:pt x="534" y="750"/>
                  </a:lnTo>
                  <a:lnTo>
                    <a:pt x="534" y="744"/>
                  </a:lnTo>
                  <a:lnTo>
                    <a:pt x="528" y="744"/>
                  </a:lnTo>
                  <a:lnTo>
                    <a:pt x="528" y="737"/>
                  </a:lnTo>
                  <a:lnTo>
                    <a:pt x="521" y="737"/>
                  </a:lnTo>
                  <a:lnTo>
                    <a:pt x="528" y="737"/>
                  </a:lnTo>
                  <a:lnTo>
                    <a:pt x="528" y="744"/>
                  </a:lnTo>
                  <a:lnTo>
                    <a:pt x="534" y="744"/>
                  </a:lnTo>
                  <a:lnTo>
                    <a:pt x="528" y="744"/>
                  </a:lnTo>
                  <a:lnTo>
                    <a:pt x="528" y="737"/>
                  </a:lnTo>
                  <a:lnTo>
                    <a:pt x="521" y="737"/>
                  </a:lnTo>
                  <a:lnTo>
                    <a:pt x="521" y="731"/>
                  </a:lnTo>
                  <a:lnTo>
                    <a:pt x="521" y="724"/>
                  </a:lnTo>
                  <a:lnTo>
                    <a:pt x="521" y="731"/>
                  </a:lnTo>
                  <a:lnTo>
                    <a:pt x="528" y="724"/>
                  </a:lnTo>
                  <a:lnTo>
                    <a:pt x="528" y="718"/>
                  </a:lnTo>
                  <a:lnTo>
                    <a:pt x="528" y="711"/>
                  </a:lnTo>
                  <a:lnTo>
                    <a:pt x="528" y="705"/>
                  </a:lnTo>
                  <a:lnTo>
                    <a:pt x="528" y="711"/>
                  </a:lnTo>
                  <a:lnTo>
                    <a:pt x="534" y="711"/>
                  </a:lnTo>
                  <a:lnTo>
                    <a:pt x="541" y="711"/>
                  </a:lnTo>
                  <a:lnTo>
                    <a:pt x="534" y="711"/>
                  </a:lnTo>
                  <a:lnTo>
                    <a:pt x="534" y="705"/>
                  </a:lnTo>
                  <a:lnTo>
                    <a:pt x="528" y="705"/>
                  </a:lnTo>
                  <a:lnTo>
                    <a:pt x="534" y="698"/>
                  </a:lnTo>
                  <a:lnTo>
                    <a:pt x="534" y="705"/>
                  </a:lnTo>
                  <a:lnTo>
                    <a:pt x="534" y="698"/>
                  </a:lnTo>
                  <a:lnTo>
                    <a:pt x="534" y="692"/>
                  </a:lnTo>
                  <a:lnTo>
                    <a:pt x="528" y="692"/>
                  </a:lnTo>
                  <a:lnTo>
                    <a:pt x="528" y="685"/>
                  </a:lnTo>
                  <a:lnTo>
                    <a:pt x="534" y="685"/>
                  </a:lnTo>
                  <a:lnTo>
                    <a:pt x="534" y="679"/>
                  </a:lnTo>
                  <a:lnTo>
                    <a:pt x="534" y="672"/>
                  </a:lnTo>
                  <a:lnTo>
                    <a:pt x="534" y="666"/>
                  </a:lnTo>
                  <a:lnTo>
                    <a:pt x="534" y="659"/>
                  </a:lnTo>
                  <a:lnTo>
                    <a:pt x="541" y="659"/>
                  </a:lnTo>
                  <a:lnTo>
                    <a:pt x="541" y="653"/>
                  </a:lnTo>
                  <a:lnTo>
                    <a:pt x="534" y="653"/>
                  </a:lnTo>
                  <a:lnTo>
                    <a:pt x="534" y="646"/>
                  </a:lnTo>
                  <a:lnTo>
                    <a:pt x="534" y="640"/>
                  </a:lnTo>
                  <a:lnTo>
                    <a:pt x="528" y="640"/>
                  </a:lnTo>
                  <a:lnTo>
                    <a:pt x="534" y="640"/>
                  </a:lnTo>
                  <a:lnTo>
                    <a:pt x="528" y="640"/>
                  </a:lnTo>
                  <a:lnTo>
                    <a:pt x="521" y="640"/>
                  </a:lnTo>
                  <a:lnTo>
                    <a:pt x="521" y="633"/>
                  </a:lnTo>
                  <a:lnTo>
                    <a:pt x="521" y="627"/>
                  </a:lnTo>
                  <a:lnTo>
                    <a:pt x="521" y="633"/>
                  </a:lnTo>
                  <a:lnTo>
                    <a:pt x="515" y="633"/>
                  </a:lnTo>
                  <a:lnTo>
                    <a:pt x="515" y="627"/>
                  </a:lnTo>
                  <a:lnTo>
                    <a:pt x="508" y="627"/>
                  </a:lnTo>
                  <a:lnTo>
                    <a:pt x="508" y="633"/>
                  </a:lnTo>
                  <a:lnTo>
                    <a:pt x="502" y="633"/>
                  </a:lnTo>
                  <a:lnTo>
                    <a:pt x="502" y="627"/>
                  </a:lnTo>
                  <a:lnTo>
                    <a:pt x="495" y="627"/>
                  </a:lnTo>
                  <a:lnTo>
                    <a:pt x="495" y="633"/>
                  </a:lnTo>
                  <a:lnTo>
                    <a:pt x="495" y="627"/>
                  </a:lnTo>
                  <a:lnTo>
                    <a:pt x="495" y="633"/>
                  </a:lnTo>
                  <a:lnTo>
                    <a:pt x="488" y="633"/>
                  </a:lnTo>
                  <a:lnTo>
                    <a:pt x="488" y="627"/>
                  </a:lnTo>
                  <a:lnTo>
                    <a:pt x="488" y="633"/>
                  </a:lnTo>
                  <a:lnTo>
                    <a:pt x="488" y="627"/>
                  </a:lnTo>
                  <a:lnTo>
                    <a:pt x="488" y="633"/>
                  </a:lnTo>
                  <a:lnTo>
                    <a:pt x="482" y="633"/>
                  </a:lnTo>
                  <a:lnTo>
                    <a:pt x="475" y="633"/>
                  </a:lnTo>
                  <a:lnTo>
                    <a:pt x="475" y="627"/>
                  </a:lnTo>
                  <a:lnTo>
                    <a:pt x="469" y="627"/>
                  </a:lnTo>
                  <a:lnTo>
                    <a:pt x="469" y="620"/>
                  </a:lnTo>
                  <a:lnTo>
                    <a:pt x="469" y="614"/>
                  </a:lnTo>
                  <a:lnTo>
                    <a:pt x="475" y="614"/>
                  </a:lnTo>
                  <a:lnTo>
                    <a:pt x="469" y="614"/>
                  </a:lnTo>
                  <a:lnTo>
                    <a:pt x="469" y="607"/>
                  </a:lnTo>
                  <a:lnTo>
                    <a:pt x="469" y="614"/>
                  </a:lnTo>
                  <a:lnTo>
                    <a:pt x="462" y="607"/>
                  </a:lnTo>
                  <a:lnTo>
                    <a:pt x="462" y="600"/>
                  </a:lnTo>
                  <a:lnTo>
                    <a:pt x="456" y="600"/>
                  </a:lnTo>
                  <a:lnTo>
                    <a:pt x="456" y="594"/>
                  </a:lnTo>
                  <a:lnTo>
                    <a:pt x="449" y="594"/>
                  </a:lnTo>
                  <a:lnTo>
                    <a:pt x="443" y="594"/>
                  </a:lnTo>
                  <a:lnTo>
                    <a:pt x="436" y="594"/>
                  </a:lnTo>
                  <a:lnTo>
                    <a:pt x="443" y="594"/>
                  </a:lnTo>
                  <a:lnTo>
                    <a:pt x="436" y="594"/>
                  </a:lnTo>
                  <a:lnTo>
                    <a:pt x="430" y="594"/>
                  </a:lnTo>
                  <a:lnTo>
                    <a:pt x="423" y="594"/>
                  </a:lnTo>
                  <a:lnTo>
                    <a:pt x="417" y="600"/>
                  </a:lnTo>
                  <a:lnTo>
                    <a:pt x="410" y="600"/>
                  </a:lnTo>
                  <a:lnTo>
                    <a:pt x="404" y="600"/>
                  </a:lnTo>
                  <a:lnTo>
                    <a:pt x="404" y="607"/>
                  </a:lnTo>
                  <a:lnTo>
                    <a:pt x="397" y="607"/>
                  </a:lnTo>
                  <a:lnTo>
                    <a:pt x="397" y="600"/>
                  </a:lnTo>
                  <a:lnTo>
                    <a:pt x="391" y="600"/>
                  </a:lnTo>
                  <a:lnTo>
                    <a:pt x="397" y="600"/>
                  </a:lnTo>
                  <a:lnTo>
                    <a:pt x="397" y="607"/>
                  </a:lnTo>
                  <a:lnTo>
                    <a:pt x="391" y="607"/>
                  </a:lnTo>
                  <a:lnTo>
                    <a:pt x="384" y="614"/>
                  </a:lnTo>
                  <a:lnTo>
                    <a:pt x="378" y="614"/>
                  </a:lnTo>
                  <a:lnTo>
                    <a:pt x="378" y="620"/>
                  </a:lnTo>
                  <a:lnTo>
                    <a:pt x="371" y="620"/>
                  </a:lnTo>
                  <a:lnTo>
                    <a:pt x="365" y="620"/>
                  </a:lnTo>
                  <a:lnTo>
                    <a:pt x="358" y="620"/>
                  </a:lnTo>
                  <a:lnTo>
                    <a:pt x="358" y="627"/>
                  </a:lnTo>
                  <a:lnTo>
                    <a:pt x="352" y="627"/>
                  </a:lnTo>
                  <a:lnTo>
                    <a:pt x="352" y="620"/>
                  </a:lnTo>
                  <a:lnTo>
                    <a:pt x="345" y="620"/>
                  </a:lnTo>
                  <a:lnTo>
                    <a:pt x="339" y="620"/>
                  </a:lnTo>
                  <a:lnTo>
                    <a:pt x="345" y="620"/>
                  </a:lnTo>
                  <a:lnTo>
                    <a:pt x="339" y="620"/>
                  </a:lnTo>
                  <a:lnTo>
                    <a:pt x="339" y="614"/>
                  </a:lnTo>
                  <a:lnTo>
                    <a:pt x="339" y="620"/>
                  </a:lnTo>
                  <a:lnTo>
                    <a:pt x="332" y="620"/>
                  </a:lnTo>
                  <a:lnTo>
                    <a:pt x="326" y="620"/>
                  </a:lnTo>
                  <a:lnTo>
                    <a:pt x="326" y="614"/>
                  </a:lnTo>
                  <a:lnTo>
                    <a:pt x="332" y="614"/>
                  </a:lnTo>
                  <a:lnTo>
                    <a:pt x="326" y="614"/>
                  </a:lnTo>
                  <a:lnTo>
                    <a:pt x="319" y="614"/>
                  </a:lnTo>
                  <a:lnTo>
                    <a:pt x="319" y="620"/>
                  </a:lnTo>
                  <a:lnTo>
                    <a:pt x="312" y="620"/>
                  </a:lnTo>
                  <a:lnTo>
                    <a:pt x="319" y="620"/>
                  </a:lnTo>
                  <a:lnTo>
                    <a:pt x="326" y="614"/>
                  </a:lnTo>
                  <a:lnTo>
                    <a:pt x="326" y="620"/>
                  </a:lnTo>
                  <a:lnTo>
                    <a:pt x="319" y="620"/>
                  </a:lnTo>
                  <a:lnTo>
                    <a:pt x="312" y="620"/>
                  </a:lnTo>
                  <a:lnTo>
                    <a:pt x="306" y="620"/>
                  </a:lnTo>
                  <a:lnTo>
                    <a:pt x="312" y="620"/>
                  </a:lnTo>
                  <a:lnTo>
                    <a:pt x="306" y="620"/>
                  </a:lnTo>
                  <a:lnTo>
                    <a:pt x="299" y="620"/>
                  </a:lnTo>
                  <a:lnTo>
                    <a:pt x="293" y="620"/>
                  </a:lnTo>
                  <a:lnTo>
                    <a:pt x="293" y="627"/>
                  </a:lnTo>
                  <a:lnTo>
                    <a:pt x="286" y="627"/>
                  </a:lnTo>
                  <a:lnTo>
                    <a:pt x="280" y="627"/>
                  </a:lnTo>
                  <a:lnTo>
                    <a:pt x="280" y="633"/>
                  </a:lnTo>
                  <a:lnTo>
                    <a:pt x="273" y="633"/>
                  </a:lnTo>
                  <a:lnTo>
                    <a:pt x="267" y="633"/>
                  </a:lnTo>
                  <a:lnTo>
                    <a:pt x="267" y="627"/>
                  </a:lnTo>
                  <a:lnTo>
                    <a:pt x="260" y="627"/>
                  </a:lnTo>
                  <a:lnTo>
                    <a:pt x="254" y="627"/>
                  </a:lnTo>
                  <a:lnTo>
                    <a:pt x="254" y="620"/>
                  </a:lnTo>
                  <a:lnTo>
                    <a:pt x="247" y="620"/>
                  </a:lnTo>
                  <a:lnTo>
                    <a:pt x="247" y="614"/>
                  </a:lnTo>
                  <a:lnTo>
                    <a:pt x="241" y="614"/>
                  </a:lnTo>
                  <a:lnTo>
                    <a:pt x="241" y="607"/>
                  </a:lnTo>
                  <a:lnTo>
                    <a:pt x="234" y="607"/>
                  </a:lnTo>
                  <a:lnTo>
                    <a:pt x="234" y="600"/>
                  </a:lnTo>
                  <a:lnTo>
                    <a:pt x="228" y="600"/>
                  </a:lnTo>
                  <a:lnTo>
                    <a:pt x="221" y="600"/>
                  </a:lnTo>
                  <a:lnTo>
                    <a:pt x="221" y="594"/>
                  </a:lnTo>
                  <a:lnTo>
                    <a:pt x="215" y="587"/>
                  </a:lnTo>
                  <a:lnTo>
                    <a:pt x="208" y="587"/>
                  </a:lnTo>
                  <a:lnTo>
                    <a:pt x="208" y="581"/>
                  </a:lnTo>
                  <a:lnTo>
                    <a:pt x="202" y="581"/>
                  </a:lnTo>
                  <a:lnTo>
                    <a:pt x="195" y="581"/>
                  </a:lnTo>
                  <a:lnTo>
                    <a:pt x="195" y="574"/>
                  </a:lnTo>
                  <a:lnTo>
                    <a:pt x="202" y="574"/>
                  </a:lnTo>
                  <a:lnTo>
                    <a:pt x="195" y="574"/>
                  </a:lnTo>
                  <a:lnTo>
                    <a:pt x="195" y="568"/>
                  </a:lnTo>
                  <a:lnTo>
                    <a:pt x="189" y="568"/>
                  </a:lnTo>
                  <a:lnTo>
                    <a:pt x="189" y="561"/>
                  </a:lnTo>
                  <a:lnTo>
                    <a:pt x="182" y="561"/>
                  </a:lnTo>
                  <a:lnTo>
                    <a:pt x="182" y="555"/>
                  </a:lnTo>
                  <a:lnTo>
                    <a:pt x="189" y="555"/>
                  </a:lnTo>
                  <a:lnTo>
                    <a:pt x="189" y="561"/>
                  </a:lnTo>
                  <a:lnTo>
                    <a:pt x="189" y="555"/>
                  </a:lnTo>
                  <a:lnTo>
                    <a:pt x="189" y="548"/>
                  </a:lnTo>
                  <a:lnTo>
                    <a:pt x="182" y="548"/>
                  </a:lnTo>
                  <a:lnTo>
                    <a:pt x="189" y="542"/>
                  </a:lnTo>
                  <a:lnTo>
                    <a:pt x="182" y="542"/>
                  </a:lnTo>
                  <a:lnTo>
                    <a:pt x="182" y="535"/>
                  </a:lnTo>
                  <a:lnTo>
                    <a:pt x="176" y="535"/>
                  </a:lnTo>
                  <a:lnTo>
                    <a:pt x="176" y="529"/>
                  </a:lnTo>
                  <a:lnTo>
                    <a:pt x="182" y="529"/>
                  </a:lnTo>
                  <a:lnTo>
                    <a:pt x="176" y="529"/>
                  </a:lnTo>
                  <a:lnTo>
                    <a:pt x="176" y="535"/>
                  </a:lnTo>
                  <a:lnTo>
                    <a:pt x="176" y="529"/>
                  </a:lnTo>
                  <a:lnTo>
                    <a:pt x="169" y="529"/>
                  </a:lnTo>
                  <a:lnTo>
                    <a:pt x="169" y="522"/>
                  </a:lnTo>
                  <a:lnTo>
                    <a:pt x="163" y="522"/>
                  </a:lnTo>
                  <a:lnTo>
                    <a:pt x="163" y="516"/>
                  </a:lnTo>
                  <a:lnTo>
                    <a:pt x="169" y="516"/>
                  </a:lnTo>
                  <a:lnTo>
                    <a:pt x="163" y="516"/>
                  </a:lnTo>
                  <a:lnTo>
                    <a:pt x="163" y="509"/>
                  </a:lnTo>
                  <a:lnTo>
                    <a:pt x="163" y="516"/>
                  </a:lnTo>
                  <a:lnTo>
                    <a:pt x="156" y="516"/>
                  </a:lnTo>
                  <a:lnTo>
                    <a:pt x="156" y="509"/>
                  </a:lnTo>
                  <a:lnTo>
                    <a:pt x="150" y="503"/>
                  </a:lnTo>
                  <a:lnTo>
                    <a:pt x="156" y="503"/>
                  </a:lnTo>
                  <a:lnTo>
                    <a:pt x="150" y="503"/>
                  </a:lnTo>
                  <a:lnTo>
                    <a:pt x="156" y="503"/>
                  </a:lnTo>
                  <a:lnTo>
                    <a:pt x="156" y="496"/>
                  </a:lnTo>
                  <a:lnTo>
                    <a:pt x="156" y="503"/>
                  </a:lnTo>
                  <a:lnTo>
                    <a:pt x="156" y="496"/>
                  </a:lnTo>
                  <a:lnTo>
                    <a:pt x="156" y="503"/>
                  </a:lnTo>
                  <a:lnTo>
                    <a:pt x="150" y="503"/>
                  </a:lnTo>
                  <a:lnTo>
                    <a:pt x="150" y="496"/>
                  </a:lnTo>
                  <a:lnTo>
                    <a:pt x="156" y="496"/>
                  </a:lnTo>
                  <a:lnTo>
                    <a:pt x="163" y="496"/>
                  </a:lnTo>
                  <a:lnTo>
                    <a:pt x="156" y="496"/>
                  </a:lnTo>
                  <a:lnTo>
                    <a:pt x="156" y="490"/>
                  </a:lnTo>
                  <a:lnTo>
                    <a:pt x="156" y="496"/>
                  </a:lnTo>
                  <a:lnTo>
                    <a:pt x="156" y="490"/>
                  </a:lnTo>
                  <a:lnTo>
                    <a:pt x="150" y="496"/>
                  </a:lnTo>
                  <a:lnTo>
                    <a:pt x="143" y="496"/>
                  </a:lnTo>
                  <a:lnTo>
                    <a:pt x="143" y="490"/>
                  </a:lnTo>
                  <a:lnTo>
                    <a:pt x="150" y="490"/>
                  </a:lnTo>
                  <a:lnTo>
                    <a:pt x="143" y="490"/>
                  </a:lnTo>
                  <a:lnTo>
                    <a:pt x="143" y="496"/>
                  </a:lnTo>
                  <a:lnTo>
                    <a:pt x="136" y="490"/>
                  </a:lnTo>
                  <a:lnTo>
                    <a:pt x="143" y="490"/>
                  </a:lnTo>
                  <a:lnTo>
                    <a:pt x="143" y="483"/>
                  </a:lnTo>
                  <a:lnTo>
                    <a:pt x="143" y="490"/>
                  </a:lnTo>
                  <a:lnTo>
                    <a:pt x="136" y="490"/>
                  </a:lnTo>
                  <a:lnTo>
                    <a:pt x="136" y="483"/>
                  </a:lnTo>
                  <a:lnTo>
                    <a:pt x="130" y="483"/>
                  </a:lnTo>
                  <a:lnTo>
                    <a:pt x="136" y="483"/>
                  </a:lnTo>
                  <a:lnTo>
                    <a:pt x="143" y="483"/>
                  </a:lnTo>
                  <a:lnTo>
                    <a:pt x="150" y="483"/>
                  </a:lnTo>
                  <a:lnTo>
                    <a:pt x="150" y="477"/>
                  </a:lnTo>
                  <a:lnTo>
                    <a:pt x="156" y="477"/>
                  </a:lnTo>
                  <a:lnTo>
                    <a:pt x="150" y="477"/>
                  </a:lnTo>
                  <a:lnTo>
                    <a:pt x="150" y="483"/>
                  </a:lnTo>
                  <a:lnTo>
                    <a:pt x="143" y="483"/>
                  </a:lnTo>
                  <a:lnTo>
                    <a:pt x="143" y="477"/>
                  </a:lnTo>
                  <a:lnTo>
                    <a:pt x="143" y="483"/>
                  </a:lnTo>
                  <a:lnTo>
                    <a:pt x="136" y="483"/>
                  </a:lnTo>
                  <a:lnTo>
                    <a:pt x="136" y="477"/>
                  </a:lnTo>
                  <a:lnTo>
                    <a:pt x="136" y="483"/>
                  </a:lnTo>
                  <a:lnTo>
                    <a:pt x="130" y="483"/>
                  </a:lnTo>
                  <a:lnTo>
                    <a:pt x="130" y="477"/>
                  </a:lnTo>
                  <a:lnTo>
                    <a:pt x="130" y="470"/>
                  </a:lnTo>
                  <a:lnTo>
                    <a:pt x="130" y="464"/>
                  </a:lnTo>
                  <a:lnTo>
                    <a:pt x="136" y="464"/>
                  </a:lnTo>
                  <a:lnTo>
                    <a:pt x="136" y="470"/>
                  </a:lnTo>
                  <a:lnTo>
                    <a:pt x="143" y="470"/>
                  </a:lnTo>
                  <a:lnTo>
                    <a:pt x="143" y="464"/>
                  </a:lnTo>
                  <a:lnTo>
                    <a:pt x="150" y="464"/>
                  </a:lnTo>
                  <a:lnTo>
                    <a:pt x="156" y="464"/>
                  </a:lnTo>
                  <a:lnTo>
                    <a:pt x="150" y="464"/>
                  </a:lnTo>
                  <a:lnTo>
                    <a:pt x="143" y="464"/>
                  </a:lnTo>
                  <a:lnTo>
                    <a:pt x="143" y="470"/>
                  </a:lnTo>
                  <a:lnTo>
                    <a:pt x="136" y="470"/>
                  </a:lnTo>
                  <a:lnTo>
                    <a:pt x="136" y="464"/>
                  </a:lnTo>
                  <a:lnTo>
                    <a:pt x="136" y="457"/>
                  </a:lnTo>
                  <a:lnTo>
                    <a:pt x="130" y="457"/>
                  </a:lnTo>
                  <a:lnTo>
                    <a:pt x="136" y="457"/>
                  </a:lnTo>
                  <a:lnTo>
                    <a:pt x="136" y="450"/>
                  </a:lnTo>
                  <a:lnTo>
                    <a:pt x="136" y="457"/>
                  </a:lnTo>
                  <a:lnTo>
                    <a:pt x="130" y="457"/>
                  </a:lnTo>
                  <a:lnTo>
                    <a:pt x="130" y="450"/>
                  </a:lnTo>
                  <a:lnTo>
                    <a:pt x="130" y="444"/>
                  </a:lnTo>
                  <a:lnTo>
                    <a:pt x="123" y="444"/>
                  </a:lnTo>
                  <a:lnTo>
                    <a:pt x="123" y="437"/>
                  </a:lnTo>
                  <a:lnTo>
                    <a:pt x="130" y="437"/>
                  </a:lnTo>
                  <a:lnTo>
                    <a:pt x="130" y="431"/>
                  </a:lnTo>
                  <a:lnTo>
                    <a:pt x="130" y="424"/>
                  </a:lnTo>
                  <a:lnTo>
                    <a:pt x="136" y="424"/>
                  </a:lnTo>
                  <a:lnTo>
                    <a:pt x="136" y="418"/>
                  </a:lnTo>
                  <a:lnTo>
                    <a:pt x="136" y="411"/>
                  </a:lnTo>
                  <a:lnTo>
                    <a:pt x="136" y="405"/>
                  </a:lnTo>
                  <a:lnTo>
                    <a:pt x="136" y="398"/>
                  </a:lnTo>
                  <a:lnTo>
                    <a:pt x="143" y="398"/>
                  </a:lnTo>
                  <a:lnTo>
                    <a:pt x="143" y="392"/>
                  </a:lnTo>
                  <a:lnTo>
                    <a:pt x="143" y="385"/>
                  </a:lnTo>
                  <a:lnTo>
                    <a:pt x="143" y="379"/>
                  </a:lnTo>
                  <a:lnTo>
                    <a:pt x="143" y="372"/>
                  </a:lnTo>
                  <a:lnTo>
                    <a:pt x="143" y="366"/>
                  </a:lnTo>
                  <a:lnTo>
                    <a:pt x="143" y="359"/>
                  </a:lnTo>
                  <a:lnTo>
                    <a:pt x="136" y="359"/>
                  </a:lnTo>
                  <a:lnTo>
                    <a:pt x="136" y="353"/>
                  </a:lnTo>
                  <a:lnTo>
                    <a:pt x="136" y="346"/>
                  </a:lnTo>
                  <a:lnTo>
                    <a:pt x="143" y="346"/>
                  </a:lnTo>
                  <a:lnTo>
                    <a:pt x="143" y="340"/>
                  </a:lnTo>
                  <a:lnTo>
                    <a:pt x="136" y="333"/>
                  </a:lnTo>
                  <a:lnTo>
                    <a:pt x="136" y="327"/>
                  </a:lnTo>
                  <a:lnTo>
                    <a:pt x="136" y="333"/>
                  </a:lnTo>
                  <a:lnTo>
                    <a:pt x="130" y="320"/>
                  </a:lnTo>
                  <a:lnTo>
                    <a:pt x="130" y="327"/>
                  </a:lnTo>
                  <a:lnTo>
                    <a:pt x="130" y="320"/>
                  </a:lnTo>
                  <a:lnTo>
                    <a:pt x="130" y="313"/>
                  </a:lnTo>
                  <a:lnTo>
                    <a:pt x="130" y="307"/>
                  </a:lnTo>
                  <a:lnTo>
                    <a:pt x="130" y="300"/>
                  </a:lnTo>
                  <a:lnTo>
                    <a:pt x="136" y="300"/>
                  </a:lnTo>
                  <a:lnTo>
                    <a:pt x="136" y="294"/>
                  </a:lnTo>
                  <a:lnTo>
                    <a:pt x="136" y="287"/>
                  </a:lnTo>
                  <a:lnTo>
                    <a:pt x="143" y="287"/>
                  </a:lnTo>
                  <a:lnTo>
                    <a:pt x="143" y="281"/>
                  </a:lnTo>
                  <a:lnTo>
                    <a:pt x="143" y="274"/>
                  </a:lnTo>
                  <a:lnTo>
                    <a:pt x="150" y="274"/>
                  </a:lnTo>
                  <a:lnTo>
                    <a:pt x="150" y="268"/>
                  </a:lnTo>
                  <a:lnTo>
                    <a:pt x="143" y="268"/>
                  </a:lnTo>
                  <a:lnTo>
                    <a:pt x="143" y="274"/>
                  </a:lnTo>
                  <a:lnTo>
                    <a:pt x="143" y="268"/>
                  </a:lnTo>
                  <a:lnTo>
                    <a:pt x="150" y="268"/>
                  </a:lnTo>
                  <a:lnTo>
                    <a:pt x="150" y="261"/>
                  </a:lnTo>
                  <a:lnTo>
                    <a:pt x="156" y="261"/>
                  </a:lnTo>
                  <a:lnTo>
                    <a:pt x="156" y="255"/>
                  </a:lnTo>
                  <a:lnTo>
                    <a:pt x="163" y="255"/>
                  </a:lnTo>
                  <a:lnTo>
                    <a:pt x="163" y="248"/>
                  </a:lnTo>
                  <a:lnTo>
                    <a:pt x="163" y="242"/>
                  </a:lnTo>
                  <a:lnTo>
                    <a:pt x="163" y="235"/>
                  </a:lnTo>
                  <a:lnTo>
                    <a:pt x="163" y="229"/>
                  </a:lnTo>
                  <a:lnTo>
                    <a:pt x="169" y="229"/>
                  </a:lnTo>
                  <a:lnTo>
                    <a:pt x="169" y="222"/>
                  </a:lnTo>
                  <a:lnTo>
                    <a:pt x="176" y="222"/>
                  </a:lnTo>
                  <a:lnTo>
                    <a:pt x="176" y="216"/>
                  </a:lnTo>
                  <a:lnTo>
                    <a:pt x="182" y="216"/>
                  </a:lnTo>
                  <a:lnTo>
                    <a:pt x="182" y="209"/>
                  </a:lnTo>
                  <a:lnTo>
                    <a:pt x="182" y="203"/>
                  </a:lnTo>
                  <a:lnTo>
                    <a:pt x="189" y="203"/>
                  </a:lnTo>
                  <a:lnTo>
                    <a:pt x="189" y="196"/>
                  </a:lnTo>
                  <a:lnTo>
                    <a:pt x="189" y="190"/>
                  </a:lnTo>
                  <a:lnTo>
                    <a:pt x="195" y="190"/>
                  </a:lnTo>
                  <a:lnTo>
                    <a:pt x="202" y="190"/>
                  </a:lnTo>
                  <a:lnTo>
                    <a:pt x="208" y="183"/>
                  </a:lnTo>
                  <a:lnTo>
                    <a:pt x="215" y="183"/>
                  </a:lnTo>
                  <a:lnTo>
                    <a:pt x="215" y="177"/>
                  </a:lnTo>
                  <a:lnTo>
                    <a:pt x="221" y="177"/>
                  </a:lnTo>
                  <a:lnTo>
                    <a:pt x="221" y="170"/>
                  </a:lnTo>
                  <a:lnTo>
                    <a:pt x="228" y="170"/>
                  </a:lnTo>
                  <a:lnTo>
                    <a:pt x="228" y="163"/>
                  </a:lnTo>
                  <a:lnTo>
                    <a:pt x="234" y="163"/>
                  </a:lnTo>
                  <a:lnTo>
                    <a:pt x="234" y="157"/>
                  </a:lnTo>
                  <a:lnTo>
                    <a:pt x="241" y="150"/>
                  </a:lnTo>
                  <a:lnTo>
                    <a:pt x="241" y="144"/>
                  </a:lnTo>
                  <a:lnTo>
                    <a:pt x="241" y="137"/>
                  </a:lnTo>
                  <a:lnTo>
                    <a:pt x="234" y="137"/>
                  </a:lnTo>
                  <a:lnTo>
                    <a:pt x="241" y="137"/>
                  </a:lnTo>
                  <a:lnTo>
                    <a:pt x="241" y="131"/>
                  </a:lnTo>
                  <a:lnTo>
                    <a:pt x="234" y="131"/>
                  </a:lnTo>
                  <a:lnTo>
                    <a:pt x="234" y="124"/>
                  </a:lnTo>
                  <a:lnTo>
                    <a:pt x="241" y="124"/>
                  </a:lnTo>
                  <a:lnTo>
                    <a:pt x="241" y="118"/>
                  </a:lnTo>
                  <a:lnTo>
                    <a:pt x="241" y="111"/>
                  </a:lnTo>
                  <a:lnTo>
                    <a:pt x="247" y="111"/>
                  </a:lnTo>
                  <a:lnTo>
                    <a:pt x="247" y="105"/>
                  </a:lnTo>
                  <a:lnTo>
                    <a:pt x="247" y="98"/>
                  </a:lnTo>
                  <a:lnTo>
                    <a:pt x="247" y="92"/>
                  </a:lnTo>
                  <a:lnTo>
                    <a:pt x="254" y="92"/>
                  </a:lnTo>
                  <a:lnTo>
                    <a:pt x="254" y="85"/>
                  </a:lnTo>
                  <a:lnTo>
                    <a:pt x="260" y="85"/>
                  </a:lnTo>
                  <a:lnTo>
                    <a:pt x="267" y="79"/>
                  </a:lnTo>
                  <a:lnTo>
                    <a:pt x="273" y="79"/>
                  </a:lnTo>
                  <a:lnTo>
                    <a:pt x="280" y="72"/>
                  </a:lnTo>
                  <a:lnTo>
                    <a:pt x="286" y="72"/>
                  </a:lnTo>
                  <a:lnTo>
                    <a:pt x="286" y="66"/>
                  </a:lnTo>
                  <a:lnTo>
                    <a:pt x="286" y="59"/>
                  </a:lnTo>
                  <a:lnTo>
                    <a:pt x="293" y="53"/>
                  </a:lnTo>
                  <a:lnTo>
                    <a:pt x="293" y="46"/>
                  </a:lnTo>
                  <a:lnTo>
                    <a:pt x="293" y="40"/>
                  </a:lnTo>
                  <a:lnTo>
                    <a:pt x="299" y="40"/>
                  </a:lnTo>
                  <a:lnTo>
                    <a:pt x="299" y="33"/>
                  </a:lnTo>
                  <a:lnTo>
                    <a:pt x="306" y="33"/>
                  </a:lnTo>
                  <a:lnTo>
                    <a:pt x="306" y="40"/>
                  </a:lnTo>
                  <a:lnTo>
                    <a:pt x="312" y="40"/>
                  </a:lnTo>
                  <a:lnTo>
                    <a:pt x="312" y="46"/>
                  </a:lnTo>
                  <a:lnTo>
                    <a:pt x="319" y="46"/>
                  </a:lnTo>
                  <a:lnTo>
                    <a:pt x="326" y="46"/>
                  </a:lnTo>
                  <a:lnTo>
                    <a:pt x="332" y="46"/>
                  </a:lnTo>
                  <a:lnTo>
                    <a:pt x="339" y="46"/>
                  </a:lnTo>
                  <a:lnTo>
                    <a:pt x="339" y="40"/>
                  </a:lnTo>
                  <a:lnTo>
                    <a:pt x="345" y="46"/>
                  </a:lnTo>
                  <a:lnTo>
                    <a:pt x="352" y="46"/>
                  </a:lnTo>
                  <a:lnTo>
                    <a:pt x="358" y="46"/>
                  </a:lnTo>
                  <a:lnTo>
                    <a:pt x="365" y="46"/>
                  </a:lnTo>
                  <a:lnTo>
                    <a:pt x="365" y="40"/>
                  </a:lnTo>
                  <a:lnTo>
                    <a:pt x="371" y="40"/>
                  </a:lnTo>
                  <a:lnTo>
                    <a:pt x="371" y="33"/>
                  </a:lnTo>
                  <a:lnTo>
                    <a:pt x="378" y="33"/>
                  </a:lnTo>
                  <a:lnTo>
                    <a:pt x="384" y="33"/>
                  </a:lnTo>
                  <a:lnTo>
                    <a:pt x="391" y="33"/>
                  </a:lnTo>
                  <a:lnTo>
                    <a:pt x="391" y="26"/>
                  </a:lnTo>
                  <a:lnTo>
                    <a:pt x="397" y="26"/>
                  </a:lnTo>
                  <a:lnTo>
                    <a:pt x="397" y="20"/>
                  </a:lnTo>
                  <a:lnTo>
                    <a:pt x="404" y="20"/>
                  </a:lnTo>
                  <a:lnTo>
                    <a:pt x="410" y="20"/>
                  </a:lnTo>
                  <a:lnTo>
                    <a:pt x="417" y="20"/>
                  </a:lnTo>
                  <a:lnTo>
                    <a:pt x="423" y="20"/>
                  </a:lnTo>
                  <a:lnTo>
                    <a:pt x="430" y="20"/>
                  </a:lnTo>
                  <a:lnTo>
                    <a:pt x="430" y="13"/>
                  </a:lnTo>
                  <a:lnTo>
                    <a:pt x="436" y="13"/>
                  </a:lnTo>
                  <a:lnTo>
                    <a:pt x="443" y="13"/>
                  </a:lnTo>
                  <a:lnTo>
                    <a:pt x="449" y="13"/>
                  </a:lnTo>
                  <a:lnTo>
                    <a:pt x="456" y="13"/>
                  </a:lnTo>
                  <a:lnTo>
                    <a:pt x="462" y="13"/>
                  </a:lnTo>
                  <a:lnTo>
                    <a:pt x="469" y="13"/>
                  </a:lnTo>
                  <a:lnTo>
                    <a:pt x="469" y="20"/>
                  </a:lnTo>
                  <a:lnTo>
                    <a:pt x="469" y="13"/>
                  </a:lnTo>
                  <a:lnTo>
                    <a:pt x="475" y="13"/>
                  </a:lnTo>
                  <a:lnTo>
                    <a:pt x="482" y="13"/>
                  </a:lnTo>
                  <a:lnTo>
                    <a:pt x="482" y="7"/>
                  </a:lnTo>
                  <a:lnTo>
                    <a:pt x="488" y="7"/>
                  </a:lnTo>
                  <a:lnTo>
                    <a:pt x="495" y="13"/>
                  </a:lnTo>
                  <a:lnTo>
                    <a:pt x="495" y="7"/>
                  </a:lnTo>
                  <a:lnTo>
                    <a:pt x="502" y="7"/>
                  </a:lnTo>
                  <a:lnTo>
                    <a:pt x="502" y="13"/>
                  </a:lnTo>
                  <a:lnTo>
                    <a:pt x="508" y="13"/>
                  </a:lnTo>
                  <a:lnTo>
                    <a:pt x="515" y="13"/>
                  </a:lnTo>
                  <a:lnTo>
                    <a:pt x="521" y="13"/>
                  </a:lnTo>
                  <a:lnTo>
                    <a:pt x="521" y="7"/>
                  </a:lnTo>
                  <a:lnTo>
                    <a:pt x="528" y="7"/>
                  </a:lnTo>
                  <a:lnTo>
                    <a:pt x="534" y="0"/>
                  </a:lnTo>
                  <a:lnTo>
                    <a:pt x="534" y="7"/>
                  </a:lnTo>
                  <a:close/>
                </a:path>
              </a:pathLst>
            </a:custGeom>
            <a:grpFill/>
            <a:ln w="3175" cap="flat" cmpd="sng">
              <a:solidFill>
                <a:schemeClr val="bg2">
                  <a:lumMod val="20000"/>
                  <a:lumOff val="8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4" name="Freeform 3">
              <a:extLst>
                <a:ext uri="{FF2B5EF4-FFF2-40B4-BE49-F238E27FC236}">
                  <a16:creationId xmlns:a16="http://schemas.microsoft.com/office/drawing/2014/main" id="{5D53AAEE-671D-49D8-823B-DDC31CD4BB11}"/>
                </a:ext>
              </a:extLst>
            </p:cNvPr>
            <p:cNvSpPr>
              <a:spLocks noEditPoints="1"/>
            </p:cNvSpPr>
            <p:nvPr/>
          </p:nvSpPr>
          <p:spPr bwMode="gray">
            <a:xfrm>
              <a:off x="1966876" y="1891258"/>
              <a:ext cx="8258248" cy="3377894"/>
            </a:xfrm>
            <a:custGeom>
              <a:avLst/>
              <a:gdLst/>
              <a:ahLst/>
              <a:cxnLst>
                <a:cxn ang="0">
                  <a:pos x="19" y="450"/>
                </a:cxn>
                <a:cxn ang="0">
                  <a:pos x="5397" y="554"/>
                </a:cxn>
                <a:cxn ang="0">
                  <a:pos x="5104" y="697"/>
                </a:cxn>
                <a:cxn ang="0">
                  <a:pos x="4993" y="619"/>
                </a:cxn>
                <a:cxn ang="0">
                  <a:pos x="4837" y="906"/>
                </a:cxn>
                <a:cxn ang="0">
                  <a:pos x="4641" y="1069"/>
                </a:cxn>
                <a:cxn ang="0">
                  <a:pos x="4583" y="1278"/>
                </a:cxn>
                <a:cxn ang="0">
                  <a:pos x="4367" y="1435"/>
                </a:cxn>
                <a:cxn ang="0">
                  <a:pos x="4244" y="1624"/>
                </a:cxn>
                <a:cxn ang="0">
                  <a:pos x="4185" y="1532"/>
                </a:cxn>
                <a:cxn ang="0">
                  <a:pos x="4015" y="1480"/>
                </a:cxn>
                <a:cxn ang="0">
                  <a:pos x="3794" y="1421"/>
                </a:cxn>
                <a:cxn ang="0">
                  <a:pos x="3500" y="1350"/>
                </a:cxn>
                <a:cxn ang="0">
                  <a:pos x="3364" y="1474"/>
                </a:cxn>
                <a:cxn ang="0">
                  <a:pos x="3148" y="1043"/>
                </a:cxn>
                <a:cxn ang="0">
                  <a:pos x="3298" y="834"/>
                </a:cxn>
                <a:cxn ang="0">
                  <a:pos x="3194" y="463"/>
                </a:cxn>
                <a:cxn ang="0">
                  <a:pos x="3266" y="463"/>
                </a:cxn>
                <a:cxn ang="0">
                  <a:pos x="3527" y="384"/>
                </a:cxn>
                <a:cxn ang="0">
                  <a:pos x="3833" y="293"/>
                </a:cxn>
                <a:cxn ang="0">
                  <a:pos x="3852" y="319"/>
                </a:cxn>
                <a:cxn ang="0">
                  <a:pos x="4041" y="241"/>
                </a:cxn>
                <a:cxn ang="0">
                  <a:pos x="4283" y="163"/>
                </a:cxn>
                <a:cxn ang="0">
                  <a:pos x="4400" y="247"/>
                </a:cxn>
                <a:cxn ang="0">
                  <a:pos x="4850" y="306"/>
                </a:cxn>
                <a:cxn ang="0">
                  <a:pos x="5169" y="358"/>
                </a:cxn>
                <a:cxn ang="0">
                  <a:pos x="5234" y="2204"/>
                </a:cxn>
                <a:cxn ang="0">
                  <a:pos x="5071" y="2035"/>
                </a:cxn>
                <a:cxn ang="0">
                  <a:pos x="4615" y="1995"/>
                </a:cxn>
                <a:cxn ang="0">
                  <a:pos x="5130" y="1982"/>
                </a:cxn>
                <a:cxn ang="0">
                  <a:pos x="4413" y="1937"/>
                </a:cxn>
                <a:cxn ang="0">
                  <a:pos x="4602" y="1911"/>
                </a:cxn>
                <a:cxn ang="0">
                  <a:pos x="5026" y="1872"/>
                </a:cxn>
                <a:cxn ang="0">
                  <a:pos x="4667" y="1832"/>
                </a:cxn>
                <a:cxn ang="0">
                  <a:pos x="4895" y="1976"/>
                </a:cxn>
                <a:cxn ang="0">
                  <a:pos x="4231" y="1826"/>
                </a:cxn>
                <a:cxn ang="0">
                  <a:pos x="4570" y="1878"/>
                </a:cxn>
                <a:cxn ang="0">
                  <a:pos x="4315" y="1774"/>
                </a:cxn>
                <a:cxn ang="0">
                  <a:pos x="4315" y="1924"/>
                </a:cxn>
                <a:cxn ang="0">
                  <a:pos x="4511" y="1845"/>
                </a:cxn>
                <a:cxn ang="0">
                  <a:pos x="4231" y="1676"/>
                </a:cxn>
                <a:cxn ang="0">
                  <a:pos x="3950" y="1643"/>
                </a:cxn>
                <a:cxn ang="0">
                  <a:pos x="4622" y="1604"/>
                </a:cxn>
                <a:cxn ang="0">
                  <a:pos x="4576" y="1591"/>
                </a:cxn>
                <a:cxn ang="0">
                  <a:pos x="4556" y="1526"/>
                </a:cxn>
                <a:cxn ang="0">
                  <a:pos x="4583" y="1350"/>
                </a:cxn>
                <a:cxn ang="0">
                  <a:pos x="4732" y="1226"/>
                </a:cxn>
                <a:cxn ang="0">
                  <a:pos x="4876" y="1095"/>
                </a:cxn>
                <a:cxn ang="0">
                  <a:pos x="3148" y="1011"/>
                </a:cxn>
                <a:cxn ang="0">
                  <a:pos x="4967" y="952"/>
                </a:cxn>
                <a:cxn ang="0">
                  <a:pos x="4902" y="756"/>
                </a:cxn>
                <a:cxn ang="0">
                  <a:pos x="3259" y="365"/>
                </a:cxn>
                <a:cxn ang="0">
                  <a:pos x="4693" y="280"/>
                </a:cxn>
                <a:cxn ang="0">
                  <a:pos x="3559" y="326"/>
                </a:cxn>
                <a:cxn ang="0">
                  <a:pos x="4635" y="280"/>
                </a:cxn>
                <a:cxn ang="0">
                  <a:pos x="3976" y="195"/>
                </a:cxn>
                <a:cxn ang="0">
                  <a:pos x="4830" y="208"/>
                </a:cxn>
                <a:cxn ang="0">
                  <a:pos x="3631" y="215"/>
                </a:cxn>
                <a:cxn ang="0">
                  <a:pos x="4185" y="150"/>
                </a:cxn>
                <a:cxn ang="0">
                  <a:pos x="4126" y="52"/>
                </a:cxn>
                <a:cxn ang="0">
                  <a:pos x="3527" y="52"/>
                </a:cxn>
                <a:cxn ang="0">
                  <a:pos x="3520" y="32"/>
                </a:cxn>
                <a:cxn ang="0">
                  <a:pos x="4120" y="26"/>
                </a:cxn>
              </a:cxnLst>
              <a:rect l="0" t="0" r="r" b="b"/>
              <a:pathLst>
                <a:path w="5469" h="2237">
                  <a:moveTo>
                    <a:pt x="5469" y="2119"/>
                  </a:moveTo>
                  <a:lnTo>
                    <a:pt x="5463" y="2126"/>
                  </a:lnTo>
                  <a:lnTo>
                    <a:pt x="5463" y="2132"/>
                  </a:lnTo>
                  <a:lnTo>
                    <a:pt x="5463" y="2126"/>
                  </a:lnTo>
                  <a:lnTo>
                    <a:pt x="5469" y="2126"/>
                  </a:lnTo>
                  <a:lnTo>
                    <a:pt x="5469" y="2132"/>
                  </a:lnTo>
                  <a:lnTo>
                    <a:pt x="5463" y="2132"/>
                  </a:lnTo>
                  <a:lnTo>
                    <a:pt x="5456" y="2132"/>
                  </a:lnTo>
                  <a:lnTo>
                    <a:pt x="5450" y="2132"/>
                  </a:lnTo>
                  <a:lnTo>
                    <a:pt x="5443" y="2132"/>
                  </a:lnTo>
                  <a:lnTo>
                    <a:pt x="5450" y="2132"/>
                  </a:lnTo>
                  <a:lnTo>
                    <a:pt x="5450" y="2126"/>
                  </a:lnTo>
                  <a:lnTo>
                    <a:pt x="5450" y="2132"/>
                  </a:lnTo>
                  <a:lnTo>
                    <a:pt x="5450" y="2126"/>
                  </a:lnTo>
                  <a:lnTo>
                    <a:pt x="5456" y="2126"/>
                  </a:lnTo>
                  <a:lnTo>
                    <a:pt x="5463" y="2126"/>
                  </a:lnTo>
                  <a:lnTo>
                    <a:pt x="5463" y="2119"/>
                  </a:lnTo>
                  <a:lnTo>
                    <a:pt x="5469" y="2119"/>
                  </a:lnTo>
                  <a:close/>
                  <a:moveTo>
                    <a:pt x="0" y="378"/>
                  </a:moveTo>
                  <a:lnTo>
                    <a:pt x="6" y="378"/>
                  </a:lnTo>
                  <a:lnTo>
                    <a:pt x="13" y="384"/>
                  </a:lnTo>
                  <a:lnTo>
                    <a:pt x="19" y="384"/>
                  </a:lnTo>
                  <a:lnTo>
                    <a:pt x="19" y="391"/>
                  </a:lnTo>
                  <a:lnTo>
                    <a:pt x="26" y="391"/>
                  </a:lnTo>
                  <a:lnTo>
                    <a:pt x="32" y="391"/>
                  </a:lnTo>
                  <a:lnTo>
                    <a:pt x="32" y="397"/>
                  </a:lnTo>
                  <a:lnTo>
                    <a:pt x="32" y="391"/>
                  </a:lnTo>
                  <a:lnTo>
                    <a:pt x="26" y="391"/>
                  </a:lnTo>
                  <a:lnTo>
                    <a:pt x="32" y="391"/>
                  </a:lnTo>
                  <a:lnTo>
                    <a:pt x="32" y="397"/>
                  </a:lnTo>
                  <a:lnTo>
                    <a:pt x="39" y="397"/>
                  </a:lnTo>
                  <a:lnTo>
                    <a:pt x="45" y="397"/>
                  </a:lnTo>
                  <a:lnTo>
                    <a:pt x="45" y="404"/>
                  </a:lnTo>
                  <a:lnTo>
                    <a:pt x="52" y="404"/>
                  </a:lnTo>
                  <a:lnTo>
                    <a:pt x="58" y="404"/>
                  </a:lnTo>
                  <a:lnTo>
                    <a:pt x="65" y="411"/>
                  </a:lnTo>
                  <a:lnTo>
                    <a:pt x="71" y="411"/>
                  </a:lnTo>
                  <a:lnTo>
                    <a:pt x="71" y="417"/>
                  </a:lnTo>
                  <a:lnTo>
                    <a:pt x="71" y="424"/>
                  </a:lnTo>
                  <a:lnTo>
                    <a:pt x="71" y="417"/>
                  </a:lnTo>
                  <a:lnTo>
                    <a:pt x="78" y="417"/>
                  </a:lnTo>
                  <a:lnTo>
                    <a:pt x="78" y="424"/>
                  </a:lnTo>
                  <a:lnTo>
                    <a:pt x="78" y="430"/>
                  </a:lnTo>
                  <a:lnTo>
                    <a:pt x="78" y="437"/>
                  </a:lnTo>
                  <a:lnTo>
                    <a:pt x="78" y="443"/>
                  </a:lnTo>
                  <a:lnTo>
                    <a:pt x="85" y="443"/>
                  </a:lnTo>
                  <a:lnTo>
                    <a:pt x="85" y="450"/>
                  </a:lnTo>
                  <a:lnTo>
                    <a:pt x="85" y="443"/>
                  </a:lnTo>
                  <a:lnTo>
                    <a:pt x="91" y="443"/>
                  </a:lnTo>
                  <a:lnTo>
                    <a:pt x="91" y="450"/>
                  </a:lnTo>
                  <a:lnTo>
                    <a:pt x="91" y="443"/>
                  </a:lnTo>
                  <a:lnTo>
                    <a:pt x="85" y="443"/>
                  </a:lnTo>
                  <a:lnTo>
                    <a:pt x="91" y="437"/>
                  </a:lnTo>
                  <a:lnTo>
                    <a:pt x="91" y="430"/>
                  </a:lnTo>
                  <a:lnTo>
                    <a:pt x="85" y="430"/>
                  </a:lnTo>
                  <a:lnTo>
                    <a:pt x="78" y="430"/>
                  </a:lnTo>
                  <a:lnTo>
                    <a:pt x="85" y="430"/>
                  </a:lnTo>
                  <a:lnTo>
                    <a:pt x="85" y="424"/>
                  </a:lnTo>
                  <a:lnTo>
                    <a:pt x="91" y="430"/>
                  </a:lnTo>
                  <a:lnTo>
                    <a:pt x="98" y="424"/>
                  </a:lnTo>
                  <a:lnTo>
                    <a:pt x="98" y="430"/>
                  </a:lnTo>
                  <a:lnTo>
                    <a:pt x="104" y="430"/>
                  </a:lnTo>
                  <a:lnTo>
                    <a:pt x="98" y="430"/>
                  </a:lnTo>
                  <a:lnTo>
                    <a:pt x="98" y="437"/>
                  </a:lnTo>
                  <a:lnTo>
                    <a:pt x="104" y="437"/>
                  </a:lnTo>
                  <a:lnTo>
                    <a:pt x="104" y="430"/>
                  </a:lnTo>
                  <a:lnTo>
                    <a:pt x="111" y="430"/>
                  </a:lnTo>
                  <a:lnTo>
                    <a:pt x="117" y="430"/>
                  </a:lnTo>
                  <a:lnTo>
                    <a:pt x="111" y="430"/>
                  </a:lnTo>
                  <a:lnTo>
                    <a:pt x="104" y="430"/>
                  </a:lnTo>
                  <a:lnTo>
                    <a:pt x="111" y="430"/>
                  </a:lnTo>
                  <a:lnTo>
                    <a:pt x="117" y="430"/>
                  </a:lnTo>
                  <a:lnTo>
                    <a:pt x="124" y="430"/>
                  </a:lnTo>
                  <a:lnTo>
                    <a:pt x="124" y="437"/>
                  </a:lnTo>
                  <a:lnTo>
                    <a:pt x="130" y="437"/>
                  </a:lnTo>
                  <a:lnTo>
                    <a:pt x="137" y="443"/>
                  </a:lnTo>
                  <a:lnTo>
                    <a:pt x="143" y="443"/>
                  </a:lnTo>
                  <a:lnTo>
                    <a:pt x="143" y="450"/>
                  </a:lnTo>
                  <a:lnTo>
                    <a:pt x="150" y="450"/>
                  </a:lnTo>
                  <a:lnTo>
                    <a:pt x="143" y="450"/>
                  </a:lnTo>
                  <a:lnTo>
                    <a:pt x="150" y="450"/>
                  </a:lnTo>
                  <a:lnTo>
                    <a:pt x="156" y="450"/>
                  </a:lnTo>
                  <a:lnTo>
                    <a:pt x="156" y="456"/>
                  </a:lnTo>
                  <a:lnTo>
                    <a:pt x="150" y="456"/>
                  </a:lnTo>
                  <a:lnTo>
                    <a:pt x="143" y="456"/>
                  </a:lnTo>
                  <a:lnTo>
                    <a:pt x="143" y="463"/>
                  </a:lnTo>
                  <a:lnTo>
                    <a:pt x="137" y="463"/>
                  </a:lnTo>
                  <a:lnTo>
                    <a:pt x="130" y="463"/>
                  </a:lnTo>
                  <a:lnTo>
                    <a:pt x="137" y="463"/>
                  </a:lnTo>
                  <a:lnTo>
                    <a:pt x="137" y="469"/>
                  </a:lnTo>
                  <a:lnTo>
                    <a:pt x="130" y="469"/>
                  </a:lnTo>
                  <a:lnTo>
                    <a:pt x="124" y="469"/>
                  </a:lnTo>
                  <a:lnTo>
                    <a:pt x="117" y="469"/>
                  </a:lnTo>
                  <a:lnTo>
                    <a:pt x="124" y="469"/>
                  </a:lnTo>
                  <a:lnTo>
                    <a:pt x="117" y="469"/>
                  </a:lnTo>
                  <a:lnTo>
                    <a:pt x="117" y="463"/>
                  </a:lnTo>
                  <a:lnTo>
                    <a:pt x="111" y="463"/>
                  </a:lnTo>
                  <a:lnTo>
                    <a:pt x="117" y="469"/>
                  </a:lnTo>
                  <a:lnTo>
                    <a:pt x="117" y="476"/>
                  </a:lnTo>
                  <a:lnTo>
                    <a:pt x="111" y="476"/>
                  </a:lnTo>
                  <a:lnTo>
                    <a:pt x="117" y="476"/>
                  </a:lnTo>
                  <a:lnTo>
                    <a:pt x="117" y="482"/>
                  </a:lnTo>
                  <a:lnTo>
                    <a:pt x="111" y="482"/>
                  </a:lnTo>
                  <a:lnTo>
                    <a:pt x="104" y="482"/>
                  </a:lnTo>
                  <a:lnTo>
                    <a:pt x="104" y="489"/>
                  </a:lnTo>
                  <a:lnTo>
                    <a:pt x="111" y="489"/>
                  </a:lnTo>
                  <a:lnTo>
                    <a:pt x="104" y="489"/>
                  </a:lnTo>
                  <a:lnTo>
                    <a:pt x="111" y="489"/>
                  </a:lnTo>
                  <a:lnTo>
                    <a:pt x="111" y="495"/>
                  </a:lnTo>
                  <a:lnTo>
                    <a:pt x="117" y="495"/>
                  </a:lnTo>
                  <a:lnTo>
                    <a:pt x="111" y="495"/>
                  </a:lnTo>
                  <a:lnTo>
                    <a:pt x="104" y="495"/>
                  </a:lnTo>
                  <a:lnTo>
                    <a:pt x="111" y="495"/>
                  </a:lnTo>
                  <a:lnTo>
                    <a:pt x="104" y="502"/>
                  </a:lnTo>
                  <a:lnTo>
                    <a:pt x="98" y="502"/>
                  </a:lnTo>
                  <a:lnTo>
                    <a:pt x="98" y="495"/>
                  </a:lnTo>
                  <a:lnTo>
                    <a:pt x="104" y="495"/>
                  </a:lnTo>
                  <a:lnTo>
                    <a:pt x="98" y="495"/>
                  </a:lnTo>
                  <a:lnTo>
                    <a:pt x="98" y="489"/>
                  </a:lnTo>
                  <a:lnTo>
                    <a:pt x="98" y="495"/>
                  </a:lnTo>
                  <a:lnTo>
                    <a:pt x="91" y="495"/>
                  </a:lnTo>
                  <a:lnTo>
                    <a:pt x="85" y="489"/>
                  </a:lnTo>
                  <a:lnTo>
                    <a:pt x="78" y="489"/>
                  </a:lnTo>
                  <a:lnTo>
                    <a:pt x="71" y="489"/>
                  </a:lnTo>
                  <a:lnTo>
                    <a:pt x="65" y="482"/>
                  </a:lnTo>
                  <a:lnTo>
                    <a:pt x="58" y="482"/>
                  </a:lnTo>
                  <a:lnTo>
                    <a:pt x="65" y="482"/>
                  </a:lnTo>
                  <a:lnTo>
                    <a:pt x="65" y="476"/>
                  </a:lnTo>
                  <a:lnTo>
                    <a:pt x="58" y="469"/>
                  </a:lnTo>
                  <a:lnTo>
                    <a:pt x="52" y="469"/>
                  </a:lnTo>
                  <a:lnTo>
                    <a:pt x="45" y="469"/>
                  </a:lnTo>
                  <a:lnTo>
                    <a:pt x="45" y="463"/>
                  </a:lnTo>
                  <a:lnTo>
                    <a:pt x="39" y="469"/>
                  </a:lnTo>
                  <a:lnTo>
                    <a:pt x="32" y="469"/>
                  </a:lnTo>
                  <a:lnTo>
                    <a:pt x="26" y="469"/>
                  </a:lnTo>
                  <a:lnTo>
                    <a:pt x="19" y="469"/>
                  </a:lnTo>
                  <a:lnTo>
                    <a:pt x="26" y="463"/>
                  </a:lnTo>
                  <a:lnTo>
                    <a:pt x="19" y="463"/>
                  </a:lnTo>
                  <a:lnTo>
                    <a:pt x="19" y="456"/>
                  </a:lnTo>
                  <a:lnTo>
                    <a:pt x="13" y="456"/>
                  </a:lnTo>
                  <a:lnTo>
                    <a:pt x="19" y="456"/>
                  </a:lnTo>
                  <a:lnTo>
                    <a:pt x="19" y="450"/>
                  </a:lnTo>
                  <a:lnTo>
                    <a:pt x="19" y="443"/>
                  </a:lnTo>
                  <a:lnTo>
                    <a:pt x="19" y="450"/>
                  </a:lnTo>
                  <a:lnTo>
                    <a:pt x="13" y="450"/>
                  </a:lnTo>
                  <a:lnTo>
                    <a:pt x="13" y="443"/>
                  </a:lnTo>
                  <a:lnTo>
                    <a:pt x="13" y="450"/>
                  </a:lnTo>
                  <a:lnTo>
                    <a:pt x="6" y="450"/>
                  </a:lnTo>
                  <a:lnTo>
                    <a:pt x="13" y="450"/>
                  </a:lnTo>
                  <a:lnTo>
                    <a:pt x="6" y="450"/>
                  </a:lnTo>
                  <a:lnTo>
                    <a:pt x="0" y="450"/>
                  </a:lnTo>
                  <a:lnTo>
                    <a:pt x="0" y="456"/>
                  </a:lnTo>
                  <a:lnTo>
                    <a:pt x="6" y="463"/>
                  </a:lnTo>
                  <a:lnTo>
                    <a:pt x="13" y="463"/>
                  </a:lnTo>
                  <a:lnTo>
                    <a:pt x="13" y="469"/>
                  </a:lnTo>
                  <a:lnTo>
                    <a:pt x="6" y="469"/>
                  </a:lnTo>
                  <a:lnTo>
                    <a:pt x="6" y="476"/>
                  </a:lnTo>
                  <a:lnTo>
                    <a:pt x="0" y="476"/>
                  </a:lnTo>
                  <a:lnTo>
                    <a:pt x="0" y="482"/>
                  </a:lnTo>
                  <a:lnTo>
                    <a:pt x="0" y="469"/>
                  </a:lnTo>
                  <a:lnTo>
                    <a:pt x="0" y="456"/>
                  </a:lnTo>
                  <a:lnTo>
                    <a:pt x="0" y="443"/>
                  </a:lnTo>
                  <a:lnTo>
                    <a:pt x="0" y="430"/>
                  </a:lnTo>
                  <a:lnTo>
                    <a:pt x="0" y="417"/>
                  </a:lnTo>
                  <a:lnTo>
                    <a:pt x="0" y="404"/>
                  </a:lnTo>
                  <a:lnTo>
                    <a:pt x="0" y="391"/>
                  </a:lnTo>
                  <a:lnTo>
                    <a:pt x="0" y="378"/>
                  </a:lnTo>
                  <a:close/>
                  <a:moveTo>
                    <a:pt x="5469" y="319"/>
                  </a:moveTo>
                  <a:lnTo>
                    <a:pt x="5463" y="326"/>
                  </a:lnTo>
                  <a:lnTo>
                    <a:pt x="5456" y="326"/>
                  </a:lnTo>
                  <a:lnTo>
                    <a:pt x="5450" y="326"/>
                  </a:lnTo>
                  <a:lnTo>
                    <a:pt x="5450" y="319"/>
                  </a:lnTo>
                  <a:lnTo>
                    <a:pt x="5450" y="313"/>
                  </a:lnTo>
                  <a:lnTo>
                    <a:pt x="5456" y="313"/>
                  </a:lnTo>
                  <a:lnTo>
                    <a:pt x="5463" y="313"/>
                  </a:lnTo>
                  <a:lnTo>
                    <a:pt x="5463" y="306"/>
                  </a:lnTo>
                  <a:lnTo>
                    <a:pt x="5469" y="306"/>
                  </a:lnTo>
                  <a:lnTo>
                    <a:pt x="5469" y="313"/>
                  </a:lnTo>
                  <a:lnTo>
                    <a:pt x="5469" y="319"/>
                  </a:lnTo>
                  <a:close/>
                  <a:moveTo>
                    <a:pt x="0" y="306"/>
                  </a:moveTo>
                  <a:lnTo>
                    <a:pt x="6" y="306"/>
                  </a:lnTo>
                  <a:lnTo>
                    <a:pt x="13" y="306"/>
                  </a:lnTo>
                  <a:lnTo>
                    <a:pt x="19" y="306"/>
                  </a:lnTo>
                  <a:lnTo>
                    <a:pt x="26" y="306"/>
                  </a:lnTo>
                  <a:lnTo>
                    <a:pt x="32" y="306"/>
                  </a:lnTo>
                  <a:lnTo>
                    <a:pt x="32" y="313"/>
                  </a:lnTo>
                  <a:lnTo>
                    <a:pt x="39" y="313"/>
                  </a:lnTo>
                  <a:lnTo>
                    <a:pt x="39" y="319"/>
                  </a:lnTo>
                  <a:lnTo>
                    <a:pt x="32" y="319"/>
                  </a:lnTo>
                  <a:lnTo>
                    <a:pt x="26" y="319"/>
                  </a:lnTo>
                  <a:lnTo>
                    <a:pt x="19" y="319"/>
                  </a:lnTo>
                  <a:lnTo>
                    <a:pt x="13" y="326"/>
                  </a:lnTo>
                  <a:lnTo>
                    <a:pt x="6" y="326"/>
                  </a:lnTo>
                  <a:lnTo>
                    <a:pt x="6" y="319"/>
                  </a:lnTo>
                  <a:lnTo>
                    <a:pt x="0" y="319"/>
                  </a:lnTo>
                  <a:lnTo>
                    <a:pt x="0" y="313"/>
                  </a:lnTo>
                  <a:lnTo>
                    <a:pt x="0" y="306"/>
                  </a:lnTo>
                  <a:close/>
                  <a:moveTo>
                    <a:pt x="5469" y="482"/>
                  </a:moveTo>
                  <a:lnTo>
                    <a:pt x="5463" y="482"/>
                  </a:lnTo>
                  <a:lnTo>
                    <a:pt x="5463" y="489"/>
                  </a:lnTo>
                  <a:lnTo>
                    <a:pt x="5456" y="489"/>
                  </a:lnTo>
                  <a:lnTo>
                    <a:pt x="5450" y="489"/>
                  </a:lnTo>
                  <a:lnTo>
                    <a:pt x="5450" y="495"/>
                  </a:lnTo>
                  <a:lnTo>
                    <a:pt x="5443" y="495"/>
                  </a:lnTo>
                  <a:lnTo>
                    <a:pt x="5443" y="489"/>
                  </a:lnTo>
                  <a:lnTo>
                    <a:pt x="5450" y="489"/>
                  </a:lnTo>
                  <a:lnTo>
                    <a:pt x="5443" y="489"/>
                  </a:lnTo>
                  <a:lnTo>
                    <a:pt x="5437" y="489"/>
                  </a:lnTo>
                  <a:lnTo>
                    <a:pt x="5430" y="489"/>
                  </a:lnTo>
                  <a:lnTo>
                    <a:pt x="5430" y="482"/>
                  </a:lnTo>
                  <a:lnTo>
                    <a:pt x="5423" y="482"/>
                  </a:lnTo>
                  <a:lnTo>
                    <a:pt x="5417" y="482"/>
                  </a:lnTo>
                  <a:lnTo>
                    <a:pt x="5410" y="482"/>
                  </a:lnTo>
                  <a:lnTo>
                    <a:pt x="5417" y="482"/>
                  </a:lnTo>
                  <a:lnTo>
                    <a:pt x="5423" y="482"/>
                  </a:lnTo>
                  <a:lnTo>
                    <a:pt x="5430" y="489"/>
                  </a:lnTo>
                  <a:lnTo>
                    <a:pt x="5423" y="489"/>
                  </a:lnTo>
                  <a:lnTo>
                    <a:pt x="5423" y="482"/>
                  </a:lnTo>
                  <a:lnTo>
                    <a:pt x="5417" y="482"/>
                  </a:lnTo>
                  <a:lnTo>
                    <a:pt x="5417" y="489"/>
                  </a:lnTo>
                  <a:lnTo>
                    <a:pt x="5410" y="482"/>
                  </a:lnTo>
                  <a:lnTo>
                    <a:pt x="5404" y="482"/>
                  </a:lnTo>
                  <a:lnTo>
                    <a:pt x="5404" y="489"/>
                  </a:lnTo>
                  <a:lnTo>
                    <a:pt x="5397" y="489"/>
                  </a:lnTo>
                  <a:lnTo>
                    <a:pt x="5391" y="489"/>
                  </a:lnTo>
                  <a:lnTo>
                    <a:pt x="5384" y="489"/>
                  </a:lnTo>
                  <a:lnTo>
                    <a:pt x="5391" y="489"/>
                  </a:lnTo>
                  <a:lnTo>
                    <a:pt x="5397" y="489"/>
                  </a:lnTo>
                  <a:lnTo>
                    <a:pt x="5404" y="489"/>
                  </a:lnTo>
                  <a:lnTo>
                    <a:pt x="5410" y="482"/>
                  </a:lnTo>
                  <a:lnTo>
                    <a:pt x="5410" y="489"/>
                  </a:lnTo>
                  <a:lnTo>
                    <a:pt x="5417" y="489"/>
                  </a:lnTo>
                  <a:lnTo>
                    <a:pt x="5410" y="489"/>
                  </a:lnTo>
                  <a:lnTo>
                    <a:pt x="5410" y="495"/>
                  </a:lnTo>
                  <a:lnTo>
                    <a:pt x="5410" y="489"/>
                  </a:lnTo>
                  <a:lnTo>
                    <a:pt x="5417" y="489"/>
                  </a:lnTo>
                  <a:lnTo>
                    <a:pt x="5417" y="495"/>
                  </a:lnTo>
                  <a:lnTo>
                    <a:pt x="5423" y="489"/>
                  </a:lnTo>
                  <a:lnTo>
                    <a:pt x="5430" y="489"/>
                  </a:lnTo>
                  <a:lnTo>
                    <a:pt x="5430" y="495"/>
                  </a:lnTo>
                  <a:lnTo>
                    <a:pt x="5430" y="502"/>
                  </a:lnTo>
                  <a:lnTo>
                    <a:pt x="5437" y="502"/>
                  </a:lnTo>
                  <a:lnTo>
                    <a:pt x="5443" y="502"/>
                  </a:lnTo>
                  <a:lnTo>
                    <a:pt x="5437" y="502"/>
                  </a:lnTo>
                  <a:lnTo>
                    <a:pt x="5443" y="495"/>
                  </a:lnTo>
                  <a:lnTo>
                    <a:pt x="5443" y="502"/>
                  </a:lnTo>
                  <a:lnTo>
                    <a:pt x="5443" y="508"/>
                  </a:lnTo>
                  <a:lnTo>
                    <a:pt x="5450" y="508"/>
                  </a:lnTo>
                  <a:lnTo>
                    <a:pt x="5450" y="515"/>
                  </a:lnTo>
                  <a:lnTo>
                    <a:pt x="5443" y="515"/>
                  </a:lnTo>
                  <a:lnTo>
                    <a:pt x="5443" y="521"/>
                  </a:lnTo>
                  <a:lnTo>
                    <a:pt x="5443" y="515"/>
                  </a:lnTo>
                  <a:lnTo>
                    <a:pt x="5450" y="515"/>
                  </a:lnTo>
                  <a:lnTo>
                    <a:pt x="5450" y="521"/>
                  </a:lnTo>
                  <a:lnTo>
                    <a:pt x="5450" y="515"/>
                  </a:lnTo>
                  <a:lnTo>
                    <a:pt x="5450" y="521"/>
                  </a:lnTo>
                  <a:lnTo>
                    <a:pt x="5456" y="521"/>
                  </a:lnTo>
                  <a:lnTo>
                    <a:pt x="5450" y="521"/>
                  </a:lnTo>
                  <a:lnTo>
                    <a:pt x="5450" y="528"/>
                  </a:lnTo>
                  <a:lnTo>
                    <a:pt x="5456" y="528"/>
                  </a:lnTo>
                  <a:lnTo>
                    <a:pt x="5463" y="528"/>
                  </a:lnTo>
                  <a:lnTo>
                    <a:pt x="5463" y="534"/>
                  </a:lnTo>
                  <a:lnTo>
                    <a:pt x="5456" y="528"/>
                  </a:lnTo>
                  <a:lnTo>
                    <a:pt x="5456" y="534"/>
                  </a:lnTo>
                  <a:lnTo>
                    <a:pt x="5463" y="534"/>
                  </a:lnTo>
                  <a:lnTo>
                    <a:pt x="5463" y="541"/>
                  </a:lnTo>
                  <a:lnTo>
                    <a:pt x="5463" y="547"/>
                  </a:lnTo>
                  <a:lnTo>
                    <a:pt x="5456" y="547"/>
                  </a:lnTo>
                  <a:lnTo>
                    <a:pt x="5450" y="547"/>
                  </a:lnTo>
                  <a:lnTo>
                    <a:pt x="5443" y="547"/>
                  </a:lnTo>
                  <a:lnTo>
                    <a:pt x="5437" y="547"/>
                  </a:lnTo>
                  <a:lnTo>
                    <a:pt x="5437" y="541"/>
                  </a:lnTo>
                  <a:lnTo>
                    <a:pt x="5430" y="541"/>
                  </a:lnTo>
                  <a:lnTo>
                    <a:pt x="5430" y="534"/>
                  </a:lnTo>
                  <a:lnTo>
                    <a:pt x="5430" y="541"/>
                  </a:lnTo>
                  <a:lnTo>
                    <a:pt x="5423" y="541"/>
                  </a:lnTo>
                  <a:lnTo>
                    <a:pt x="5423" y="534"/>
                  </a:lnTo>
                  <a:lnTo>
                    <a:pt x="5423" y="541"/>
                  </a:lnTo>
                  <a:lnTo>
                    <a:pt x="5430" y="541"/>
                  </a:lnTo>
                  <a:lnTo>
                    <a:pt x="5423" y="541"/>
                  </a:lnTo>
                  <a:lnTo>
                    <a:pt x="5423" y="547"/>
                  </a:lnTo>
                  <a:lnTo>
                    <a:pt x="5417" y="547"/>
                  </a:lnTo>
                  <a:lnTo>
                    <a:pt x="5417" y="541"/>
                  </a:lnTo>
                  <a:lnTo>
                    <a:pt x="5417" y="547"/>
                  </a:lnTo>
                  <a:lnTo>
                    <a:pt x="5410" y="547"/>
                  </a:lnTo>
                  <a:lnTo>
                    <a:pt x="5410" y="554"/>
                  </a:lnTo>
                  <a:lnTo>
                    <a:pt x="5404" y="554"/>
                  </a:lnTo>
                  <a:lnTo>
                    <a:pt x="5397" y="554"/>
                  </a:lnTo>
                  <a:lnTo>
                    <a:pt x="5397" y="561"/>
                  </a:lnTo>
                  <a:lnTo>
                    <a:pt x="5391" y="561"/>
                  </a:lnTo>
                  <a:lnTo>
                    <a:pt x="5384" y="561"/>
                  </a:lnTo>
                  <a:lnTo>
                    <a:pt x="5391" y="561"/>
                  </a:lnTo>
                  <a:lnTo>
                    <a:pt x="5384" y="561"/>
                  </a:lnTo>
                  <a:lnTo>
                    <a:pt x="5378" y="561"/>
                  </a:lnTo>
                  <a:lnTo>
                    <a:pt x="5378" y="567"/>
                  </a:lnTo>
                  <a:lnTo>
                    <a:pt x="5371" y="567"/>
                  </a:lnTo>
                  <a:lnTo>
                    <a:pt x="5365" y="567"/>
                  </a:lnTo>
                  <a:lnTo>
                    <a:pt x="5365" y="574"/>
                  </a:lnTo>
                  <a:lnTo>
                    <a:pt x="5358" y="574"/>
                  </a:lnTo>
                  <a:lnTo>
                    <a:pt x="5365" y="574"/>
                  </a:lnTo>
                  <a:lnTo>
                    <a:pt x="5358" y="574"/>
                  </a:lnTo>
                  <a:lnTo>
                    <a:pt x="5358" y="580"/>
                  </a:lnTo>
                  <a:lnTo>
                    <a:pt x="5352" y="580"/>
                  </a:lnTo>
                  <a:lnTo>
                    <a:pt x="5345" y="580"/>
                  </a:lnTo>
                  <a:lnTo>
                    <a:pt x="5352" y="580"/>
                  </a:lnTo>
                  <a:lnTo>
                    <a:pt x="5352" y="587"/>
                  </a:lnTo>
                  <a:lnTo>
                    <a:pt x="5345" y="587"/>
                  </a:lnTo>
                  <a:lnTo>
                    <a:pt x="5339" y="587"/>
                  </a:lnTo>
                  <a:lnTo>
                    <a:pt x="5339" y="593"/>
                  </a:lnTo>
                  <a:lnTo>
                    <a:pt x="5332" y="593"/>
                  </a:lnTo>
                  <a:lnTo>
                    <a:pt x="5326" y="593"/>
                  </a:lnTo>
                  <a:lnTo>
                    <a:pt x="5326" y="600"/>
                  </a:lnTo>
                  <a:lnTo>
                    <a:pt x="5326" y="606"/>
                  </a:lnTo>
                  <a:lnTo>
                    <a:pt x="5319" y="606"/>
                  </a:lnTo>
                  <a:lnTo>
                    <a:pt x="5313" y="606"/>
                  </a:lnTo>
                  <a:lnTo>
                    <a:pt x="5313" y="600"/>
                  </a:lnTo>
                  <a:lnTo>
                    <a:pt x="5313" y="593"/>
                  </a:lnTo>
                  <a:lnTo>
                    <a:pt x="5306" y="593"/>
                  </a:lnTo>
                  <a:lnTo>
                    <a:pt x="5300" y="593"/>
                  </a:lnTo>
                  <a:lnTo>
                    <a:pt x="5293" y="593"/>
                  </a:lnTo>
                  <a:lnTo>
                    <a:pt x="5287" y="593"/>
                  </a:lnTo>
                  <a:lnTo>
                    <a:pt x="5280" y="593"/>
                  </a:lnTo>
                  <a:lnTo>
                    <a:pt x="5280" y="600"/>
                  </a:lnTo>
                  <a:lnTo>
                    <a:pt x="5274" y="600"/>
                  </a:lnTo>
                  <a:lnTo>
                    <a:pt x="5267" y="600"/>
                  </a:lnTo>
                  <a:lnTo>
                    <a:pt x="5267" y="606"/>
                  </a:lnTo>
                  <a:lnTo>
                    <a:pt x="5261" y="613"/>
                  </a:lnTo>
                  <a:lnTo>
                    <a:pt x="5261" y="606"/>
                  </a:lnTo>
                  <a:lnTo>
                    <a:pt x="5261" y="600"/>
                  </a:lnTo>
                  <a:lnTo>
                    <a:pt x="5261" y="593"/>
                  </a:lnTo>
                  <a:lnTo>
                    <a:pt x="5254" y="593"/>
                  </a:lnTo>
                  <a:lnTo>
                    <a:pt x="5254" y="600"/>
                  </a:lnTo>
                  <a:lnTo>
                    <a:pt x="5247" y="600"/>
                  </a:lnTo>
                  <a:lnTo>
                    <a:pt x="5247" y="606"/>
                  </a:lnTo>
                  <a:lnTo>
                    <a:pt x="5241" y="606"/>
                  </a:lnTo>
                  <a:lnTo>
                    <a:pt x="5241" y="613"/>
                  </a:lnTo>
                  <a:lnTo>
                    <a:pt x="5234" y="613"/>
                  </a:lnTo>
                  <a:lnTo>
                    <a:pt x="5234" y="606"/>
                  </a:lnTo>
                  <a:lnTo>
                    <a:pt x="5228" y="606"/>
                  </a:lnTo>
                  <a:lnTo>
                    <a:pt x="5228" y="613"/>
                  </a:lnTo>
                  <a:lnTo>
                    <a:pt x="5228" y="606"/>
                  </a:lnTo>
                  <a:lnTo>
                    <a:pt x="5221" y="606"/>
                  </a:lnTo>
                  <a:lnTo>
                    <a:pt x="5221" y="613"/>
                  </a:lnTo>
                  <a:lnTo>
                    <a:pt x="5215" y="613"/>
                  </a:lnTo>
                  <a:lnTo>
                    <a:pt x="5215" y="619"/>
                  </a:lnTo>
                  <a:lnTo>
                    <a:pt x="5215" y="626"/>
                  </a:lnTo>
                  <a:lnTo>
                    <a:pt x="5208" y="626"/>
                  </a:lnTo>
                  <a:lnTo>
                    <a:pt x="5215" y="626"/>
                  </a:lnTo>
                  <a:lnTo>
                    <a:pt x="5215" y="632"/>
                  </a:lnTo>
                  <a:lnTo>
                    <a:pt x="5208" y="626"/>
                  </a:lnTo>
                  <a:lnTo>
                    <a:pt x="5208" y="632"/>
                  </a:lnTo>
                  <a:lnTo>
                    <a:pt x="5208" y="639"/>
                  </a:lnTo>
                  <a:lnTo>
                    <a:pt x="5202" y="639"/>
                  </a:lnTo>
                  <a:lnTo>
                    <a:pt x="5195" y="645"/>
                  </a:lnTo>
                  <a:lnTo>
                    <a:pt x="5195" y="652"/>
                  </a:lnTo>
                  <a:lnTo>
                    <a:pt x="5195" y="658"/>
                  </a:lnTo>
                  <a:lnTo>
                    <a:pt x="5202" y="658"/>
                  </a:lnTo>
                  <a:lnTo>
                    <a:pt x="5202" y="665"/>
                  </a:lnTo>
                  <a:lnTo>
                    <a:pt x="5202" y="658"/>
                  </a:lnTo>
                  <a:lnTo>
                    <a:pt x="5208" y="658"/>
                  </a:lnTo>
                  <a:lnTo>
                    <a:pt x="5215" y="658"/>
                  </a:lnTo>
                  <a:lnTo>
                    <a:pt x="5215" y="665"/>
                  </a:lnTo>
                  <a:lnTo>
                    <a:pt x="5208" y="665"/>
                  </a:lnTo>
                  <a:lnTo>
                    <a:pt x="5208" y="671"/>
                  </a:lnTo>
                  <a:lnTo>
                    <a:pt x="5208" y="678"/>
                  </a:lnTo>
                  <a:lnTo>
                    <a:pt x="5208" y="684"/>
                  </a:lnTo>
                  <a:lnTo>
                    <a:pt x="5215" y="684"/>
                  </a:lnTo>
                  <a:lnTo>
                    <a:pt x="5215" y="691"/>
                  </a:lnTo>
                  <a:lnTo>
                    <a:pt x="5215" y="697"/>
                  </a:lnTo>
                  <a:lnTo>
                    <a:pt x="5215" y="704"/>
                  </a:lnTo>
                  <a:lnTo>
                    <a:pt x="5208" y="704"/>
                  </a:lnTo>
                  <a:lnTo>
                    <a:pt x="5208" y="697"/>
                  </a:lnTo>
                  <a:lnTo>
                    <a:pt x="5202" y="697"/>
                  </a:lnTo>
                  <a:lnTo>
                    <a:pt x="5208" y="697"/>
                  </a:lnTo>
                  <a:lnTo>
                    <a:pt x="5208" y="691"/>
                  </a:lnTo>
                  <a:lnTo>
                    <a:pt x="5215" y="691"/>
                  </a:lnTo>
                  <a:lnTo>
                    <a:pt x="5208" y="691"/>
                  </a:lnTo>
                  <a:lnTo>
                    <a:pt x="5202" y="691"/>
                  </a:lnTo>
                  <a:lnTo>
                    <a:pt x="5202" y="697"/>
                  </a:lnTo>
                  <a:lnTo>
                    <a:pt x="5195" y="697"/>
                  </a:lnTo>
                  <a:lnTo>
                    <a:pt x="5195" y="704"/>
                  </a:lnTo>
                  <a:lnTo>
                    <a:pt x="5195" y="711"/>
                  </a:lnTo>
                  <a:lnTo>
                    <a:pt x="5189" y="711"/>
                  </a:lnTo>
                  <a:lnTo>
                    <a:pt x="5189" y="717"/>
                  </a:lnTo>
                  <a:lnTo>
                    <a:pt x="5189" y="724"/>
                  </a:lnTo>
                  <a:lnTo>
                    <a:pt x="5195" y="724"/>
                  </a:lnTo>
                  <a:lnTo>
                    <a:pt x="5195" y="730"/>
                  </a:lnTo>
                  <a:lnTo>
                    <a:pt x="5195" y="737"/>
                  </a:lnTo>
                  <a:lnTo>
                    <a:pt x="5189" y="737"/>
                  </a:lnTo>
                  <a:lnTo>
                    <a:pt x="5182" y="737"/>
                  </a:lnTo>
                  <a:lnTo>
                    <a:pt x="5176" y="737"/>
                  </a:lnTo>
                  <a:lnTo>
                    <a:pt x="5169" y="743"/>
                  </a:lnTo>
                  <a:lnTo>
                    <a:pt x="5163" y="750"/>
                  </a:lnTo>
                  <a:lnTo>
                    <a:pt x="5163" y="756"/>
                  </a:lnTo>
                  <a:lnTo>
                    <a:pt x="5163" y="763"/>
                  </a:lnTo>
                  <a:lnTo>
                    <a:pt x="5163" y="769"/>
                  </a:lnTo>
                  <a:lnTo>
                    <a:pt x="5156" y="769"/>
                  </a:lnTo>
                  <a:lnTo>
                    <a:pt x="5150" y="769"/>
                  </a:lnTo>
                  <a:lnTo>
                    <a:pt x="5150" y="776"/>
                  </a:lnTo>
                  <a:lnTo>
                    <a:pt x="5143" y="776"/>
                  </a:lnTo>
                  <a:lnTo>
                    <a:pt x="5143" y="769"/>
                  </a:lnTo>
                  <a:lnTo>
                    <a:pt x="5143" y="776"/>
                  </a:lnTo>
                  <a:lnTo>
                    <a:pt x="5143" y="782"/>
                  </a:lnTo>
                  <a:lnTo>
                    <a:pt x="5143" y="789"/>
                  </a:lnTo>
                  <a:lnTo>
                    <a:pt x="5137" y="795"/>
                  </a:lnTo>
                  <a:lnTo>
                    <a:pt x="5130" y="802"/>
                  </a:lnTo>
                  <a:lnTo>
                    <a:pt x="5130" y="808"/>
                  </a:lnTo>
                  <a:lnTo>
                    <a:pt x="5124" y="808"/>
                  </a:lnTo>
                  <a:lnTo>
                    <a:pt x="5124" y="815"/>
                  </a:lnTo>
                  <a:lnTo>
                    <a:pt x="5117" y="821"/>
                  </a:lnTo>
                  <a:lnTo>
                    <a:pt x="5117" y="815"/>
                  </a:lnTo>
                  <a:lnTo>
                    <a:pt x="5111" y="815"/>
                  </a:lnTo>
                  <a:lnTo>
                    <a:pt x="5111" y="808"/>
                  </a:lnTo>
                  <a:lnTo>
                    <a:pt x="5111" y="802"/>
                  </a:lnTo>
                  <a:lnTo>
                    <a:pt x="5111" y="795"/>
                  </a:lnTo>
                  <a:lnTo>
                    <a:pt x="5111" y="789"/>
                  </a:lnTo>
                  <a:lnTo>
                    <a:pt x="5111" y="782"/>
                  </a:lnTo>
                  <a:lnTo>
                    <a:pt x="5104" y="782"/>
                  </a:lnTo>
                  <a:lnTo>
                    <a:pt x="5104" y="776"/>
                  </a:lnTo>
                  <a:lnTo>
                    <a:pt x="5104" y="769"/>
                  </a:lnTo>
                  <a:lnTo>
                    <a:pt x="5104" y="763"/>
                  </a:lnTo>
                  <a:lnTo>
                    <a:pt x="5104" y="756"/>
                  </a:lnTo>
                  <a:lnTo>
                    <a:pt x="5104" y="750"/>
                  </a:lnTo>
                  <a:lnTo>
                    <a:pt x="5104" y="743"/>
                  </a:lnTo>
                  <a:lnTo>
                    <a:pt x="5098" y="737"/>
                  </a:lnTo>
                  <a:lnTo>
                    <a:pt x="5098" y="730"/>
                  </a:lnTo>
                  <a:lnTo>
                    <a:pt x="5098" y="724"/>
                  </a:lnTo>
                  <a:lnTo>
                    <a:pt x="5098" y="717"/>
                  </a:lnTo>
                  <a:lnTo>
                    <a:pt x="5098" y="711"/>
                  </a:lnTo>
                  <a:lnTo>
                    <a:pt x="5098" y="704"/>
                  </a:lnTo>
                  <a:lnTo>
                    <a:pt x="5098" y="697"/>
                  </a:lnTo>
                  <a:lnTo>
                    <a:pt x="5104" y="697"/>
                  </a:lnTo>
                  <a:lnTo>
                    <a:pt x="5104" y="691"/>
                  </a:lnTo>
                  <a:lnTo>
                    <a:pt x="5104" y="684"/>
                  </a:lnTo>
                  <a:lnTo>
                    <a:pt x="5111" y="684"/>
                  </a:lnTo>
                  <a:lnTo>
                    <a:pt x="5111" y="678"/>
                  </a:lnTo>
                  <a:lnTo>
                    <a:pt x="5117" y="678"/>
                  </a:lnTo>
                  <a:lnTo>
                    <a:pt x="5117" y="671"/>
                  </a:lnTo>
                  <a:lnTo>
                    <a:pt x="5117" y="665"/>
                  </a:lnTo>
                  <a:lnTo>
                    <a:pt x="5117" y="658"/>
                  </a:lnTo>
                  <a:lnTo>
                    <a:pt x="5124" y="658"/>
                  </a:lnTo>
                  <a:lnTo>
                    <a:pt x="5130" y="658"/>
                  </a:lnTo>
                  <a:lnTo>
                    <a:pt x="5137" y="658"/>
                  </a:lnTo>
                  <a:lnTo>
                    <a:pt x="5137" y="652"/>
                  </a:lnTo>
                  <a:lnTo>
                    <a:pt x="5143" y="652"/>
                  </a:lnTo>
                  <a:lnTo>
                    <a:pt x="5143" y="645"/>
                  </a:lnTo>
                  <a:lnTo>
                    <a:pt x="5150" y="645"/>
                  </a:lnTo>
                  <a:lnTo>
                    <a:pt x="5156" y="639"/>
                  </a:lnTo>
                  <a:lnTo>
                    <a:pt x="5163" y="632"/>
                  </a:lnTo>
                  <a:lnTo>
                    <a:pt x="5163" y="626"/>
                  </a:lnTo>
                  <a:lnTo>
                    <a:pt x="5169" y="626"/>
                  </a:lnTo>
                  <a:lnTo>
                    <a:pt x="5169" y="619"/>
                  </a:lnTo>
                  <a:lnTo>
                    <a:pt x="5176" y="619"/>
                  </a:lnTo>
                  <a:lnTo>
                    <a:pt x="5182" y="613"/>
                  </a:lnTo>
                  <a:lnTo>
                    <a:pt x="5182" y="606"/>
                  </a:lnTo>
                  <a:lnTo>
                    <a:pt x="5189" y="606"/>
                  </a:lnTo>
                  <a:lnTo>
                    <a:pt x="5195" y="606"/>
                  </a:lnTo>
                  <a:lnTo>
                    <a:pt x="5195" y="600"/>
                  </a:lnTo>
                  <a:lnTo>
                    <a:pt x="5195" y="593"/>
                  </a:lnTo>
                  <a:lnTo>
                    <a:pt x="5202" y="593"/>
                  </a:lnTo>
                  <a:lnTo>
                    <a:pt x="5208" y="593"/>
                  </a:lnTo>
                  <a:lnTo>
                    <a:pt x="5208" y="587"/>
                  </a:lnTo>
                  <a:lnTo>
                    <a:pt x="5215" y="587"/>
                  </a:lnTo>
                  <a:lnTo>
                    <a:pt x="5221" y="587"/>
                  </a:lnTo>
                  <a:lnTo>
                    <a:pt x="5221" y="580"/>
                  </a:lnTo>
                  <a:lnTo>
                    <a:pt x="5215" y="580"/>
                  </a:lnTo>
                  <a:lnTo>
                    <a:pt x="5221" y="580"/>
                  </a:lnTo>
                  <a:lnTo>
                    <a:pt x="5228" y="574"/>
                  </a:lnTo>
                  <a:lnTo>
                    <a:pt x="5221" y="574"/>
                  </a:lnTo>
                  <a:lnTo>
                    <a:pt x="5221" y="567"/>
                  </a:lnTo>
                  <a:lnTo>
                    <a:pt x="5228" y="567"/>
                  </a:lnTo>
                  <a:lnTo>
                    <a:pt x="5228" y="561"/>
                  </a:lnTo>
                  <a:lnTo>
                    <a:pt x="5228" y="554"/>
                  </a:lnTo>
                  <a:lnTo>
                    <a:pt x="5228" y="547"/>
                  </a:lnTo>
                  <a:lnTo>
                    <a:pt x="5234" y="547"/>
                  </a:lnTo>
                  <a:lnTo>
                    <a:pt x="5241" y="547"/>
                  </a:lnTo>
                  <a:lnTo>
                    <a:pt x="5247" y="547"/>
                  </a:lnTo>
                  <a:lnTo>
                    <a:pt x="5241" y="547"/>
                  </a:lnTo>
                  <a:lnTo>
                    <a:pt x="5247" y="547"/>
                  </a:lnTo>
                  <a:lnTo>
                    <a:pt x="5241" y="547"/>
                  </a:lnTo>
                  <a:lnTo>
                    <a:pt x="5234" y="541"/>
                  </a:lnTo>
                  <a:lnTo>
                    <a:pt x="5228" y="541"/>
                  </a:lnTo>
                  <a:lnTo>
                    <a:pt x="5221" y="541"/>
                  </a:lnTo>
                  <a:lnTo>
                    <a:pt x="5215" y="541"/>
                  </a:lnTo>
                  <a:lnTo>
                    <a:pt x="5215" y="547"/>
                  </a:lnTo>
                  <a:lnTo>
                    <a:pt x="5215" y="554"/>
                  </a:lnTo>
                  <a:lnTo>
                    <a:pt x="5208" y="561"/>
                  </a:lnTo>
                  <a:lnTo>
                    <a:pt x="5215" y="561"/>
                  </a:lnTo>
                  <a:lnTo>
                    <a:pt x="5215" y="567"/>
                  </a:lnTo>
                  <a:lnTo>
                    <a:pt x="5208" y="567"/>
                  </a:lnTo>
                  <a:lnTo>
                    <a:pt x="5215" y="567"/>
                  </a:lnTo>
                  <a:lnTo>
                    <a:pt x="5208" y="567"/>
                  </a:lnTo>
                  <a:lnTo>
                    <a:pt x="5202" y="567"/>
                  </a:lnTo>
                  <a:lnTo>
                    <a:pt x="5208" y="567"/>
                  </a:lnTo>
                  <a:lnTo>
                    <a:pt x="5202" y="567"/>
                  </a:lnTo>
                  <a:lnTo>
                    <a:pt x="5195" y="567"/>
                  </a:lnTo>
                  <a:lnTo>
                    <a:pt x="5195" y="574"/>
                  </a:lnTo>
                  <a:lnTo>
                    <a:pt x="5189" y="574"/>
                  </a:lnTo>
                  <a:lnTo>
                    <a:pt x="5189" y="580"/>
                  </a:lnTo>
                  <a:lnTo>
                    <a:pt x="5182" y="580"/>
                  </a:lnTo>
                  <a:lnTo>
                    <a:pt x="5182" y="587"/>
                  </a:lnTo>
                  <a:lnTo>
                    <a:pt x="5176" y="587"/>
                  </a:lnTo>
                  <a:lnTo>
                    <a:pt x="5169" y="587"/>
                  </a:lnTo>
                  <a:lnTo>
                    <a:pt x="5169" y="593"/>
                  </a:lnTo>
                  <a:lnTo>
                    <a:pt x="5169" y="587"/>
                  </a:lnTo>
                  <a:lnTo>
                    <a:pt x="5169" y="580"/>
                  </a:lnTo>
                  <a:lnTo>
                    <a:pt x="5163" y="580"/>
                  </a:lnTo>
                  <a:lnTo>
                    <a:pt x="5163" y="587"/>
                  </a:lnTo>
                  <a:lnTo>
                    <a:pt x="5163" y="580"/>
                  </a:lnTo>
                  <a:lnTo>
                    <a:pt x="5163" y="574"/>
                  </a:lnTo>
                  <a:lnTo>
                    <a:pt x="5169" y="567"/>
                  </a:lnTo>
                  <a:lnTo>
                    <a:pt x="5169" y="561"/>
                  </a:lnTo>
                  <a:lnTo>
                    <a:pt x="5163" y="561"/>
                  </a:lnTo>
                  <a:lnTo>
                    <a:pt x="5163" y="567"/>
                  </a:lnTo>
                  <a:lnTo>
                    <a:pt x="5156" y="567"/>
                  </a:lnTo>
                  <a:lnTo>
                    <a:pt x="5156" y="561"/>
                  </a:lnTo>
                  <a:lnTo>
                    <a:pt x="5150" y="561"/>
                  </a:lnTo>
                  <a:lnTo>
                    <a:pt x="5143" y="561"/>
                  </a:lnTo>
                  <a:lnTo>
                    <a:pt x="5137" y="561"/>
                  </a:lnTo>
                  <a:lnTo>
                    <a:pt x="5137" y="567"/>
                  </a:lnTo>
                  <a:lnTo>
                    <a:pt x="5130" y="561"/>
                  </a:lnTo>
                  <a:lnTo>
                    <a:pt x="5124" y="561"/>
                  </a:lnTo>
                  <a:lnTo>
                    <a:pt x="5124" y="567"/>
                  </a:lnTo>
                  <a:lnTo>
                    <a:pt x="5117" y="567"/>
                  </a:lnTo>
                  <a:lnTo>
                    <a:pt x="5117" y="574"/>
                  </a:lnTo>
                  <a:lnTo>
                    <a:pt x="5111" y="574"/>
                  </a:lnTo>
                  <a:lnTo>
                    <a:pt x="5117" y="574"/>
                  </a:lnTo>
                  <a:lnTo>
                    <a:pt x="5117" y="580"/>
                  </a:lnTo>
                  <a:lnTo>
                    <a:pt x="5111" y="580"/>
                  </a:lnTo>
                  <a:lnTo>
                    <a:pt x="5104" y="580"/>
                  </a:lnTo>
                  <a:lnTo>
                    <a:pt x="5104" y="587"/>
                  </a:lnTo>
                  <a:lnTo>
                    <a:pt x="5098" y="593"/>
                  </a:lnTo>
                  <a:lnTo>
                    <a:pt x="5091" y="593"/>
                  </a:lnTo>
                  <a:lnTo>
                    <a:pt x="5091" y="600"/>
                  </a:lnTo>
                  <a:lnTo>
                    <a:pt x="5085" y="600"/>
                  </a:lnTo>
                  <a:lnTo>
                    <a:pt x="5085" y="606"/>
                  </a:lnTo>
                  <a:lnTo>
                    <a:pt x="5078" y="606"/>
                  </a:lnTo>
                  <a:lnTo>
                    <a:pt x="5078" y="613"/>
                  </a:lnTo>
                  <a:lnTo>
                    <a:pt x="5078" y="619"/>
                  </a:lnTo>
                  <a:lnTo>
                    <a:pt x="5071" y="619"/>
                  </a:lnTo>
                  <a:lnTo>
                    <a:pt x="5078" y="619"/>
                  </a:lnTo>
                  <a:lnTo>
                    <a:pt x="5085" y="619"/>
                  </a:lnTo>
                  <a:lnTo>
                    <a:pt x="5078" y="619"/>
                  </a:lnTo>
                  <a:lnTo>
                    <a:pt x="5085" y="619"/>
                  </a:lnTo>
                  <a:lnTo>
                    <a:pt x="5091" y="619"/>
                  </a:lnTo>
                  <a:lnTo>
                    <a:pt x="5091" y="626"/>
                  </a:lnTo>
                  <a:lnTo>
                    <a:pt x="5085" y="626"/>
                  </a:lnTo>
                  <a:lnTo>
                    <a:pt x="5078" y="626"/>
                  </a:lnTo>
                  <a:lnTo>
                    <a:pt x="5078" y="632"/>
                  </a:lnTo>
                  <a:lnTo>
                    <a:pt x="5071" y="632"/>
                  </a:lnTo>
                  <a:lnTo>
                    <a:pt x="5071" y="626"/>
                  </a:lnTo>
                  <a:lnTo>
                    <a:pt x="5065" y="626"/>
                  </a:lnTo>
                  <a:lnTo>
                    <a:pt x="5065" y="632"/>
                  </a:lnTo>
                  <a:lnTo>
                    <a:pt x="5058" y="632"/>
                  </a:lnTo>
                  <a:lnTo>
                    <a:pt x="5052" y="632"/>
                  </a:lnTo>
                  <a:lnTo>
                    <a:pt x="5045" y="632"/>
                  </a:lnTo>
                  <a:lnTo>
                    <a:pt x="5039" y="632"/>
                  </a:lnTo>
                  <a:lnTo>
                    <a:pt x="5032" y="632"/>
                  </a:lnTo>
                  <a:lnTo>
                    <a:pt x="5032" y="626"/>
                  </a:lnTo>
                  <a:lnTo>
                    <a:pt x="5032" y="632"/>
                  </a:lnTo>
                  <a:lnTo>
                    <a:pt x="5032" y="626"/>
                  </a:lnTo>
                  <a:lnTo>
                    <a:pt x="5039" y="626"/>
                  </a:lnTo>
                  <a:lnTo>
                    <a:pt x="5045" y="626"/>
                  </a:lnTo>
                  <a:lnTo>
                    <a:pt x="5039" y="626"/>
                  </a:lnTo>
                  <a:lnTo>
                    <a:pt x="5039" y="619"/>
                  </a:lnTo>
                  <a:lnTo>
                    <a:pt x="5032" y="619"/>
                  </a:lnTo>
                  <a:lnTo>
                    <a:pt x="5026" y="619"/>
                  </a:lnTo>
                  <a:lnTo>
                    <a:pt x="5019" y="619"/>
                  </a:lnTo>
                  <a:lnTo>
                    <a:pt x="5026" y="619"/>
                  </a:lnTo>
                  <a:lnTo>
                    <a:pt x="5019" y="619"/>
                  </a:lnTo>
                  <a:lnTo>
                    <a:pt x="5019" y="613"/>
                  </a:lnTo>
                  <a:lnTo>
                    <a:pt x="5013" y="613"/>
                  </a:lnTo>
                  <a:lnTo>
                    <a:pt x="5006" y="613"/>
                  </a:lnTo>
                  <a:lnTo>
                    <a:pt x="5000" y="613"/>
                  </a:lnTo>
                  <a:lnTo>
                    <a:pt x="5000" y="619"/>
                  </a:lnTo>
                  <a:lnTo>
                    <a:pt x="4993" y="619"/>
                  </a:lnTo>
                  <a:lnTo>
                    <a:pt x="4993" y="626"/>
                  </a:lnTo>
                  <a:lnTo>
                    <a:pt x="4993" y="619"/>
                  </a:lnTo>
                  <a:lnTo>
                    <a:pt x="5000" y="619"/>
                  </a:lnTo>
                  <a:lnTo>
                    <a:pt x="5000" y="626"/>
                  </a:lnTo>
                  <a:lnTo>
                    <a:pt x="4993" y="626"/>
                  </a:lnTo>
                  <a:lnTo>
                    <a:pt x="4987" y="626"/>
                  </a:lnTo>
                  <a:lnTo>
                    <a:pt x="4987" y="619"/>
                  </a:lnTo>
                  <a:lnTo>
                    <a:pt x="4980" y="619"/>
                  </a:lnTo>
                  <a:lnTo>
                    <a:pt x="4980" y="626"/>
                  </a:lnTo>
                  <a:lnTo>
                    <a:pt x="4974" y="626"/>
                  </a:lnTo>
                  <a:lnTo>
                    <a:pt x="4967" y="626"/>
                  </a:lnTo>
                  <a:lnTo>
                    <a:pt x="4967" y="619"/>
                  </a:lnTo>
                  <a:lnTo>
                    <a:pt x="4967" y="626"/>
                  </a:lnTo>
                  <a:lnTo>
                    <a:pt x="4961" y="619"/>
                  </a:lnTo>
                  <a:lnTo>
                    <a:pt x="4954" y="619"/>
                  </a:lnTo>
                  <a:lnTo>
                    <a:pt x="4954" y="626"/>
                  </a:lnTo>
                  <a:lnTo>
                    <a:pt x="4948" y="626"/>
                  </a:lnTo>
                  <a:lnTo>
                    <a:pt x="4954" y="619"/>
                  </a:lnTo>
                  <a:lnTo>
                    <a:pt x="4948" y="619"/>
                  </a:lnTo>
                  <a:lnTo>
                    <a:pt x="4941" y="619"/>
                  </a:lnTo>
                  <a:lnTo>
                    <a:pt x="4935" y="619"/>
                  </a:lnTo>
                  <a:lnTo>
                    <a:pt x="4928" y="619"/>
                  </a:lnTo>
                  <a:lnTo>
                    <a:pt x="4935" y="619"/>
                  </a:lnTo>
                  <a:lnTo>
                    <a:pt x="4928" y="619"/>
                  </a:lnTo>
                  <a:lnTo>
                    <a:pt x="4922" y="619"/>
                  </a:lnTo>
                  <a:lnTo>
                    <a:pt x="4915" y="619"/>
                  </a:lnTo>
                  <a:lnTo>
                    <a:pt x="4915" y="626"/>
                  </a:lnTo>
                  <a:lnTo>
                    <a:pt x="4909" y="626"/>
                  </a:lnTo>
                  <a:lnTo>
                    <a:pt x="4909" y="619"/>
                  </a:lnTo>
                  <a:lnTo>
                    <a:pt x="4909" y="626"/>
                  </a:lnTo>
                  <a:lnTo>
                    <a:pt x="4902" y="626"/>
                  </a:lnTo>
                  <a:lnTo>
                    <a:pt x="4895" y="626"/>
                  </a:lnTo>
                  <a:lnTo>
                    <a:pt x="4895" y="632"/>
                  </a:lnTo>
                  <a:lnTo>
                    <a:pt x="4889" y="632"/>
                  </a:lnTo>
                  <a:lnTo>
                    <a:pt x="4889" y="639"/>
                  </a:lnTo>
                  <a:lnTo>
                    <a:pt x="4882" y="639"/>
                  </a:lnTo>
                  <a:lnTo>
                    <a:pt x="4882" y="645"/>
                  </a:lnTo>
                  <a:lnTo>
                    <a:pt x="4876" y="645"/>
                  </a:lnTo>
                  <a:lnTo>
                    <a:pt x="4869" y="652"/>
                  </a:lnTo>
                  <a:lnTo>
                    <a:pt x="4869" y="658"/>
                  </a:lnTo>
                  <a:lnTo>
                    <a:pt x="4863" y="658"/>
                  </a:lnTo>
                  <a:lnTo>
                    <a:pt x="4863" y="665"/>
                  </a:lnTo>
                  <a:lnTo>
                    <a:pt x="4856" y="665"/>
                  </a:lnTo>
                  <a:lnTo>
                    <a:pt x="4856" y="671"/>
                  </a:lnTo>
                  <a:lnTo>
                    <a:pt x="4850" y="671"/>
                  </a:lnTo>
                  <a:lnTo>
                    <a:pt x="4850" y="678"/>
                  </a:lnTo>
                  <a:lnTo>
                    <a:pt x="4843" y="678"/>
                  </a:lnTo>
                  <a:lnTo>
                    <a:pt x="4837" y="678"/>
                  </a:lnTo>
                  <a:lnTo>
                    <a:pt x="4837" y="684"/>
                  </a:lnTo>
                  <a:lnTo>
                    <a:pt x="4837" y="691"/>
                  </a:lnTo>
                  <a:lnTo>
                    <a:pt x="4830" y="691"/>
                  </a:lnTo>
                  <a:lnTo>
                    <a:pt x="4830" y="697"/>
                  </a:lnTo>
                  <a:lnTo>
                    <a:pt x="4824" y="697"/>
                  </a:lnTo>
                  <a:lnTo>
                    <a:pt x="4824" y="704"/>
                  </a:lnTo>
                  <a:lnTo>
                    <a:pt x="4817" y="704"/>
                  </a:lnTo>
                  <a:lnTo>
                    <a:pt x="4817" y="711"/>
                  </a:lnTo>
                  <a:lnTo>
                    <a:pt x="4811" y="711"/>
                  </a:lnTo>
                  <a:lnTo>
                    <a:pt x="4804" y="711"/>
                  </a:lnTo>
                  <a:lnTo>
                    <a:pt x="4804" y="717"/>
                  </a:lnTo>
                  <a:lnTo>
                    <a:pt x="4798" y="717"/>
                  </a:lnTo>
                  <a:lnTo>
                    <a:pt x="4798" y="724"/>
                  </a:lnTo>
                  <a:lnTo>
                    <a:pt x="4791" y="724"/>
                  </a:lnTo>
                  <a:lnTo>
                    <a:pt x="4791" y="730"/>
                  </a:lnTo>
                  <a:lnTo>
                    <a:pt x="4785" y="730"/>
                  </a:lnTo>
                  <a:lnTo>
                    <a:pt x="4791" y="730"/>
                  </a:lnTo>
                  <a:lnTo>
                    <a:pt x="4791" y="737"/>
                  </a:lnTo>
                  <a:lnTo>
                    <a:pt x="4798" y="737"/>
                  </a:lnTo>
                  <a:lnTo>
                    <a:pt x="4804" y="737"/>
                  </a:lnTo>
                  <a:lnTo>
                    <a:pt x="4811" y="737"/>
                  </a:lnTo>
                  <a:lnTo>
                    <a:pt x="4811" y="743"/>
                  </a:lnTo>
                  <a:lnTo>
                    <a:pt x="4811" y="750"/>
                  </a:lnTo>
                  <a:lnTo>
                    <a:pt x="4811" y="756"/>
                  </a:lnTo>
                  <a:lnTo>
                    <a:pt x="4817" y="756"/>
                  </a:lnTo>
                  <a:lnTo>
                    <a:pt x="4817" y="750"/>
                  </a:lnTo>
                  <a:lnTo>
                    <a:pt x="4817" y="743"/>
                  </a:lnTo>
                  <a:lnTo>
                    <a:pt x="4824" y="743"/>
                  </a:lnTo>
                  <a:lnTo>
                    <a:pt x="4824" y="750"/>
                  </a:lnTo>
                  <a:lnTo>
                    <a:pt x="4824" y="743"/>
                  </a:lnTo>
                  <a:lnTo>
                    <a:pt x="4824" y="750"/>
                  </a:lnTo>
                  <a:lnTo>
                    <a:pt x="4817" y="750"/>
                  </a:lnTo>
                  <a:lnTo>
                    <a:pt x="4824" y="750"/>
                  </a:lnTo>
                  <a:lnTo>
                    <a:pt x="4830" y="750"/>
                  </a:lnTo>
                  <a:lnTo>
                    <a:pt x="4824" y="750"/>
                  </a:lnTo>
                  <a:lnTo>
                    <a:pt x="4824" y="756"/>
                  </a:lnTo>
                  <a:lnTo>
                    <a:pt x="4817" y="756"/>
                  </a:lnTo>
                  <a:lnTo>
                    <a:pt x="4817" y="763"/>
                  </a:lnTo>
                  <a:lnTo>
                    <a:pt x="4824" y="763"/>
                  </a:lnTo>
                  <a:lnTo>
                    <a:pt x="4830" y="763"/>
                  </a:lnTo>
                  <a:lnTo>
                    <a:pt x="4830" y="756"/>
                  </a:lnTo>
                  <a:lnTo>
                    <a:pt x="4837" y="756"/>
                  </a:lnTo>
                  <a:lnTo>
                    <a:pt x="4837" y="750"/>
                  </a:lnTo>
                  <a:lnTo>
                    <a:pt x="4837" y="756"/>
                  </a:lnTo>
                  <a:lnTo>
                    <a:pt x="4837" y="763"/>
                  </a:lnTo>
                  <a:lnTo>
                    <a:pt x="4837" y="756"/>
                  </a:lnTo>
                  <a:lnTo>
                    <a:pt x="4843" y="756"/>
                  </a:lnTo>
                  <a:lnTo>
                    <a:pt x="4843" y="750"/>
                  </a:lnTo>
                  <a:lnTo>
                    <a:pt x="4843" y="743"/>
                  </a:lnTo>
                  <a:lnTo>
                    <a:pt x="4850" y="743"/>
                  </a:lnTo>
                  <a:lnTo>
                    <a:pt x="4856" y="743"/>
                  </a:lnTo>
                  <a:lnTo>
                    <a:pt x="4863" y="750"/>
                  </a:lnTo>
                  <a:lnTo>
                    <a:pt x="4863" y="756"/>
                  </a:lnTo>
                  <a:lnTo>
                    <a:pt x="4869" y="756"/>
                  </a:lnTo>
                  <a:lnTo>
                    <a:pt x="4876" y="763"/>
                  </a:lnTo>
                  <a:lnTo>
                    <a:pt x="4882" y="763"/>
                  </a:lnTo>
                  <a:lnTo>
                    <a:pt x="4882" y="769"/>
                  </a:lnTo>
                  <a:lnTo>
                    <a:pt x="4876" y="769"/>
                  </a:lnTo>
                  <a:lnTo>
                    <a:pt x="4882" y="769"/>
                  </a:lnTo>
                  <a:lnTo>
                    <a:pt x="4882" y="776"/>
                  </a:lnTo>
                  <a:lnTo>
                    <a:pt x="4876" y="776"/>
                  </a:lnTo>
                  <a:lnTo>
                    <a:pt x="4876" y="769"/>
                  </a:lnTo>
                  <a:lnTo>
                    <a:pt x="4869" y="769"/>
                  </a:lnTo>
                  <a:lnTo>
                    <a:pt x="4876" y="769"/>
                  </a:lnTo>
                  <a:lnTo>
                    <a:pt x="4876" y="776"/>
                  </a:lnTo>
                  <a:lnTo>
                    <a:pt x="4882" y="776"/>
                  </a:lnTo>
                  <a:lnTo>
                    <a:pt x="4882" y="782"/>
                  </a:lnTo>
                  <a:lnTo>
                    <a:pt x="4876" y="782"/>
                  </a:lnTo>
                  <a:lnTo>
                    <a:pt x="4876" y="789"/>
                  </a:lnTo>
                  <a:lnTo>
                    <a:pt x="4882" y="789"/>
                  </a:lnTo>
                  <a:lnTo>
                    <a:pt x="4882" y="795"/>
                  </a:lnTo>
                  <a:lnTo>
                    <a:pt x="4882" y="802"/>
                  </a:lnTo>
                  <a:lnTo>
                    <a:pt x="4876" y="802"/>
                  </a:lnTo>
                  <a:lnTo>
                    <a:pt x="4876" y="808"/>
                  </a:lnTo>
                  <a:lnTo>
                    <a:pt x="4869" y="808"/>
                  </a:lnTo>
                  <a:lnTo>
                    <a:pt x="4869" y="815"/>
                  </a:lnTo>
                  <a:lnTo>
                    <a:pt x="4869" y="821"/>
                  </a:lnTo>
                  <a:lnTo>
                    <a:pt x="4869" y="828"/>
                  </a:lnTo>
                  <a:lnTo>
                    <a:pt x="4869" y="834"/>
                  </a:lnTo>
                  <a:lnTo>
                    <a:pt x="4869" y="841"/>
                  </a:lnTo>
                  <a:lnTo>
                    <a:pt x="4869" y="848"/>
                  </a:lnTo>
                  <a:lnTo>
                    <a:pt x="4869" y="854"/>
                  </a:lnTo>
                  <a:lnTo>
                    <a:pt x="4869" y="861"/>
                  </a:lnTo>
                  <a:lnTo>
                    <a:pt x="4869" y="867"/>
                  </a:lnTo>
                  <a:lnTo>
                    <a:pt x="4863" y="867"/>
                  </a:lnTo>
                  <a:lnTo>
                    <a:pt x="4863" y="874"/>
                  </a:lnTo>
                  <a:lnTo>
                    <a:pt x="4863" y="880"/>
                  </a:lnTo>
                  <a:lnTo>
                    <a:pt x="4856" y="880"/>
                  </a:lnTo>
                  <a:lnTo>
                    <a:pt x="4856" y="887"/>
                  </a:lnTo>
                  <a:lnTo>
                    <a:pt x="4850" y="887"/>
                  </a:lnTo>
                  <a:lnTo>
                    <a:pt x="4850" y="893"/>
                  </a:lnTo>
                  <a:lnTo>
                    <a:pt x="4843" y="900"/>
                  </a:lnTo>
                  <a:lnTo>
                    <a:pt x="4850" y="900"/>
                  </a:lnTo>
                  <a:lnTo>
                    <a:pt x="4843" y="900"/>
                  </a:lnTo>
                  <a:lnTo>
                    <a:pt x="4843" y="906"/>
                  </a:lnTo>
                  <a:lnTo>
                    <a:pt x="4837" y="906"/>
                  </a:lnTo>
                  <a:lnTo>
                    <a:pt x="4837" y="913"/>
                  </a:lnTo>
                  <a:lnTo>
                    <a:pt x="4837" y="919"/>
                  </a:lnTo>
                  <a:lnTo>
                    <a:pt x="4830" y="919"/>
                  </a:lnTo>
                  <a:lnTo>
                    <a:pt x="4830" y="926"/>
                  </a:lnTo>
                  <a:lnTo>
                    <a:pt x="4830" y="932"/>
                  </a:lnTo>
                  <a:lnTo>
                    <a:pt x="4824" y="932"/>
                  </a:lnTo>
                  <a:lnTo>
                    <a:pt x="4824" y="939"/>
                  </a:lnTo>
                  <a:lnTo>
                    <a:pt x="4817" y="939"/>
                  </a:lnTo>
                  <a:lnTo>
                    <a:pt x="4817" y="945"/>
                  </a:lnTo>
                  <a:lnTo>
                    <a:pt x="4811" y="945"/>
                  </a:lnTo>
                  <a:lnTo>
                    <a:pt x="4811" y="952"/>
                  </a:lnTo>
                  <a:lnTo>
                    <a:pt x="4804" y="952"/>
                  </a:lnTo>
                  <a:lnTo>
                    <a:pt x="4804" y="958"/>
                  </a:lnTo>
                  <a:lnTo>
                    <a:pt x="4804" y="965"/>
                  </a:lnTo>
                  <a:lnTo>
                    <a:pt x="4798" y="965"/>
                  </a:lnTo>
                  <a:lnTo>
                    <a:pt x="4798" y="971"/>
                  </a:lnTo>
                  <a:lnTo>
                    <a:pt x="4791" y="971"/>
                  </a:lnTo>
                  <a:lnTo>
                    <a:pt x="4791" y="978"/>
                  </a:lnTo>
                  <a:lnTo>
                    <a:pt x="4785" y="984"/>
                  </a:lnTo>
                  <a:lnTo>
                    <a:pt x="4778" y="984"/>
                  </a:lnTo>
                  <a:lnTo>
                    <a:pt x="4778" y="991"/>
                  </a:lnTo>
                  <a:lnTo>
                    <a:pt x="4772" y="991"/>
                  </a:lnTo>
                  <a:lnTo>
                    <a:pt x="4772" y="998"/>
                  </a:lnTo>
                  <a:lnTo>
                    <a:pt x="4765" y="998"/>
                  </a:lnTo>
                  <a:lnTo>
                    <a:pt x="4759" y="998"/>
                  </a:lnTo>
                  <a:lnTo>
                    <a:pt x="4752" y="998"/>
                  </a:lnTo>
                  <a:lnTo>
                    <a:pt x="4746" y="998"/>
                  </a:lnTo>
                  <a:lnTo>
                    <a:pt x="4746" y="991"/>
                  </a:lnTo>
                  <a:lnTo>
                    <a:pt x="4746" y="998"/>
                  </a:lnTo>
                  <a:lnTo>
                    <a:pt x="4746" y="991"/>
                  </a:lnTo>
                  <a:lnTo>
                    <a:pt x="4746" y="984"/>
                  </a:lnTo>
                  <a:lnTo>
                    <a:pt x="4746" y="991"/>
                  </a:lnTo>
                  <a:lnTo>
                    <a:pt x="4739" y="991"/>
                  </a:lnTo>
                  <a:lnTo>
                    <a:pt x="4739" y="984"/>
                  </a:lnTo>
                  <a:lnTo>
                    <a:pt x="4732" y="991"/>
                  </a:lnTo>
                  <a:lnTo>
                    <a:pt x="4732" y="998"/>
                  </a:lnTo>
                  <a:lnTo>
                    <a:pt x="4726" y="998"/>
                  </a:lnTo>
                  <a:lnTo>
                    <a:pt x="4726" y="1004"/>
                  </a:lnTo>
                  <a:lnTo>
                    <a:pt x="4726" y="998"/>
                  </a:lnTo>
                  <a:lnTo>
                    <a:pt x="4719" y="998"/>
                  </a:lnTo>
                  <a:lnTo>
                    <a:pt x="4719" y="1004"/>
                  </a:lnTo>
                  <a:lnTo>
                    <a:pt x="4719" y="1011"/>
                  </a:lnTo>
                  <a:lnTo>
                    <a:pt x="4719" y="1004"/>
                  </a:lnTo>
                  <a:lnTo>
                    <a:pt x="4713" y="1011"/>
                  </a:lnTo>
                  <a:lnTo>
                    <a:pt x="4706" y="1017"/>
                  </a:lnTo>
                  <a:lnTo>
                    <a:pt x="4706" y="1024"/>
                  </a:lnTo>
                  <a:lnTo>
                    <a:pt x="4706" y="1030"/>
                  </a:lnTo>
                  <a:lnTo>
                    <a:pt x="4706" y="1037"/>
                  </a:lnTo>
                  <a:lnTo>
                    <a:pt x="4700" y="1037"/>
                  </a:lnTo>
                  <a:lnTo>
                    <a:pt x="4700" y="1043"/>
                  </a:lnTo>
                  <a:lnTo>
                    <a:pt x="4693" y="1043"/>
                  </a:lnTo>
                  <a:lnTo>
                    <a:pt x="4693" y="1050"/>
                  </a:lnTo>
                  <a:lnTo>
                    <a:pt x="4687" y="1050"/>
                  </a:lnTo>
                  <a:lnTo>
                    <a:pt x="4687" y="1056"/>
                  </a:lnTo>
                  <a:lnTo>
                    <a:pt x="4680" y="1056"/>
                  </a:lnTo>
                  <a:lnTo>
                    <a:pt x="4674" y="1056"/>
                  </a:lnTo>
                  <a:lnTo>
                    <a:pt x="4674" y="1063"/>
                  </a:lnTo>
                  <a:lnTo>
                    <a:pt x="4674" y="1069"/>
                  </a:lnTo>
                  <a:lnTo>
                    <a:pt x="4667" y="1069"/>
                  </a:lnTo>
                  <a:lnTo>
                    <a:pt x="4667" y="1076"/>
                  </a:lnTo>
                  <a:lnTo>
                    <a:pt x="4674" y="1076"/>
                  </a:lnTo>
                  <a:lnTo>
                    <a:pt x="4680" y="1082"/>
                  </a:lnTo>
                  <a:lnTo>
                    <a:pt x="4687" y="1082"/>
                  </a:lnTo>
                  <a:lnTo>
                    <a:pt x="4687" y="1089"/>
                  </a:lnTo>
                  <a:lnTo>
                    <a:pt x="4687" y="1095"/>
                  </a:lnTo>
                  <a:lnTo>
                    <a:pt x="4693" y="1102"/>
                  </a:lnTo>
                  <a:lnTo>
                    <a:pt x="4693" y="1108"/>
                  </a:lnTo>
                  <a:lnTo>
                    <a:pt x="4700" y="1108"/>
                  </a:lnTo>
                  <a:lnTo>
                    <a:pt x="4700" y="1115"/>
                  </a:lnTo>
                  <a:lnTo>
                    <a:pt x="4700" y="1121"/>
                  </a:lnTo>
                  <a:lnTo>
                    <a:pt x="4700" y="1128"/>
                  </a:lnTo>
                  <a:lnTo>
                    <a:pt x="4700" y="1134"/>
                  </a:lnTo>
                  <a:lnTo>
                    <a:pt x="4700" y="1141"/>
                  </a:lnTo>
                  <a:lnTo>
                    <a:pt x="4700" y="1134"/>
                  </a:lnTo>
                  <a:lnTo>
                    <a:pt x="4700" y="1141"/>
                  </a:lnTo>
                  <a:lnTo>
                    <a:pt x="4700" y="1148"/>
                  </a:lnTo>
                  <a:lnTo>
                    <a:pt x="4700" y="1154"/>
                  </a:lnTo>
                  <a:lnTo>
                    <a:pt x="4693" y="1154"/>
                  </a:lnTo>
                  <a:lnTo>
                    <a:pt x="4687" y="1154"/>
                  </a:lnTo>
                  <a:lnTo>
                    <a:pt x="4687" y="1161"/>
                  </a:lnTo>
                  <a:lnTo>
                    <a:pt x="4687" y="1154"/>
                  </a:lnTo>
                  <a:lnTo>
                    <a:pt x="4687" y="1161"/>
                  </a:lnTo>
                  <a:lnTo>
                    <a:pt x="4680" y="1161"/>
                  </a:lnTo>
                  <a:lnTo>
                    <a:pt x="4674" y="1161"/>
                  </a:lnTo>
                  <a:lnTo>
                    <a:pt x="4674" y="1167"/>
                  </a:lnTo>
                  <a:lnTo>
                    <a:pt x="4674" y="1161"/>
                  </a:lnTo>
                  <a:lnTo>
                    <a:pt x="4667" y="1161"/>
                  </a:lnTo>
                  <a:lnTo>
                    <a:pt x="4667" y="1167"/>
                  </a:lnTo>
                  <a:lnTo>
                    <a:pt x="4674" y="1167"/>
                  </a:lnTo>
                  <a:lnTo>
                    <a:pt x="4667" y="1167"/>
                  </a:lnTo>
                  <a:lnTo>
                    <a:pt x="4667" y="1161"/>
                  </a:lnTo>
                  <a:lnTo>
                    <a:pt x="4667" y="1167"/>
                  </a:lnTo>
                  <a:lnTo>
                    <a:pt x="4661" y="1167"/>
                  </a:lnTo>
                  <a:lnTo>
                    <a:pt x="4654" y="1174"/>
                  </a:lnTo>
                  <a:lnTo>
                    <a:pt x="4654" y="1167"/>
                  </a:lnTo>
                  <a:lnTo>
                    <a:pt x="4654" y="1161"/>
                  </a:lnTo>
                  <a:lnTo>
                    <a:pt x="4654" y="1167"/>
                  </a:lnTo>
                  <a:lnTo>
                    <a:pt x="4661" y="1167"/>
                  </a:lnTo>
                  <a:lnTo>
                    <a:pt x="4654" y="1167"/>
                  </a:lnTo>
                  <a:lnTo>
                    <a:pt x="4654" y="1161"/>
                  </a:lnTo>
                  <a:lnTo>
                    <a:pt x="4661" y="1161"/>
                  </a:lnTo>
                  <a:lnTo>
                    <a:pt x="4654" y="1161"/>
                  </a:lnTo>
                  <a:lnTo>
                    <a:pt x="4654" y="1154"/>
                  </a:lnTo>
                  <a:lnTo>
                    <a:pt x="4654" y="1161"/>
                  </a:lnTo>
                  <a:lnTo>
                    <a:pt x="4654" y="1154"/>
                  </a:lnTo>
                  <a:lnTo>
                    <a:pt x="4654" y="1148"/>
                  </a:lnTo>
                  <a:lnTo>
                    <a:pt x="4661" y="1148"/>
                  </a:lnTo>
                  <a:lnTo>
                    <a:pt x="4654" y="1148"/>
                  </a:lnTo>
                  <a:lnTo>
                    <a:pt x="4661" y="1141"/>
                  </a:lnTo>
                  <a:lnTo>
                    <a:pt x="4661" y="1134"/>
                  </a:lnTo>
                  <a:lnTo>
                    <a:pt x="4661" y="1141"/>
                  </a:lnTo>
                  <a:lnTo>
                    <a:pt x="4654" y="1134"/>
                  </a:lnTo>
                  <a:lnTo>
                    <a:pt x="4654" y="1128"/>
                  </a:lnTo>
                  <a:lnTo>
                    <a:pt x="4654" y="1121"/>
                  </a:lnTo>
                  <a:lnTo>
                    <a:pt x="4654" y="1128"/>
                  </a:lnTo>
                  <a:lnTo>
                    <a:pt x="4654" y="1121"/>
                  </a:lnTo>
                  <a:lnTo>
                    <a:pt x="4648" y="1121"/>
                  </a:lnTo>
                  <a:lnTo>
                    <a:pt x="4654" y="1121"/>
                  </a:lnTo>
                  <a:lnTo>
                    <a:pt x="4654" y="1115"/>
                  </a:lnTo>
                  <a:lnTo>
                    <a:pt x="4654" y="1121"/>
                  </a:lnTo>
                  <a:lnTo>
                    <a:pt x="4654" y="1115"/>
                  </a:lnTo>
                  <a:lnTo>
                    <a:pt x="4661" y="1115"/>
                  </a:lnTo>
                  <a:lnTo>
                    <a:pt x="4661" y="1121"/>
                  </a:lnTo>
                  <a:lnTo>
                    <a:pt x="4661" y="1115"/>
                  </a:lnTo>
                  <a:lnTo>
                    <a:pt x="4661" y="1108"/>
                  </a:lnTo>
                  <a:lnTo>
                    <a:pt x="4654" y="1102"/>
                  </a:lnTo>
                  <a:lnTo>
                    <a:pt x="4661" y="1102"/>
                  </a:lnTo>
                  <a:lnTo>
                    <a:pt x="4654" y="1102"/>
                  </a:lnTo>
                  <a:lnTo>
                    <a:pt x="4648" y="1102"/>
                  </a:lnTo>
                  <a:lnTo>
                    <a:pt x="4648" y="1095"/>
                  </a:lnTo>
                  <a:lnTo>
                    <a:pt x="4641" y="1095"/>
                  </a:lnTo>
                  <a:lnTo>
                    <a:pt x="4641" y="1102"/>
                  </a:lnTo>
                  <a:lnTo>
                    <a:pt x="4635" y="1102"/>
                  </a:lnTo>
                  <a:lnTo>
                    <a:pt x="4635" y="1095"/>
                  </a:lnTo>
                  <a:lnTo>
                    <a:pt x="4635" y="1102"/>
                  </a:lnTo>
                  <a:lnTo>
                    <a:pt x="4635" y="1095"/>
                  </a:lnTo>
                  <a:lnTo>
                    <a:pt x="4628" y="1095"/>
                  </a:lnTo>
                  <a:lnTo>
                    <a:pt x="4628" y="1089"/>
                  </a:lnTo>
                  <a:lnTo>
                    <a:pt x="4635" y="1089"/>
                  </a:lnTo>
                  <a:lnTo>
                    <a:pt x="4635" y="1082"/>
                  </a:lnTo>
                  <a:lnTo>
                    <a:pt x="4641" y="1082"/>
                  </a:lnTo>
                  <a:lnTo>
                    <a:pt x="4635" y="1082"/>
                  </a:lnTo>
                  <a:lnTo>
                    <a:pt x="4635" y="1076"/>
                  </a:lnTo>
                  <a:lnTo>
                    <a:pt x="4641" y="1069"/>
                  </a:lnTo>
                  <a:lnTo>
                    <a:pt x="4641" y="1063"/>
                  </a:lnTo>
                  <a:lnTo>
                    <a:pt x="4635" y="1063"/>
                  </a:lnTo>
                  <a:lnTo>
                    <a:pt x="4628" y="1063"/>
                  </a:lnTo>
                  <a:lnTo>
                    <a:pt x="4622" y="1056"/>
                  </a:lnTo>
                  <a:lnTo>
                    <a:pt x="4615" y="1063"/>
                  </a:lnTo>
                  <a:lnTo>
                    <a:pt x="4615" y="1056"/>
                  </a:lnTo>
                  <a:lnTo>
                    <a:pt x="4609" y="1063"/>
                  </a:lnTo>
                  <a:lnTo>
                    <a:pt x="4602" y="1063"/>
                  </a:lnTo>
                  <a:lnTo>
                    <a:pt x="4596" y="1069"/>
                  </a:lnTo>
                  <a:lnTo>
                    <a:pt x="4589" y="1069"/>
                  </a:lnTo>
                  <a:lnTo>
                    <a:pt x="4589" y="1076"/>
                  </a:lnTo>
                  <a:lnTo>
                    <a:pt x="4583" y="1076"/>
                  </a:lnTo>
                  <a:lnTo>
                    <a:pt x="4583" y="1082"/>
                  </a:lnTo>
                  <a:lnTo>
                    <a:pt x="4576" y="1082"/>
                  </a:lnTo>
                  <a:lnTo>
                    <a:pt x="4576" y="1076"/>
                  </a:lnTo>
                  <a:lnTo>
                    <a:pt x="4583" y="1076"/>
                  </a:lnTo>
                  <a:lnTo>
                    <a:pt x="4583" y="1069"/>
                  </a:lnTo>
                  <a:lnTo>
                    <a:pt x="4576" y="1063"/>
                  </a:lnTo>
                  <a:lnTo>
                    <a:pt x="4576" y="1069"/>
                  </a:lnTo>
                  <a:lnTo>
                    <a:pt x="4576" y="1063"/>
                  </a:lnTo>
                  <a:lnTo>
                    <a:pt x="4583" y="1063"/>
                  </a:lnTo>
                  <a:lnTo>
                    <a:pt x="4576" y="1063"/>
                  </a:lnTo>
                  <a:lnTo>
                    <a:pt x="4583" y="1063"/>
                  </a:lnTo>
                  <a:lnTo>
                    <a:pt x="4583" y="1056"/>
                  </a:lnTo>
                  <a:lnTo>
                    <a:pt x="4589" y="1056"/>
                  </a:lnTo>
                  <a:lnTo>
                    <a:pt x="4589" y="1050"/>
                  </a:lnTo>
                  <a:lnTo>
                    <a:pt x="4589" y="1043"/>
                  </a:lnTo>
                  <a:lnTo>
                    <a:pt x="4589" y="1037"/>
                  </a:lnTo>
                  <a:lnTo>
                    <a:pt x="4583" y="1037"/>
                  </a:lnTo>
                  <a:lnTo>
                    <a:pt x="4576" y="1037"/>
                  </a:lnTo>
                  <a:lnTo>
                    <a:pt x="4570" y="1037"/>
                  </a:lnTo>
                  <a:lnTo>
                    <a:pt x="4570" y="1043"/>
                  </a:lnTo>
                  <a:lnTo>
                    <a:pt x="4576" y="1043"/>
                  </a:lnTo>
                  <a:lnTo>
                    <a:pt x="4570" y="1043"/>
                  </a:lnTo>
                  <a:lnTo>
                    <a:pt x="4563" y="1050"/>
                  </a:lnTo>
                  <a:lnTo>
                    <a:pt x="4556" y="1056"/>
                  </a:lnTo>
                  <a:lnTo>
                    <a:pt x="4550" y="1056"/>
                  </a:lnTo>
                  <a:lnTo>
                    <a:pt x="4550" y="1063"/>
                  </a:lnTo>
                  <a:lnTo>
                    <a:pt x="4543" y="1063"/>
                  </a:lnTo>
                  <a:lnTo>
                    <a:pt x="4543" y="1069"/>
                  </a:lnTo>
                  <a:lnTo>
                    <a:pt x="4543" y="1076"/>
                  </a:lnTo>
                  <a:lnTo>
                    <a:pt x="4537" y="1076"/>
                  </a:lnTo>
                  <a:lnTo>
                    <a:pt x="4530" y="1076"/>
                  </a:lnTo>
                  <a:lnTo>
                    <a:pt x="4530" y="1069"/>
                  </a:lnTo>
                  <a:lnTo>
                    <a:pt x="4524" y="1069"/>
                  </a:lnTo>
                  <a:lnTo>
                    <a:pt x="4524" y="1076"/>
                  </a:lnTo>
                  <a:lnTo>
                    <a:pt x="4524" y="1082"/>
                  </a:lnTo>
                  <a:lnTo>
                    <a:pt x="4517" y="1082"/>
                  </a:lnTo>
                  <a:lnTo>
                    <a:pt x="4524" y="1089"/>
                  </a:lnTo>
                  <a:lnTo>
                    <a:pt x="4530" y="1095"/>
                  </a:lnTo>
                  <a:lnTo>
                    <a:pt x="4537" y="1095"/>
                  </a:lnTo>
                  <a:lnTo>
                    <a:pt x="4543" y="1095"/>
                  </a:lnTo>
                  <a:lnTo>
                    <a:pt x="4543" y="1102"/>
                  </a:lnTo>
                  <a:lnTo>
                    <a:pt x="4543" y="1108"/>
                  </a:lnTo>
                  <a:lnTo>
                    <a:pt x="4543" y="1115"/>
                  </a:lnTo>
                  <a:lnTo>
                    <a:pt x="4550" y="1115"/>
                  </a:lnTo>
                  <a:lnTo>
                    <a:pt x="4556" y="1115"/>
                  </a:lnTo>
                  <a:lnTo>
                    <a:pt x="4556" y="1108"/>
                  </a:lnTo>
                  <a:lnTo>
                    <a:pt x="4563" y="1108"/>
                  </a:lnTo>
                  <a:lnTo>
                    <a:pt x="4563" y="1102"/>
                  </a:lnTo>
                  <a:lnTo>
                    <a:pt x="4570" y="1102"/>
                  </a:lnTo>
                  <a:lnTo>
                    <a:pt x="4576" y="1102"/>
                  </a:lnTo>
                  <a:lnTo>
                    <a:pt x="4576" y="1108"/>
                  </a:lnTo>
                  <a:lnTo>
                    <a:pt x="4583" y="1108"/>
                  </a:lnTo>
                  <a:lnTo>
                    <a:pt x="4589" y="1108"/>
                  </a:lnTo>
                  <a:lnTo>
                    <a:pt x="4596" y="1108"/>
                  </a:lnTo>
                  <a:lnTo>
                    <a:pt x="4596" y="1115"/>
                  </a:lnTo>
                  <a:lnTo>
                    <a:pt x="4596" y="1121"/>
                  </a:lnTo>
                  <a:lnTo>
                    <a:pt x="4589" y="1121"/>
                  </a:lnTo>
                  <a:lnTo>
                    <a:pt x="4589" y="1115"/>
                  </a:lnTo>
                  <a:lnTo>
                    <a:pt x="4589" y="1121"/>
                  </a:lnTo>
                  <a:lnTo>
                    <a:pt x="4583" y="1121"/>
                  </a:lnTo>
                  <a:lnTo>
                    <a:pt x="4576" y="1121"/>
                  </a:lnTo>
                  <a:lnTo>
                    <a:pt x="4576" y="1128"/>
                  </a:lnTo>
                  <a:lnTo>
                    <a:pt x="4570" y="1128"/>
                  </a:lnTo>
                  <a:lnTo>
                    <a:pt x="4570" y="1134"/>
                  </a:lnTo>
                  <a:lnTo>
                    <a:pt x="4563" y="1134"/>
                  </a:lnTo>
                  <a:lnTo>
                    <a:pt x="4556" y="1134"/>
                  </a:lnTo>
                  <a:lnTo>
                    <a:pt x="4563" y="1141"/>
                  </a:lnTo>
                  <a:lnTo>
                    <a:pt x="4556" y="1141"/>
                  </a:lnTo>
                  <a:lnTo>
                    <a:pt x="4556" y="1148"/>
                  </a:lnTo>
                  <a:lnTo>
                    <a:pt x="4550" y="1148"/>
                  </a:lnTo>
                  <a:lnTo>
                    <a:pt x="4550" y="1154"/>
                  </a:lnTo>
                  <a:lnTo>
                    <a:pt x="4543" y="1154"/>
                  </a:lnTo>
                  <a:lnTo>
                    <a:pt x="4543" y="1161"/>
                  </a:lnTo>
                  <a:lnTo>
                    <a:pt x="4550" y="1161"/>
                  </a:lnTo>
                  <a:lnTo>
                    <a:pt x="4550" y="1167"/>
                  </a:lnTo>
                  <a:lnTo>
                    <a:pt x="4556" y="1167"/>
                  </a:lnTo>
                  <a:lnTo>
                    <a:pt x="4563" y="1174"/>
                  </a:lnTo>
                  <a:lnTo>
                    <a:pt x="4563" y="1180"/>
                  </a:lnTo>
                  <a:lnTo>
                    <a:pt x="4563" y="1187"/>
                  </a:lnTo>
                  <a:lnTo>
                    <a:pt x="4570" y="1187"/>
                  </a:lnTo>
                  <a:lnTo>
                    <a:pt x="4570" y="1193"/>
                  </a:lnTo>
                  <a:lnTo>
                    <a:pt x="4570" y="1200"/>
                  </a:lnTo>
                  <a:lnTo>
                    <a:pt x="4570" y="1206"/>
                  </a:lnTo>
                  <a:lnTo>
                    <a:pt x="4576" y="1206"/>
                  </a:lnTo>
                  <a:lnTo>
                    <a:pt x="4576" y="1213"/>
                  </a:lnTo>
                  <a:lnTo>
                    <a:pt x="4583" y="1213"/>
                  </a:lnTo>
                  <a:lnTo>
                    <a:pt x="4583" y="1219"/>
                  </a:lnTo>
                  <a:lnTo>
                    <a:pt x="4589" y="1226"/>
                  </a:lnTo>
                  <a:lnTo>
                    <a:pt x="4583" y="1226"/>
                  </a:lnTo>
                  <a:lnTo>
                    <a:pt x="4583" y="1219"/>
                  </a:lnTo>
                  <a:lnTo>
                    <a:pt x="4576" y="1219"/>
                  </a:lnTo>
                  <a:lnTo>
                    <a:pt x="4570" y="1219"/>
                  </a:lnTo>
                  <a:lnTo>
                    <a:pt x="4563" y="1219"/>
                  </a:lnTo>
                  <a:lnTo>
                    <a:pt x="4556" y="1219"/>
                  </a:lnTo>
                  <a:lnTo>
                    <a:pt x="4556" y="1213"/>
                  </a:lnTo>
                  <a:lnTo>
                    <a:pt x="4550" y="1213"/>
                  </a:lnTo>
                  <a:lnTo>
                    <a:pt x="4556" y="1213"/>
                  </a:lnTo>
                  <a:lnTo>
                    <a:pt x="4556" y="1219"/>
                  </a:lnTo>
                  <a:lnTo>
                    <a:pt x="4563" y="1219"/>
                  </a:lnTo>
                  <a:lnTo>
                    <a:pt x="4570" y="1219"/>
                  </a:lnTo>
                  <a:lnTo>
                    <a:pt x="4570" y="1226"/>
                  </a:lnTo>
                  <a:lnTo>
                    <a:pt x="4576" y="1226"/>
                  </a:lnTo>
                  <a:lnTo>
                    <a:pt x="4576" y="1232"/>
                  </a:lnTo>
                  <a:lnTo>
                    <a:pt x="4583" y="1232"/>
                  </a:lnTo>
                  <a:lnTo>
                    <a:pt x="4583" y="1239"/>
                  </a:lnTo>
                  <a:lnTo>
                    <a:pt x="4589" y="1239"/>
                  </a:lnTo>
                  <a:lnTo>
                    <a:pt x="4583" y="1239"/>
                  </a:lnTo>
                  <a:lnTo>
                    <a:pt x="4576" y="1239"/>
                  </a:lnTo>
                  <a:lnTo>
                    <a:pt x="4576" y="1245"/>
                  </a:lnTo>
                  <a:lnTo>
                    <a:pt x="4570" y="1245"/>
                  </a:lnTo>
                  <a:lnTo>
                    <a:pt x="4570" y="1252"/>
                  </a:lnTo>
                  <a:lnTo>
                    <a:pt x="4563" y="1252"/>
                  </a:lnTo>
                  <a:lnTo>
                    <a:pt x="4556" y="1252"/>
                  </a:lnTo>
                  <a:lnTo>
                    <a:pt x="4563" y="1252"/>
                  </a:lnTo>
                  <a:lnTo>
                    <a:pt x="4563" y="1258"/>
                  </a:lnTo>
                  <a:lnTo>
                    <a:pt x="4570" y="1258"/>
                  </a:lnTo>
                  <a:lnTo>
                    <a:pt x="4570" y="1252"/>
                  </a:lnTo>
                  <a:lnTo>
                    <a:pt x="4576" y="1252"/>
                  </a:lnTo>
                  <a:lnTo>
                    <a:pt x="4583" y="1252"/>
                  </a:lnTo>
                  <a:lnTo>
                    <a:pt x="4583" y="1258"/>
                  </a:lnTo>
                  <a:lnTo>
                    <a:pt x="4589" y="1258"/>
                  </a:lnTo>
                  <a:lnTo>
                    <a:pt x="4583" y="1265"/>
                  </a:lnTo>
                  <a:lnTo>
                    <a:pt x="4576" y="1265"/>
                  </a:lnTo>
                  <a:lnTo>
                    <a:pt x="4576" y="1271"/>
                  </a:lnTo>
                  <a:lnTo>
                    <a:pt x="4583" y="1271"/>
                  </a:lnTo>
                  <a:lnTo>
                    <a:pt x="4583" y="1265"/>
                  </a:lnTo>
                  <a:lnTo>
                    <a:pt x="4589" y="1265"/>
                  </a:lnTo>
                  <a:lnTo>
                    <a:pt x="4589" y="1271"/>
                  </a:lnTo>
                  <a:lnTo>
                    <a:pt x="4583" y="1271"/>
                  </a:lnTo>
                  <a:lnTo>
                    <a:pt x="4576" y="1271"/>
                  </a:lnTo>
                  <a:lnTo>
                    <a:pt x="4576" y="1278"/>
                  </a:lnTo>
                  <a:lnTo>
                    <a:pt x="4583" y="1278"/>
                  </a:lnTo>
                  <a:lnTo>
                    <a:pt x="4583" y="1285"/>
                  </a:lnTo>
                  <a:lnTo>
                    <a:pt x="4576" y="1285"/>
                  </a:lnTo>
                  <a:lnTo>
                    <a:pt x="4576" y="1278"/>
                  </a:lnTo>
                  <a:lnTo>
                    <a:pt x="4576" y="1285"/>
                  </a:lnTo>
                  <a:lnTo>
                    <a:pt x="4583" y="1285"/>
                  </a:lnTo>
                  <a:lnTo>
                    <a:pt x="4583" y="1291"/>
                  </a:lnTo>
                  <a:lnTo>
                    <a:pt x="4576" y="1291"/>
                  </a:lnTo>
                  <a:lnTo>
                    <a:pt x="4570" y="1298"/>
                  </a:lnTo>
                  <a:lnTo>
                    <a:pt x="4563" y="1298"/>
                  </a:lnTo>
                  <a:lnTo>
                    <a:pt x="4570" y="1298"/>
                  </a:lnTo>
                  <a:lnTo>
                    <a:pt x="4570" y="1304"/>
                  </a:lnTo>
                  <a:lnTo>
                    <a:pt x="4563" y="1304"/>
                  </a:lnTo>
                  <a:lnTo>
                    <a:pt x="4570" y="1304"/>
                  </a:lnTo>
                  <a:lnTo>
                    <a:pt x="4570" y="1311"/>
                  </a:lnTo>
                  <a:lnTo>
                    <a:pt x="4563" y="1311"/>
                  </a:lnTo>
                  <a:lnTo>
                    <a:pt x="4563" y="1317"/>
                  </a:lnTo>
                  <a:lnTo>
                    <a:pt x="4563" y="1311"/>
                  </a:lnTo>
                  <a:lnTo>
                    <a:pt x="4563" y="1317"/>
                  </a:lnTo>
                  <a:lnTo>
                    <a:pt x="4556" y="1317"/>
                  </a:lnTo>
                  <a:lnTo>
                    <a:pt x="4556" y="1324"/>
                  </a:lnTo>
                  <a:lnTo>
                    <a:pt x="4556" y="1317"/>
                  </a:lnTo>
                  <a:lnTo>
                    <a:pt x="4556" y="1324"/>
                  </a:lnTo>
                  <a:lnTo>
                    <a:pt x="4556" y="1317"/>
                  </a:lnTo>
                  <a:lnTo>
                    <a:pt x="4550" y="1317"/>
                  </a:lnTo>
                  <a:lnTo>
                    <a:pt x="4550" y="1324"/>
                  </a:lnTo>
                  <a:lnTo>
                    <a:pt x="4550" y="1317"/>
                  </a:lnTo>
                  <a:lnTo>
                    <a:pt x="4550" y="1324"/>
                  </a:lnTo>
                  <a:lnTo>
                    <a:pt x="4556" y="1324"/>
                  </a:lnTo>
                  <a:lnTo>
                    <a:pt x="4556" y="1330"/>
                  </a:lnTo>
                  <a:lnTo>
                    <a:pt x="4550" y="1330"/>
                  </a:lnTo>
                  <a:lnTo>
                    <a:pt x="4550" y="1324"/>
                  </a:lnTo>
                  <a:lnTo>
                    <a:pt x="4550" y="1330"/>
                  </a:lnTo>
                  <a:lnTo>
                    <a:pt x="4556" y="1330"/>
                  </a:lnTo>
                  <a:lnTo>
                    <a:pt x="4550" y="1330"/>
                  </a:lnTo>
                  <a:lnTo>
                    <a:pt x="4550" y="1337"/>
                  </a:lnTo>
                  <a:lnTo>
                    <a:pt x="4543" y="1337"/>
                  </a:lnTo>
                  <a:lnTo>
                    <a:pt x="4543" y="1330"/>
                  </a:lnTo>
                  <a:lnTo>
                    <a:pt x="4543" y="1337"/>
                  </a:lnTo>
                  <a:lnTo>
                    <a:pt x="4550" y="1337"/>
                  </a:lnTo>
                  <a:lnTo>
                    <a:pt x="4550" y="1343"/>
                  </a:lnTo>
                  <a:lnTo>
                    <a:pt x="4550" y="1350"/>
                  </a:lnTo>
                  <a:lnTo>
                    <a:pt x="4550" y="1343"/>
                  </a:lnTo>
                  <a:lnTo>
                    <a:pt x="4543" y="1343"/>
                  </a:lnTo>
                  <a:lnTo>
                    <a:pt x="4543" y="1350"/>
                  </a:lnTo>
                  <a:lnTo>
                    <a:pt x="4550" y="1350"/>
                  </a:lnTo>
                  <a:lnTo>
                    <a:pt x="4543" y="1350"/>
                  </a:lnTo>
                  <a:lnTo>
                    <a:pt x="4537" y="1350"/>
                  </a:lnTo>
                  <a:lnTo>
                    <a:pt x="4543" y="1350"/>
                  </a:lnTo>
                  <a:lnTo>
                    <a:pt x="4537" y="1350"/>
                  </a:lnTo>
                  <a:lnTo>
                    <a:pt x="4537" y="1356"/>
                  </a:lnTo>
                  <a:lnTo>
                    <a:pt x="4543" y="1356"/>
                  </a:lnTo>
                  <a:lnTo>
                    <a:pt x="4537" y="1356"/>
                  </a:lnTo>
                  <a:lnTo>
                    <a:pt x="4537" y="1363"/>
                  </a:lnTo>
                  <a:lnTo>
                    <a:pt x="4530" y="1363"/>
                  </a:lnTo>
                  <a:lnTo>
                    <a:pt x="4524" y="1363"/>
                  </a:lnTo>
                  <a:lnTo>
                    <a:pt x="4530" y="1363"/>
                  </a:lnTo>
                  <a:lnTo>
                    <a:pt x="4524" y="1363"/>
                  </a:lnTo>
                  <a:lnTo>
                    <a:pt x="4524" y="1369"/>
                  </a:lnTo>
                  <a:lnTo>
                    <a:pt x="4530" y="1369"/>
                  </a:lnTo>
                  <a:lnTo>
                    <a:pt x="4524" y="1369"/>
                  </a:lnTo>
                  <a:lnTo>
                    <a:pt x="4524" y="1376"/>
                  </a:lnTo>
                  <a:lnTo>
                    <a:pt x="4517" y="1376"/>
                  </a:lnTo>
                  <a:lnTo>
                    <a:pt x="4517" y="1382"/>
                  </a:lnTo>
                  <a:lnTo>
                    <a:pt x="4511" y="1382"/>
                  </a:lnTo>
                  <a:lnTo>
                    <a:pt x="4511" y="1389"/>
                  </a:lnTo>
                  <a:lnTo>
                    <a:pt x="4504" y="1389"/>
                  </a:lnTo>
                  <a:lnTo>
                    <a:pt x="4504" y="1382"/>
                  </a:lnTo>
                  <a:lnTo>
                    <a:pt x="4504" y="1389"/>
                  </a:lnTo>
                  <a:lnTo>
                    <a:pt x="4511" y="1389"/>
                  </a:lnTo>
                  <a:lnTo>
                    <a:pt x="4504" y="1389"/>
                  </a:lnTo>
                  <a:lnTo>
                    <a:pt x="4504" y="1395"/>
                  </a:lnTo>
                  <a:lnTo>
                    <a:pt x="4498" y="1395"/>
                  </a:lnTo>
                  <a:lnTo>
                    <a:pt x="4491" y="1395"/>
                  </a:lnTo>
                  <a:lnTo>
                    <a:pt x="4491" y="1402"/>
                  </a:lnTo>
                  <a:lnTo>
                    <a:pt x="4485" y="1402"/>
                  </a:lnTo>
                  <a:lnTo>
                    <a:pt x="4485" y="1395"/>
                  </a:lnTo>
                  <a:lnTo>
                    <a:pt x="4478" y="1395"/>
                  </a:lnTo>
                  <a:lnTo>
                    <a:pt x="4478" y="1402"/>
                  </a:lnTo>
                  <a:lnTo>
                    <a:pt x="4478" y="1395"/>
                  </a:lnTo>
                  <a:lnTo>
                    <a:pt x="4472" y="1395"/>
                  </a:lnTo>
                  <a:lnTo>
                    <a:pt x="4472" y="1402"/>
                  </a:lnTo>
                  <a:lnTo>
                    <a:pt x="4478" y="1402"/>
                  </a:lnTo>
                  <a:lnTo>
                    <a:pt x="4472" y="1402"/>
                  </a:lnTo>
                  <a:lnTo>
                    <a:pt x="4472" y="1408"/>
                  </a:lnTo>
                  <a:lnTo>
                    <a:pt x="4472" y="1402"/>
                  </a:lnTo>
                  <a:lnTo>
                    <a:pt x="4472" y="1408"/>
                  </a:lnTo>
                  <a:lnTo>
                    <a:pt x="4465" y="1408"/>
                  </a:lnTo>
                  <a:lnTo>
                    <a:pt x="4465" y="1402"/>
                  </a:lnTo>
                  <a:lnTo>
                    <a:pt x="4465" y="1395"/>
                  </a:lnTo>
                  <a:lnTo>
                    <a:pt x="4459" y="1395"/>
                  </a:lnTo>
                  <a:lnTo>
                    <a:pt x="4459" y="1389"/>
                  </a:lnTo>
                  <a:lnTo>
                    <a:pt x="4465" y="1389"/>
                  </a:lnTo>
                  <a:lnTo>
                    <a:pt x="4459" y="1389"/>
                  </a:lnTo>
                  <a:lnTo>
                    <a:pt x="4459" y="1395"/>
                  </a:lnTo>
                  <a:lnTo>
                    <a:pt x="4459" y="1402"/>
                  </a:lnTo>
                  <a:lnTo>
                    <a:pt x="4459" y="1408"/>
                  </a:lnTo>
                  <a:lnTo>
                    <a:pt x="4452" y="1408"/>
                  </a:lnTo>
                  <a:lnTo>
                    <a:pt x="4452" y="1402"/>
                  </a:lnTo>
                  <a:lnTo>
                    <a:pt x="4452" y="1408"/>
                  </a:lnTo>
                  <a:lnTo>
                    <a:pt x="4459" y="1408"/>
                  </a:lnTo>
                  <a:lnTo>
                    <a:pt x="4452" y="1408"/>
                  </a:lnTo>
                  <a:lnTo>
                    <a:pt x="4452" y="1415"/>
                  </a:lnTo>
                  <a:lnTo>
                    <a:pt x="4446" y="1415"/>
                  </a:lnTo>
                  <a:lnTo>
                    <a:pt x="4439" y="1415"/>
                  </a:lnTo>
                  <a:lnTo>
                    <a:pt x="4433" y="1415"/>
                  </a:lnTo>
                  <a:lnTo>
                    <a:pt x="4433" y="1421"/>
                  </a:lnTo>
                  <a:lnTo>
                    <a:pt x="4433" y="1415"/>
                  </a:lnTo>
                  <a:lnTo>
                    <a:pt x="4433" y="1421"/>
                  </a:lnTo>
                  <a:lnTo>
                    <a:pt x="4426" y="1421"/>
                  </a:lnTo>
                  <a:lnTo>
                    <a:pt x="4420" y="1421"/>
                  </a:lnTo>
                  <a:lnTo>
                    <a:pt x="4413" y="1421"/>
                  </a:lnTo>
                  <a:lnTo>
                    <a:pt x="4413" y="1428"/>
                  </a:lnTo>
                  <a:lnTo>
                    <a:pt x="4413" y="1421"/>
                  </a:lnTo>
                  <a:lnTo>
                    <a:pt x="4420" y="1421"/>
                  </a:lnTo>
                  <a:lnTo>
                    <a:pt x="4413" y="1421"/>
                  </a:lnTo>
                  <a:lnTo>
                    <a:pt x="4413" y="1428"/>
                  </a:lnTo>
                  <a:lnTo>
                    <a:pt x="4413" y="1421"/>
                  </a:lnTo>
                  <a:lnTo>
                    <a:pt x="4413" y="1428"/>
                  </a:lnTo>
                  <a:lnTo>
                    <a:pt x="4407" y="1428"/>
                  </a:lnTo>
                  <a:lnTo>
                    <a:pt x="4407" y="1435"/>
                  </a:lnTo>
                  <a:lnTo>
                    <a:pt x="4413" y="1435"/>
                  </a:lnTo>
                  <a:lnTo>
                    <a:pt x="4413" y="1441"/>
                  </a:lnTo>
                  <a:lnTo>
                    <a:pt x="4413" y="1448"/>
                  </a:lnTo>
                  <a:lnTo>
                    <a:pt x="4407" y="1448"/>
                  </a:lnTo>
                  <a:lnTo>
                    <a:pt x="4407" y="1441"/>
                  </a:lnTo>
                  <a:lnTo>
                    <a:pt x="4400" y="1441"/>
                  </a:lnTo>
                  <a:lnTo>
                    <a:pt x="4400" y="1435"/>
                  </a:lnTo>
                  <a:lnTo>
                    <a:pt x="4400" y="1428"/>
                  </a:lnTo>
                  <a:lnTo>
                    <a:pt x="4400" y="1421"/>
                  </a:lnTo>
                  <a:lnTo>
                    <a:pt x="4407" y="1421"/>
                  </a:lnTo>
                  <a:lnTo>
                    <a:pt x="4400" y="1421"/>
                  </a:lnTo>
                  <a:lnTo>
                    <a:pt x="4400" y="1415"/>
                  </a:lnTo>
                  <a:lnTo>
                    <a:pt x="4400" y="1421"/>
                  </a:lnTo>
                  <a:lnTo>
                    <a:pt x="4394" y="1421"/>
                  </a:lnTo>
                  <a:lnTo>
                    <a:pt x="4387" y="1421"/>
                  </a:lnTo>
                  <a:lnTo>
                    <a:pt x="4387" y="1415"/>
                  </a:lnTo>
                  <a:lnTo>
                    <a:pt x="4387" y="1421"/>
                  </a:lnTo>
                  <a:lnTo>
                    <a:pt x="4387" y="1415"/>
                  </a:lnTo>
                  <a:lnTo>
                    <a:pt x="4380" y="1415"/>
                  </a:lnTo>
                  <a:lnTo>
                    <a:pt x="4380" y="1421"/>
                  </a:lnTo>
                  <a:lnTo>
                    <a:pt x="4374" y="1421"/>
                  </a:lnTo>
                  <a:lnTo>
                    <a:pt x="4367" y="1421"/>
                  </a:lnTo>
                  <a:lnTo>
                    <a:pt x="4367" y="1428"/>
                  </a:lnTo>
                  <a:lnTo>
                    <a:pt x="4367" y="1435"/>
                  </a:lnTo>
                  <a:lnTo>
                    <a:pt x="4361" y="1435"/>
                  </a:lnTo>
                  <a:lnTo>
                    <a:pt x="4361" y="1428"/>
                  </a:lnTo>
                  <a:lnTo>
                    <a:pt x="4361" y="1435"/>
                  </a:lnTo>
                  <a:lnTo>
                    <a:pt x="4354" y="1435"/>
                  </a:lnTo>
                  <a:lnTo>
                    <a:pt x="4354" y="1428"/>
                  </a:lnTo>
                  <a:lnTo>
                    <a:pt x="4354" y="1435"/>
                  </a:lnTo>
                  <a:lnTo>
                    <a:pt x="4354" y="1441"/>
                  </a:lnTo>
                  <a:lnTo>
                    <a:pt x="4354" y="1448"/>
                  </a:lnTo>
                  <a:lnTo>
                    <a:pt x="4348" y="1448"/>
                  </a:lnTo>
                  <a:lnTo>
                    <a:pt x="4348" y="1454"/>
                  </a:lnTo>
                  <a:lnTo>
                    <a:pt x="4348" y="1448"/>
                  </a:lnTo>
                  <a:lnTo>
                    <a:pt x="4348" y="1454"/>
                  </a:lnTo>
                  <a:lnTo>
                    <a:pt x="4348" y="1448"/>
                  </a:lnTo>
                  <a:lnTo>
                    <a:pt x="4341" y="1454"/>
                  </a:lnTo>
                  <a:lnTo>
                    <a:pt x="4341" y="1461"/>
                  </a:lnTo>
                  <a:lnTo>
                    <a:pt x="4341" y="1467"/>
                  </a:lnTo>
                  <a:lnTo>
                    <a:pt x="4341" y="1474"/>
                  </a:lnTo>
                  <a:lnTo>
                    <a:pt x="4341" y="1480"/>
                  </a:lnTo>
                  <a:lnTo>
                    <a:pt x="4348" y="1480"/>
                  </a:lnTo>
                  <a:lnTo>
                    <a:pt x="4348" y="1487"/>
                  </a:lnTo>
                  <a:lnTo>
                    <a:pt x="4354" y="1487"/>
                  </a:lnTo>
                  <a:lnTo>
                    <a:pt x="4354" y="1493"/>
                  </a:lnTo>
                  <a:lnTo>
                    <a:pt x="4348" y="1493"/>
                  </a:lnTo>
                  <a:lnTo>
                    <a:pt x="4354" y="1493"/>
                  </a:lnTo>
                  <a:lnTo>
                    <a:pt x="4354" y="1500"/>
                  </a:lnTo>
                  <a:lnTo>
                    <a:pt x="4361" y="1506"/>
                  </a:lnTo>
                  <a:lnTo>
                    <a:pt x="4367" y="1513"/>
                  </a:lnTo>
                  <a:lnTo>
                    <a:pt x="4374" y="1519"/>
                  </a:lnTo>
                  <a:lnTo>
                    <a:pt x="4380" y="1519"/>
                  </a:lnTo>
                  <a:lnTo>
                    <a:pt x="4374" y="1526"/>
                  </a:lnTo>
                  <a:lnTo>
                    <a:pt x="4380" y="1526"/>
                  </a:lnTo>
                  <a:lnTo>
                    <a:pt x="4380" y="1532"/>
                  </a:lnTo>
                  <a:lnTo>
                    <a:pt x="4387" y="1532"/>
                  </a:lnTo>
                  <a:lnTo>
                    <a:pt x="4387" y="1539"/>
                  </a:lnTo>
                  <a:lnTo>
                    <a:pt x="4387" y="1545"/>
                  </a:lnTo>
                  <a:lnTo>
                    <a:pt x="4394" y="1552"/>
                  </a:lnTo>
                  <a:lnTo>
                    <a:pt x="4394" y="1558"/>
                  </a:lnTo>
                  <a:lnTo>
                    <a:pt x="4394" y="1565"/>
                  </a:lnTo>
                  <a:lnTo>
                    <a:pt x="4394" y="1572"/>
                  </a:lnTo>
                  <a:lnTo>
                    <a:pt x="4394" y="1578"/>
                  </a:lnTo>
                  <a:lnTo>
                    <a:pt x="4394" y="1585"/>
                  </a:lnTo>
                  <a:lnTo>
                    <a:pt x="4400" y="1585"/>
                  </a:lnTo>
                  <a:lnTo>
                    <a:pt x="4394" y="1585"/>
                  </a:lnTo>
                  <a:lnTo>
                    <a:pt x="4394" y="1591"/>
                  </a:lnTo>
                  <a:lnTo>
                    <a:pt x="4394" y="1598"/>
                  </a:lnTo>
                  <a:lnTo>
                    <a:pt x="4394" y="1604"/>
                  </a:lnTo>
                  <a:lnTo>
                    <a:pt x="4394" y="1598"/>
                  </a:lnTo>
                  <a:lnTo>
                    <a:pt x="4394" y="1604"/>
                  </a:lnTo>
                  <a:lnTo>
                    <a:pt x="4394" y="1611"/>
                  </a:lnTo>
                  <a:lnTo>
                    <a:pt x="4387" y="1611"/>
                  </a:lnTo>
                  <a:lnTo>
                    <a:pt x="4387" y="1617"/>
                  </a:lnTo>
                  <a:lnTo>
                    <a:pt x="4380" y="1617"/>
                  </a:lnTo>
                  <a:lnTo>
                    <a:pt x="4374" y="1617"/>
                  </a:lnTo>
                  <a:lnTo>
                    <a:pt x="4374" y="1624"/>
                  </a:lnTo>
                  <a:lnTo>
                    <a:pt x="4367" y="1624"/>
                  </a:lnTo>
                  <a:lnTo>
                    <a:pt x="4367" y="1630"/>
                  </a:lnTo>
                  <a:lnTo>
                    <a:pt x="4361" y="1630"/>
                  </a:lnTo>
                  <a:lnTo>
                    <a:pt x="4361" y="1624"/>
                  </a:lnTo>
                  <a:lnTo>
                    <a:pt x="4361" y="1630"/>
                  </a:lnTo>
                  <a:lnTo>
                    <a:pt x="4361" y="1624"/>
                  </a:lnTo>
                  <a:lnTo>
                    <a:pt x="4361" y="1630"/>
                  </a:lnTo>
                  <a:lnTo>
                    <a:pt x="4361" y="1624"/>
                  </a:lnTo>
                  <a:lnTo>
                    <a:pt x="4354" y="1624"/>
                  </a:lnTo>
                  <a:lnTo>
                    <a:pt x="4354" y="1630"/>
                  </a:lnTo>
                  <a:lnTo>
                    <a:pt x="4348" y="1630"/>
                  </a:lnTo>
                  <a:lnTo>
                    <a:pt x="4354" y="1630"/>
                  </a:lnTo>
                  <a:lnTo>
                    <a:pt x="4354" y="1637"/>
                  </a:lnTo>
                  <a:lnTo>
                    <a:pt x="4348" y="1637"/>
                  </a:lnTo>
                  <a:lnTo>
                    <a:pt x="4348" y="1630"/>
                  </a:lnTo>
                  <a:lnTo>
                    <a:pt x="4348" y="1637"/>
                  </a:lnTo>
                  <a:lnTo>
                    <a:pt x="4354" y="1637"/>
                  </a:lnTo>
                  <a:lnTo>
                    <a:pt x="4354" y="1643"/>
                  </a:lnTo>
                  <a:lnTo>
                    <a:pt x="4354" y="1637"/>
                  </a:lnTo>
                  <a:lnTo>
                    <a:pt x="4348" y="1637"/>
                  </a:lnTo>
                  <a:lnTo>
                    <a:pt x="4348" y="1630"/>
                  </a:lnTo>
                  <a:lnTo>
                    <a:pt x="4348" y="1637"/>
                  </a:lnTo>
                  <a:lnTo>
                    <a:pt x="4354" y="1637"/>
                  </a:lnTo>
                  <a:lnTo>
                    <a:pt x="4354" y="1643"/>
                  </a:lnTo>
                  <a:lnTo>
                    <a:pt x="4348" y="1643"/>
                  </a:lnTo>
                  <a:lnTo>
                    <a:pt x="4341" y="1637"/>
                  </a:lnTo>
                  <a:lnTo>
                    <a:pt x="4348" y="1643"/>
                  </a:lnTo>
                  <a:lnTo>
                    <a:pt x="4348" y="1650"/>
                  </a:lnTo>
                  <a:lnTo>
                    <a:pt x="4341" y="1650"/>
                  </a:lnTo>
                  <a:lnTo>
                    <a:pt x="4335" y="1650"/>
                  </a:lnTo>
                  <a:lnTo>
                    <a:pt x="4335" y="1656"/>
                  </a:lnTo>
                  <a:lnTo>
                    <a:pt x="4335" y="1663"/>
                  </a:lnTo>
                  <a:lnTo>
                    <a:pt x="4328" y="1663"/>
                  </a:lnTo>
                  <a:lnTo>
                    <a:pt x="4328" y="1656"/>
                  </a:lnTo>
                  <a:lnTo>
                    <a:pt x="4328" y="1663"/>
                  </a:lnTo>
                  <a:lnTo>
                    <a:pt x="4328" y="1656"/>
                  </a:lnTo>
                  <a:lnTo>
                    <a:pt x="4328" y="1650"/>
                  </a:lnTo>
                  <a:lnTo>
                    <a:pt x="4328" y="1643"/>
                  </a:lnTo>
                  <a:lnTo>
                    <a:pt x="4328" y="1637"/>
                  </a:lnTo>
                  <a:lnTo>
                    <a:pt x="4328" y="1630"/>
                  </a:lnTo>
                  <a:lnTo>
                    <a:pt x="4322" y="1630"/>
                  </a:lnTo>
                  <a:lnTo>
                    <a:pt x="4322" y="1637"/>
                  </a:lnTo>
                  <a:lnTo>
                    <a:pt x="4322" y="1630"/>
                  </a:lnTo>
                  <a:lnTo>
                    <a:pt x="4315" y="1630"/>
                  </a:lnTo>
                  <a:lnTo>
                    <a:pt x="4315" y="1624"/>
                  </a:lnTo>
                  <a:lnTo>
                    <a:pt x="4315" y="1630"/>
                  </a:lnTo>
                  <a:lnTo>
                    <a:pt x="4315" y="1624"/>
                  </a:lnTo>
                  <a:lnTo>
                    <a:pt x="4309" y="1630"/>
                  </a:lnTo>
                  <a:lnTo>
                    <a:pt x="4309" y="1624"/>
                  </a:lnTo>
                  <a:lnTo>
                    <a:pt x="4309" y="1617"/>
                  </a:lnTo>
                  <a:lnTo>
                    <a:pt x="4302" y="1617"/>
                  </a:lnTo>
                  <a:lnTo>
                    <a:pt x="4302" y="1624"/>
                  </a:lnTo>
                  <a:lnTo>
                    <a:pt x="4302" y="1617"/>
                  </a:lnTo>
                  <a:lnTo>
                    <a:pt x="4302" y="1611"/>
                  </a:lnTo>
                  <a:lnTo>
                    <a:pt x="4296" y="1611"/>
                  </a:lnTo>
                  <a:lnTo>
                    <a:pt x="4296" y="1604"/>
                  </a:lnTo>
                  <a:lnTo>
                    <a:pt x="4302" y="1604"/>
                  </a:lnTo>
                  <a:lnTo>
                    <a:pt x="4296" y="1604"/>
                  </a:lnTo>
                  <a:lnTo>
                    <a:pt x="4296" y="1611"/>
                  </a:lnTo>
                  <a:lnTo>
                    <a:pt x="4296" y="1604"/>
                  </a:lnTo>
                  <a:lnTo>
                    <a:pt x="4296" y="1598"/>
                  </a:lnTo>
                  <a:lnTo>
                    <a:pt x="4289" y="1598"/>
                  </a:lnTo>
                  <a:lnTo>
                    <a:pt x="4289" y="1591"/>
                  </a:lnTo>
                  <a:lnTo>
                    <a:pt x="4289" y="1598"/>
                  </a:lnTo>
                  <a:lnTo>
                    <a:pt x="4289" y="1591"/>
                  </a:lnTo>
                  <a:lnTo>
                    <a:pt x="4283" y="1591"/>
                  </a:lnTo>
                  <a:lnTo>
                    <a:pt x="4283" y="1585"/>
                  </a:lnTo>
                  <a:lnTo>
                    <a:pt x="4276" y="1585"/>
                  </a:lnTo>
                  <a:lnTo>
                    <a:pt x="4276" y="1591"/>
                  </a:lnTo>
                  <a:lnTo>
                    <a:pt x="4270" y="1591"/>
                  </a:lnTo>
                  <a:lnTo>
                    <a:pt x="4270" y="1585"/>
                  </a:lnTo>
                  <a:lnTo>
                    <a:pt x="4270" y="1591"/>
                  </a:lnTo>
                  <a:lnTo>
                    <a:pt x="4263" y="1585"/>
                  </a:lnTo>
                  <a:lnTo>
                    <a:pt x="4270" y="1585"/>
                  </a:lnTo>
                  <a:lnTo>
                    <a:pt x="4270" y="1578"/>
                  </a:lnTo>
                  <a:lnTo>
                    <a:pt x="4270" y="1572"/>
                  </a:lnTo>
                  <a:lnTo>
                    <a:pt x="4263" y="1572"/>
                  </a:lnTo>
                  <a:lnTo>
                    <a:pt x="4257" y="1572"/>
                  </a:lnTo>
                  <a:lnTo>
                    <a:pt x="4250" y="1578"/>
                  </a:lnTo>
                  <a:lnTo>
                    <a:pt x="4257" y="1578"/>
                  </a:lnTo>
                  <a:lnTo>
                    <a:pt x="4257" y="1585"/>
                  </a:lnTo>
                  <a:lnTo>
                    <a:pt x="4250" y="1585"/>
                  </a:lnTo>
                  <a:lnTo>
                    <a:pt x="4250" y="1591"/>
                  </a:lnTo>
                  <a:lnTo>
                    <a:pt x="4257" y="1591"/>
                  </a:lnTo>
                  <a:lnTo>
                    <a:pt x="4257" y="1598"/>
                  </a:lnTo>
                  <a:lnTo>
                    <a:pt x="4250" y="1598"/>
                  </a:lnTo>
                  <a:lnTo>
                    <a:pt x="4250" y="1604"/>
                  </a:lnTo>
                  <a:lnTo>
                    <a:pt x="4250" y="1611"/>
                  </a:lnTo>
                  <a:lnTo>
                    <a:pt x="4244" y="1617"/>
                  </a:lnTo>
                  <a:lnTo>
                    <a:pt x="4244" y="1624"/>
                  </a:lnTo>
                  <a:lnTo>
                    <a:pt x="4244" y="1630"/>
                  </a:lnTo>
                  <a:lnTo>
                    <a:pt x="4244" y="1637"/>
                  </a:lnTo>
                  <a:lnTo>
                    <a:pt x="4237" y="1643"/>
                  </a:lnTo>
                  <a:lnTo>
                    <a:pt x="4244" y="1643"/>
                  </a:lnTo>
                  <a:lnTo>
                    <a:pt x="4244" y="1650"/>
                  </a:lnTo>
                  <a:lnTo>
                    <a:pt x="4250" y="1650"/>
                  </a:lnTo>
                  <a:lnTo>
                    <a:pt x="4250" y="1656"/>
                  </a:lnTo>
                  <a:lnTo>
                    <a:pt x="4250" y="1663"/>
                  </a:lnTo>
                  <a:lnTo>
                    <a:pt x="4257" y="1663"/>
                  </a:lnTo>
                  <a:lnTo>
                    <a:pt x="4257" y="1669"/>
                  </a:lnTo>
                  <a:lnTo>
                    <a:pt x="4257" y="1663"/>
                  </a:lnTo>
                  <a:lnTo>
                    <a:pt x="4257" y="1669"/>
                  </a:lnTo>
                  <a:lnTo>
                    <a:pt x="4257" y="1676"/>
                  </a:lnTo>
                  <a:lnTo>
                    <a:pt x="4257" y="1682"/>
                  </a:lnTo>
                  <a:lnTo>
                    <a:pt x="4263" y="1682"/>
                  </a:lnTo>
                  <a:lnTo>
                    <a:pt x="4263" y="1689"/>
                  </a:lnTo>
                  <a:lnTo>
                    <a:pt x="4257" y="1682"/>
                  </a:lnTo>
                  <a:lnTo>
                    <a:pt x="4257" y="1676"/>
                  </a:lnTo>
                  <a:lnTo>
                    <a:pt x="4257" y="1682"/>
                  </a:lnTo>
                  <a:lnTo>
                    <a:pt x="4257" y="1689"/>
                  </a:lnTo>
                  <a:lnTo>
                    <a:pt x="4263" y="1689"/>
                  </a:lnTo>
                  <a:lnTo>
                    <a:pt x="4263" y="1695"/>
                  </a:lnTo>
                  <a:lnTo>
                    <a:pt x="4270" y="1695"/>
                  </a:lnTo>
                  <a:lnTo>
                    <a:pt x="4276" y="1695"/>
                  </a:lnTo>
                  <a:lnTo>
                    <a:pt x="4276" y="1702"/>
                  </a:lnTo>
                  <a:lnTo>
                    <a:pt x="4283" y="1702"/>
                  </a:lnTo>
                  <a:lnTo>
                    <a:pt x="4283" y="1708"/>
                  </a:lnTo>
                  <a:lnTo>
                    <a:pt x="4289" y="1708"/>
                  </a:lnTo>
                  <a:lnTo>
                    <a:pt x="4289" y="1715"/>
                  </a:lnTo>
                  <a:lnTo>
                    <a:pt x="4296" y="1715"/>
                  </a:lnTo>
                  <a:lnTo>
                    <a:pt x="4296" y="1722"/>
                  </a:lnTo>
                  <a:lnTo>
                    <a:pt x="4302" y="1722"/>
                  </a:lnTo>
                  <a:lnTo>
                    <a:pt x="4302" y="1728"/>
                  </a:lnTo>
                  <a:lnTo>
                    <a:pt x="4302" y="1735"/>
                  </a:lnTo>
                  <a:lnTo>
                    <a:pt x="4309" y="1735"/>
                  </a:lnTo>
                  <a:lnTo>
                    <a:pt x="4309" y="1741"/>
                  </a:lnTo>
                  <a:lnTo>
                    <a:pt x="4309" y="1748"/>
                  </a:lnTo>
                  <a:lnTo>
                    <a:pt x="4302" y="1748"/>
                  </a:lnTo>
                  <a:lnTo>
                    <a:pt x="4302" y="1754"/>
                  </a:lnTo>
                  <a:lnTo>
                    <a:pt x="4309" y="1754"/>
                  </a:lnTo>
                  <a:lnTo>
                    <a:pt x="4309" y="1761"/>
                  </a:lnTo>
                  <a:lnTo>
                    <a:pt x="4302" y="1761"/>
                  </a:lnTo>
                  <a:lnTo>
                    <a:pt x="4309" y="1761"/>
                  </a:lnTo>
                  <a:lnTo>
                    <a:pt x="4302" y="1767"/>
                  </a:lnTo>
                  <a:lnTo>
                    <a:pt x="4309" y="1767"/>
                  </a:lnTo>
                  <a:lnTo>
                    <a:pt x="4309" y="1774"/>
                  </a:lnTo>
                  <a:lnTo>
                    <a:pt x="4315" y="1780"/>
                  </a:lnTo>
                  <a:lnTo>
                    <a:pt x="4315" y="1787"/>
                  </a:lnTo>
                  <a:lnTo>
                    <a:pt x="4315" y="1793"/>
                  </a:lnTo>
                  <a:lnTo>
                    <a:pt x="4309" y="1793"/>
                  </a:lnTo>
                  <a:lnTo>
                    <a:pt x="4309" y="1800"/>
                  </a:lnTo>
                  <a:lnTo>
                    <a:pt x="4309" y="1793"/>
                  </a:lnTo>
                  <a:lnTo>
                    <a:pt x="4302" y="1793"/>
                  </a:lnTo>
                  <a:lnTo>
                    <a:pt x="4302" y="1787"/>
                  </a:lnTo>
                  <a:lnTo>
                    <a:pt x="4296" y="1787"/>
                  </a:lnTo>
                  <a:lnTo>
                    <a:pt x="4289" y="1787"/>
                  </a:lnTo>
                  <a:lnTo>
                    <a:pt x="4289" y="1780"/>
                  </a:lnTo>
                  <a:lnTo>
                    <a:pt x="4283" y="1780"/>
                  </a:lnTo>
                  <a:lnTo>
                    <a:pt x="4283" y="1774"/>
                  </a:lnTo>
                  <a:lnTo>
                    <a:pt x="4276" y="1774"/>
                  </a:lnTo>
                  <a:lnTo>
                    <a:pt x="4276" y="1767"/>
                  </a:lnTo>
                  <a:lnTo>
                    <a:pt x="4270" y="1767"/>
                  </a:lnTo>
                  <a:lnTo>
                    <a:pt x="4276" y="1767"/>
                  </a:lnTo>
                  <a:lnTo>
                    <a:pt x="4276" y="1761"/>
                  </a:lnTo>
                  <a:lnTo>
                    <a:pt x="4270" y="1761"/>
                  </a:lnTo>
                  <a:lnTo>
                    <a:pt x="4270" y="1754"/>
                  </a:lnTo>
                  <a:lnTo>
                    <a:pt x="4263" y="1754"/>
                  </a:lnTo>
                  <a:lnTo>
                    <a:pt x="4263" y="1748"/>
                  </a:lnTo>
                  <a:lnTo>
                    <a:pt x="4270" y="1748"/>
                  </a:lnTo>
                  <a:lnTo>
                    <a:pt x="4263" y="1748"/>
                  </a:lnTo>
                  <a:lnTo>
                    <a:pt x="4263" y="1741"/>
                  </a:lnTo>
                  <a:lnTo>
                    <a:pt x="4263" y="1735"/>
                  </a:lnTo>
                  <a:lnTo>
                    <a:pt x="4263" y="1728"/>
                  </a:lnTo>
                  <a:lnTo>
                    <a:pt x="4257" y="1728"/>
                  </a:lnTo>
                  <a:lnTo>
                    <a:pt x="4263" y="1728"/>
                  </a:lnTo>
                  <a:lnTo>
                    <a:pt x="4257" y="1722"/>
                  </a:lnTo>
                  <a:lnTo>
                    <a:pt x="4257" y="1715"/>
                  </a:lnTo>
                  <a:lnTo>
                    <a:pt x="4257" y="1708"/>
                  </a:lnTo>
                  <a:lnTo>
                    <a:pt x="4257" y="1702"/>
                  </a:lnTo>
                  <a:lnTo>
                    <a:pt x="4250" y="1702"/>
                  </a:lnTo>
                  <a:lnTo>
                    <a:pt x="4250" y="1695"/>
                  </a:lnTo>
                  <a:lnTo>
                    <a:pt x="4250" y="1689"/>
                  </a:lnTo>
                  <a:lnTo>
                    <a:pt x="4244" y="1689"/>
                  </a:lnTo>
                  <a:lnTo>
                    <a:pt x="4244" y="1682"/>
                  </a:lnTo>
                  <a:lnTo>
                    <a:pt x="4237" y="1676"/>
                  </a:lnTo>
                  <a:lnTo>
                    <a:pt x="4237" y="1682"/>
                  </a:lnTo>
                  <a:lnTo>
                    <a:pt x="4237" y="1676"/>
                  </a:lnTo>
                  <a:lnTo>
                    <a:pt x="4237" y="1669"/>
                  </a:lnTo>
                  <a:lnTo>
                    <a:pt x="4231" y="1669"/>
                  </a:lnTo>
                  <a:lnTo>
                    <a:pt x="4224" y="1669"/>
                  </a:lnTo>
                  <a:lnTo>
                    <a:pt x="4224" y="1663"/>
                  </a:lnTo>
                  <a:lnTo>
                    <a:pt x="4224" y="1656"/>
                  </a:lnTo>
                  <a:lnTo>
                    <a:pt x="4231" y="1656"/>
                  </a:lnTo>
                  <a:lnTo>
                    <a:pt x="4231" y="1650"/>
                  </a:lnTo>
                  <a:lnTo>
                    <a:pt x="4231" y="1643"/>
                  </a:lnTo>
                  <a:lnTo>
                    <a:pt x="4231" y="1637"/>
                  </a:lnTo>
                  <a:lnTo>
                    <a:pt x="4237" y="1630"/>
                  </a:lnTo>
                  <a:lnTo>
                    <a:pt x="4231" y="1630"/>
                  </a:lnTo>
                  <a:lnTo>
                    <a:pt x="4231" y="1637"/>
                  </a:lnTo>
                  <a:lnTo>
                    <a:pt x="4231" y="1630"/>
                  </a:lnTo>
                  <a:lnTo>
                    <a:pt x="4231" y="1624"/>
                  </a:lnTo>
                  <a:lnTo>
                    <a:pt x="4231" y="1617"/>
                  </a:lnTo>
                  <a:lnTo>
                    <a:pt x="4237" y="1617"/>
                  </a:lnTo>
                  <a:lnTo>
                    <a:pt x="4231" y="1617"/>
                  </a:lnTo>
                  <a:lnTo>
                    <a:pt x="4237" y="1617"/>
                  </a:lnTo>
                  <a:lnTo>
                    <a:pt x="4237" y="1611"/>
                  </a:lnTo>
                  <a:lnTo>
                    <a:pt x="4231" y="1611"/>
                  </a:lnTo>
                  <a:lnTo>
                    <a:pt x="4237" y="1611"/>
                  </a:lnTo>
                  <a:lnTo>
                    <a:pt x="4237" y="1604"/>
                  </a:lnTo>
                  <a:lnTo>
                    <a:pt x="4231" y="1604"/>
                  </a:lnTo>
                  <a:lnTo>
                    <a:pt x="4237" y="1598"/>
                  </a:lnTo>
                  <a:lnTo>
                    <a:pt x="4231" y="1598"/>
                  </a:lnTo>
                  <a:lnTo>
                    <a:pt x="4231" y="1591"/>
                  </a:lnTo>
                  <a:lnTo>
                    <a:pt x="4231" y="1585"/>
                  </a:lnTo>
                  <a:lnTo>
                    <a:pt x="4231" y="1578"/>
                  </a:lnTo>
                  <a:lnTo>
                    <a:pt x="4231" y="1572"/>
                  </a:lnTo>
                  <a:lnTo>
                    <a:pt x="4224" y="1572"/>
                  </a:lnTo>
                  <a:lnTo>
                    <a:pt x="4224" y="1565"/>
                  </a:lnTo>
                  <a:lnTo>
                    <a:pt x="4224" y="1572"/>
                  </a:lnTo>
                  <a:lnTo>
                    <a:pt x="4224" y="1565"/>
                  </a:lnTo>
                  <a:lnTo>
                    <a:pt x="4224" y="1558"/>
                  </a:lnTo>
                  <a:lnTo>
                    <a:pt x="4224" y="1552"/>
                  </a:lnTo>
                  <a:lnTo>
                    <a:pt x="4218" y="1552"/>
                  </a:lnTo>
                  <a:lnTo>
                    <a:pt x="4218" y="1545"/>
                  </a:lnTo>
                  <a:lnTo>
                    <a:pt x="4218" y="1539"/>
                  </a:lnTo>
                  <a:lnTo>
                    <a:pt x="4218" y="1532"/>
                  </a:lnTo>
                  <a:lnTo>
                    <a:pt x="4218" y="1526"/>
                  </a:lnTo>
                  <a:lnTo>
                    <a:pt x="4218" y="1519"/>
                  </a:lnTo>
                  <a:lnTo>
                    <a:pt x="4218" y="1513"/>
                  </a:lnTo>
                  <a:lnTo>
                    <a:pt x="4211" y="1513"/>
                  </a:lnTo>
                  <a:lnTo>
                    <a:pt x="4211" y="1519"/>
                  </a:lnTo>
                  <a:lnTo>
                    <a:pt x="4211" y="1513"/>
                  </a:lnTo>
                  <a:lnTo>
                    <a:pt x="4211" y="1506"/>
                  </a:lnTo>
                  <a:lnTo>
                    <a:pt x="4211" y="1500"/>
                  </a:lnTo>
                  <a:lnTo>
                    <a:pt x="4204" y="1500"/>
                  </a:lnTo>
                  <a:lnTo>
                    <a:pt x="4204" y="1506"/>
                  </a:lnTo>
                  <a:lnTo>
                    <a:pt x="4204" y="1513"/>
                  </a:lnTo>
                  <a:lnTo>
                    <a:pt x="4198" y="1519"/>
                  </a:lnTo>
                  <a:lnTo>
                    <a:pt x="4198" y="1513"/>
                  </a:lnTo>
                  <a:lnTo>
                    <a:pt x="4198" y="1519"/>
                  </a:lnTo>
                  <a:lnTo>
                    <a:pt x="4191" y="1519"/>
                  </a:lnTo>
                  <a:lnTo>
                    <a:pt x="4191" y="1526"/>
                  </a:lnTo>
                  <a:lnTo>
                    <a:pt x="4185" y="1526"/>
                  </a:lnTo>
                  <a:lnTo>
                    <a:pt x="4185" y="1532"/>
                  </a:lnTo>
                  <a:lnTo>
                    <a:pt x="4178" y="1532"/>
                  </a:lnTo>
                  <a:lnTo>
                    <a:pt x="4178" y="1526"/>
                  </a:lnTo>
                  <a:lnTo>
                    <a:pt x="4185" y="1526"/>
                  </a:lnTo>
                  <a:lnTo>
                    <a:pt x="4178" y="1526"/>
                  </a:lnTo>
                  <a:lnTo>
                    <a:pt x="4178" y="1532"/>
                  </a:lnTo>
                  <a:lnTo>
                    <a:pt x="4178" y="1526"/>
                  </a:lnTo>
                  <a:lnTo>
                    <a:pt x="4178" y="1532"/>
                  </a:lnTo>
                  <a:lnTo>
                    <a:pt x="4172" y="1532"/>
                  </a:lnTo>
                  <a:lnTo>
                    <a:pt x="4172" y="1526"/>
                  </a:lnTo>
                  <a:lnTo>
                    <a:pt x="4178" y="1526"/>
                  </a:lnTo>
                  <a:lnTo>
                    <a:pt x="4178" y="1519"/>
                  </a:lnTo>
                  <a:lnTo>
                    <a:pt x="4172" y="1526"/>
                  </a:lnTo>
                  <a:lnTo>
                    <a:pt x="4178" y="1526"/>
                  </a:lnTo>
                  <a:lnTo>
                    <a:pt x="4172" y="1526"/>
                  </a:lnTo>
                  <a:lnTo>
                    <a:pt x="4172" y="1519"/>
                  </a:lnTo>
                  <a:lnTo>
                    <a:pt x="4172" y="1526"/>
                  </a:lnTo>
                  <a:lnTo>
                    <a:pt x="4165" y="1526"/>
                  </a:lnTo>
                  <a:lnTo>
                    <a:pt x="4165" y="1519"/>
                  </a:lnTo>
                  <a:lnTo>
                    <a:pt x="4165" y="1513"/>
                  </a:lnTo>
                  <a:lnTo>
                    <a:pt x="4165" y="1506"/>
                  </a:lnTo>
                  <a:lnTo>
                    <a:pt x="4172" y="1506"/>
                  </a:lnTo>
                  <a:lnTo>
                    <a:pt x="4172" y="1500"/>
                  </a:lnTo>
                  <a:lnTo>
                    <a:pt x="4172" y="1493"/>
                  </a:lnTo>
                  <a:lnTo>
                    <a:pt x="4172" y="1487"/>
                  </a:lnTo>
                  <a:lnTo>
                    <a:pt x="4165" y="1480"/>
                  </a:lnTo>
                  <a:lnTo>
                    <a:pt x="4165" y="1474"/>
                  </a:lnTo>
                  <a:lnTo>
                    <a:pt x="4165" y="1467"/>
                  </a:lnTo>
                  <a:lnTo>
                    <a:pt x="4159" y="1467"/>
                  </a:lnTo>
                  <a:lnTo>
                    <a:pt x="4159" y="1461"/>
                  </a:lnTo>
                  <a:lnTo>
                    <a:pt x="4159" y="1454"/>
                  </a:lnTo>
                  <a:lnTo>
                    <a:pt x="4152" y="1454"/>
                  </a:lnTo>
                  <a:lnTo>
                    <a:pt x="4152" y="1448"/>
                  </a:lnTo>
                  <a:lnTo>
                    <a:pt x="4146" y="1448"/>
                  </a:lnTo>
                  <a:lnTo>
                    <a:pt x="4152" y="1448"/>
                  </a:lnTo>
                  <a:lnTo>
                    <a:pt x="4152" y="1454"/>
                  </a:lnTo>
                  <a:lnTo>
                    <a:pt x="4146" y="1448"/>
                  </a:lnTo>
                  <a:lnTo>
                    <a:pt x="4146" y="1454"/>
                  </a:lnTo>
                  <a:lnTo>
                    <a:pt x="4152" y="1454"/>
                  </a:lnTo>
                  <a:lnTo>
                    <a:pt x="4146" y="1454"/>
                  </a:lnTo>
                  <a:lnTo>
                    <a:pt x="4146" y="1448"/>
                  </a:lnTo>
                  <a:lnTo>
                    <a:pt x="4146" y="1441"/>
                  </a:lnTo>
                  <a:lnTo>
                    <a:pt x="4146" y="1448"/>
                  </a:lnTo>
                  <a:lnTo>
                    <a:pt x="4146" y="1441"/>
                  </a:lnTo>
                  <a:lnTo>
                    <a:pt x="4139" y="1435"/>
                  </a:lnTo>
                  <a:lnTo>
                    <a:pt x="4139" y="1441"/>
                  </a:lnTo>
                  <a:lnTo>
                    <a:pt x="4146" y="1441"/>
                  </a:lnTo>
                  <a:lnTo>
                    <a:pt x="4146" y="1448"/>
                  </a:lnTo>
                  <a:lnTo>
                    <a:pt x="4139" y="1448"/>
                  </a:lnTo>
                  <a:lnTo>
                    <a:pt x="4139" y="1441"/>
                  </a:lnTo>
                  <a:lnTo>
                    <a:pt x="4139" y="1435"/>
                  </a:lnTo>
                  <a:lnTo>
                    <a:pt x="4133" y="1435"/>
                  </a:lnTo>
                  <a:lnTo>
                    <a:pt x="4133" y="1428"/>
                  </a:lnTo>
                  <a:lnTo>
                    <a:pt x="4133" y="1435"/>
                  </a:lnTo>
                  <a:lnTo>
                    <a:pt x="4139" y="1435"/>
                  </a:lnTo>
                  <a:lnTo>
                    <a:pt x="4133" y="1435"/>
                  </a:lnTo>
                  <a:lnTo>
                    <a:pt x="4133" y="1428"/>
                  </a:lnTo>
                  <a:lnTo>
                    <a:pt x="4133" y="1421"/>
                  </a:lnTo>
                  <a:lnTo>
                    <a:pt x="4133" y="1415"/>
                  </a:lnTo>
                  <a:lnTo>
                    <a:pt x="4133" y="1421"/>
                  </a:lnTo>
                  <a:lnTo>
                    <a:pt x="4133" y="1415"/>
                  </a:lnTo>
                  <a:lnTo>
                    <a:pt x="4126" y="1408"/>
                  </a:lnTo>
                  <a:lnTo>
                    <a:pt x="4126" y="1402"/>
                  </a:lnTo>
                  <a:lnTo>
                    <a:pt x="4126" y="1395"/>
                  </a:lnTo>
                  <a:lnTo>
                    <a:pt x="4120" y="1402"/>
                  </a:lnTo>
                  <a:lnTo>
                    <a:pt x="4113" y="1402"/>
                  </a:lnTo>
                  <a:lnTo>
                    <a:pt x="4113" y="1395"/>
                  </a:lnTo>
                  <a:lnTo>
                    <a:pt x="4113" y="1389"/>
                  </a:lnTo>
                  <a:lnTo>
                    <a:pt x="4113" y="1382"/>
                  </a:lnTo>
                  <a:lnTo>
                    <a:pt x="4107" y="1382"/>
                  </a:lnTo>
                  <a:lnTo>
                    <a:pt x="4113" y="1382"/>
                  </a:lnTo>
                  <a:lnTo>
                    <a:pt x="4107" y="1389"/>
                  </a:lnTo>
                  <a:lnTo>
                    <a:pt x="4107" y="1382"/>
                  </a:lnTo>
                  <a:lnTo>
                    <a:pt x="4107" y="1389"/>
                  </a:lnTo>
                  <a:lnTo>
                    <a:pt x="4113" y="1389"/>
                  </a:lnTo>
                  <a:lnTo>
                    <a:pt x="4107" y="1389"/>
                  </a:lnTo>
                  <a:lnTo>
                    <a:pt x="4107" y="1395"/>
                  </a:lnTo>
                  <a:lnTo>
                    <a:pt x="4107" y="1402"/>
                  </a:lnTo>
                  <a:lnTo>
                    <a:pt x="4113" y="1402"/>
                  </a:lnTo>
                  <a:lnTo>
                    <a:pt x="4113" y="1408"/>
                  </a:lnTo>
                  <a:lnTo>
                    <a:pt x="4107" y="1408"/>
                  </a:lnTo>
                  <a:lnTo>
                    <a:pt x="4107" y="1415"/>
                  </a:lnTo>
                  <a:lnTo>
                    <a:pt x="4100" y="1415"/>
                  </a:lnTo>
                  <a:lnTo>
                    <a:pt x="4100" y="1408"/>
                  </a:lnTo>
                  <a:lnTo>
                    <a:pt x="4107" y="1408"/>
                  </a:lnTo>
                  <a:lnTo>
                    <a:pt x="4100" y="1408"/>
                  </a:lnTo>
                  <a:lnTo>
                    <a:pt x="4100" y="1415"/>
                  </a:lnTo>
                  <a:lnTo>
                    <a:pt x="4100" y="1408"/>
                  </a:lnTo>
                  <a:lnTo>
                    <a:pt x="4100" y="1415"/>
                  </a:lnTo>
                  <a:lnTo>
                    <a:pt x="4100" y="1408"/>
                  </a:lnTo>
                  <a:lnTo>
                    <a:pt x="4100" y="1402"/>
                  </a:lnTo>
                  <a:lnTo>
                    <a:pt x="4100" y="1408"/>
                  </a:lnTo>
                  <a:lnTo>
                    <a:pt x="4100" y="1415"/>
                  </a:lnTo>
                  <a:lnTo>
                    <a:pt x="4094" y="1415"/>
                  </a:lnTo>
                  <a:lnTo>
                    <a:pt x="4094" y="1408"/>
                  </a:lnTo>
                  <a:lnTo>
                    <a:pt x="4094" y="1415"/>
                  </a:lnTo>
                  <a:lnTo>
                    <a:pt x="4094" y="1408"/>
                  </a:lnTo>
                  <a:lnTo>
                    <a:pt x="4094" y="1415"/>
                  </a:lnTo>
                  <a:lnTo>
                    <a:pt x="4094" y="1421"/>
                  </a:lnTo>
                  <a:lnTo>
                    <a:pt x="4087" y="1421"/>
                  </a:lnTo>
                  <a:lnTo>
                    <a:pt x="4087" y="1415"/>
                  </a:lnTo>
                  <a:lnTo>
                    <a:pt x="4087" y="1408"/>
                  </a:lnTo>
                  <a:lnTo>
                    <a:pt x="4087" y="1415"/>
                  </a:lnTo>
                  <a:lnTo>
                    <a:pt x="4087" y="1421"/>
                  </a:lnTo>
                  <a:lnTo>
                    <a:pt x="4081" y="1421"/>
                  </a:lnTo>
                  <a:lnTo>
                    <a:pt x="4081" y="1415"/>
                  </a:lnTo>
                  <a:lnTo>
                    <a:pt x="4081" y="1408"/>
                  </a:lnTo>
                  <a:lnTo>
                    <a:pt x="4081" y="1415"/>
                  </a:lnTo>
                  <a:lnTo>
                    <a:pt x="4081" y="1408"/>
                  </a:lnTo>
                  <a:lnTo>
                    <a:pt x="4081" y="1415"/>
                  </a:lnTo>
                  <a:lnTo>
                    <a:pt x="4081" y="1421"/>
                  </a:lnTo>
                  <a:lnTo>
                    <a:pt x="4081" y="1415"/>
                  </a:lnTo>
                  <a:lnTo>
                    <a:pt x="4081" y="1421"/>
                  </a:lnTo>
                  <a:lnTo>
                    <a:pt x="4074" y="1421"/>
                  </a:lnTo>
                  <a:lnTo>
                    <a:pt x="4074" y="1415"/>
                  </a:lnTo>
                  <a:lnTo>
                    <a:pt x="4074" y="1421"/>
                  </a:lnTo>
                  <a:lnTo>
                    <a:pt x="4074" y="1415"/>
                  </a:lnTo>
                  <a:lnTo>
                    <a:pt x="4074" y="1408"/>
                  </a:lnTo>
                  <a:lnTo>
                    <a:pt x="4068" y="1408"/>
                  </a:lnTo>
                  <a:lnTo>
                    <a:pt x="4068" y="1402"/>
                  </a:lnTo>
                  <a:lnTo>
                    <a:pt x="4068" y="1408"/>
                  </a:lnTo>
                  <a:lnTo>
                    <a:pt x="4074" y="1408"/>
                  </a:lnTo>
                  <a:lnTo>
                    <a:pt x="4074" y="1415"/>
                  </a:lnTo>
                  <a:lnTo>
                    <a:pt x="4068" y="1415"/>
                  </a:lnTo>
                  <a:lnTo>
                    <a:pt x="4068" y="1421"/>
                  </a:lnTo>
                  <a:lnTo>
                    <a:pt x="4061" y="1421"/>
                  </a:lnTo>
                  <a:lnTo>
                    <a:pt x="4055" y="1421"/>
                  </a:lnTo>
                  <a:lnTo>
                    <a:pt x="4055" y="1428"/>
                  </a:lnTo>
                  <a:lnTo>
                    <a:pt x="4055" y="1435"/>
                  </a:lnTo>
                  <a:lnTo>
                    <a:pt x="4055" y="1441"/>
                  </a:lnTo>
                  <a:lnTo>
                    <a:pt x="4055" y="1448"/>
                  </a:lnTo>
                  <a:lnTo>
                    <a:pt x="4048" y="1448"/>
                  </a:lnTo>
                  <a:lnTo>
                    <a:pt x="4041" y="1448"/>
                  </a:lnTo>
                  <a:lnTo>
                    <a:pt x="4048" y="1448"/>
                  </a:lnTo>
                  <a:lnTo>
                    <a:pt x="4048" y="1454"/>
                  </a:lnTo>
                  <a:lnTo>
                    <a:pt x="4041" y="1454"/>
                  </a:lnTo>
                  <a:lnTo>
                    <a:pt x="4035" y="1454"/>
                  </a:lnTo>
                  <a:lnTo>
                    <a:pt x="4028" y="1454"/>
                  </a:lnTo>
                  <a:lnTo>
                    <a:pt x="4028" y="1461"/>
                  </a:lnTo>
                  <a:lnTo>
                    <a:pt x="4028" y="1454"/>
                  </a:lnTo>
                  <a:lnTo>
                    <a:pt x="4028" y="1461"/>
                  </a:lnTo>
                  <a:lnTo>
                    <a:pt x="4022" y="1467"/>
                  </a:lnTo>
                  <a:lnTo>
                    <a:pt x="4022" y="1474"/>
                  </a:lnTo>
                  <a:lnTo>
                    <a:pt x="4015" y="1474"/>
                  </a:lnTo>
                  <a:lnTo>
                    <a:pt x="4015" y="1480"/>
                  </a:lnTo>
                  <a:lnTo>
                    <a:pt x="4009" y="1480"/>
                  </a:lnTo>
                  <a:lnTo>
                    <a:pt x="4009" y="1487"/>
                  </a:lnTo>
                  <a:lnTo>
                    <a:pt x="4002" y="1487"/>
                  </a:lnTo>
                  <a:lnTo>
                    <a:pt x="4002" y="1493"/>
                  </a:lnTo>
                  <a:lnTo>
                    <a:pt x="3996" y="1493"/>
                  </a:lnTo>
                  <a:lnTo>
                    <a:pt x="3996" y="1500"/>
                  </a:lnTo>
                  <a:lnTo>
                    <a:pt x="3989" y="1500"/>
                  </a:lnTo>
                  <a:lnTo>
                    <a:pt x="3989" y="1506"/>
                  </a:lnTo>
                  <a:lnTo>
                    <a:pt x="3983" y="1506"/>
                  </a:lnTo>
                  <a:lnTo>
                    <a:pt x="3983" y="1513"/>
                  </a:lnTo>
                  <a:lnTo>
                    <a:pt x="3983" y="1506"/>
                  </a:lnTo>
                  <a:lnTo>
                    <a:pt x="3983" y="1513"/>
                  </a:lnTo>
                  <a:lnTo>
                    <a:pt x="3983" y="1519"/>
                  </a:lnTo>
                  <a:lnTo>
                    <a:pt x="3976" y="1519"/>
                  </a:lnTo>
                  <a:lnTo>
                    <a:pt x="3970" y="1519"/>
                  </a:lnTo>
                  <a:lnTo>
                    <a:pt x="3970" y="1526"/>
                  </a:lnTo>
                  <a:lnTo>
                    <a:pt x="3963" y="1526"/>
                  </a:lnTo>
                  <a:lnTo>
                    <a:pt x="3963" y="1532"/>
                  </a:lnTo>
                  <a:lnTo>
                    <a:pt x="3963" y="1526"/>
                  </a:lnTo>
                  <a:lnTo>
                    <a:pt x="3963" y="1532"/>
                  </a:lnTo>
                  <a:lnTo>
                    <a:pt x="3963" y="1526"/>
                  </a:lnTo>
                  <a:lnTo>
                    <a:pt x="3957" y="1526"/>
                  </a:lnTo>
                  <a:lnTo>
                    <a:pt x="3957" y="1532"/>
                  </a:lnTo>
                  <a:lnTo>
                    <a:pt x="3950" y="1532"/>
                  </a:lnTo>
                  <a:lnTo>
                    <a:pt x="3950" y="1539"/>
                  </a:lnTo>
                  <a:lnTo>
                    <a:pt x="3950" y="1545"/>
                  </a:lnTo>
                  <a:lnTo>
                    <a:pt x="3950" y="1552"/>
                  </a:lnTo>
                  <a:lnTo>
                    <a:pt x="3950" y="1558"/>
                  </a:lnTo>
                  <a:lnTo>
                    <a:pt x="3950" y="1565"/>
                  </a:lnTo>
                  <a:lnTo>
                    <a:pt x="3950" y="1572"/>
                  </a:lnTo>
                  <a:lnTo>
                    <a:pt x="3957" y="1572"/>
                  </a:lnTo>
                  <a:lnTo>
                    <a:pt x="3950" y="1572"/>
                  </a:lnTo>
                  <a:lnTo>
                    <a:pt x="3950" y="1565"/>
                  </a:lnTo>
                  <a:lnTo>
                    <a:pt x="3950" y="1572"/>
                  </a:lnTo>
                  <a:lnTo>
                    <a:pt x="3957" y="1572"/>
                  </a:lnTo>
                  <a:lnTo>
                    <a:pt x="3957" y="1578"/>
                  </a:lnTo>
                  <a:lnTo>
                    <a:pt x="3950" y="1585"/>
                  </a:lnTo>
                  <a:lnTo>
                    <a:pt x="3950" y="1591"/>
                  </a:lnTo>
                  <a:lnTo>
                    <a:pt x="3950" y="1598"/>
                  </a:lnTo>
                  <a:lnTo>
                    <a:pt x="3950" y="1604"/>
                  </a:lnTo>
                  <a:lnTo>
                    <a:pt x="3944" y="1604"/>
                  </a:lnTo>
                  <a:lnTo>
                    <a:pt x="3944" y="1611"/>
                  </a:lnTo>
                  <a:lnTo>
                    <a:pt x="3950" y="1617"/>
                  </a:lnTo>
                  <a:lnTo>
                    <a:pt x="3950" y="1624"/>
                  </a:lnTo>
                  <a:lnTo>
                    <a:pt x="3950" y="1630"/>
                  </a:lnTo>
                  <a:lnTo>
                    <a:pt x="3944" y="1630"/>
                  </a:lnTo>
                  <a:lnTo>
                    <a:pt x="3937" y="1630"/>
                  </a:lnTo>
                  <a:lnTo>
                    <a:pt x="3937" y="1637"/>
                  </a:lnTo>
                  <a:lnTo>
                    <a:pt x="3937" y="1643"/>
                  </a:lnTo>
                  <a:lnTo>
                    <a:pt x="3931" y="1643"/>
                  </a:lnTo>
                  <a:lnTo>
                    <a:pt x="3931" y="1650"/>
                  </a:lnTo>
                  <a:lnTo>
                    <a:pt x="3937" y="1650"/>
                  </a:lnTo>
                  <a:lnTo>
                    <a:pt x="3944" y="1650"/>
                  </a:lnTo>
                  <a:lnTo>
                    <a:pt x="3937" y="1650"/>
                  </a:lnTo>
                  <a:lnTo>
                    <a:pt x="3931" y="1650"/>
                  </a:lnTo>
                  <a:lnTo>
                    <a:pt x="3924" y="1656"/>
                  </a:lnTo>
                  <a:lnTo>
                    <a:pt x="3924" y="1663"/>
                  </a:lnTo>
                  <a:lnTo>
                    <a:pt x="3918" y="1669"/>
                  </a:lnTo>
                  <a:lnTo>
                    <a:pt x="3911" y="1669"/>
                  </a:lnTo>
                  <a:lnTo>
                    <a:pt x="3911" y="1676"/>
                  </a:lnTo>
                  <a:lnTo>
                    <a:pt x="3911" y="1669"/>
                  </a:lnTo>
                  <a:lnTo>
                    <a:pt x="3905" y="1669"/>
                  </a:lnTo>
                  <a:lnTo>
                    <a:pt x="3905" y="1663"/>
                  </a:lnTo>
                  <a:lnTo>
                    <a:pt x="3898" y="1663"/>
                  </a:lnTo>
                  <a:lnTo>
                    <a:pt x="3898" y="1656"/>
                  </a:lnTo>
                  <a:lnTo>
                    <a:pt x="3898" y="1650"/>
                  </a:lnTo>
                  <a:lnTo>
                    <a:pt x="3892" y="1650"/>
                  </a:lnTo>
                  <a:lnTo>
                    <a:pt x="3892" y="1643"/>
                  </a:lnTo>
                  <a:lnTo>
                    <a:pt x="3892" y="1637"/>
                  </a:lnTo>
                  <a:lnTo>
                    <a:pt x="3892" y="1643"/>
                  </a:lnTo>
                  <a:lnTo>
                    <a:pt x="3898" y="1643"/>
                  </a:lnTo>
                  <a:lnTo>
                    <a:pt x="3892" y="1643"/>
                  </a:lnTo>
                  <a:lnTo>
                    <a:pt x="3892" y="1637"/>
                  </a:lnTo>
                  <a:lnTo>
                    <a:pt x="3892" y="1630"/>
                  </a:lnTo>
                  <a:lnTo>
                    <a:pt x="3885" y="1624"/>
                  </a:lnTo>
                  <a:lnTo>
                    <a:pt x="3885" y="1617"/>
                  </a:lnTo>
                  <a:lnTo>
                    <a:pt x="3885" y="1611"/>
                  </a:lnTo>
                  <a:lnTo>
                    <a:pt x="3885" y="1604"/>
                  </a:lnTo>
                  <a:lnTo>
                    <a:pt x="3879" y="1604"/>
                  </a:lnTo>
                  <a:lnTo>
                    <a:pt x="3879" y="1598"/>
                  </a:lnTo>
                  <a:lnTo>
                    <a:pt x="3872" y="1591"/>
                  </a:lnTo>
                  <a:lnTo>
                    <a:pt x="3872" y="1585"/>
                  </a:lnTo>
                  <a:lnTo>
                    <a:pt x="3872" y="1578"/>
                  </a:lnTo>
                  <a:lnTo>
                    <a:pt x="3865" y="1572"/>
                  </a:lnTo>
                  <a:lnTo>
                    <a:pt x="3865" y="1565"/>
                  </a:lnTo>
                  <a:lnTo>
                    <a:pt x="3865" y="1558"/>
                  </a:lnTo>
                  <a:lnTo>
                    <a:pt x="3865" y="1552"/>
                  </a:lnTo>
                  <a:lnTo>
                    <a:pt x="3859" y="1552"/>
                  </a:lnTo>
                  <a:lnTo>
                    <a:pt x="3859" y="1545"/>
                  </a:lnTo>
                  <a:lnTo>
                    <a:pt x="3859" y="1539"/>
                  </a:lnTo>
                  <a:lnTo>
                    <a:pt x="3852" y="1539"/>
                  </a:lnTo>
                  <a:lnTo>
                    <a:pt x="3859" y="1539"/>
                  </a:lnTo>
                  <a:lnTo>
                    <a:pt x="3852" y="1539"/>
                  </a:lnTo>
                  <a:lnTo>
                    <a:pt x="3852" y="1532"/>
                  </a:lnTo>
                  <a:lnTo>
                    <a:pt x="3852" y="1526"/>
                  </a:lnTo>
                  <a:lnTo>
                    <a:pt x="3852" y="1519"/>
                  </a:lnTo>
                  <a:lnTo>
                    <a:pt x="3846" y="1519"/>
                  </a:lnTo>
                  <a:lnTo>
                    <a:pt x="3846" y="1513"/>
                  </a:lnTo>
                  <a:lnTo>
                    <a:pt x="3846" y="1506"/>
                  </a:lnTo>
                  <a:lnTo>
                    <a:pt x="3846" y="1500"/>
                  </a:lnTo>
                  <a:lnTo>
                    <a:pt x="3846" y="1493"/>
                  </a:lnTo>
                  <a:lnTo>
                    <a:pt x="3846" y="1487"/>
                  </a:lnTo>
                  <a:lnTo>
                    <a:pt x="3839" y="1487"/>
                  </a:lnTo>
                  <a:lnTo>
                    <a:pt x="3839" y="1480"/>
                  </a:lnTo>
                  <a:lnTo>
                    <a:pt x="3839" y="1474"/>
                  </a:lnTo>
                  <a:lnTo>
                    <a:pt x="3846" y="1474"/>
                  </a:lnTo>
                  <a:lnTo>
                    <a:pt x="3839" y="1474"/>
                  </a:lnTo>
                  <a:lnTo>
                    <a:pt x="3846" y="1467"/>
                  </a:lnTo>
                  <a:lnTo>
                    <a:pt x="3839" y="1467"/>
                  </a:lnTo>
                  <a:lnTo>
                    <a:pt x="3839" y="1474"/>
                  </a:lnTo>
                  <a:lnTo>
                    <a:pt x="3839" y="1467"/>
                  </a:lnTo>
                  <a:lnTo>
                    <a:pt x="3839" y="1461"/>
                  </a:lnTo>
                  <a:lnTo>
                    <a:pt x="3846" y="1467"/>
                  </a:lnTo>
                  <a:lnTo>
                    <a:pt x="3846" y="1461"/>
                  </a:lnTo>
                  <a:lnTo>
                    <a:pt x="3839" y="1461"/>
                  </a:lnTo>
                  <a:lnTo>
                    <a:pt x="3839" y="1454"/>
                  </a:lnTo>
                  <a:lnTo>
                    <a:pt x="3839" y="1448"/>
                  </a:lnTo>
                  <a:lnTo>
                    <a:pt x="3839" y="1441"/>
                  </a:lnTo>
                  <a:lnTo>
                    <a:pt x="3839" y="1435"/>
                  </a:lnTo>
                  <a:lnTo>
                    <a:pt x="3839" y="1428"/>
                  </a:lnTo>
                  <a:lnTo>
                    <a:pt x="3839" y="1421"/>
                  </a:lnTo>
                  <a:lnTo>
                    <a:pt x="3846" y="1415"/>
                  </a:lnTo>
                  <a:lnTo>
                    <a:pt x="3839" y="1421"/>
                  </a:lnTo>
                  <a:lnTo>
                    <a:pt x="3833" y="1421"/>
                  </a:lnTo>
                  <a:lnTo>
                    <a:pt x="3833" y="1415"/>
                  </a:lnTo>
                  <a:lnTo>
                    <a:pt x="3839" y="1415"/>
                  </a:lnTo>
                  <a:lnTo>
                    <a:pt x="3833" y="1415"/>
                  </a:lnTo>
                  <a:lnTo>
                    <a:pt x="3833" y="1408"/>
                  </a:lnTo>
                  <a:lnTo>
                    <a:pt x="3839" y="1408"/>
                  </a:lnTo>
                  <a:lnTo>
                    <a:pt x="3833" y="1408"/>
                  </a:lnTo>
                  <a:lnTo>
                    <a:pt x="3833" y="1415"/>
                  </a:lnTo>
                  <a:lnTo>
                    <a:pt x="3826" y="1415"/>
                  </a:lnTo>
                  <a:lnTo>
                    <a:pt x="3833" y="1415"/>
                  </a:lnTo>
                  <a:lnTo>
                    <a:pt x="3826" y="1415"/>
                  </a:lnTo>
                  <a:lnTo>
                    <a:pt x="3833" y="1415"/>
                  </a:lnTo>
                  <a:lnTo>
                    <a:pt x="3833" y="1421"/>
                  </a:lnTo>
                  <a:lnTo>
                    <a:pt x="3826" y="1428"/>
                  </a:lnTo>
                  <a:lnTo>
                    <a:pt x="3820" y="1435"/>
                  </a:lnTo>
                  <a:lnTo>
                    <a:pt x="3813" y="1435"/>
                  </a:lnTo>
                  <a:lnTo>
                    <a:pt x="3807" y="1435"/>
                  </a:lnTo>
                  <a:lnTo>
                    <a:pt x="3800" y="1435"/>
                  </a:lnTo>
                  <a:lnTo>
                    <a:pt x="3800" y="1428"/>
                  </a:lnTo>
                  <a:lnTo>
                    <a:pt x="3794" y="1428"/>
                  </a:lnTo>
                  <a:lnTo>
                    <a:pt x="3794" y="1421"/>
                  </a:lnTo>
                  <a:lnTo>
                    <a:pt x="3787" y="1415"/>
                  </a:lnTo>
                  <a:lnTo>
                    <a:pt x="3787" y="1408"/>
                  </a:lnTo>
                  <a:lnTo>
                    <a:pt x="3781" y="1408"/>
                  </a:lnTo>
                  <a:lnTo>
                    <a:pt x="3781" y="1402"/>
                  </a:lnTo>
                  <a:lnTo>
                    <a:pt x="3787" y="1402"/>
                  </a:lnTo>
                  <a:lnTo>
                    <a:pt x="3787" y="1408"/>
                  </a:lnTo>
                  <a:lnTo>
                    <a:pt x="3794" y="1402"/>
                  </a:lnTo>
                  <a:lnTo>
                    <a:pt x="3800" y="1402"/>
                  </a:lnTo>
                  <a:lnTo>
                    <a:pt x="3800" y="1395"/>
                  </a:lnTo>
                  <a:lnTo>
                    <a:pt x="3807" y="1395"/>
                  </a:lnTo>
                  <a:lnTo>
                    <a:pt x="3807" y="1389"/>
                  </a:lnTo>
                  <a:lnTo>
                    <a:pt x="3807" y="1395"/>
                  </a:lnTo>
                  <a:lnTo>
                    <a:pt x="3800" y="1395"/>
                  </a:lnTo>
                  <a:lnTo>
                    <a:pt x="3794" y="1395"/>
                  </a:lnTo>
                  <a:lnTo>
                    <a:pt x="3787" y="1395"/>
                  </a:lnTo>
                  <a:lnTo>
                    <a:pt x="3781" y="1395"/>
                  </a:lnTo>
                  <a:lnTo>
                    <a:pt x="3781" y="1389"/>
                  </a:lnTo>
                  <a:lnTo>
                    <a:pt x="3774" y="1389"/>
                  </a:lnTo>
                  <a:lnTo>
                    <a:pt x="3774" y="1382"/>
                  </a:lnTo>
                  <a:lnTo>
                    <a:pt x="3774" y="1376"/>
                  </a:lnTo>
                  <a:lnTo>
                    <a:pt x="3781" y="1376"/>
                  </a:lnTo>
                  <a:lnTo>
                    <a:pt x="3774" y="1376"/>
                  </a:lnTo>
                  <a:lnTo>
                    <a:pt x="3774" y="1382"/>
                  </a:lnTo>
                  <a:lnTo>
                    <a:pt x="3768" y="1382"/>
                  </a:lnTo>
                  <a:lnTo>
                    <a:pt x="3768" y="1376"/>
                  </a:lnTo>
                  <a:lnTo>
                    <a:pt x="3768" y="1382"/>
                  </a:lnTo>
                  <a:lnTo>
                    <a:pt x="3768" y="1376"/>
                  </a:lnTo>
                  <a:lnTo>
                    <a:pt x="3761" y="1376"/>
                  </a:lnTo>
                  <a:lnTo>
                    <a:pt x="3755" y="1376"/>
                  </a:lnTo>
                  <a:lnTo>
                    <a:pt x="3755" y="1369"/>
                  </a:lnTo>
                  <a:lnTo>
                    <a:pt x="3755" y="1363"/>
                  </a:lnTo>
                  <a:lnTo>
                    <a:pt x="3755" y="1356"/>
                  </a:lnTo>
                  <a:lnTo>
                    <a:pt x="3748" y="1356"/>
                  </a:lnTo>
                  <a:lnTo>
                    <a:pt x="3748" y="1350"/>
                  </a:lnTo>
                  <a:lnTo>
                    <a:pt x="3748" y="1343"/>
                  </a:lnTo>
                  <a:lnTo>
                    <a:pt x="3742" y="1343"/>
                  </a:lnTo>
                  <a:lnTo>
                    <a:pt x="3742" y="1350"/>
                  </a:lnTo>
                  <a:lnTo>
                    <a:pt x="3742" y="1343"/>
                  </a:lnTo>
                  <a:lnTo>
                    <a:pt x="3742" y="1350"/>
                  </a:lnTo>
                  <a:lnTo>
                    <a:pt x="3735" y="1350"/>
                  </a:lnTo>
                  <a:lnTo>
                    <a:pt x="3729" y="1350"/>
                  </a:lnTo>
                  <a:lnTo>
                    <a:pt x="3722" y="1350"/>
                  </a:lnTo>
                  <a:lnTo>
                    <a:pt x="3716" y="1350"/>
                  </a:lnTo>
                  <a:lnTo>
                    <a:pt x="3709" y="1350"/>
                  </a:lnTo>
                  <a:lnTo>
                    <a:pt x="3709" y="1343"/>
                  </a:lnTo>
                  <a:lnTo>
                    <a:pt x="3709" y="1350"/>
                  </a:lnTo>
                  <a:lnTo>
                    <a:pt x="3703" y="1350"/>
                  </a:lnTo>
                  <a:lnTo>
                    <a:pt x="3696" y="1350"/>
                  </a:lnTo>
                  <a:lnTo>
                    <a:pt x="3689" y="1350"/>
                  </a:lnTo>
                  <a:lnTo>
                    <a:pt x="3683" y="1350"/>
                  </a:lnTo>
                  <a:lnTo>
                    <a:pt x="3676" y="1350"/>
                  </a:lnTo>
                  <a:lnTo>
                    <a:pt x="3676" y="1356"/>
                  </a:lnTo>
                  <a:lnTo>
                    <a:pt x="3670" y="1356"/>
                  </a:lnTo>
                  <a:lnTo>
                    <a:pt x="3670" y="1350"/>
                  </a:lnTo>
                  <a:lnTo>
                    <a:pt x="3670" y="1356"/>
                  </a:lnTo>
                  <a:lnTo>
                    <a:pt x="3663" y="1350"/>
                  </a:lnTo>
                  <a:lnTo>
                    <a:pt x="3657" y="1350"/>
                  </a:lnTo>
                  <a:lnTo>
                    <a:pt x="3657" y="1343"/>
                  </a:lnTo>
                  <a:lnTo>
                    <a:pt x="3650" y="1343"/>
                  </a:lnTo>
                  <a:lnTo>
                    <a:pt x="3650" y="1350"/>
                  </a:lnTo>
                  <a:lnTo>
                    <a:pt x="3644" y="1350"/>
                  </a:lnTo>
                  <a:lnTo>
                    <a:pt x="3637" y="1350"/>
                  </a:lnTo>
                  <a:lnTo>
                    <a:pt x="3637" y="1343"/>
                  </a:lnTo>
                  <a:lnTo>
                    <a:pt x="3637" y="1350"/>
                  </a:lnTo>
                  <a:lnTo>
                    <a:pt x="3631" y="1350"/>
                  </a:lnTo>
                  <a:lnTo>
                    <a:pt x="3631" y="1343"/>
                  </a:lnTo>
                  <a:lnTo>
                    <a:pt x="3624" y="1343"/>
                  </a:lnTo>
                  <a:lnTo>
                    <a:pt x="3618" y="1343"/>
                  </a:lnTo>
                  <a:lnTo>
                    <a:pt x="3611" y="1343"/>
                  </a:lnTo>
                  <a:lnTo>
                    <a:pt x="3605" y="1343"/>
                  </a:lnTo>
                  <a:lnTo>
                    <a:pt x="3605" y="1337"/>
                  </a:lnTo>
                  <a:lnTo>
                    <a:pt x="3598" y="1330"/>
                  </a:lnTo>
                  <a:lnTo>
                    <a:pt x="3598" y="1324"/>
                  </a:lnTo>
                  <a:lnTo>
                    <a:pt x="3598" y="1317"/>
                  </a:lnTo>
                  <a:lnTo>
                    <a:pt x="3598" y="1311"/>
                  </a:lnTo>
                  <a:lnTo>
                    <a:pt x="3592" y="1311"/>
                  </a:lnTo>
                  <a:lnTo>
                    <a:pt x="3585" y="1311"/>
                  </a:lnTo>
                  <a:lnTo>
                    <a:pt x="3585" y="1317"/>
                  </a:lnTo>
                  <a:lnTo>
                    <a:pt x="3579" y="1317"/>
                  </a:lnTo>
                  <a:lnTo>
                    <a:pt x="3579" y="1324"/>
                  </a:lnTo>
                  <a:lnTo>
                    <a:pt x="3572" y="1324"/>
                  </a:lnTo>
                  <a:lnTo>
                    <a:pt x="3566" y="1324"/>
                  </a:lnTo>
                  <a:lnTo>
                    <a:pt x="3559" y="1324"/>
                  </a:lnTo>
                  <a:lnTo>
                    <a:pt x="3553" y="1324"/>
                  </a:lnTo>
                  <a:lnTo>
                    <a:pt x="3546" y="1324"/>
                  </a:lnTo>
                  <a:lnTo>
                    <a:pt x="3546" y="1317"/>
                  </a:lnTo>
                  <a:lnTo>
                    <a:pt x="3540" y="1317"/>
                  </a:lnTo>
                  <a:lnTo>
                    <a:pt x="3540" y="1311"/>
                  </a:lnTo>
                  <a:lnTo>
                    <a:pt x="3533" y="1311"/>
                  </a:lnTo>
                  <a:lnTo>
                    <a:pt x="3533" y="1304"/>
                  </a:lnTo>
                  <a:lnTo>
                    <a:pt x="3527" y="1304"/>
                  </a:lnTo>
                  <a:lnTo>
                    <a:pt x="3527" y="1298"/>
                  </a:lnTo>
                  <a:lnTo>
                    <a:pt x="3520" y="1298"/>
                  </a:lnTo>
                  <a:lnTo>
                    <a:pt x="3513" y="1298"/>
                  </a:lnTo>
                  <a:lnTo>
                    <a:pt x="3513" y="1291"/>
                  </a:lnTo>
                  <a:lnTo>
                    <a:pt x="3513" y="1285"/>
                  </a:lnTo>
                  <a:lnTo>
                    <a:pt x="3507" y="1285"/>
                  </a:lnTo>
                  <a:lnTo>
                    <a:pt x="3507" y="1278"/>
                  </a:lnTo>
                  <a:lnTo>
                    <a:pt x="3507" y="1271"/>
                  </a:lnTo>
                  <a:lnTo>
                    <a:pt x="3507" y="1278"/>
                  </a:lnTo>
                  <a:lnTo>
                    <a:pt x="3500" y="1271"/>
                  </a:lnTo>
                  <a:lnTo>
                    <a:pt x="3507" y="1271"/>
                  </a:lnTo>
                  <a:lnTo>
                    <a:pt x="3500" y="1271"/>
                  </a:lnTo>
                  <a:lnTo>
                    <a:pt x="3500" y="1265"/>
                  </a:lnTo>
                  <a:lnTo>
                    <a:pt x="3500" y="1258"/>
                  </a:lnTo>
                  <a:lnTo>
                    <a:pt x="3494" y="1258"/>
                  </a:lnTo>
                  <a:lnTo>
                    <a:pt x="3494" y="1252"/>
                  </a:lnTo>
                  <a:lnTo>
                    <a:pt x="3487" y="1258"/>
                  </a:lnTo>
                  <a:lnTo>
                    <a:pt x="3487" y="1252"/>
                  </a:lnTo>
                  <a:lnTo>
                    <a:pt x="3481" y="1252"/>
                  </a:lnTo>
                  <a:lnTo>
                    <a:pt x="3474" y="1252"/>
                  </a:lnTo>
                  <a:lnTo>
                    <a:pt x="3481" y="1252"/>
                  </a:lnTo>
                  <a:lnTo>
                    <a:pt x="3481" y="1245"/>
                  </a:lnTo>
                  <a:lnTo>
                    <a:pt x="3474" y="1252"/>
                  </a:lnTo>
                  <a:lnTo>
                    <a:pt x="3474" y="1258"/>
                  </a:lnTo>
                  <a:lnTo>
                    <a:pt x="3468" y="1258"/>
                  </a:lnTo>
                  <a:lnTo>
                    <a:pt x="3461" y="1258"/>
                  </a:lnTo>
                  <a:lnTo>
                    <a:pt x="3461" y="1265"/>
                  </a:lnTo>
                  <a:lnTo>
                    <a:pt x="3468" y="1265"/>
                  </a:lnTo>
                  <a:lnTo>
                    <a:pt x="3461" y="1265"/>
                  </a:lnTo>
                  <a:lnTo>
                    <a:pt x="3461" y="1271"/>
                  </a:lnTo>
                  <a:lnTo>
                    <a:pt x="3468" y="1271"/>
                  </a:lnTo>
                  <a:lnTo>
                    <a:pt x="3468" y="1278"/>
                  </a:lnTo>
                  <a:lnTo>
                    <a:pt x="3468" y="1285"/>
                  </a:lnTo>
                  <a:lnTo>
                    <a:pt x="3474" y="1291"/>
                  </a:lnTo>
                  <a:lnTo>
                    <a:pt x="3474" y="1298"/>
                  </a:lnTo>
                  <a:lnTo>
                    <a:pt x="3474" y="1304"/>
                  </a:lnTo>
                  <a:lnTo>
                    <a:pt x="3474" y="1298"/>
                  </a:lnTo>
                  <a:lnTo>
                    <a:pt x="3474" y="1304"/>
                  </a:lnTo>
                  <a:lnTo>
                    <a:pt x="3481" y="1304"/>
                  </a:lnTo>
                  <a:lnTo>
                    <a:pt x="3481" y="1311"/>
                  </a:lnTo>
                  <a:lnTo>
                    <a:pt x="3487" y="1311"/>
                  </a:lnTo>
                  <a:lnTo>
                    <a:pt x="3487" y="1317"/>
                  </a:lnTo>
                  <a:lnTo>
                    <a:pt x="3494" y="1317"/>
                  </a:lnTo>
                  <a:lnTo>
                    <a:pt x="3494" y="1324"/>
                  </a:lnTo>
                  <a:lnTo>
                    <a:pt x="3494" y="1330"/>
                  </a:lnTo>
                  <a:lnTo>
                    <a:pt x="3494" y="1337"/>
                  </a:lnTo>
                  <a:lnTo>
                    <a:pt x="3494" y="1330"/>
                  </a:lnTo>
                  <a:lnTo>
                    <a:pt x="3494" y="1337"/>
                  </a:lnTo>
                  <a:lnTo>
                    <a:pt x="3494" y="1343"/>
                  </a:lnTo>
                  <a:lnTo>
                    <a:pt x="3500" y="1343"/>
                  </a:lnTo>
                  <a:lnTo>
                    <a:pt x="3494" y="1343"/>
                  </a:lnTo>
                  <a:lnTo>
                    <a:pt x="3500" y="1343"/>
                  </a:lnTo>
                  <a:lnTo>
                    <a:pt x="3500" y="1350"/>
                  </a:lnTo>
                  <a:lnTo>
                    <a:pt x="3500" y="1356"/>
                  </a:lnTo>
                  <a:lnTo>
                    <a:pt x="3507" y="1356"/>
                  </a:lnTo>
                  <a:lnTo>
                    <a:pt x="3507" y="1363"/>
                  </a:lnTo>
                  <a:lnTo>
                    <a:pt x="3507" y="1356"/>
                  </a:lnTo>
                  <a:lnTo>
                    <a:pt x="3507" y="1350"/>
                  </a:lnTo>
                  <a:lnTo>
                    <a:pt x="3507" y="1343"/>
                  </a:lnTo>
                  <a:lnTo>
                    <a:pt x="3507" y="1337"/>
                  </a:lnTo>
                  <a:lnTo>
                    <a:pt x="3507" y="1343"/>
                  </a:lnTo>
                  <a:lnTo>
                    <a:pt x="3507" y="1337"/>
                  </a:lnTo>
                  <a:lnTo>
                    <a:pt x="3513" y="1330"/>
                  </a:lnTo>
                  <a:lnTo>
                    <a:pt x="3513" y="1337"/>
                  </a:lnTo>
                  <a:lnTo>
                    <a:pt x="3520" y="1337"/>
                  </a:lnTo>
                  <a:lnTo>
                    <a:pt x="3520" y="1343"/>
                  </a:lnTo>
                  <a:lnTo>
                    <a:pt x="3513" y="1343"/>
                  </a:lnTo>
                  <a:lnTo>
                    <a:pt x="3520" y="1350"/>
                  </a:lnTo>
                  <a:lnTo>
                    <a:pt x="3513" y="1350"/>
                  </a:lnTo>
                  <a:lnTo>
                    <a:pt x="3520" y="1350"/>
                  </a:lnTo>
                  <a:lnTo>
                    <a:pt x="3520" y="1356"/>
                  </a:lnTo>
                  <a:lnTo>
                    <a:pt x="3513" y="1356"/>
                  </a:lnTo>
                  <a:lnTo>
                    <a:pt x="3513" y="1363"/>
                  </a:lnTo>
                  <a:lnTo>
                    <a:pt x="3513" y="1369"/>
                  </a:lnTo>
                  <a:lnTo>
                    <a:pt x="3520" y="1369"/>
                  </a:lnTo>
                  <a:lnTo>
                    <a:pt x="3520" y="1376"/>
                  </a:lnTo>
                  <a:lnTo>
                    <a:pt x="3527" y="1376"/>
                  </a:lnTo>
                  <a:lnTo>
                    <a:pt x="3533" y="1376"/>
                  </a:lnTo>
                  <a:lnTo>
                    <a:pt x="3533" y="1369"/>
                  </a:lnTo>
                  <a:lnTo>
                    <a:pt x="3540" y="1369"/>
                  </a:lnTo>
                  <a:lnTo>
                    <a:pt x="3546" y="1369"/>
                  </a:lnTo>
                  <a:lnTo>
                    <a:pt x="3546" y="1376"/>
                  </a:lnTo>
                  <a:lnTo>
                    <a:pt x="3553" y="1376"/>
                  </a:lnTo>
                  <a:lnTo>
                    <a:pt x="3559" y="1369"/>
                  </a:lnTo>
                  <a:lnTo>
                    <a:pt x="3559" y="1363"/>
                  </a:lnTo>
                  <a:lnTo>
                    <a:pt x="3566" y="1363"/>
                  </a:lnTo>
                  <a:lnTo>
                    <a:pt x="3566" y="1356"/>
                  </a:lnTo>
                  <a:lnTo>
                    <a:pt x="3572" y="1356"/>
                  </a:lnTo>
                  <a:lnTo>
                    <a:pt x="3572" y="1350"/>
                  </a:lnTo>
                  <a:lnTo>
                    <a:pt x="3579" y="1350"/>
                  </a:lnTo>
                  <a:lnTo>
                    <a:pt x="3579" y="1343"/>
                  </a:lnTo>
                  <a:lnTo>
                    <a:pt x="3585" y="1343"/>
                  </a:lnTo>
                  <a:lnTo>
                    <a:pt x="3585" y="1337"/>
                  </a:lnTo>
                  <a:lnTo>
                    <a:pt x="3585" y="1330"/>
                  </a:lnTo>
                  <a:lnTo>
                    <a:pt x="3592" y="1330"/>
                  </a:lnTo>
                  <a:lnTo>
                    <a:pt x="3592" y="1337"/>
                  </a:lnTo>
                  <a:lnTo>
                    <a:pt x="3592" y="1343"/>
                  </a:lnTo>
                  <a:lnTo>
                    <a:pt x="3592" y="1350"/>
                  </a:lnTo>
                  <a:lnTo>
                    <a:pt x="3592" y="1356"/>
                  </a:lnTo>
                  <a:lnTo>
                    <a:pt x="3592" y="1363"/>
                  </a:lnTo>
                  <a:lnTo>
                    <a:pt x="3598" y="1363"/>
                  </a:lnTo>
                  <a:lnTo>
                    <a:pt x="3598" y="1369"/>
                  </a:lnTo>
                  <a:lnTo>
                    <a:pt x="3598" y="1376"/>
                  </a:lnTo>
                  <a:lnTo>
                    <a:pt x="3605" y="1376"/>
                  </a:lnTo>
                  <a:lnTo>
                    <a:pt x="3611" y="1376"/>
                  </a:lnTo>
                  <a:lnTo>
                    <a:pt x="3611" y="1382"/>
                  </a:lnTo>
                  <a:lnTo>
                    <a:pt x="3618" y="1382"/>
                  </a:lnTo>
                  <a:lnTo>
                    <a:pt x="3624" y="1382"/>
                  </a:lnTo>
                  <a:lnTo>
                    <a:pt x="3631" y="1389"/>
                  </a:lnTo>
                  <a:lnTo>
                    <a:pt x="3631" y="1395"/>
                  </a:lnTo>
                  <a:lnTo>
                    <a:pt x="3637" y="1395"/>
                  </a:lnTo>
                  <a:lnTo>
                    <a:pt x="3637" y="1402"/>
                  </a:lnTo>
                  <a:lnTo>
                    <a:pt x="3644" y="1402"/>
                  </a:lnTo>
                  <a:lnTo>
                    <a:pt x="3644" y="1408"/>
                  </a:lnTo>
                  <a:lnTo>
                    <a:pt x="3637" y="1415"/>
                  </a:lnTo>
                  <a:lnTo>
                    <a:pt x="3637" y="1421"/>
                  </a:lnTo>
                  <a:lnTo>
                    <a:pt x="3631" y="1421"/>
                  </a:lnTo>
                  <a:lnTo>
                    <a:pt x="3631" y="1428"/>
                  </a:lnTo>
                  <a:lnTo>
                    <a:pt x="3624" y="1435"/>
                  </a:lnTo>
                  <a:lnTo>
                    <a:pt x="3624" y="1441"/>
                  </a:lnTo>
                  <a:lnTo>
                    <a:pt x="3618" y="1441"/>
                  </a:lnTo>
                  <a:lnTo>
                    <a:pt x="3611" y="1441"/>
                  </a:lnTo>
                  <a:lnTo>
                    <a:pt x="3611" y="1448"/>
                  </a:lnTo>
                  <a:lnTo>
                    <a:pt x="3611" y="1454"/>
                  </a:lnTo>
                  <a:lnTo>
                    <a:pt x="3611" y="1461"/>
                  </a:lnTo>
                  <a:lnTo>
                    <a:pt x="3611" y="1467"/>
                  </a:lnTo>
                  <a:lnTo>
                    <a:pt x="3605" y="1467"/>
                  </a:lnTo>
                  <a:lnTo>
                    <a:pt x="3605" y="1474"/>
                  </a:lnTo>
                  <a:lnTo>
                    <a:pt x="3598" y="1474"/>
                  </a:lnTo>
                  <a:lnTo>
                    <a:pt x="3592" y="1474"/>
                  </a:lnTo>
                  <a:lnTo>
                    <a:pt x="3592" y="1480"/>
                  </a:lnTo>
                  <a:lnTo>
                    <a:pt x="3592" y="1487"/>
                  </a:lnTo>
                  <a:lnTo>
                    <a:pt x="3585" y="1487"/>
                  </a:lnTo>
                  <a:lnTo>
                    <a:pt x="3579" y="1487"/>
                  </a:lnTo>
                  <a:lnTo>
                    <a:pt x="3579" y="1493"/>
                  </a:lnTo>
                  <a:lnTo>
                    <a:pt x="3572" y="1493"/>
                  </a:lnTo>
                  <a:lnTo>
                    <a:pt x="3572" y="1500"/>
                  </a:lnTo>
                  <a:lnTo>
                    <a:pt x="3572" y="1506"/>
                  </a:lnTo>
                  <a:lnTo>
                    <a:pt x="3566" y="1506"/>
                  </a:lnTo>
                  <a:lnTo>
                    <a:pt x="3559" y="1506"/>
                  </a:lnTo>
                  <a:lnTo>
                    <a:pt x="3553" y="1506"/>
                  </a:lnTo>
                  <a:lnTo>
                    <a:pt x="3553" y="1513"/>
                  </a:lnTo>
                  <a:lnTo>
                    <a:pt x="3546" y="1513"/>
                  </a:lnTo>
                  <a:lnTo>
                    <a:pt x="3540" y="1513"/>
                  </a:lnTo>
                  <a:lnTo>
                    <a:pt x="3533" y="1519"/>
                  </a:lnTo>
                  <a:lnTo>
                    <a:pt x="3527" y="1519"/>
                  </a:lnTo>
                  <a:lnTo>
                    <a:pt x="3527" y="1526"/>
                  </a:lnTo>
                  <a:lnTo>
                    <a:pt x="3527" y="1532"/>
                  </a:lnTo>
                  <a:lnTo>
                    <a:pt x="3520" y="1539"/>
                  </a:lnTo>
                  <a:lnTo>
                    <a:pt x="3513" y="1539"/>
                  </a:lnTo>
                  <a:lnTo>
                    <a:pt x="3507" y="1539"/>
                  </a:lnTo>
                  <a:lnTo>
                    <a:pt x="3507" y="1545"/>
                  </a:lnTo>
                  <a:lnTo>
                    <a:pt x="3500" y="1545"/>
                  </a:lnTo>
                  <a:lnTo>
                    <a:pt x="3494" y="1545"/>
                  </a:lnTo>
                  <a:lnTo>
                    <a:pt x="3487" y="1545"/>
                  </a:lnTo>
                  <a:lnTo>
                    <a:pt x="3487" y="1552"/>
                  </a:lnTo>
                  <a:lnTo>
                    <a:pt x="3481" y="1552"/>
                  </a:lnTo>
                  <a:lnTo>
                    <a:pt x="3481" y="1558"/>
                  </a:lnTo>
                  <a:lnTo>
                    <a:pt x="3474" y="1558"/>
                  </a:lnTo>
                  <a:lnTo>
                    <a:pt x="3474" y="1565"/>
                  </a:lnTo>
                  <a:lnTo>
                    <a:pt x="3468" y="1565"/>
                  </a:lnTo>
                  <a:lnTo>
                    <a:pt x="3461" y="1565"/>
                  </a:lnTo>
                  <a:lnTo>
                    <a:pt x="3455" y="1565"/>
                  </a:lnTo>
                  <a:lnTo>
                    <a:pt x="3455" y="1572"/>
                  </a:lnTo>
                  <a:lnTo>
                    <a:pt x="3448" y="1572"/>
                  </a:lnTo>
                  <a:lnTo>
                    <a:pt x="3442" y="1572"/>
                  </a:lnTo>
                  <a:lnTo>
                    <a:pt x="3435" y="1572"/>
                  </a:lnTo>
                  <a:lnTo>
                    <a:pt x="3429" y="1572"/>
                  </a:lnTo>
                  <a:lnTo>
                    <a:pt x="3429" y="1578"/>
                  </a:lnTo>
                  <a:lnTo>
                    <a:pt x="3422" y="1578"/>
                  </a:lnTo>
                  <a:lnTo>
                    <a:pt x="3422" y="1585"/>
                  </a:lnTo>
                  <a:lnTo>
                    <a:pt x="3416" y="1585"/>
                  </a:lnTo>
                  <a:lnTo>
                    <a:pt x="3409" y="1585"/>
                  </a:lnTo>
                  <a:lnTo>
                    <a:pt x="3409" y="1591"/>
                  </a:lnTo>
                  <a:lnTo>
                    <a:pt x="3403" y="1591"/>
                  </a:lnTo>
                  <a:lnTo>
                    <a:pt x="3403" y="1585"/>
                  </a:lnTo>
                  <a:lnTo>
                    <a:pt x="3396" y="1585"/>
                  </a:lnTo>
                  <a:lnTo>
                    <a:pt x="3390" y="1578"/>
                  </a:lnTo>
                  <a:lnTo>
                    <a:pt x="3390" y="1572"/>
                  </a:lnTo>
                  <a:lnTo>
                    <a:pt x="3390" y="1565"/>
                  </a:lnTo>
                  <a:lnTo>
                    <a:pt x="3390" y="1558"/>
                  </a:lnTo>
                  <a:lnTo>
                    <a:pt x="3390" y="1552"/>
                  </a:lnTo>
                  <a:lnTo>
                    <a:pt x="3390" y="1545"/>
                  </a:lnTo>
                  <a:lnTo>
                    <a:pt x="3383" y="1539"/>
                  </a:lnTo>
                  <a:lnTo>
                    <a:pt x="3383" y="1532"/>
                  </a:lnTo>
                  <a:lnTo>
                    <a:pt x="3383" y="1526"/>
                  </a:lnTo>
                  <a:lnTo>
                    <a:pt x="3383" y="1519"/>
                  </a:lnTo>
                  <a:lnTo>
                    <a:pt x="3383" y="1513"/>
                  </a:lnTo>
                  <a:lnTo>
                    <a:pt x="3383" y="1506"/>
                  </a:lnTo>
                  <a:lnTo>
                    <a:pt x="3377" y="1506"/>
                  </a:lnTo>
                  <a:lnTo>
                    <a:pt x="3377" y="1500"/>
                  </a:lnTo>
                  <a:lnTo>
                    <a:pt x="3377" y="1493"/>
                  </a:lnTo>
                  <a:lnTo>
                    <a:pt x="3370" y="1493"/>
                  </a:lnTo>
                  <a:lnTo>
                    <a:pt x="3370" y="1487"/>
                  </a:lnTo>
                  <a:lnTo>
                    <a:pt x="3364" y="1487"/>
                  </a:lnTo>
                  <a:lnTo>
                    <a:pt x="3364" y="1480"/>
                  </a:lnTo>
                  <a:lnTo>
                    <a:pt x="3364" y="1474"/>
                  </a:lnTo>
                  <a:lnTo>
                    <a:pt x="3357" y="1474"/>
                  </a:lnTo>
                  <a:lnTo>
                    <a:pt x="3364" y="1474"/>
                  </a:lnTo>
                  <a:lnTo>
                    <a:pt x="3357" y="1474"/>
                  </a:lnTo>
                  <a:lnTo>
                    <a:pt x="3357" y="1467"/>
                  </a:lnTo>
                  <a:lnTo>
                    <a:pt x="3357" y="1461"/>
                  </a:lnTo>
                  <a:lnTo>
                    <a:pt x="3350" y="1461"/>
                  </a:lnTo>
                  <a:lnTo>
                    <a:pt x="3357" y="1454"/>
                  </a:lnTo>
                  <a:lnTo>
                    <a:pt x="3350" y="1454"/>
                  </a:lnTo>
                  <a:lnTo>
                    <a:pt x="3350" y="1448"/>
                  </a:lnTo>
                  <a:lnTo>
                    <a:pt x="3344" y="1448"/>
                  </a:lnTo>
                  <a:lnTo>
                    <a:pt x="3337" y="1448"/>
                  </a:lnTo>
                  <a:lnTo>
                    <a:pt x="3337" y="1441"/>
                  </a:lnTo>
                  <a:lnTo>
                    <a:pt x="3331" y="1435"/>
                  </a:lnTo>
                  <a:lnTo>
                    <a:pt x="3331" y="1428"/>
                  </a:lnTo>
                  <a:lnTo>
                    <a:pt x="3331" y="1421"/>
                  </a:lnTo>
                  <a:lnTo>
                    <a:pt x="3324" y="1415"/>
                  </a:lnTo>
                  <a:lnTo>
                    <a:pt x="3324" y="1408"/>
                  </a:lnTo>
                  <a:lnTo>
                    <a:pt x="3331" y="1408"/>
                  </a:lnTo>
                  <a:lnTo>
                    <a:pt x="3324" y="1402"/>
                  </a:lnTo>
                  <a:lnTo>
                    <a:pt x="3324" y="1395"/>
                  </a:lnTo>
                  <a:lnTo>
                    <a:pt x="3324" y="1389"/>
                  </a:lnTo>
                  <a:lnTo>
                    <a:pt x="3324" y="1382"/>
                  </a:lnTo>
                  <a:lnTo>
                    <a:pt x="3318" y="1382"/>
                  </a:lnTo>
                  <a:lnTo>
                    <a:pt x="3318" y="1376"/>
                  </a:lnTo>
                  <a:lnTo>
                    <a:pt x="3311" y="1376"/>
                  </a:lnTo>
                  <a:lnTo>
                    <a:pt x="3311" y="1369"/>
                  </a:lnTo>
                  <a:lnTo>
                    <a:pt x="3305" y="1369"/>
                  </a:lnTo>
                  <a:lnTo>
                    <a:pt x="3305" y="1363"/>
                  </a:lnTo>
                  <a:lnTo>
                    <a:pt x="3298" y="1363"/>
                  </a:lnTo>
                  <a:lnTo>
                    <a:pt x="3298" y="1356"/>
                  </a:lnTo>
                  <a:lnTo>
                    <a:pt x="3298" y="1350"/>
                  </a:lnTo>
                  <a:lnTo>
                    <a:pt x="3298" y="1343"/>
                  </a:lnTo>
                  <a:lnTo>
                    <a:pt x="3292" y="1343"/>
                  </a:lnTo>
                  <a:lnTo>
                    <a:pt x="3292" y="1337"/>
                  </a:lnTo>
                  <a:lnTo>
                    <a:pt x="3285" y="1330"/>
                  </a:lnTo>
                  <a:lnTo>
                    <a:pt x="3285" y="1324"/>
                  </a:lnTo>
                  <a:lnTo>
                    <a:pt x="3279" y="1317"/>
                  </a:lnTo>
                  <a:lnTo>
                    <a:pt x="3279" y="1311"/>
                  </a:lnTo>
                  <a:lnTo>
                    <a:pt x="3272" y="1311"/>
                  </a:lnTo>
                  <a:lnTo>
                    <a:pt x="3272" y="1304"/>
                  </a:lnTo>
                  <a:lnTo>
                    <a:pt x="3272" y="1298"/>
                  </a:lnTo>
                  <a:lnTo>
                    <a:pt x="3266" y="1298"/>
                  </a:lnTo>
                  <a:lnTo>
                    <a:pt x="3259" y="1291"/>
                  </a:lnTo>
                  <a:lnTo>
                    <a:pt x="3259" y="1298"/>
                  </a:lnTo>
                  <a:lnTo>
                    <a:pt x="3259" y="1291"/>
                  </a:lnTo>
                  <a:lnTo>
                    <a:pt x="3259" y="1285"/>
                  </a:lnTo>
                  <a:lnTo>
                    <a:pt x="3266" y="1285"/>
                  </a:lnTo>
                  <a:lnTo>
                    <a:pt x="3266" y="1278"/>
                  </a:lnTo>
                  <a:lnTo>
                    <a:pt x="3266" y="1271"/>
                  </a:lnTo>
                  <a:lnTo>
                    <a:pt x="3266" y="1265"/>
                  </a:lnTo>
                  <a:lnTo>
                    <a:pt x="3259" y="1258"/>
                  </a:lnTo>
                  <a:lnTo>
                    <a:pt x="3259" y="1252"/>
                  </a:lnTo>
                  <a:lnTo>
                    <a:pt x="3259" y="1245"/>
                  </a:lnTo>
                  <a:lnTo>
                    <a:pt x="3259" y="1239"/>
                  </a:lnTo>
                  <a:lnTo>
                    <a:pt x="3253" y="1232"/>
                  </a:lnTo>
                  <a:lnTo>
                    <a:pt x="3259" y="1226"/>
                  </a:lnTo>
                  <a:lnTo>
                    <a:pt x="3259" y="1219"/>
                  </a:lnTo>
                  <a:lnTo>
                    <a:pt x="3259" y="1213"/>
                  </a:lnTo>
                  <a:lnTo>
                    <a:pt x="3266" y="1213"/>
                  </a:lnTo>
                  <a:lnTo>
                    <a:pt x="3266" y="1206"/>
                  </a:lnTo>
                  <a:lnTo>
                    <a:pt x="3266" y="1200"/>
                  </a:lnTo>
                  <a:lnTo>
                    <a:pt x="3266" y="1193"/>
                  </a:lnTo>
                  <a:lnTo>
                    <a:pt x="3272" y="1193"/>
                  </a:lnTo>
                  <a:lnTo>
                    <a:pt x="3272" y="1187"/>
                  </a:lnTo>
                  <a:lnTo>
                    <a:pt x="3272" y="1180"/>
                  </a:lnTo>
                  <a:lnTo>
                    <a:pt x="3279" y="1174"/>
                  </a:lnTo>
                  <a:lnTo>
                    <a:pt x="3272" y="1174"/>
                  </a:lnTo>
                  <a:lnTo>
                    <a:pt x="3279" y="1174"/>
                  </a:lnTo>
                  <a:lnTo>
                    <a:pt x="3279" y="1167"/>
                  </a:lnTo>
                  <a:lnTo>
                    <a:pt x="3279" y="1161"/>
                  </a:lnTo>
                  <a:lnTo>
                    <a:pt x="3279" y="1154"/>
                  </a:lnTo>
                  <a:lnTo>
                    <a:pt x="3279" y="1148"/>
                  </a:lnTo>
                  <a:lnTo>
                    <a:pt x="3279" y="1141"/>
                  </a:lnTo>
                  <a:lnTo>
                    <a:pt x="3279" y="1134"/>
                  </a:lnTo>
                  <a:lnTo>
                    <a:pt x="3279" y="1128"/>
                  </a:lnTo>
                  <a:lnTo>
                    <a:pt x="3285" y="1128"/>
                  </a:lnTo>
                  <a:lnTo>
                    <a:pt x="3285" y="1121"/>
                  </a:lnTo>
                  <a:lnTo>
                    <a:pt x="3279" y="1121"/>
                  </a:lnTo>
                  <a:lnTo>
                    <a:pt x="3272" y="1121"/>
                  </a:lnTo>
                  <a:lnTo>
                    <a:pt x="3272" y="1128"/>
                  </a:lnTo>
                  <a:lnTo>
                    <a:pt x="3266" y="1128"/>
                  </a:lnTo>
                  <a:lnTo>
                    <a:pt x="3266" y="1121"/>
                  </a:lnTo>
                  <a:lnTo>
                    <a:pt x="3259" y="1121"/>
                  </a:lnTo>
                  <a:lnTo>
                    <a:pt x="3253" y="1128"/>
                  </a:lnTo>
                  <a:lnTo>
                    <a:pt x="3253" y="1134"/>
                  </a:lnTo>
                  <a:lnTo>
                    <a:pt x="3246" y="1134"/>
                  </a:lnTo>
                  <a:lnTo>
                    <a:pt x="3240" y="1134"/>
                  </a:lnTo>
                  <a:lnTo>
                    <a:pt x="3233" y="1134"/>
                  </a:lnTo>
                  <a:lnTo>
                    <a:pt x="3227" y="1134"/>
                  </a:lnTo>
                  <a:lnTo>
                    <a:pt x="3220" y="1128"/>
                  </a:lnTo>
                  <a:lnTo>
                    <a:pt x="3214" y="1128"/>
                  </a:lnTo>
                  <a:lnTo>
                    <a:pt x="3214" y="1121"/>
                  </a:lnTo>
                  <a:lnTo>
                    <a:pt x="3207" y="1121"/>
                  </a:lnTo>
                  <a:lnTo>
                    <a:pt x="3201" y="1121"/>
                  </a:lnTo>
                  <a:lnTo>
                    <a:pt x="3201" y="1128"/>
                  </a:lnTo>
                  <a:lnTo>
                    <a:pt x="3194" y="1128"/>
                  </a:lnTo>
                  <a:lnTo>
                    <a:pt x="3201" y="1128"/>
                  </a:lnTo>
                  <a:lnTo>
                    <a:pt x="3201" y="1134"/>
                  </a:lnTo>
                  <a:lnTo>
                    <a:pt x="3194" y="1134"/>
                  </a:lnTo>
                  <a:lnTo>
                    <a:pt x="3188" y="1134"/>
                  </a:lnTo>
                  <a:lnTo>
                    <a:pt x="3181" y="1134"/>
                  </a:lnTo>
                  <a:lnTo>
                    <a:pt x="3174" y="1128"/>
                  </a:lnTo>
                  <a:lnTo>
                    <a:pt x="3174" y="1121"/>
                  </a:lnTo>
                  <a:lnTo>
                    <a:pt x="3168" y="1121"/>
                  </a:lnTo>
                  <a:lnTo>
                    <a:pt x="3161" y="1121"/>
                  </a:lnTo>
                  <a:lnTo>
                    <a:pt x="3161" y="1128"/>
                  </a:lnTo>
                  <a:lnTo>
                    <a:pt x="3161" y="1121"/>
                  </a:lnTo>
                  <a:lnTo>
                    <a:pt x="3155" y="1121"/>
                  </a:lnTo>
                  <a:lnTo>
                    <a:pt x="3148" y="1121"/>
                  </a:lnTo>
                  <a:lnTo>
                    <a:pt x="3155" y="1121"/>
                  </a:lnTo>
                  <a:lnTo>
                    <a:pt x="3161" y="1121"/>
                  </a:lnTo>
                  <a:lnTo>
                    <a:pt x="3161" y="1115"/>
                  </a:lnTo>
                  <a:lnTo>
                    <a:pt x="3155" y="1115"/>
                  </a:lnTo>
                  <a:lnTo>
                    <a:pt x="3148" y="1115"/>
                  </a:lnTo>
                  <a:lnTo>
                    <a:pt x="3148" y="1121"/>
                  </a:lnTo>
                  <a:lnTo>
                    <a:pt x="3148" y="1115"/>
                  </a:lnTo>
                  <a:lnTo>
                    <a:pt x="3155" y="1115"/>
                  </a:lnTo>
                  <a:lnTo>
                    <a:pt x="3148" y="1115"/>
                  </a:lnTo>
                  <a:lnTo>
                    <a:pt x="3148" y="1108"/>
                  </a:lnTo>
                  <a:lnTo>
                    <a:pt x="3148" y="1102"/>
                  </a:lnTo>
                  <a:lnTo>
                    <a:pt x="3148" y="1095"/>
                  </a:lnTo>
                  <a:lnTo>
                    <a:pt x="3142" y="1095"/>
                  </a:lnTo>
                  <a:lnTo>
                    <a:pt x="3135" y="1095"/>
                  </a:lnTo>
                  <a:lnTo>
                    <a:pt x="3135" y="1089"/>
                  </a:lnTo>
                  <a:lnTo>
                    <a:pt x="3135" y="1082"/>
                  </a:lnTo>
                  <a:lnTo>
                    <a:pt x="3135" y="1089"/>
                  </a:lnTo>
                  <a:lnTo>
                    <a:pt x="3142" y="1089"/>
                  </a:lnTo>
                  <a:lnTo>
                    <a:pt x="3148" y="1089"/>
                  </a:lnTo>
                  <a:lnTo>
                    <a:pt x="3142" y="1089"/>
                  </a:lnTo>
                  <a:lnTo>
                    <a:pt x="3142" y="1082"/>
                  </a:lnTo>
                  <a:lnTo>
                    <a:pt x="3148" y="1082"/>
                  </a:lnTo>
                  <a:lnTo>
                    <a:pt x="3142" y="1076"/>
                  </a:lnTo>
                  <a:lnTo>
                    <a:pt x="3142" y="1069"/>
                  </a:lnTo>
                  <a:lnTo>
                    <a:pt x="3142" y="1063"/>
                  </a:lnTo>
                  <a:lnTo>
                    <a:pt x="3135" y="1063"/>
                  </a:lnTo>
                  <a:lnTo>
                    <a:pt x="3135" y="1069"/>
                  </a:lnTo>
                  <a:lnTo>
                    <a:pt x="3129" y="1069"/>
                  </a:lnTo>
                  <a:lnTo>
                    <a:pt x="3129" y="1063"/>
                  </a:lnTo>
                  <a:lnTo>
                    <a:pt x="3129" y="1056"/>
                  </a:lnTo>
                  <a:lnTo>
                    <a:pt x="3135" y="1056"/>
                  </a:lnTo>
                  <a:lnTo>
                    <a:pt x="3135" y="1050"/>
                  </a:lnTo>
                  <a:lnTo>
                    <a:pt x="3142" y="1050"/>
                  </a:lnTo>
                  <a:lnTo>
                    <a:pt x="3148" y="1050"/>
                  </a:lnTo>
                  <a:lnTo>
                    <a:pt x="3148" y="1043"/>
                  </a:lnTo>
                  <a:lnTo>
                    <a:pt x="3148" y="1050"/>
                  </a:lnTo>
                  <a:lnTo>
                    <a:pt x="3155" y="1050"/>
                  </a:lnTo>
                  <a:lnTo>
                    <a:pt x="3155" y="1043"/>
                  </a:lnTo>
                  <a:lnTo>
                    <a:pt x="3161" y="1043"/>
                  </a:lnTo>
                  <a:lnTo>
                    <a:pt x="3161" y="1050"/>
                  </a:lnTo>
                  <a:lnTo>
                    <a:pt x="3155" y="1050"/>
                  </a:lnTo>
                  <a:lnTo>
                    <a:pt x="3161" y="1050"/>
                  </a:lnTo>
                  <a:lnTo>
                    <a:pt x="3168" y="1050"/>
                  </a:lnTo>
                  <a:lnTo>
                    <a:pt x="3174" y="1050"/>
                  </a:lnTo>
                  <a:lnTo>
                    <a:pt x="3174" y="1043"/>
                  </a:lnTo>
                  <a:lnTo>
                    <a:pt x="3181" y="1043"/>
                  </a:lnTo>
                  <a:lnTo>
                    <a:pt x="3188" y="1043"/>
                  </a:lnTo>
                  <a:lnTo>
                    <a:pt x="3188" y="1037"/>
                  </a:lnTo>
                  <a:lnTo>
                    <a:pt x="3181" y="1037"/>
                  </a:lnTo>
                  <a:lnTo>
                    <a:pt x="3174" y="1037"/>
                  </a:lnTo>
                  <a:lnTo>
                    <a:pt x="3174" y="1030"/>
                  </a:lnTo>
                  <a:lnTo>
                    <a:pt x="3181" y="1030"/>
                  </a:lnTo>
                  <a:lnTo>
                    <a:pt x="3188" y="1030"/>
                  </a:lnTo>
                  <a:lnTo>
                    <a:pt x="3194" y="1030"/>
                  </a:lnTo>
                  <a:lnTo>
                    <a:pt x="3201" y="1030"/>
                  </a:lnTo>
                  <a:lnTo>
                    <a:pt x="3207" y="1030"/>
                  </a:lnTo>
                  <a:lnTo>
                    <a:pt x="3214" y="1030"/>
                  </a:lnTo>
                  <a:lnTo>
                    <a:pt x="3214" y="1024"/>
                  </a:lnTo>
                  <a:lnTo>
                    <a:pt x="3220" y="1024"/>
                  </a:lnTo>
                  <a:lnTo>
                    <a:pt x="3227" y="1017"/>
                  </a:lnTo>
                  <a:lnTo>
                    <a:pt x="3233" y="1017"/>
                  </a:lnTo>
                  <a:lnTo>
                    <a:pt x="3240" y="1017"/>
                  </a:lnTo>
                  <a:lnTo>
                    <a:pt x="3240" y="1011"/>
                  </a:lnTo>
                  <a:lnTo>
                    <a:pt x="3246" y="1017"/>
                  </a:lnTo>
                  <a:lnTo>
                    <a:pt x="3253" y="1017"/>
                  </a:lnTo>
                  <a:lnTo>
                    <a:pt x="3259" y="1017"/>
                  </a:lnTo>
                  <a:lnTo>
                    <a:pt x="3266" y="1017"/>
                  </a:lnTo>
                  <a:lnTo>
                    <a:pt x="3266" y="1011"/>
                  </a:lnTo>
                  <a:lnTo>
                    <a:pt x="3266" y="1017"/>
                  </a:lnTo>
                  <a:lnTo>
                    <a:pt x="3272" y="1017"/>
                  </a:lnTo>
                  <a:lnTo>
                    <a:pt x="3272" y="1024"/>
                  </a:lnTo>
                  <a:lnTo>
                    <a:pt x="3279" y="1024"/>
                  </a:lnTo>
                  <a:lnTo>
                    <a:pt x="3279" y="1017"/>
                  </a:lnTo>
                  <a:lnTo>
                    <a:pt x="3279" y="1024"/>
                  </a:lnTo>
                  <a:lnTo>
                    <a:pt x="3285" y="1024"/>
                  </a:lnTo>
                  <a:lnTo>
                    <a:pt x="3285" y="1030"/>
                  </a:lnTo>
                  <a:lnTo>
                    <a:pt x="3292" y="1030"/>
                  </a:lnTo>
                  <a:lnTo>
                    <a:pt x="3298" y="1030"/>
                  </a:lnTo>
                  <a:lnTo>
                    <a:pt x="3305" y="1030"/>
                  </a:lnTo>
                  <a:lnTo>
                    <a:pt x="3305" y="1037"/>
                  </a:lnTo>
                  <a:lnTo>
                    <a:pt x="3305" y="1030"/>
                  </a:lnTo>
                  <a:lnTo>
                    <a:pt x="3305" y="1037"/>
                  </a:lnTo>
                  <a:lnTo>
                    <a:pt x="3311" y="1037"/>
                  </a:lnTo>
                  <a:lnTo>
                    <a:pt x="3318" y="1037"/>
                  </a:lnTo>
                  <a:lnTo>
                    <a:pt x="3324" y="1037"/>
                  </a:lnTo>
                  <a:lnTo>
                    <a:pt x="3331" y="1037"/>
                  </a:lnTo>
                  <a:lnTo>
                    <a:pt x="3331" y="1030"/>
                  </a:lnTo>
                  <a:lnTo>
                    <a:pt x="3331" y="1037"/>
                  </a:lnTo>
                  <a:lnTo>
                    <a:pt x="3331" y="1030"/>
                  </a:lnTo>
                  <a:lnTo>
                    <a:pt x="3337" y="1037"/>
                  </a:lnTo>
                  <a:lnTo>
                    <a:pt x="3344" y="1037"/>
                  </a:lnTo>
                  <a:lnTo>
                    <a:pt x="3350" y="1037"/>
                  </a:lnTo>
                  <a:lnTo>
                    <a:pt x="3350" y="1030"/>
                  </a:lnTo>
                  <a:lnTo>
                    <a:pt x="3357" y="1030"/>
                  </a:lnTo>
                  <a:lnTo>
                    <a:pt x="3364" y="1030"/>
                  </a:lnTo>
                  <a:lnTo>
                    <a:pt x="3364" y="1024"/>
                  </a:lnTo>
                  <a:lnTo>
                    <a:pt x="3370" y="1024"/>
                  </a:lnTo>
                  <a:lnTo>
                    <a:pt x="3370" y="1017"/>
                  </a:lnTo>
                  <a:lnTo>
                    <a:pt x="3370" y="1011"/>
                  </a:lnTo>
                  <a:lnTo>
                    <a:pt x="3364" y="1011"/>
                  </a:lnTo>
                  <a:lnTo>
                    <a:pt x="3364" y="1004"/>
                  </a:lnTo>
                  <a:lnTo>
                    <a:pt x="3364" y="998"/>
                  </a:lnTo>
                  <a:lnTo>
                    <a:pt x="3357" y="998"/>
                  </a:lnTo>
                  <a:lnTo>
                    <a:pt x="3357" y="991"/>
                  </a:lnTo>
                  <a:lnTo>
                    <a:pt x="3350" y="991"/>
                  </a:lnTo>
                  <a:lnTo>
                    <a:pt x="3344" y="991"/>
                  </a:lnTo>
                  <a:lnTo>
                    <a:pt x="3344" y="984"/>
                  </a:lnTo>
                  <a:lnTo>
                    <a:pt x="3337" y="984"/>
                  </a:lnTo>
                  <a:lnTo>
                    <a:pt x="3337" y="978"/>
                  </a:lnTo>
                  <a:lnTo>
                    <a:pt x="3331" y="978"/>
                  </a:lnTo>
                  <a:lnTo>
                    <a:pt x="3331" y="971"/>
                  </a:lnTo>
                  <a:lnTo>
                    <a:pt x="3324" y="971"/>
                  </a:lnTo>
                  <a:lnTo>
                    <a:pt x="3324" y="965"/>
                  </a:lnTo>
                  <a:lnTo>
                    <a:pt x="3318" y="965"/>
                  </a:lnTo>
                  <a:lnTo>
                    <a:pt x="3311" y="965"/>
                  </a:lnTo>
                  <a:lnTo>
                    <a:pt x="3311" y="958"/>
                  </a:lnTo>
                  <a:lnTo>
                    <a:pt x="3305" y="958"/>
                  </a:lnTo>
                  <a:lnTo>
                    <a:pt x="3311" y="958"/>
                  </a:lnTo>
                  <a:lnTo>
                    <a:pt x="3305" y="958"/>
                  </a:lnTo>
                  <a:lnTo>
                    <a:pt x="3298" y="952"/>
                  </a:lnTo>
                  <a:lnTo>
                    <a:pt x="3292" y="945"/>
                  </a:lnTo>
                  <a:lnTo>
                    <a:pt x="3298" y="945"/>
                  </a:lnTo>
                  <a:lnTo>
                    <a:pt x="3292" y="939"/>
                  </a:lnTo>
                  <a:lnTo>
                    <a:pt x="3292" y="945"/>
                  </a:lnTo>
                  <a:lnTo>
                    <a:pt x="3292" y="939"/>
                  </a:lnTo>
                  <a:lnTo>
                    <a:pt x="3298" y="945"/>
                  </a:lnTo>
                  <a:lnTo>
                    <a:pt x="3305" y="945"/>
                  </a:lnTo>
                  <a:lnTo>
                    <a:pt x="3305" y="939"/>
                  </a:lnTo>
                  <a:lnTo>
                    <a:pt x="3305" y="932"/>
                  </a:lnTo>
                  <a:lnTo>
                    <a:pt x="3311" y="932"/>
                  </a:lnTo>
                  <a:lnTo>
                    <a:pt x="3311" y="926"/>
                  </a:lnTo>
                  <a:lnTo>
                    <a:pt x="3311" y="932"/>
                  </a:lnTo>
                  <a:lnTo>
                    <a:pt x="3311" y="926"/>
                  </a:lnTo>
                  <a:lnTo>
                    <a:pt x="3318" y="926"/>
                  </a:lnTo>
                  <a:lnTo>
                    <a:pt x="3311" y="919"/>
                  </a:lnTo>
                  <a:lnTo>
                    <a:pt x="3305" y="913"/>
                  </a:lnTo>
                  <a:lnTo>
                    <a:pt x="3311" y="913"/>
                  </a:lnTo>
                  <a:lnTo>
                    <a:pt x="3318" y="913"/>
                  </a:lnTo>
                  <a:lnTo>
                    <a:pt x="3324" y="913"/>
                  </a:lnTo>
                  <a:lnTo>
                    <a:pt x="3324" y="906"/>
                  </a:lnTo>
                  <a:lnTo>
                    <a:pt x="3331" y="906"/>
                  </a:lnTo>
                  <a:lnTo>
                    <a:pt x="3331" y="900"/>
                  </a:lnTo>
                  <a:lnTo>
                    <a:pt x="3324" y="900"/>
                  </a:lnTo>
                  <a:lnTo>
                    <a:pt x="3324" y="906"/>
                  </a:lnTo>
                  <a:lnTo>
                    <a:pt x="3318" y="906"/>
                  </a:lnTo>
                  <a:lnTo>
                    <a:pt x="3318" y="900"/>
                  </a:lnTo>
                  <a:lnTo>
                    <a:pt x="3324" y="900"/>
                  </a:lnTo>
                  <a:lnTo>
                    <a:pt x="3318" y="900"/>
                  </a:lnTo>
                  <a:lnTo>
                    <a:pt x="3318" y="906"/>
                  </a:lnTo>
                  <a:lnTo>
                    <a:pt x="3311" y="900"/>
                  </a:lnTo>
                  <a:lnTo>
                    <a:pt x="3318" y="900"/>
                  </a:lnTo>
                  <a:lnTo>
                    <a:pt x="3318" y="893"/>
                  </a:lnTo>
                  <a:lnTo>
                    <a:pt x="3324" y="893"/>
                  </a:lnTo>
                  <a:lnTo>
                    <a:pt x="3324" y="887"/>
                  </a:lnTo>
                  <a:lnTo>
                    <a:pt x="3331" y="887"/>
                  </a:lnTo>
                  <a:lnTo>
                    <a:pt x="3337" y="887"/>
                  </a:lnTo>
                  <a:lnTo>
                    <a:pt x="3337" y="880"/>
                  </a:lnTo>
                  <a:lnTo>
                    <a:pt x="3344" y="880"/>
                  </a:lnTo>
                  <a:lnTo>
                    <a:pt x="3337" y="874"/>
                  </a:lnTo>
                  <a:lnTo>
                    <a:pt x="3337" y="867"/>
                  </a:lnTo>
                  <a:lnTo>
                    <a:pt x="3344" y="867"/>
                  </a:lnTo>
                  <a:lnTo>
                    <a:pt x="3337" y="867"/>
                  </a:lnTo>
                  <a:lnTo>
                    <a:pt x="3337" y="861"/>
                  </a:lnTo>
                  <a:lnTo>
                    <a:pt x="3344" y="861"/>
                  </a:lnTo>
                  <a:lnTo>
                    <a:pt x="3344" y="854"/>
                  </a:lnTo>
                  <a:lnTo>
                    <a:pt x="3344" y="848"/>
                  </a:lnTo>
                  <a:lnTo>
                    <a:pt x="3337" y="848"/>
                  </a:lnTo>
                  <a:lnTo>
                    <a:pt x="3331" y="848"/>
                  </a:lnTo>
                  <a:lnTo>
                    <a:pt x="3331" y="841"/>
                  </a:lnTo>
                  <a:lnTo>
                    <a:pt x="3331" y="848"/>
                  </a:lnTo>
                  <a:lnTo>
                    <a:pt x="3324" y="848"/>
                  </a:lnTo>
                  <a:lnTo>
                    <a:pt x="3324" y="841"/>
                  </a:lnTo>
                  <a:lnTo>
                    <a:pt x="3318" y="841"/>
                  </a:lnTo>
                  <a:lnTo>
                    <a:pt x="3311" y="841"/>
                  </a:lnTo>
                  <a:lnTo>
                    <a:pt x="3305" y="841"/>
                  </a:lnTo>
                  <a:lnTo>
                    <a:pt x="3305" y="834"/>
                  </a:lnTo>
                  <a:lnTo>
                    <a:pt x="3305" y="828"/>
                  </a:lnTo>
                  <a:lnTo>
                    <a:pt x="3298" y="828"/>
                  </a:lnTo>
                  <a:lnTo>
                    <a:pt x="3298" y="834"/>
                  </a:lnTo>
                  <a:lnTo>
                    <a:pt x="3292" y="834"/>
                  </a:lnTo>
                  <a:lnTo>
                    <a:pt x="3285" y="834"/>
                  </a:lnTo>
                  <a:lnTo>
                    <a:pt x="3285" y="828"/>
                  </a:lnTo>
                  <a:lnTo>
                    <a:pt x="3279" y="828"/>
                  </a:lnTo>
                  <a:lnTo>
                    <a:pt x="3279" y="834"/>
                  </a:lnTo>
                  <a:lnTo>
                    <a:pt x="3272" y="834"/>
                  </a:lnTo>
                  <a:lnTo>
                    <a:pt x="3272" y="828"/>
                  </a:lnTo>
                  <a:lnTo>
                    <a:pt x="3272" y="821"/>
                  </a:lnTo>
                  <a:lnTo>
                    <a:pt x="3272" y="815"/>
                  </a:lnTo>
                  <a:lnTo>
                    <a:pt x="3266" y="815"/>
                  </a:lnTo>
                  <a:lnTo>
                    <a:pt x="3259" y="815"/>
                  </a:lnTo>
                  <a:lnTo>
                    <a:pt x="3253" y="808"/>
                  </a:lnTo>
                  <a:lnTo>
                    <a:pt x="3253" y="802"/>
                  </a:lnTo>
                  <a:lnTo>
                    <a:pt x="3259" y="802"/>
                  </a:lnTo>
                  <a:lnTo>
                    <a:pt x="3253" y="802"/>
                  </a:lnTo>
                  <a:lnTo>
                    <a:pt x="3253" y="795"/>
                  </a:lnTo>
                  <a:lnTo>
                    <a:pt x="3253" y="789"/>
                  </a:lnTo>
                  <a:lnTo>
                    <a:pt x="3246" y="789"/>
                  </a:lnTo>
                  <a:lnTo>
                    <a:pt x="3240" y="789"/>
                  </a:lnTo>
                  <a:lnTo>
                    <a:pt x="3233" y="789"/>
                  </a:lnTo>
                  <a:lnTo>
                    <a:pt x="3227" y="789"/>
                  </a:lnTo>
                  <a:lnTo>
                    <a:pt x="3227" y="795"/>
                  </a:lnTo>
                  <a:lnTo>
                    <a:pt x="3220" y="795"/>
                  </a:lnTo>
                  <a:lnTo>
                    <a:pt x="3220" y="789"/>
                  </a:lnTo>
                  <a:lnTo>
                    <a:pt x="3214" y="789"/>
                  </a:lnTo>
                  <a:lnTo>
                    <a:pt x="3214" y="782"/>
                  </a:lnTo>
                  <a:lnTo>
                    <a:pt x="3214" y="776"/>
                  </a:lnTo>
                  <a:lnTo>
                    <a:pt x="3207" y="769"/>
                  </a:lnTo>
                  <a:lnTo>
                    <a:pt x="3214" y="769"/>
                  </a:lnTo>
                  <a:lnTo>
                    <a:pt x="3220" y="769"/>
                  </a:lnTo>
                  <a:lnTo>
                    <a:pt x="3227" y="769"/>
                  </a:lnTo>
                  <a:lnTo>
                    <a:pt x="3227" y="763"/>
                  </a:lnTo>
                  <a:lnTo>
                    <a:pt x="3233" y="763"/>
                  </a:lnTo>
                  <a:lnTo>
                    <a:pt x="3227" y="763"/>
                  </a:lnTo>
                  <a:lnTo>
                    <a:pt x="3227" y="756"/>
                  </a:lnTo>
                  <a:lnTo>
                    <a:pt x="3220" y="756"/>
                  </a:lnTo>
                  <a:lnTo>
                    <a:pt x="3214" y="756"/>
                  </a:lnTo>
                  <a:lnTo>
                    <a:pt x="3220" y="756"/>
                  </a:lnTo>
                  <a:lnTo>
                    <a:pt x="3220" y="750"/>
                  </a:lnTo>
                  <a:lnTo>
                    <a:pt x="3214" y="750"/>
                  </a:lnTo>
                  <a:lnTo>
                    <a:pt x="3214" y="743"/>
                  </a:lnTo>
                  <a:lnTo>
                    <a:pt x="3207" y="743"/>
                  </a:lnTo>
                  <a:lnTo>
                    <a:pt x="3207" y="737"/>
                  </a:lnTo>
                  <a:lnTo>
                    <a:pt x="3207" y="730"/>
                  </a:lnTo>
                  <a:lnTo>
                    <a:pt x="3201" y="730"/>
                  </a:lnTo>
                  <a:lnTo>
                    <a:pt x="3207" y="730"/>
                  </a:lnTo>
                  <a:lnTo>
                    <a:pt x="3207" y="724"/>
                  </a:lnTo>
                  <a:lnTo>
                    <a:pt x="3201" y="724"/>
                  </a:lnTo>
                  <a:lnTo>
                    <a:pt x="3201" y="717"/>
                  </a:lnTo>
                  <a:lnTo>
                    <a:pt x="3207" y="717"/>
                  </a:lnTo>
                  <a:lnTo>
                    <a:pt x="3207" y="711"/>
                  </a:lnTo>
                  <a:lnTo>
                    <a:pt x="3201" y="711"/>
                  </a:lnTo>
                  <a:lnTo>
                    <a:pt x="3194" y="711"/>
                  </a:lnTo>
                  <a:lnTo>
                    <a:pt x="3194" y="704"/>
                  </a:lnTo>
                  <a:lnTo>
                    <a:pt x="3188" y="704"/>
                  </a:lnTo>
                  <a:lnTo>
                    <a:pt x="3188" y="711"/>
                  </a:lnTo>
                  <a:lnTo>
                    <a:pt x="3181" y="711"/>
                  </a:lnTo>
                  <a:lnTo>
                    <a:pt x="3181" y="704"/>
                  </a:lnTo>
                  <a:lnTo>
                    <a:pt x="3174" y="704"/>
                  </a:lnTo>
                  <a:lnTo>
                    <a:pt x="3168" y="704"/>
                  </a:lnTo>
                  <a:lnTo>
                    <a:pt x="3168" y="697"/>
                  </a:lnTo>
                  <a:lnTo>
                    <a:pt x="3168" y="704"/>
                  </a:lnTo>
                  <a:lnTo>
                    <a:pt x="3161" y="704"/>
                  </a:lnTo>
                  <a:lnTo>
                    <a:pt x="3161" y="697"/>
                  </a:lnTo>
                  <a:lnTo>
                    <a:pt x="3161" y="691"/>
                  </a:lnTo>
                  <a:lnTo>
                    <a:pt x="3161" y="684"/>
                  </a:lnTo>
                  <a:lnTo>
                    <a:pt x="3155" y="684"/>
                  </a:lnTo>
                  <a:lnTo>
                    <a:pt x="3155" y="678"/>
                  </a:lnTo>
                  <a:lnTo>
                    <a:pt x="3155" y="671"/>
                  </a:lnTo>
                  <a:lnTo>
                    <a:pt x="3155" y="665"/>
                  </a:lnTo>
                  <a:lnTo>
                    <a:pt x="3148" y="665"/>
                  </a:lnTo>
                  <a:lnTo>
                    <a:pt x="3155" y="658"/>
                  </a:lnTo>
                  <a:lnTo>
                    <a:pt x="3155" y="652"/>
                  </a:lnTo>
                  <a:lnTo>
                    <a:pt x="3148" y="652"/>
                  </a:lnTo>
                  <a:lnTo>
                    <a:pt x="3148" y="645"/>
                  </a:lnTo>
                  <a:lnTo>
                    <a:pt x="3155" y="645"/>
                  </a:lnTo>
                  <a:lnTo>
                    <a:pt x="3155" y="639"/>
                  </a:lnTo>
                  <a:lnTo>
                    <a:pt x="3148" y="639"/>
                  </a:lnTo>
                  <a:lnTo>
                    <a:pt x="3148" y="632"/>
                  </a:lnTo>
                  <a:lnTo>
                    <a:pt x="3155" y="632"/>
                  </a:lnTo>
                  <a:lnTo>
                    <a:pt x="3155" y="626"/>
                  </a:lnTo>
                  <a:lnTo>
                    <a:pt x="3161" y="626"/>
                  </a:lnTo>
                  <a:lnTo>
                    <a:pt x="3161" y="619"/>
                  </a:lnTo>
                  <a:lnTo>
                    <a:pt x="3161" y="613"/>
                  </a:lnTo>
                  <a:lnTo>
                    <a:pt x="3168" y="613"/>
                  </a:lnTo>
                  <a:lnTo>
                    <a:pt x="3174" y="613"/>
                  </a:lnTo>
                  <a:lnTo>
                    <a:pt x="3174" y="606"/>
                  </a:lnTo>
                  <a:lnTo>
                    <a:pt x="3181" y="606"/>
                  </a:lnTo>
                  <a:lnTo>
                    <a:pt x="3188" y="606"/>
                  </a:lnTo>
                  <a:lnTo>
                    <a:pt x="3188" y="613"/>
                  </a:lnTo>
                  <a:lnTo>
                    <a:pt x="3194" y="613"/>
                  </a:lnTo>
                  <a:lnTo>
                    <a:pt x="3194" y="606"/>
                  </a:lnTo>
                  <a:lnTo>
                    <a:pt x="3188" y="606"/>
                  </a:lnTo>
                  <a:lnTo>
                    <a:pt x="3188" y="600"/>
                  </a:lnTo>
                  <a:lnTo>
                    <a:pt x="3181" y="600"/>
                  </a:lnTo>
                  <a:lnTo>
                    <a:pt x="3181" y="606"/>
                  </a:lnTo>
                  <a:lnTo>
                    <a:pt x="3174" y="606"/>
                  </a:lnTo>
                  <a:lnTo>
                    <a:pt x="3174" y="600"/>
                  </a:lnTo>
                  <a:lnTo>
                    <a:pt x="3168" y="600"/>
                  </a:lnTo>
                  <a:lnTo>
                    <a:pt x="3168" y="593"/>
                  </a:lnTo>
                  <a:lnTo>
                    <a:pt x="3168" y="587"/>
                  </a:lnTo>
                  <a:lnTo>
                    <a:pt x="3168" y="593"/>
                  </a:lnTo>
                  <a:lnTo>
                    <a:pt x="3161" y="593"/>
                  </a:lnTo>
                  <a:lnTo>
                    <a:pt x="3155" y="593"/>
                  </a:lnTo>
                  <a:lnTo>
                    <a:pt x="3161" y="587"/>
                  </a:lnTo>
                  <a:lnTo>
                    <a:pt x="3168" y="587"/>
                  </a:lnTo>
                  <a:lnTo>
                    <a:pt x="3168" y="580"/>
                  </a:lnTo>
                  <a:lnTo>
                    <a:pt x="3174" y="580"/>
                  </a:lnTo>
                  <a:lnTo>
                    <a:pt x="3174" y="574"/>
                  </a:lnTo>
                  <a:lnTo>
                    <a:pt x="3181" y="574"/>
                  </a:lnTo>
                  <a:lnTo>
                    <a:pt x="3188" y="567"/>
                  </a:lnTo>
                  <a:lnTo>
                    <a:pt x="3194" y="561"/>
                  </a:lnTo>
                  <a:lnTo>
                    <a:pt x="3201" y="554"/>
                  </a:lnTo>
                  <a:lnTo>
                    <a:pt x="3207" y="547"/>
                  </a:lnTo>
                  <a:lnTo>
                    <a:pt x="3207" y="541"/>
                  </a:lnTo>
                  <a:lnTo>
                    <a:pt x="3214" y="541"/>
                  </a:lnTo>
                  <a:lnTo>
                    <a:pt x="3214" y="534"/>
                  </a:lnTo>
                  <a:lnTo>
                    <a:pt x="3214" y="528"/>
                  </a:lnTo>
                  <a:lnTo>
                    <a:pt x="3207" y="528"/>
                  </a:lnTo>
                  <a:lnTo>
                    <a:pt x="3201" y="521"/>
                  </a:lnTo>
                  <a:lnTo>
                    <a:pt x="3194" y="521"/>
                  </a:lnTo>
                  <a:lnTo>
                    <a:pt x="3194" y="515"/>
                  </a:lnTo>
                  <a:lnTo>
                    <a:pt x="3188" y="515"/>
                  </a:lnTo>
                  <a:lnTo>
                    <a:pt x="3194" y="515"/>
                  </a:lnTo>
                  <a:lnTo>
                    <a:pt x="3194" y="508"/>
                  </a:lnTo>
                  <a:lnTo>
                    <a:pt x="3201" y="508"/>
                  </a:lnTo>
                  <a:lnTo>
                    <a:pt x="3201" y="502"/>
                  </a:lnTo>
                  <a:lnTo>
                    <a:pt x="3194" y="502"/>
                  </a:lnTo>
                  <a:lnTo>
                    <a:pt x="3194" y="495"/>
                  </a:lnTo>
                  <a:lnTo>
                    <a:pt x="3188" y="495"/>
                  </a:lnTo>
                  <a:lnTo>
                    <a:pt x="3194" y="495"/>
                  </a:lnTo>
                  <a:lnTo>
                    <a:pt x="3188" y="495"/>
                  </a:lnTo>
                  <a:lnTo>
                    <a:pt x="3188" y="489"/>
                  </a:lnTo>
                  <a:lnTo>
                    <a:pt x="3194" y="489"/>
                  </a:lnTo>
                  <a:lnTo>
                    <a:pt x="3188" y="489"/>
                  </a:lnTo>
                  <a:lnTo>
                    <a:pt x="3188" y="482"/>
                  </a:lnTo>
                  <a:lnTo>
                    <a:pt x="3181" y="482"/>
                  </a:lnTo>
                  <a:lnTo>
                    <a:pt x="3188" y="482"/>
                  </a:lnTo>
                  <a:lnTo>
                    <a:pt x="3188" y="476"/>
                  </a:lnTo>
                  <a:lnTo>
                    <a:pt x="3181" y="476"/>
                  </a:lnTo>
                  <a:lnTo>
                    <a:pt x="3188" y="476"/>
                  </a:lnTo>
                  <a:lnTo>
                    <a:pt x="3188" y="469"/>
                  </a:lnTo>
                  <a:lnTo>
                    <a:pt x="3188" y="463"/>
                  </a:lnTo>
                  <a:lnTo>
                    <a:pt x="3194" y="463"/>
                  </a:lnTo>
                  <a:lnTo>
                    <a:pt x="3188" y="456"/>
                  </a:lnTo>
                  <a:lnTo>
                    <a:pt x="3188" y="450"/>
                  </a:lnTo>
                  <a:lnTo>
                    <a:pt x="3181" y="450"/>
                  </a:lnTo>
                  <a:lnTo>
                    <a:pt x="3181" y="443"/>
                  </a:lnTo>
                  <a:lnTo>
                    <a:pt x="3181" y="437"/>
                  </a:lnTo>
                  <a:lnTo>
                    <a:pt x="3174" y="437"/>
                  </a:lnTo>
                  <a:lnTo>
                    <a:pt x="3174" y="430"/>
                  </a:lnTo>
                  <a:lnTo>
                    <a:pt x="3181" y="424"/>
                  </a:lnTo>
                  <a:lnTo>
                    <a:pt x="3188" y="417"/>
                  </a:lnTo>
                  <a:lnTo>
                    <a:pt x="3188" y="411"/>
                  </a:lnTo>
                  <a:lnTo>
                    <a:pt x="3181" y="404"/>
                  </a:lnTo>
                  <a:lnTo>
                    <a:pt x="3181" y="397"/>
                  </a:lnTo>
                  <a:lnTo>
                    <a:pt x="3174" y="397"/>
                  </a:lnTo>
                  <a:lnTo>
                    <a:pt x="3168" y="397"/>
                  </a:lnTo>
                  <a:lnTo>
                    <a:pt x="3168" y="391"/>
                  </a:lnTo>
                  <a:lnTo>
                    <a:pt x="3168" y="384"/>
                  </a:lnTo>
                  <a:lnTo>
                    <a:pt x="3174" y="378"/>
                  </a:lnTo>
                  <a:lnTo>
                    <a:pt x="3168" y="378"/>
                  </a:lnTo>
                  <a:lnTo>
                    <a:pt x="3174" y="378"/>
                  </a:lnTo>
                  <a:lnTo>
                    <a:pt x="3174" y="371"/>
                  </a:lnTo>
                  <a:lnTo>
                    <a:pt x="3174" y="378"/>
                  </a:lnTo>
                  <a:lnTo>
                    <a:pt x="3174" y="371"/>
                  </a:lnTo>
                  <a:lnTo>
                    <a:pt x="3181" y="371"/>
                  </a:lnTo>
                  <a:lnTo>
                    <a:pt x="3181" y="365"/>
                  </a:lnTo>
                  <a:lnTo>
                    <a:pt x="3188" y="365"/>
                  </a:lnTo>
                  <a:lnTo>
                    <a:pt x="3194" y="365"/>
                  </a:lnTo>
                  <a:lnTo>
                    <a:pt x="3194" y="358"/>
                  </a:lnTo>
                  <a:lnTo>
                    <a:pt x="3201" y="358"/>
                  </a:lnTo>
                  <a:lnTo>
                    <a:pt x="3201" y="365"/>
                  </a:lnTo>
                  <a:lnTo>
                    <a:pt x="3201" y="358"/>
                  </a:lnTo>
                  <a:lnTo>
                    <a:pt x="3207" y="358"/>
                  </a:lnTo>
                  <a:lnTo>
                    <a:pt x="3201" y="358"/>
                  </a:lnTo>
                  <a:lnTo>
                    <a:pt x="3201" y="352"/>
                  </a:lnTo>
                  <a:lnTo>
                    <a:pt x="3207" y="358"/>
                  </a:lnTo>
                  <a:lnTo>
                    <a:pt x="3214" y="358"/>
                  </a:lnTo>
                  <a:lnTo>
                    <a:pt x="3220" y="358"/>
                  </a:lnTo>
                  <a:lnTo>
                    <a:pt x="3214" y="358"/>
                  </a:lnTo>
                  <a:lnTo>
                    <a:pt x="3214" y="352"/>
                  </a:lnTo>
                  <a:lnTo>
                    <a:pt x="3220" y="352"/>
                  </a:lnTo>
                  <a:lnTo>
                    <a:pt x="3220" y="358"/>
                  </a:lnTo>
                  <a:lnTo>
                    <a:pt x="3220" y="352"/>
                  </a:lnTo>
                  <a:lnTo>
                    <a:pt x="3227" y="352"/>
                  </a:lnTo>
                  <a:lnTo>
                    <a:pt x="3233" y="352"/>
                  </a:lnTo>
                  <a:lnTo>
                    <a:pt x="3240" y="358"/>
                  </a:lnTo>
                  <a:lnTo>
                    <a:pt x="3233" y="358"/>
                  </a:lnTo>
                  <a:lnTo>
                    <a:pt x="3227" y="358"/>
                  </a:lnTo>
                  <a:lnTo>
                    <a:pt x="3220" y="358"/>
                  </a:lnTo>
                  <a:lnTo>
                    <a:pt x="3227" y="358"/>
                  </a:lnTo>
                  <a:lnTo>
                    <a:pt x="3227" y="365"/>
                  </a:lnTo>
                  <a:lnTo>
                    <a:pt x="3220" y="365"/>
                  </a:lnTo>
                  <a:lnTo>
                    <a:pt x="3227" y="365"/>
                  </a:lnTo>
                  <a:lnTo>
                    <a:pt x="3233" y="365"/>
                  </a:lnTo>
                  <a:lnTo>
                    <a:pt x="3240" y="365"/>
                  </a:lnTo>
                  <a:lnTo>
                    <a:pt x="3246" y="365"/>
                  </a:lnTo>
                  <a:lnTo>
                    <a:pt x="3240" y="365"/>
                  </a:lnTo>
                  <a:lnTo>
                    <a:pt x="3240" y="371"/>
                  </a:lnTo>
                  <a:lnTo>
                    <a:pt x="3246" y="371"/>
                  </a:lnTo>
                  <a:lnTo>
                    <a:pt x="3240" y="371"/>
                  </a:lnTo>
                  <a:lnTo>
                    <a:pt x="3233" y="371"/>
                  </a:lnTo>
                  <a:lnTo>
                    <a:pt x="3233" y="378"/>
                  </a:lnTo>
                  <a:lnTo>
                    <a:pt x="3240" y="371"/>
                  </a:lnTo>
                  <a:lnTo>
                    <a:pt x="3246" y="371"/>
                  </a:lnTo>
                  <a:lnTo>
                    <a:pt x="3246" y="365"/>
                  </a:lnTo>
                  <a:lnTo>
                    <a:pt x="3253" y="365"/>
                  </a:lnTo>
                  <a:lnTo>
                    <a:pt x="3259" y="365"/>
                  </a:lnTo>
                  <a:lnTo>
                    <a:pt x="3259" y="371"/>
                  </a:lnTo>
                  <a:lnTo>
                    <a:pt x="3266" y="371"/>
                  </a:lnTo>
                  <a:lnTo>
                    <a:pt x="3272" y="371"/>
                  </a:lnTo>
                  <a:lnTo>
                    <a:pt x="3266" y="371"/>
                  </a:lnTo>
                  <a:lnTo>
                    <a:pt x="3272" y="371"/>
                  </a:lnTo>
                  <a:lnTo>
                    <a:pt x="3279" y="371"/>
                  </a:lnTo>
                  <a:lnTo>
                    <a:pt x="3285" y="371"/>
                  </a:lnTo>
                  <a:lnTo>
                    <a:pt x="3285" y="378"/>
                  </a:lnTo>
                  <a:lnTo>
                    <a:pt x="3292" y="378"/>
                  </a:lnTo>
                  <a:lnTo>
                    <a:pt x="3298" y="378"/>
                  </a:lnTo>
                  <a:lnTo>
                    <a:pt x="3298" y="384"/>
                  </a:lnTo>
                  <a:lnTo>
                    <a:pt x="3305" y="384"/>
                  </a:lnTo>
                  <a:lnTo>
                    <a:pt x="3311" y="384"/>
                  </a:lnTo>
                  <a:lnTo>
                    <a:pt x="3311" y="391"/>
                  </a:lnTo>
                  <a:lnTo>
                    <a:pt x="3318" y="391"/>
                  </a:lnTo>
                  <a:lnTo>
                    <a:pt x="3324" y="397"/>
                  </a:lnTo>
                  <a:lnTo>
                    <a:pt x="3331" y="397"/>
                  </a:lnTo>
                  <a:lnTo>
                    <a:pt x="3337" y="404"/>
                  </a:lnTo>
                  <a:lnTo>
                    <a:pt x="3337" y="397"/>
                  </a:lnTo>
                  <a:lnTo>
                    <a:pt x="3344" y="404"/>
                  </a:lnTo>
                  <a:lnTo>
                    <a:pt x="3350" y="404"/>
                  </a:lnTo>
                  <a:lnTo>
                    <a:pt x="3344" y="404"/>
                  </a:lnTo>
                  <a:lnTo>
                    <a:pt x="3350" y="411"/>
                  </a:lnTo>
                  <a:lnTo>
                    <a:pt x="3357" y="411"/>
                  </a:lnTo>
                  <a:lnTo>
                    <a:pt x="3357" y="417"/>
                  </a:lnTo>
                  <a:lnTo>
                    <a:pt x="3357" y="424"/>
                  </a:lnTo>
                  <a:lnTo>
                    <a:pt x="3364" y="424"/>
                  </a:lnTo>
                  <a:lnTo>
                    <a:pt x="3364" y="430"/>
                  </a:lnTo>
                  <a:lnTo>
                    <a:pt x="3364" y="437"/>
                  </a:lnTo>
                  <a:lnTo>
                    <a:pt x="3357" y="437"/>
                  </a:lnTo>
                  <a:lnTo>
                    <a:pt x="3350" y="443"/>
                  </a:lnTo>
                  <a:lnTo>
                    <a:pt x="3344" y="443"/>
                  </a:lnTo>
                  <a:lnTo>
                    <a:pt x="3344" y="450"/>
                  </a:lnTo>
                  <a:lnTo>
                    <a:pt x="3337" y="450"/>
                  </a:lnTo>
                  <a:lnTo>
                    <a:pt x="3331" y="450"/>
                  </a:lnTo>
                  <a:lnTo>
                    <a:pt x="3324" y="456"/>
                  </a:lnTo>
                  <a:lnTo>
                    <a:pt x="3318" y="456"/>
                  </a:lnTo>
                  <a:lnTo>
                    <a:pt x="3311" y="456"/>
                  </a:lnTo>
                  <a:lnTo>
                    <a:pt x="3305" y="450"/>
                  </a:lnTo>
                  <a:lnTo>
                    <a:pt x="3298" y="450"/>
                  </a:lnTo>
                  <a:lnTo>
                    <a:pt x="3292" y="450"/>
                  </a:lnTo>
                  <a:lnTo>
                    <a:pt x="3285" y="450"/>
                  </a:lnTo>
                  <a:lnTo>
                    <a:pt x="3279" y="450"/>
                  </a:lnTo>
                  <a:lnTo>
                    <a:pt x="3279" y="443"/>
                  </a:lnTo>
                  <a:lnTo>
                    <a:pt x="3272" y="443"/>
                  </a:lnTo>
                  <a:lnTo>
                    <a:pt x="3266" y="443"/>
                  </a:lnTo>
                  <a:lnTo>
                    <a:pt x="3266" y="437"/>
                  </a:lnTo>
                  <a:lnTo>
                    <a:pt x="3259" y="437"/>
                  </a:lnTo>
                  <a:lnTo>
                    <a:pt x="3259" y="443"/>
                  </a:lnTo>
                  <a:lnTo>
                    <a:pt x="3259" y="437"/>
                  </a:lnTo>
                  <a:lnTo>
                    <a:pt x="3253" y="437"/>
                  </a:lnTo>
                  <a:lnTo>
                    <a:pt x="3246" y="437"/>
                  </a:lnTo>
                  <a:lnTo>
                    <a:pt x="3240" y="437"/>
                  </a:lnTo>
                  <a:lnTo>
                    <a:pt x="3240" y="430"/>
                  </a:lnTo>
                  <a:lnTo>
                    <a:pt x="3233" y="430"/>
                  </a:lnTo>
                  <a:lnTo>
                    <a:pt x="3233" y="424"/>
                  </a:lnTo>
                  <a:lnTo>
                    <a:pt x="3227" y="424"/>
                  </a:lnTo>
                  <a:lnTo>
                    <a:pt x="3220" y="424"/>
                  </a:lnTo>
                  <a:lnTo>
                    <a:pt x="3227" y="424"/>
                  </a:lnTo>
                  <a:lnTo>
                    <a:pt x="3227" y="430"/>
                  </a:lnTo>
                  <a:lnTo>
                    <a:pt x="3233" y="437"/>
                  </a:lnTo>
                  <a:lnTo>
                    <a:pt x="3240" y="437"/>
                  </a:lnTo>
                  <a:lnTo>
                    <a:pt x="3240" y="443"/>
                  </a:lnTo>
                  <a:lnTo>
                    <a:pt x="3233" y="443"/>
                  </a:lnTo>
                  <a:lnTo>
                    <a:pt x="3240" y="443"/>
                  </a:lnTo>
                  <a:lnTo>
                    <a:pt x="3240" y="437"/>
                  </a:lnTo>
                  <a:lnTo>
                    <a:pt x="3240" y="443"/>
                  </a:lnTo>
                  <a:lnTo>
                    <a:pt x="3246" y="443"/>
                  </a:lnTo>
                  <a:lnTo>
                    <a:pt x="3240" y="443"/>
                  </a:lnTo>
                  <a:lnTo>
                    <a:pt x="3233" y="443"/>
                  </a:lnTo>
                  <a:lnTo>
                    <a:pt x="3240" y="443"/>
                  </a:lnTo>
                  <a:lnTo>
                    <a:pt x="3246" y="443"/>
                  </a:lnTo>
                  <a:lnTo>
                    <a:pt x="3240" y="450"/>
                  </a:lnTo>
                  <a:lnTo>
                    <a:pt x="3246" y="450"/>
                  </a:lnTo>
                  <a:lnTo>
                    <a:pt x="3253" y="450"/>
                  </a:lnTo>
                  <a:lnTo>
                    <a:pt x="3259" y="450"/>
                  </a:lnTo>
                  <a:lnTo>
                    <a:pt x="3259" y="456"/>
                  </a:lnTo>
                  <a:lnTo>
                    <a:pt x="3266" y="456"/>
                  </a:lnTo>
                  <a:lnTo>
                    <a:pt x="3266" y="463"/>
                  </a:lnTo>
                  <a:lnTo>
                    <a:pt x="3259" y="463"/>
                  </a:lnTo>
                  <a:lnTo>
                    <a:pt x="3259" y="469"/>
                  </a:lnTo>
                  <a:lnTo>
                    <a:pt x="3259" y="476"/>
                  </a:lnTo>
                  <a:lnTo>
                    <a:pt x="3259" y="482"/>
                  </a:lnTo>
                  <a:lnTo>
                    <a:pt x="3266" y="482"/>
                  </a:lnTo>
                  <a:lnTo>
                    <a:pt x="3259" y="482"/>
                  </a:lnTo>
                  <a:lnTo>
                    <a:pt x="3266" y="482"/>
                  </a:lnTo>
                  <a:lnTo>
                    <a:pt x="3266" y="489"/>
                  </a:lnTo>
                  <a:lnTo>
                    <a:pt x="3266" y="495"/>
                  </a:lnTo>
                  <a:lnTo>
                    <a:pt x="3272" y="502"/>
                  </a:lnTo>
                  <a:lnTo>
                    <a:pt x="3272" y="495"/>
                  </a:lnTo>
                  <a:lnTo>
                    <a:pt x="3279" y="495"/>
                  </a:lnTo>
                  <a:lnTo>
                    <a:pt x="3279" y="502"/>
                  </a:lnTo>
                  <a:lnTo>
                    <a:pt x="3285" y="502"/>
                  </a:lnTo>
                  <a:lnTo>
                    <a:pt x="3285" y="508"/>
                  </a:lnTo>
                  <a:lnTo>
                    <a:pt x="3292" y="508"/>
                  </a:lnTo>
                  <a:lnTo>
                    <a:pt x="3298" y="508"/>
                  </a:lnTo>
                  <a:lnTo>
                    <a:pt x="3298" y="515"/>
                  </a:lnTo>
                  <a:lnTo>
                    <a:pt x="3305" y="515"/>
                  </a:lnTo>
                  <a:lnTo>
                    <a:pt x="3305" y="508"/>
                  </a:lnTo>
                  <a:lnTo>
                    <a:pt x="3311" y="508"/>
                  </a:lnTo>
                  <a:lnTo>
                    <a:pt x="3311" y="502"/>
                  </a:lnTo>
                  <a:lnTo>
                    <a:pt x="3311" y="495"/>
                  </a:lnTo>
                  <a:lnTo>
                    <a:pt x="3305" y="495"/>
                  </a:lnTo>
                  <a:lnTo>
                    <a:pt x="3298" y="495"/>
                  </a:lnTo>
                  <a:lnTo>
                    <a:pt x="3292" y="495"/>
                  </a:lnTo>
                  <a:lnTo>
                    <a:pt x="3292" y="489"/>
                  </a:lnTo>
                  <a:lnTo>
                    <a:pt x="3285" y="482"/>
                  </a:lnTo>
                  <a:lnTo>
                    <a:pt x="3292" y="482"/>
                  </a:lnTo>
                  <a:lnTo>
                    <a:pt x="3292" y="476"/>
                  </a:lnTo>
                  <a:lnTo>
                    <a:pt x="3298" y="476"/>
                  </a:lnTo>
                  <a:lnTo>
                    <a:pt x="3305" y="476"/>
                  </a:lnTo>
                  <a:lnTo>
                    <a:pt x="3305" y="482"/>
                  </a:lnTo>
                  <a:lnTo>
                    <a:pt x="3311" y="482"/>
                  </a:lnTo>
                  <a:lnTo>
                    <a:pt x="3318" y="482"/>
                  </a:lnTo>
                  <a:lnTo>
                    <a:pt x="3318" y="489"/>
                  </a:lnTo>
                  <a:lnTo>
                    <a:pt x="3311" y="489"/>
                  </a:lnTo>
                  <a:lnTo>
                    <a:pt x="3318" y="489"/>
                  </a:lnTo>
                  <a:lnTo>
                    <a:pt x="3324" y="489"/>
                  </a:lnTo>
                  <a:lnTo>
                    <a:pt x="3331" y="489"/>
                  </a:lnTo>
                  <a:lnTo>
                    <a:pt x="3331" y="495"/>
                  </a:lnTo>
                  <a:lnTo>
                    <a:pt x="3337" y="495"/>
                  </a:lnTo>
                  <a:lnTo>
                    <a:pt x="3337" y="489"/>
                  </a:lnTo>
                  <a:lnTo>
                    <a:pt x="3344" y="489"/>
                  </a:lnTo>
                  <a:lnTo>
                    <a:pt x="3344" y="495"/>
                  </a:lnTo>
                  <a:lnTo>
                    <a:pt x="3350" y="495"/>
                  </a:lnTo>
                  <a:lnTo>
                    <a:pt x="3350" y="489"/>
                  </a:lnTo>
                  <a:lnTo>
                    <a:pt x="3350" y="482"/>
                  </a:lnTo>
                  <a:lnTo>
                    <a:pt x="3344" y="482"/>
                  </a:lnTo>
                  <a:lnTo>
                    <a:pt x="3344" y="476"/>
                  </a:lnTo>
                  <a:lnTo>
                    <a:pt x="3337" y="476"/>
                  </a:lnTo>
                  <a:lnTo>
                    <a:pt x="3337" y="469"/>
                  </a:lnTo>
                  <a:lnTo>
                    <a:pt x="3337" y="463"/>
                  </a:lnTo>
                  <a:lnTo>
                    <a:pt x="3344" y="463"/>
                  </a:lnTo>
                  <a:lnTo>
                    <a:pt x="3350" y="463"/>
                  </a:lnTo>
                  <a:lnTo>
                    <a:pt x="3350" y="456"/>
                  </a:lnTo>
                  <a:lnTo>
                    <a:pt x="3357" y="456"/>
                  </a:lnTo>
                  <a:lnTo>
                    <a:pt x="3364" y="456"/>
                  </a:lnTo>
                  <a:lnTo>
                    <a:pt x="3364" y="450"/>
                  </a:lnTo>
                  <a:lnTo>
                    <a:pt x="3370" y="450"/>
                  </a:lnTo>
                  <a:lnTo>
                    <a:pt x="3370" y="443"/>
                  </a:lnTo>
                  <a:lnTo>
                    <a:pt x="3377" y="443"/>
                  </a:lnTo>
                  <a:lnTo>
                    <a:pt x="3383" y="443"/>
                  </a:lnTo>
                  <a:lnTo>
                    <a:pt x="3390" y="443"/>
                  </a:lnTo>
                  <a:lnTo>
                    <a:pt x="3396" y="450"/>
                  </a:lnTo>
                  <a:lnTo>
                    <a:pt x="3390" y="456"/>
                  </a:lnTo>
                  <a:lnTo>
                    <a:pt x="3396" y="456"/>
                  </a:lnTo>
                  <a:lnTo>
                    <a:pt x="3396" y="450"/>
                  </a:lnTo>
                  <a:lnTo>
                    <a:pt x="3403" y="450"/>
                  </a:lnTo>
                  <a:lnTo>
                    <a:pt x="3403" y="456"/>
                  </a:lnTo>
                  <a:lnTo>
                    <a:pt x="3403" y="450"/>
                  </a:lnTo>
                  <a:lnTo>
                    <a:pt x="3403" y="443"/>
                  </a:lnTo>
                  <a:lnTo>
                    <a:pt x="3409" y="443"/>
                  </a:lnTo>
                  <a:lnTo>
                    <a:pt x="3409" y="437"/>
                  </a:lnTo>
                  <a:lnTo>
                    <a:pt x="3409" y="430"/>
                  </a:lnTo>
                  <a:lnTo>
                    <a:pt x="3409" y="424"/>
                  </a:lnTo>
                  <a:lnTo>
                    <a:pt x="3403" y="424"/>
                  </a:lnTo>
                  <a:lnTo>
                    <a:pt x="3396" y="424"/>
                  </a:lnTo>
                  <a:lnTo>
                    <a:pt x="3396" y="417"/>
                  </a:lnTo>
                  <a:lnTo>
                    <a:pt x="3403" y="417"/>
                  </a:lnTo>
                  <a:lnTo>
                    <a:pt x="3403" y="411"/>
                  </a:lnTo>
                  <a:lnTo>
                    <a:pt x="3403" y="404"/>
                  </a:lnTo>
                  <a:lnTo>
                    <a:pt x="3409" y="404"/>
                  </a:lnTo>
                  <a:lnTo>
                    <a:pt x="3403" y="404"/>
                  </a:lnTo>
                  <a:lnTo>
                    <a:pt x="3403" y="397"/>
                  </a:lnTo>
                  <a:lnTo>
                    <a:pt x="3409" y="397"/>
                  </a:lnTo>
                  <a:lnTo>
                    <a:pt x="3403" y="397"/>
                  </a:lnTo>
                  <a:lnTo>
                    <a:pt x="3403" y="391"/>
                  </a:lnTo>
                  <a:lnTo>
                    <a:pt x="3396" y="391"/>
                  </a:lnTo>
                  <a:lnTo>
                    <a:pt x="3390" y="384"/>
                  </a:lnTo>
                  <a:lnTo>
                    <a:pt x="3396" y="384"/>
                  </a:lnTo>
                  <a:lnTo>
                    <a:pt x="3403" y="384"/>
                  </a:lnTo>
                  <a:lnTo>
                    <a:pt x="3403" y="391"/>
                  </a:lnTo>
                  <a:lnTo>
                    <a:pt x="3409" y="391"/>
                  </a:lnTo>
                  <a:lnTo>
                    <a:pt x="3416" y="391"/>
                  </a:lnTo>
                  <a:lnTo>
                    <a:pt x="3416" y="384"/>
                  </a:lnTo>
                  <a:lnTo>
                    <a:pt x="3422" y="384"/>
                  </a:lnTo>
                  <a:lnTo>
                    <a:pt x="3422" y="391"/>
                  </a:lnTo>
                  <a:lnTo>
                    <a:pt x="3429" y="391"/>
                  </a:lnTo>
                  <a:lnTo>
                    <a:pt x="3435" y="391"/>
                  </a:lnTo>
                  <a:lnTo>
                    <a:pt x="3435" y="397"/>
                  </a:lnTo>
                  <a:lnTo>
                    <a:pt x="3442" y="397"/>
                  </a:lnTo>
                  <a:lnTo>
                    <a:pt x="3442" y="404"/>
                  </a:lnTo>
                  <a:lnTo>
                    <a:pt x="3442" y="411"/>
                  </a:lnTo>
                  <a:lnTo>
                    <a:pt x="3435" y="411"/>
                  </a:lnTo>
                  <a:lnTo>
                    <a:pt x="3429" y="411"/>
                  </a:lnTo>
                  <a:lnTo>
                    <a:pt x="3422" y="411"/>
                  </a:lnTo>
                  <a:lnTo>
                    <a:pt x="3422" y="417"/>
                  </a:lnTo>
                  <a:lnTo>
                    <a:pt x="3416" y="417"/>
                  </a:lnTo>
                  <a:lnTo>
                    <a:pt x="3416" y="424"/>
                  </a:lnTo>
                  <a:lnTo>
                    <a:pt x="3422" y="424"/>
                  </a:lnTo>
                  <a:lnTo>
                    <a:pt x="3429" y="424"/>
                  </a:lnTo>
                  <a:lnTo>
                    <a:pt x="3429" y="430"/>
                  </a:lnTo>
                  <a:lnTo>
                    <a:pt x="3435" y="437"/>
                  </a:lnTo>
                  <a:lnTo>
                    <a:pt x="3442" y="430"/>
                  </a:lnTo>
                  <a:lnTo>
                    <a:pt x="3442" y="437"/>
                  </a:lnTo>
                  <a:lnTo>
                    <a:pt x="3448" y="437"/>
                  </a:lnTo>
                  <a:lnTo>
                    <a:pt x="3448" y="430"/>
                  </a:lnTo>
                  <a:lnTo>
                    <a:pt x="3455" y="430"/>
                  </a:lnTo>
                  <a:lnTo>
                    <a:pt x="3461" y="430"/>
                  </a:lnTo>
                  <a:lnTo>
                    <a:pt x="3461" y="424"/>
                  </a:lnTo>
                  <a:lnTo>
                    <a:pt x="3461" y="417"/>
                  </a:lnTo>
                  <a:lnTo>
                    <a:pt x="3461" y="411"/>
                  </a:lnTo>
                  <a:lnTo>
                    <a:pt x="3468" y="411"/>
                  </a:lnTo>
                  <a:lnTo>
                    <a:pt x="3474" y="411"/>
                  </a:lnTo>
                  <a:lnTo>
                    <a:pt x="3481" y="411"/>
                  </a:lnTo>
                  <a:lnTo>
                    <a:pt x="3474" y="411"/>
                  </a:lnTo>
                  <a:lnTo>
                    <a:pt x="3474" y="404"/>
                  </a:lnTo>
                  <a:lnTo>
                    <a:pt x="3481" y="404"/>
                  </a:lnTo>
                  <a:lnTo>
                    <a:pt x="3487" y="404"/>
                  </a:lnTo>
                  <a:lnTo>
                    <a:pt x="3494" y="404"/>
                  </a:lnTo>
                  <a:lnTo>
                    <a:pt x="3494" y="397"/>
                  </a:lnTo>
                  <a:lnTo>
                    <a:pt x="3494" y="404"/>
                  </a:lnTo>
                  <a:lnTo>
                    <a:pt x="3494" y="397"/>
                  </a:lnTo>
                  <a:lnTo>
                    <a:pt x="3500" y="397"/>
                  </a:lnTo>
                  <a:lnTo>
                    <a:pt x="3507" y="397"/>
                  </a:lnTo>
                  <a:lnTo>
                    <a:pt x="3507" y="391"/>
                  </a:lnTo>
                  <a:lnTo>
                    <a:pt x="3513" y="391"/>
                  </a:lnTo>
                  <a:lnTo>
                    <a:pt x="3520" y="391"/>
                  </a:lnTo>
                  <a:lnTo>
                    <a:pt x="3527" y="391"/>
                  </a:lnTo>
                  <a:lnTo>
                    <a:pt x="3527" y="397"/>
                  </a:lnTo>
                  <a:lnTo>
                    <a:pt x="3533" y="391"/>
                  </a:lnTo>
                  <a:lnTo>
                    <a:pt x="3533" y="384"/>
                  </a:lnTo>
                  <a:lnTo>
                    <a:pt x="3527" y="384"/>
                  </a:lnTo>
                  <a:lnTo>
                    <a:pt x="3533" y="384"/>
                  </a:lnTo>
                  <a:lnTo>
                    <a:pt x="3540" y="384"/>
                  </a:lnTo>
                  <a:lnTo>
                    <a:pt x="3540" y="378"/>
                  </a:lnTo>
                  <a:lnTo>
                    <a:pt x="3546" y="378"/>
                  </a:lnTo>
                  <a:lnTo>
                    <a:pt x="3553" y="378"/>
                  </a:lnTo>
                  <a:lnTo>
                    <a:pt x="3559" y="378"/>
                  </a:lnTo>
                  <a:lnTo>
                    <a:pt x="3566" y="378"/>
                  </a:lnTo>
                  <a:lnTo>
                    <a:pt x="3559" y="378"/>
                  </a:lnTo>
                  <a:lnTo>
                    <a:pt x="3553" y="378"/>
                  </a:lnTo>
                  <a:lnTo>
                    <a:pt x="3546" y="378"/>
                  </a:lnTo>
                  <a:lnTo>
                    <a:pt x="3553" y="378"/>
                  </a:lnTo>
                  <a:lnTo>
                    <a:pt x="3553" y="384"/>
                  </a:lnTo>
                  <a:lnTo>
                    <a:pt x="3553" y="391"/>
                  </a:lnTo>
                  <a:lnTo>
                    <a:pt x="3546" y="391"/>
                  </a:lnTo>
                  <a:lnTo>
                    <a:pt x="3553" y="391"/>
                  </a:lnTo>
                  <a:lnTo>
                    <a:pt x="3546" y="391"/>
                  </a:lnTo>
                  <a:lnTo>
                    <a:pt x="3540" y="397"/>
                  </a:lnTo>
                  <a:lnTo>
                    <a:pt x="3546" y="397"/>
                  </a:lnTo>
                  <a:lnTo>
                    <a:pt x="3553" y="397"/>
                  </a:lnTo>
                  <a:lnTo>
                    <a:pt x="3559" y="397"/>
                  </a:lnTo>
                  <a:lnTo>
                    <a:pt x="3566" y="397"/>
                  </a:lnTo>
                  <a:lnTo>
                    <a:pt x="3566" y="391"/>
                  </a:lnTo>
                  <a:lnTo>
                    <a:pt x="3572" y="391"/>
                  </a:lnTo>
                  <a:lnTo>
                    <a:pt x="3579" y="384"/>
                  </a:lnTo>
                  <a:lnTo>
                    <a:pt x="3579" y="391"/>
                  </a:lnTo>
                  <a:lnTo>
                    <a:pt x="3579" y="384"/>
                  </a:lnTo>
                  <a:lnTo>
                    <a:pt x="3585" y="384"/>
                  </a:lnTo>
                  <a:lnTo>
                    <a:pt x="3592" y="384"/>
                  </a:lnTo>
                  <a:lnTo>
                    <a:pt x="3598" y="384"/>
                  </a:lnTo>
                  <a:lnTo>
                    <a:pt x="3598" y="391"/>
                  </a:lnTo>
                  <a:lnTo>
                    <a:pt x="3605" y="391"/>
                  </a:lnTo>
                  <a:lnTo>
                    <a:pt x="3605" y="384"/>
                  </a:lnTo>
                  <a:lnTo>
                    <a:pt x="3611" y="384"/>
                  </a:lnTo>
                  <a:lnTo>
                    <a:pt x="3618" y="384"/>
                  </a:lnTo>
                  <a:lnTo>
                    <a:pt x="3611" y="378"/>
                  </a:lnTo>
                  <a:lnTo>
                    <a:pt x="3618" y="378"/>
                  </a:lnTo>
                  <a:lnTo>
                    <a:pt x="3618" y="384"/>
                  </a:lnTo>
                  <a:lnTo>
                    <a:pt x="3624" y="384"/>
                  </a:lnTo>
                  <a:lnTo>
                    <a:pt x="3618" y="384"/>
                  </a:lnTo>
                  <a:lnTo>
                    <a:pt x="3618" y="378"/>
                  </a:lnTo>
                  <a:lnTo>
                    <a:pt x="3624" y="378"/>
                  </a:lnTo>
                  <a:lnTo>
                    <a:pt x="3631" y="378"/>
                  </a:lnTo>
                  <a:lnTo>
                    <a:pt x="3637" y="378"/>
                  </a:lnTo>
                  <a:lnTo>
                    <a:pt x="3637" y="384"/>
                  </a:lnTo>
                  <a:lnTo>
                    <a:pt x="3631" y="384"/>
                  </a:lnTo>
                  <a:lnTo>
                    <a:pt x="3631" y="391"/>
                  </a:lnTo>
                  <a:lnTo>
                    <a:pt x="3637" y="391"/>
                  </a:lnTo>
                  <a:lnTo>
                    <a:pt x="3644" y="391"/>
                  </a:lnTo>
                  <a:lnTo>
                    <a:pt x="3644" y="384"/>
                  </a:lnTo>
                  <a:lnTo>
                    <a:pt x="3650" y="384"/>
                  </a:lnTo>
                  <a:lnTo>
                    <a:pt x="3657" y="384"/>
                  </a:lnTo>
                  <a:lnTo>
                    <a:pt x="3657" y="378"/>
                  </a:lnTo>
                  <a:lnTo>
                    <a:pt x="3657" y="371"/>
                  </a:lnTo>
                  <a:lnTo>
                    <a:pt x="3657" y="365"/>
                  </a:lnTo>
                  <a:lnTo>
                    <a:pt x="3650" y="365"/>
                  </a:lnTo>
                  <a:lnTo>
                    <a:pt x="3650" y="358"/>
                  </a:lnTo>
                  <a:lnTo>
                    <a:pt x="3657" y="358"/>
                  </a:lnTo>
                  <a:lnTo>
                    <a:pt x="3657" y="352"/>
                  </a:lnTo>
                  <a:lnTo>
                    <a:pt x="3663" y="352"/>
                  </a:lnTo>
                  <a:lnTo>
                    <a:pt x="3670" y="352"/>
                  </a:lnTo>
                  <a:lnTo>
                    <a:pt x="3676" y="358"/>
                  </a:lnTo>
                  <a:lnTo>
                    <a:pt x="3683" y="358"/>
                  </a:lnTo>
                  <a:lnTo>
                    <a:pt x="3689" y="358"/>
                  </a:lnTo>
                  <a:lnTo>
                    <a:pt x="3696" y="358"/>
                  </a:lnTo>
                  <a:lnTo>
                    <a:pt x="3703" y="358"/>
                  </a:lnTo>
                  <a:lnTo>
                    <a:pt x="3709" y="358"/>
                  </a:lnTo>
                  <a:lnTo>
                    <a:pt x="3709" y="365"/>
                  </a:lnTo>
                  <a:lnTo>
                    <a:pt x="3716" y="365"/>
                  </a:lnTo>
                  <a:lnTo>
                    <a:pt x="3722" y="365"/>
                  </a:lnTo>
                  <a:lnTo>
                    <a:pt x="3722" y="371"/>
                  </a:lnTo>
                  <a:lnTo>
                    <a:pt x="3722" y="365"/>
                  </a:lnTo>
                  <a:lnTo>
                    <a:pt x="3722" y="371"/>
                  </a:lnTo>
                  <a:lnTo>
                    <a:pt x="3716" y="371"/>
                  </a:lnTo>
                  <a:lnTo>
                    <a:pt x="3722" y="371"/>
                  </a:lnTo>
                  <a:lnTo>
                    <a:pt x="3729" y="371"/>
                  </a:lnTo>
                  <a:lnTo>
                    <a:pt x="3735" y="371"/>
                  </a:lnTo>
                  <a:lnTo>
                    <a:pt x="3729" y="371"/>
                  </a:lnTo>
                  <a:lnTo>
                    <a:pt x="3735" y="371"/>
                  </a:lnTo>
                  <a:lnTo>
                    <a:pt x="3735" y="378"/>
                  </a:lnTo>
                  <a:lnTo>
                    <a:pt x="3742" y="378"/>
                  </a:lnTo>
                  <a:lnTo>
                    <a:pt x="3748" y="378"/>
                  </a:lnTo>
                  <a:lnTo>
                    <a:pt x="3755" y="378"/>
                  </a:lnTo>
                  <a:lnTo>
                    <a:pt x="3755" y="384"/>
                  </a:lnTo>
                  <a:lnTo>
                    <a:pt x="3761" y="384"/>
                  </a:lnTo>
                  <a:lnTo>
                    <a:pt x="3761" y="391"/>
                  </a:lnTo>
                  <a:lnTo>
                    <a:pt x="3768" y="391"/>
                  </a:lnTo>
                  <a:lnTo>
                    <a:pt x="3774" y="391"/>
                  </a:lnTo>
                  <a:lnTo>
                    <a:pt x="3768" y="397"/>
                  </a:lnTo>
                  <a:lnTo>
                    <a:pt x="3774" y="397"/>
                  </a:lnTo>
                  <a:lnTo>
                    <a:pt x="3774" y="391"/>
                  </a:lnTo>
                  <a:lnTo>
                    <a:pt x="3781" y="391"/>
                  </a:lnTo>
                  <a:lnTo>
                    <a:pt x="3781" y="384"/>
                  </a:lnTo>
                  <a:lnTo>
                    <a:pt x="3781" y="378"/>
                  </a:lnTo>
                  <a:lnTo>
                    <a:pt x="3787" y="378"/>
                  </a:lnTo>
                  <a:lnTo>
                    <a:pt x="3781" y="378"/>
                  </a:lnTo>
                  <a:lnTo>
                    <a:pt x="3774" y="378"/>
                  </a:lnTo>
                  <a:lnTo>
                    <a:pt x="3774" y="371"/>
                  </a:lnTo>
                  <a:lnTo>
                    <a:pt x="3768" y="371"/>
                  </a:lnTo>
                  <a:lnTo>
                    <a:pt x="3768" y="365"/>
                  </a:lnTo>
                  <a:lnTo>
                    <a:pt x="3768" y="358"/>
                  </a:lnTo>
                  <a:lnTo>
                    <a:pt x="3768" y="365"/>
                  </a:lnTo>
                  <a:lnTo>
                    <a:pt x="3761" y="365"/>
                  </a:lnTo>
                  <a:lnTo>
                    <a:pt x="3761" y="358"/>
                  </a:lnTo>
                  <a:lnTo>
                    <a:pt x="3755" y="358"/>
                  </a:lnTo>
                  <a:lnTo>
                    <a:pt x="3748" y="358"/>
                  </a:lnTo>
                  <a:lnTo>
                    <a:pt x="3748" y="365"/>
                  </a:lnTo>
                  <a:lnTo>
                    <a:pt x="3748" y="358"/>
                  </a:lnTo>
                  <a:lnTo>
                    <a:pt x="3748" y="352"/>
                  </a:lnTo>
                  <a:lnTo>
                    <a:pt x="3748" y="345"/>
                  </a:lnTo>
                  <a:lnTo>
                    <a:pt x="3755" y="345"/>
                  </a:lnTo>
                  <a:lnTo>
                    <a:pt x="3755" y="352"/>
                  </a:lnTo>
                  <a:lnTo>
                    <a:pt x="3755" y="345"/>
                  </a:lnTo>
                  <a:lnTo>
                    <a:pt x="3755" y="339"/>
                  </a:lnTo>
                  <a:lnTo>
                    <a:pt x="3755" y="332"/>
                  </a:lnTo>
                  <a:lnTo>
                    <a:pt x="3755" y="326"/>
                  </a:lnTo>
                  <a:lnTo>
                    <a:pt x="3748" y="326"/>
                  </a:lnTo>
                  <a:lnTo>
                    <a:pt x="3748" y="319"/>
                  </a:lnTo>
                  <a:lnTo>
                    <a:pt x="3748" y="313"/>
                  </a:lnTo>
                  <a:lnTo>
                    <a:pt x="3755" y="313"/>
                  </a:lnTo>
                  <a:lnTo>
                    <a:pt x="3761" y="313"/>
                  </a:lnTo>
                  <a:lnTo>
                    <a:pt x="3761" y="306"/>
                  </a:lnTo>
                  <a:lnTo>
                    <a:pt x="3768" y="306"/>
                  </a:lnTo>
                  <a:lnTo>
                    <a:pt x="3774" y="300"/>
                  </a:lnTo>
                  <a:lnTo>
                    <a:pt x="3774" y="293"/>
                  </a:lnTo>
                  <a:lnTo>
                    <a:pt x="3774" y="287"/>
                  </a:lnTo>
                  <a:lnTo>
                    <a:pt x="3781" y="287"/>
                  </a:lnTo>
                  <a:lnTo>
                    <a:pt x="3781" y="280"/>
                  </a:lnTo>
                  <a:lnTo>
                    <a:pt x="3781" y="274"/>
                  </a:lnTo>
                  <a:lnTo>
                    <a:pt x="3787" y="274"/>
                  </a:lnTo>
                  <a:lnTo>
                    <a:pt x="3787" y="267"/>
                  </a:lnTo>
                  <a:lnTo>
                    <a:pt x="3794" y="267"/>
                  </a:lnTo>
                  <a:lnTo>
                    <a:pt x="3800" y="267"/>
                  </a:lnTo>
                  <a:lnTo>
                    <a:pt x="3807" y="267"/>
                  </a:lnTo>
                  <a:lnTo>
                    <a:pt x="3813" y="267"/>
                  </a:lnTo>
                  <a:lnTo>
                    <a:pt x="3820" y="267"/>
                  </a:lnTo>
                  <a:lnTo>
                    <a:pt x="3826" y="267"/>
                  </a:lnTo>
                  <a:lnTo>
                    <a:pt x="3826" y="274"/>
                  </a:lnTo>
                  <a:lnTo>
                    <a:pt x="3826" y="267"/>
                  </a:lnTo>
                  <a:lnTo>
                    <a:pt x="3833" y="274"/>
                  </a:lnTo>
                  <a:lnTo>
                    <a:pt x="3839" y="274"/>
                  </a:lnTo>
                  <a:lnTo>
                    <a:pt x="3839" y="280"/>
                  </a:lnTo>
                  <a:lnTo>
                    <a:pt x="3839" y="287"/>
                  </a:lnTo>
                  <a:lnTo>
                    <a:pt x="3839" y="293"/>
                  </a:lnTo>
                  <a:lnTo>
                    <a:pt x="3833" y="293"/>
                  </a:lnTo>
                  <a:lnTo>
                    <a:pt x="3833" y="300"/>
                  </a:lnTo>
                  <a:lnTo>
                    <a:pt x="3833" y="306"/>
                  </a:lnTo>
                  <a:lnTo>
                    <a:pt x="3826" y="306"/>
                  </a:lnTo>
                  <a:lnTo>
                    <a:pt x="3826" y="313"/>
                  </a:lnTo>
                  <a:lnTo>
                    <a:pt x="3833" y="313"/>
                  </a:lnTo>
                  <a:lnTo>
                    <a:pt x="3833" y="319"/>
                  </a:lnTo>
                  <a:lnTo>
                    <a:pt x="3839" y="319"/>
                  </a:lnTo>
                  <a:lnTo>
                    <a:pt x="3839" y="326"/>
                  </a:lnTo>
                  <a:lnTo>
                    <a:pt x="3839" y="332"/>
                  </a:lnTo>
                  <a:lnTo>
                    <a:pt x="3839" y="339"/>
                  </a:lnTo>
                  <a:lnTo>
                    <a:pt x="3833" y="339"/>
                  </a:lnTo>
                  <a:lnTo>
                    <a:pt x="3833" y="345"/>
                  </a:lnTo>
                  <a:lnTo>
                    <a:pt x="3839" y="345"/>
                  </a:lnTo>
                  <a:lnTo>
                    <a:pt x="3833" y="345"/>
                  </a:lnTo>
                  <a:lnTo>
                    <a:pt x="3833" y="352"/>
                  </a:lnTo>
                  <a:lnTo>
                    <a:pt x="3839" y="352"/>
                  </a:lnTo>
                  <a:lnTo>
                    <a:pt x="3839" y="358"/>
                  </a:lnTo>
                  <a:lnTo>
                    <a:pt x="3833" y="358"/>
                  </a:lnTo>
                  <a:lnTo>
                    <a:pt x="3839" y="358"/>
                  </a:lnTo>
                  <a:lnTo>
                    <a:pt x="3839" y="365"/>
                  </a:lnTo>
                  <a:lnTo>
                    <a:pt x="3839" y="371"/>
                  </a:lnTo>
                  <a:lnTo>
                    <a:pt x="3833" y="371"/>
                  </a:lnTo>
                  <a:lnTo>
                    <a:pt x="3839" y="378"/>
                  </a:lnTo>
                  <a:lnTo>
                    <a:pt x="3839" y="384"/>
                  </a:lnTo>
                  <a:lnTo>
                    <a:pt x="3846" y="384"/>
                  </a:lnTo>
                  <a:lnTo>
                    <a:pt x="3852" y="384"/>
                  </a:lnTo>
                  <a:lnTo>
                    <a:pt x="3852" y="391"/>
                  </a:lnTo>
                  <a:lnTo>
                    <a:pt x="3846" y="391"/>
                  </a:lnTo>
                  <a:lnTo>
                    <a:pt x="3846" y="397"/>
                  </a:lnTo>
                  <a:lnTo>
                    <a:pt x="3846" y="404"/>
                  </a:lnTo>
                  <a:lnTo>
                    <a:pt x="3846" y="411"/>
                  </a:lnTo>
                  <a:lnTo>
                    <a:pt x="3839" y="411"/>
                  </a:lnTo>
                  <a:lnTo>
                    <a:pt x="3833" y="417"/>
                  </a:lnTo>
                  <a:lnTo>
                    <a:pt x="3839" y="417"/>
                  </a:lnTo>
                  <a:lnTo>
                    <a:pt x="3833" y="417"/>
                  </a:lnTo>
                  <a:lnTo>
                    <a:pt x="3833" y="424"/>
                  </a:lnTo>
                  <a:lnTo>
                    <a:pt x="3826" y="424"/>
                  </a:lnTo>
                  <a:lnTo>
                    <a:pt x="3833" y="424"/>
                  </a:lnTo>
                  <a:lnTo>
                    <a:pt x="3826" y="424"/>
                  </a:lnTo>
                  <a:lnTo>
                    <a:pt x="3826" y="430"/>
                  </a:lnTo>
                  <a:lnTo>
                    <a:pt x="3820" y="430"/>
                  </a:lnTo>
                  <a:lnTo>
                    <a:pt x="3820" y="437"/>
                  </a:lnTo>
                  <a:lnTo>
                    <a:pt x="3813" y="437"/>
                  </a:lnTo>
                  <a:lnTo>
                    <a:pt x="3813" y="443"/>
                  </a:lnTo>
                  <a:lnTo>
                    <a:pt x="3807" y="443"/>
                  </a:lnTo>
                  <a:lnTo>
                    <a:pt x="3800" y="443"/>
                  </a:lnTo>
                  <a:lnTo>
                    <a:pt x="3800" y="437"/>
                  </a:lnTo>
                  <a:lnTo>
                    <a:pt x="3807" y="437"/>
                  </a:lnTo>
                  <a:lnTo>
                    <a:pt x="3800" y="437"/>
                  </a:lnTo>
                  <a:lnTo>
                    <a:pt x="3794" y="437"/>
                  </a:lnTo>
                  <a:lnTo>
                    <a:pt x="3787" y="437"/>
                  </a:lnTo>
                  <a:lnTo>
                    <a:pt x="3781" y="437"/>
                  </a:lnTo>
                  <a:lnTo>
                    <a:pt x="3787" y="437"/>
                  </a:lnTo>
                  <a:lnTo>
                    <a:pt x="3781" y="437"/>
                  </a:lnTo>
                  <a:lnTo>
                    <a:pt x="3787" y="437"/>
                  </a:lnTo>
                  <a:lnTo>
                    <a:pt x="3787" y="443"/>
                  </a:lnTo>
                  <a:lnTo>
                    <a:pt x="3794" y="443"/>
                  </a:lnTo>
                  <a:lnTo>
                    <a:pt x="3800" y="443"/>
                  </a:lnTo>
                  <a:lnTo>
                    <a:pt x="3800" y="450"/>
                  </a:lnTo>
                  <a:lnTo>
                    <a:pt x="3807" y="450"/>
                  </a:lnTo>
                  <a:lnTo>
                    <a:pt x="3813" y="443"/>
                  </a:lnTo>
                  <a:lnTo>
                    <a:pt x="3820" y="443"/>
                  </a:lnTo>
                  <a:lnTo>
                    <a:pt x="3820" y="450"/>
                  </a:lnTo>
                  <a:lnTo>
                    <a:pt x="3826" y="450"/>
                  </a:lnTo>
                  <a:lnTo>
                    <a:pt x="3833" y="450"/>
                  </a:lnTo>
                  <a:lnTo>
                    <a:pt x="3833" y="443"/>
                  </a:lnTo>
                  <a:lnTo>
                    <a:pt x="3833" y="437"/>
                  </a:lnTo>
                  <a:lnTo>
                    <a:pt x="3839" y="437"/>
                  </a:lnTo>
                  <a:lnTo>
                    <a:pt x="3846" y="437"/>
                  </a:lnTo>
                  <a:lnTo>
                    <a:pt x="3852" y="437"/>
                  </a:lnTo>
                  <a:lnTo>
                    <a:pt x="3852" y="430"/>
                  </a:lnTo>
                  <a:lnTo>
                    <a:pt x="3859" y="430"/>
                  </a:lnTo>
                  <a:lnTo>
                    <a:pt x="3859" y="424"/>
                  </a:lnTo>
                  <a:lnTo>
                    <a:pt x="3859" y="417"/>
                  </a:lnTo>
                  <a:lnTo>
                    <a:pt x="3865" y="417"/>
                  </a:lnTo>
                  <a:lnTo>
                    <a:pt x="3865" y="411"/>
                  </a:lnTo>
                  <a:lnTo>
                    <a:pt x="3872" y="411"/>
                  </a:lnTo>
                  <a:lnTo>
                    <a:pt x="3872" y="404"/>
                  </a:lnTo>
                  <a:lnTo>
                    <a:pt x="3872" y="397"/>
                  </a:lnTo>
                  <a:lnTo>
                    <a:pt x="3865" y="397"/>
                  </a:lnTo>
                  <a:lnTo>
                    <a:pt x="3865" y="391"/>
                  </a:lnTo>
                  <a:lnTo>
                    <a:pt x="3865" y="384"/>
                  </a:lnTo>
                  <a:lnTo>
                    <a:pt x="3872" y="384"/>
                  </a:lnTo>
                  <a:lnTo>
                    <a:pt x="3872" y="378"/>
                  </a:lnTo>
                  <a:lnTo>
                    <a:pt x="3879" y="378"/>
                  </a:lnTo>
                  <a:lnTo>
                    <a:pt x="3885" y="378"/>
                  </a:lnTo>
                  <a:lnTo>
                    <a:pt x="3892" y="378"/>
                  </a:lnTo>
                  <a:lnTo>
                    <a:pt x="3898" y="378"/>
                  </a:lnTo>
                  <a:lnTo>
                    <a:pt x="3898" y="384"/>
                  </a:lnTo>
                  <a:lnTo>
                    <a:pt x="3905" y="384"/>
                  </a:lnTo>
                  <a:lnTo>
                    <a:pt x="3911" y="391"/>
                  </a:lnTo>
                  <a:lnTo>
                    <a:pt x="3905" y="391"/>
                  </a:lnTo>
                  <a:lnTo>
                    <a:pt x="3905" y="397"/>
                  </a:lnTo>
                  <a:lnTo>
                    <a:pt x="3911" y="397"/>
                  </a:lnTo>
                  <a:lnTo>
                    <a:pt x="3905" y="404"/>
                  </a:lnTo>
                  <a:lnTo>
                    <a:pt x="3911" y="404"/>
                  </a:lnTo>
                  <a:lnTo>
                    <a:pt x="3905" y="404"/>
                  </a:lnTo>
                  <a:lnTo>
                    <a:pt x="3905" y="411"/>
                  </a:lnTo>
                  <a:lnTo>
                    <a:pt x="3905" y="404"/>
                  </a:lnTo>
                  <a:lnTo>
                    <a:pt x="3905" y="411"/>
                  </a:lnTo>
                  <a:lnTo>
                    <a:pt x="3911" y="411"/>
                  </a:lnTo>
                  <a:lnTo>
                    <a:pt x="3918" y="411"/>
                  </a:lnTo>
                  <a:lnTo>
                    <a:pt x="3918" y="417"/>
                  </a:lnTo>
                  <a:lnTo>
                    <a:pt x="3924" y="417"/>
                  </a:lnTo>
                  <a:lnTo>
                    <a:pt x="3931" y="417"/>
                  </a:lnTo>
                  <a:lnTo>
                    <a:pt x="3931" y="411"/>
                  </a:lnTo>
                  <a:lnTo>
                    <a:pt x="3931" y="417"/>
                  </a:lnTo>
                  <a:lnTo>
                    <a:pt x="3937" y="417"/>
                  </a:lnTo>
                  <a:lnTo>
                    <a:pt x="3937" y="411"/>
                  </a:lnTo>
                  <a:lnTo>
                    <a:pt x="3931" y="411"/>
                  </a:lnTo>
                  <a:lnTo>
                    <a:pt x="3924" y="411"/>
                  </a:lnTo>
                  <a:lnTo>
                    <a:pt x="3931" y="411"/>
                  </a:lnTo>
                  <a:lnTo>
                    <a:pt x="3924" y="411"/>
                  </a:lnTo>
                  <a:lnTo>
                    <a:pt x="3918" y="411"/>
                  </a:lnTo>
                  <a:lnTo>
                    <a:pt x="3911" y="411"/>
                  </a:lnTo>
                  <a:lnTo>
                    <a:pt x="3911" y="404"/>
                  </a:lnTo>
                  <a:lnTo>
                    <a:pt x="3911" y="397"/>
                  </a:lnTo>
                  <a:lnTo>
                    <a:pt x="3918" y="397"/>
                  </a:lnTo>
                  <a:lnTo>
                    <a:pt x="3924" y="397"/>
                  </a:lnTo>
                  <a:lnTo>
                    <a:pt x="3918" y="391"/>
                  </a:lnTo>
                  <a:lnTo>
                    <a:pt x="3918" y="384"/>
                  </a:lnTo>
                  <a:lnTo>
                    <a:pt x="3918" y="378"/>
                  </a:lnTo>
                  <a:lnTo>
                    <a:pt x="3911" y="378"/>
                  </a:lnTo>
                  <a:lnTo>
                    <a:pt x="3905" y="378"/>
                  </a:lnTo>
                  <a:lnTo>
                    <a:pt x="3905" y="371"/>
                  </a:lnTo>
                  <a:lnTo>
                    <a:pt x="3898" y="371"/>
                  </a:lnTo>
                  <a:lnTo>
                    <a:pt x="3892" y="371"/>
                  </a:lnTo>
                  <a:lnTo>
                    <a:pt x="3885" y="371"/>
                  </a:lnTo>
                  <a:lnTo>
                    <a:pt x="3879" y="371"/>
                  </a:lnTo>
                  <a:lnTo>
                    <a:pt x="3872" y="371"/>
                  </a:lnTo>
                  <a:lnTo>
                    <a:pt x="3865" y="371"/>
                  </a:lnTo>
                  <a:lnTo>
                    <a:pt x="3859" y="371"/>
                  </a:lnTo>
                  <a:lnTo>
                    <a:pt x="3852" y="371"/>
                  </a:lnTo>
                  <a:lnTo>
                    <a:pt x="3859" y="365"/>
                  </a:lnTo>
                  <a:lnTo>
                    <a:pt x="3852" y="358"/>
                  </a:lnTo>
                  <a:lnTo>
                    <a:pt x="3852" y="352"/>
                  </a:lnTo>
                  <a:lnTo>
                    <a:pt x="3852" y="345"/>
                  </a:lnTo>
                  <a:lnTo>
                    <a:pt x="3859" y="339"/>
                  </a:lnTo>
                  <a:lnTo>
                    <a:pt x="3865" y="339"/>
                  </a:lnTo>
                  <a:lnTo>
                    <a:pt x="3865" y="332"/>
                  </a:lnTo>
                  <a:lnTo>
                    <a:pt x="3859" y="332"/>
                  </a:lnTo>
                  <a:lnTo>
                    <a:pt x="3859" y="326"/>
                  </a:lnTo>
                  <a:lnTo>
                    <a:pt x="3859" y="319"/>
                  </a:lnTo>
                  <a:lnTo>
                    <a:pt x="3852" y="319"/>
                  </a:lnTo>
                  <a:lnTo>
                    <a:pt x="3852" y="313"/>
                  </a:lnTo>
                  <a:lnTo>
                    <a:pt x="3846" y="313"/>
                  </a:lnTo>
                  <a:lnTo>
                    <a:pt x="3846" y="306"/>
                  </a:lnTo>
                  <a:lnTo>
                    <a:pt x="3852" y="306"/>
                  </a:lnTo>
                  <a:lnTo>
                    <a:pt x="3852" y="300"/>
                  </a:lnTo>
                  <a:lnTo>
                    <a:pt x="3859" y="293"/>
                  </a:lnTo>
                  <a:lnTo>
                    <a:pt x="3865" y="293"/>
                  </a:lnTo>
                  <a:lnTo>
                    <a:pt x="3872" y="293"/>
                  </a:lnTo>
                  <a:lnTo>
                    <a:pt x="3872" y="287"/>
                  </a:lnTo>
                  <a:lnTo>
                    <a:pt x="3872" y="280"/>
                  </a:lnTo>
                  <a:lnTo>
                    <a:pt x="3872" y="274"/>
                  </a:lnTo>
                  <a:lnTo>
                    <a:pt x="3872" y="267"/>
                  </a:lnTo>
                  <a:lnTo>
                    <a:pt x="3879" y="267"/>
                  </a:lnTo>
                  <a:lnTo>
                    <a:pt x="3879" y="274"/>
                  </a:lnTo>
                  <a:lnTo>
                    <a:pt x="3885" y="274"/>
                  </a:lnTo>
                  <a:lnTo>
                    <a:pt x="3885" y="280"/>
                  </a:lnTo>
                  <a:lnTo>
                    <a:pt x="3885" y="287"/>
                  </a:lnTo>
                  <a:lnTo>
                    <a:pt x="3879" y="287"/>
                  </a:lnTo>
                  <a:lnTo>
                    <a:pt x="3879" y="293"/>
                  </a:lnTo>
                  <a:lnTo>
                    <a:pt x="3879" y="300"/>
                  </a:lnTo>
                  <a:lnTo>
                    <a:pt x="3879" y="306"/>
                  </a:lnTo>
                  <a:lnTo>
                    <a:pt x="3879" y="313"/>
                  </a:lnTo>
                  <a:lnTo>
                    <a:pt x="3885" y="313"/>
                  </a:lnTo>
                  <a:lnTo>
                    <a:pt x="3892" y="313"/>
                  </a:lnTo>
                  <a:lnTo>
                    <a:pt x="3898" y="313"/>
                  </a:lnTo>
                  <a:lnTo>
                    <a:pt x="3905" y="319"/>
                  </a:lnTo>
                  <a:lnTo>
                    <a:pt x="3911" y="319"/>
                  </a:lnTo>
                  <a:lnTo>
                    <a:pt x="3918" y="319"/>
                  </a:lnTo>
                  <a:lnTo>
                    <a:pt x="3918" y="326"/>
                  </a:lnTo>
                  <a:lnTo>
                    <a:pt x="3924" y="326"/>
                  </a:lnTo>
                  <a:lnTo>
                    <a:pt x="3931" y="326"/>
                  </a:lnTo>
                  <a:lnTo>
                    <a:pt x="3937" y="326"/>
                  </a:lnTo>
                  <a:lnTo>
                    <a:pt x="3937" y="319"/>
                  </a:lnTo>
                  <a:lnTo>
                    <a:pt x="3931" y="319"/>
                  </a:lnTo>
                  <a:lnTo>
                    <a:pt x="3931" y="326"/>
                  </a:lnTo>
                  <a:lnTo>
                    <a:pt x="3924" y="326"/>
                  </a:lnTo>
                  <a:lnTo>
                    <a:pt x="3924" y="319"/>
                  </a:lnTo>
                  <a:lnTo>
                    <a:pt x="3924" y="313"/>
                  </a:lnTo>
                  <a:lnTo>
                    <a:pt x="3918" y="313"/>
                  </a:lnTo>
                  <a:lnTo>
                    <a:pt x="3911" y="313"/>
                  </a:lnTo>
                  <a:lnTo>
                    <a:pt x="3905" y="313"/>
                  </a:lnTo>
                  <a:lnTo>
                    <a:pt x="3905" y="306"/>
                  </a:lnTo>
                  <a:lnTo>
                    <a:pt x="3905" y="313"/>
                  </a:lnTo>
                  <a:lnTo>
                    <a:pt x="3905" y="306"/>
                  </a:lnTo>
                  <a:lnTo>
                    <a:pt x="3898" y="306"/>
                  </a:lnTo>
                  <a:lnTo>
                    <a:pt x="3892" y="306"/>
                  </a:lnTo>
                  <a:lnTo>
                    <a:pt x="3892" y="300"/>
                  </a:lnTo>
                  <a:lnTo>
                    <a:pt x="3892" y="293"/>
                  </a:lnTo>
                  <a:lnTo>
                    <a:pt x="3898" y="293"/>
                  </a:lnTo>
                  <a:lnTo>
                    <a:pt x="3905" y="293"/>
                  </a:lnTo>
                  <a:lnTo>
                    <a:pt x="3911" y="300"/>
                  </a:lnTo>
                  <a:lnTo>
                    <a:pt x="3918" y="300"/>
                  </a:lnTo>
                  <a:lnTo>
                    <a:pt x="3924" y="300"/>
                  </a:lnTo>
                  <a:lnTo>
                    <a:pt x="3924" y="293"/>
                  </a:lnTo>
                  <a:lnTo>
                    <a:pt x="3918" y="293"/>
                  </a:lnTo>
                  <a:lnTo>
                    <a:pt x="3911" y="293"/>
                  </a:lnTo>
                  <a:lnTo>
                    <a:pt x="3911" y="287"/>
                  </a:lnTo>
                  <a:lnTo>
                    <a:pt x="3918" y="287"/>
                  </a:lnTo>
                  <a:lnTo>
                    <a:pt x="3924" y="280"/>
                  </a:lnTo>
                  <a:lnTo>
                    <a:pt x="3931" y="280"/>
                  </a:lnTo>
                  <a:lnTo>
                    <a:pt x="3937" y="280"/>
                  </a:lnTo>
                  <a:lnTo>
                    <a:pt x="3944" y="280"/>
                  </a:lnTo>
                  <a:lnTo>
                    <a:pt x="3944" y="287"/>
                  </a:lnTo>
                  <a:lnTo>
                    <a:pt x="3950" y="287"/>
                  </a:lnTo>
                  <a:lnTo>
                    <a:pt x="3957" y="287"/>
                  </a:lnTo>
                  <a:lnTo>
                    <a:pt x="3957" y="293"/>
                  </a:lnTo>
                  <a:lnTo>
                    <a:pt x="3963" y="293"/>
                  </a:lnTo>
                  <a:lnTo>
                    <a:pt x="3957" y="293"/>
                  </a:lnTo>
                  <a:lnTo>
                    <a:pt x="3963" y="293"/>
                  </a:lnTo>
                  <a:lnTo>
                    <a:pt x="3970" y="300"/>
                  </a:lnTo>
                  <a:lnTo>
                    <a:pt x="3976" y="300"/>
                  </a:lnTo>
                  <a:lnTo>
                    <a:pt x="3983" y="300"/>
                  </a:lnTo>
                  <a:lnTo>
                    <a:pt x="3989" y="300"/>
                  </a:lnTo>
                  <a:lnTo>
                    <a:pt x="3996" y="300"/>
                  </a:lnTo>
                  <a:lnTo>
                    <a:pt x="4002" y="300"/>
                  </a:lnTo>
                  <a:lnTo>
                    <a:pt x="4002" y="306"/>
                  </a:lnTo>
                  <a:lnTo>
                    <a:pt x="3996" y="306"/>
                  </a:lnTo>
                  <a:lnTo>
                    <a:pt x="3996" y="313"/>
                  </a:lnTo>
                  <a:lnTo>
                    <a:pt x="3989" y="313"/>
                  </a:lnTo>
                  <a:lnTo>
                    <a:pt x="3983" y="313"/>
                  </a:lnTo>
                  <a:lnTo>
                    <a:pt x="3983" y="319"/>
                  </a:lnTo>
                  <a:lnTo>
                    <a:pt x="3983" y="326"/>
                  </a:lnTo>
                  <a:lnTo>
                    <a:pt x="3983" y="332"/>
                  </a:lnTo>
                  <a:lnTo>
                    <a:pt x="3983" y="339"/>
                  </a:lnTo>
                  <a:lnTo>
                    <a:pt x="3983" y="345"/>
                  </a:lnTo>
                  <a:lnTo>
                    <a:pt x="3983" y="339"/>
                  </a:lnTo>
                  <a:lnTo>
                    <a:pt x="3983" y="332"/>
                  </a:lnTo>
                  <a:lnTo>
                    <a:pt x="3989" y="332"/>
                  </a:lnTo>
                  <a:lnTo>
                    <a:pt x="3989" y="326"/>
                  </a:lnTo>
                  <a:lnTo>
                    <a:pt x="3989" y="319"/>
                  </a:lnTo>
                  <a:lnTo>
                    <a:pt x="3996" y="326"/>
                  </a:lnTo>
                  <a:lnTo>
                    <a:pt x="3996" y="332"/>
                  </a:lnTo>
                  <a:lnTo>
                    <a:pt x="3996" y="339"/>
                  </a:lnTo>
                  <a:lnTo>
                    <a:pt x="3989" y="339"/>
                  </a:lnTo>
                  <a:lnTo>
                    <a:pt x="3989" y="345"/>
                  </a:lnTo>
                  <a:lnTo>
                    <a:pt x="3996" y="345"/>
                  </a:lnTo>
                  <a:lnTo>
                    <a:pt x="3996" y="339"/>
                  </a:lnTo>
                  <a:lnTo>
                    <a:pt x="4002" y="339"/>
                  </a:lnTo>
                  <a:lnTo>
                    <a:pt x="4009" y="339"/>
                  </a:lnTo>
                  <a:lnTo>
                    <a:pt x="4009" y="332"/>
                  </a:lnTo>
                  <a:lnTo>
                    <a:pt x="4002" y="332"/>
                  </a:lnTo>
                  <a:lnTo>
                    <a:pt x="4002" y="326"/>
                  </a:lnTo>
                  <a:lnTo>
                    <a:pt x="4002" y="319"/>
                  </a:lnTo>
                  <a:lnTo>
                    <a:pt x="3996" y="319"/>
                  </a:lnTo>
                  <a:lnTo>
                    <a:pt x="3996" y="313"/>
                  </a:lnTo>
                  <a:lnTo>
                    <a:pt x="4002" y="313"/>
                  </a:lnTo>
                  <a:lnTo>
                    <a:pt x="4002" y="306"/>
                  </a:lnTo>
                  <a:lnTo>
                    <a:pt x="4002" y="300"/>
                  </a:lnTo>
                  <a:lnTo>
                    <a:pt x="3996" y="300"/>
                  </a:lnTo>
                  <a:lnTo>
                    <a:pt x="3989" y="293"/>
                  </a:lnTo>
                  <a:lnTo>
                    <a:pt x="3989" y="300"/>
                  </a:lnTo>
                  <a:lnTo>
                    <a:pt x="3989" y="293"/>
                  </a:lnTo>
                  <a:lnTo>
                    <a:pt x="3983" y="293"/>
                  </a:lnTo>
                  <a:lnTo>
                    <a:pt x="3983" y="287"/>
                  </a:lnTo>
                  <a:lnTo>
                    <a:pt x="3976" y="287"/>
                  </a:lnTo>
                  <a:lnTo>
                    <a:pt x="3970" y="287"/>
                  </a:lnTo>
                  <a:lnTo>
                    <a:pt x="3963" y="280"/>
                  </a:lnTo>
                  <a:lnTo>
                    <a:pt x="3963" y="274"/>
                  </a:lnTo>
                  <a:lnTo>
                    <a:pt x="3957" y="274"/>
                  </a:lnTo>
                  <a:lnTo>
                    <a:pt x="3963" y="274"/>
                  </a:lnTo>
                  <a:lnTo>
                    <a:pt x="3963" y="267"/>
                  </a:lnTo>
                  <a:lnTo>
                    <a:pt x="3957" y="260"/>
                  </a:lnTo>
                  <a:lnTo>
                    <a:pt x="3950" y="260"/>
                  </a:lnTo>
                  <a:lnTo>
                    <a:pt x="3957" y="260"/>
                  </a:lnTo>
                  <a:lnTo>
                    <a:pt x="3957" y="254"/>
                  </a:lnTo>
                  <a:lnTo>
                    <a:pt x="3950" y="254"/>
                  </a:lnTo>
                  <a:lnTo>
                    <a:pt x="3957" y="254"/>
                  </a:lnTo>
                  <a:lnTo>
                    <a:pt x="3957" y="247"/>
                  </a:lnTo>
                  <a:lnTo>
                    <a:pt x="3963" y="247"/>
                  </a:lnTo>
                  <a:lnTo>
                    <a:pt x="3970" y="247"/>
                  </a:lnTo>
                  <a:lnTo>
                    <a:pt x="3976" y="247"/>
                  </a:lnTo>
                  <a:lnTo>
                    <a:pt x="3983" y="247"/>
                  </a:lnTo>
                  <a:lnTo>
                    <a:pt x="3989" y="247"/>
                  </a:lnTo>
                  <a:lnTo>
                    <a:pt x="3996" y="247"/>
                  </a:lnTo>
                  <a:lnTo>
                    <a:pt x="4002" y="247"/>
                  </a:lnTo>
                  <a:lnTo>
                    <a:pt x="4009" y="247"/>
                  </a:lnTo>
                  <a:lnTo>
                    <a:pt x="4015" y="247"/>
                  </a:lnTo>
                  <a:lnTo>
                    <a:pt x="4015" y="241"/>
                  </a:lnTo>
                  <a:lnTo>
                    <a:pt x="4022" y="241"/>
                  </a:lnTo>
                  <a:lnTo>
                    <a:pt x="4022" y="247"/>
                  </a:lnTo>
                  <a:lnTo>
                    <a:pt x="4028" y="247"/>
                  </a:lnTo>
                  <a:lnTo>
                    <a:pt x="4035" y="247"/>
                  </a:lnTo>
                  <a:lnTo>
                    <a:pt x="4035" y="241"/>
                  </a:lnTo>
                  <a:lnTo>
                    <a:pt x="4041" y="241"/>
                  </a:lnTo>
                  <a:lnTo>
                    <a:pt x="4048" y="241"/>
                  </a:lnTo>
                  <a:lnTo>
                    <a:pt x="4055" y="241"/>
                  </a:lnTo>
                  <a:lnTo>
                    <a:pt x="4055" y="247"/>
                  </a:lnTo>
                  <a:lnTo>
                    <a:pt x="4048" y="247"/>
                  </a:lnTo>
                  <a:lnTo>
                    <a:pt x="4041" y="247"/>
                  </a:lnTo>
                  <a:lnTo>
                    <a:pt x="4035" y="254"/>
                  </a:lnTo>
                  <a:lnTo>
                    <a:pt x="4041" y="254"/>
                  </a:lnTo>
                  <a:lnTo>
                    <a:pt x="4041" y="260"/>
                  </a:lnTo>
                  <a:lnTo>
                    <a:pt x="4048" y="260"/>
                  </a:lnTo>
                  <a:lnTo>
                    <a:pt x="4055" y="260"/>
                  </a:lnTo>
                  <a:lnTo>
                    <a:pt x="4055" y="267"/>
                  </a:lnTo>
                  <a:lnTo>
                    <a:pt x="4055" y="260"/>
                  </a:lnTo>
                  <a:lnTo>
                    <a:pt x="4048" y="260"/>
                  </a:lnTo>
                  <a:lnTo>
                    <a:pt x="4041" y="260"/>
                  </a:lnTo>
                  <a:lnTo>
                    <a:pt x="4041" y="254"/>
                  </a:lnTo>
                  <a:lnTo>
                    <a:pt x="4035" y="254"/>
                  </a:lnTo>
                  <a:lnTo>
                    <a:pt x="4041" y="254"/>
                  </a:lnTo>
                  <a:lnTo>
                    <a:pt x="4041" y="247"/>
                  </a:lnTo>
                  <a:lnTo>
                    <a:pt x="4048" y="247"/>
                  </a:lnTo>
                  <a:lnTo>
                    <a:pt x="4055" y="247"/>
                  </a:lnTo>
                  <a:lnTo>
                    <a:pt x="4061" y="247"/>
                  </a:lnTo>
                  <a:lnTo>
                    <a:pt x="4061" y="241"/>
                  </a:lnTo>
                  <a:lnTo>
                    <a:pt x="4068" y="241"/>
                  </a:lnTo>
                  <a:lnTo>
                    <a:pt x="4061" y="241"/>
                  </a:lnTo>
                  <a:lnTo>
                    <a:pt x="4055" y="234"/>
                  </a:lnTo>
                  <a:lnTo>
                    <a:pt x="4061" y="234"/>
                  </a:lnTo>
                  <a:lnTo>
                    <a:pt x="4055" y="234"/>
                  </a:lnTo>
                  <a:lnTo>
                    <a:pt x="4055" y="228"/>
                  </a:lnTo>
                  <a:lnTo>
                    <a:pt x="4048" y="228"/>
                  </a:lnTo>
                  <a:lnTo>
                    <a:pt x="4041" y="228"/>
                  </a:lnTo>
                  <a:lnTo>
                    <a:pt x="4048" y="228"/>
                  </a:lnTo>
                  <a:lnTo>
                    <a:pt x="4041" y="228"/>
                  </a:lnTo>
                  <a:lnTo>
                    <a:pt x="4041" y="221"/>
                  </a:lnTo>
                  <a:lnTo>
                    <a:pt x="4048" y="221"/>
                  </a:lnTo>
                  <a:lnTo>
                    <a:pt x="4048" y="228"/>
                  </a:lnTo>
                  <a:lnTo>
                    <a:pt x="4055" y="228"/>
                  </a:lnTo>
                  <a:lnTo>
                    <a:pt x="4048" y="228"/>
                  </a:lnTo>
                  <a:lnTo>
                    <a:pt x="4055" y="228"/>
                  </a:lnTo>
                  <a:lnTo>
                    <a:pt x="4061" y="228"/>
                  </a:lnTo>
                  <a:lnTo>
                    <a:pt x="4055" y="228"/>
                  </a:lnTo>
                  <a:lnTo>
                    <a:pt x="4055" y="221"/>
                  </a:lnTo>
                  <a:lnTo>
                    <a:pt x="4048" y="221"/>
                  </a:lnTo>
                  <a:lnTo>
                    <a:pt x="4041" y="221"/>
                  </a:lnTo>
                  <a:lnTo>
                    <a:pt x="4035" y="221"/>
                  </a:lnTo>
                  <a:lnTo>
                    <a:pt x="4035" y="215"/>
                  </a:lnTo>
                  <a:lnTo>
                    <a:pt x="4041" y="215"/>
                  </a:lnTo>
                  <a:lnTo>
                    <a:pt x="4048" y="215"/>
                  </a:lnTo>
                  <a:lnTo>
                    <a:pt x="4041" y="215"/>
                  </a:lnTo>
                  <a:lnTo>
                    <a:pt x="4048" y="215"/>
                  </a:lnTo>
                  <a:lnTo>
                    <a:pt x="4048" y="221"/>
                  </a:lnTo>
                  <a:lnTo>
                    <a:pt x="4055" y="221"/>
                  </a:lnTo>
                  <a:lnTo>
                    <a:pt x="4055" y="215"/>
                  </a:lnTo>
                  <a:lnTo>
                    <a:pt x="4061" y="208"/>
                  </a:lnTo>
                  <a:lnTo>
                    <a:pt x="4068" y="208"/>
                  </a:lnTo>
                  <a:lnTo>
                    <a:pt x="4061" y="208"/>
                  </a:lnTo>
                  <a:lnTo>
                    <a:pt x="4055" y="208"/>
                  </a:lnTo>
                  <a:lnTo>
                    <a:pt x="4055" y="202"/>
                  </a:lnTo>
                  <a:lnTo>
                    <a:pt x="4061" y="202"/>
                  </a:lnTo>
                  <a:lnTo>
                    <a:pt x="4068" y="202"/>
                  </a:lnTo>
                  <a:lnTo>
                    <a:pt x="4074" y="202"/>
                  </a:lnTo>
                  <a:lnTo>
                    <a:pt x="4081" y="195"/>
                  </a:lnTo>
                  <a:lnTo>
                    <a:pt x="4087" y="195"/>
                  </a:lnTo>
                  <a:lnTo>
                    <a:pt x="4094" y="195"/>
                  </a:lnTo>
                  <a:lnTo>
                    <a:pt x="4100" y="195"/>
                  </a:lnTo>
                  <a:lnTo>
                    <a:pt x="4100" y="189"/>
                  </a:lnTo>
                  <a:lnTo>
                    <a:pt x="4107" y="189"/>
                  </a:lnTo>
                  <a:lnTo>
                    <a:pt x="4113" y="189"/>
                  </a:lnTo>
                  <a:lnTo>
                    <a:pt x="4120" y="189"/>
                  </a:lnTo>
                  <a:lnTo>
                    <a:pt x="4126" y="189"/>
                  </a:lnTo>
                  <a:lnTo>
                    <a:pt x="4133" y="189"/>
                  </a:lnTo>
                  <a:lnTo>
                    <a:pt x="4139" y="189"/>
                  </a:lnTo>
                  <a:lnTo>
                    <a:pt x="4139" y="182"/>
                  </a:lnTo>
                  <a:lnTo>
                    <a:pt x="4146" y="182"/>
                  </a:lnTo>
                  <a:lnTo>
                    <a:pt x="4152" y="182"/>
                  </a:lnTo>
                  <a:lnTo>
                    <a:pt x="4159" y="182"/>
                  </a:lnTo>
                  <a:lnTo>
                    <a:pt x="4165" y="182"/>
                  </a:lnTo>
                  <a:lnTo>
                    <a:pt x="4159" y="182"/>
                  </a:lnTo>
                  <a:lnTo>
                    <a:pt x="4152" y="182"/>
                  </a:lnTo>
                  <a:lnTo>
                    <a:pt x="4146" y="182"/>
                  </a:lnTo>
                  <a:lnTo>
                    <a:pt x="4146" y="176"/>
                  </a:lnTo>
                  <a:lnTo>
                    <a:pt x="4152" y="176"/>
                  </a:lnTo>
                  <a:lnTo>
                    <a:pt x="4146" y="176"/>
                  </a:lnTo>
                  <a:lnTo>
                    <a:pt x="4152" y="176"/>
                  </a:lnTo>
                  <a:lnTo>
                    <a:pt x="4159" y="176"/>
                  </a:lnTo>
                  <a:lnTo>
                    <a:pt x="4165" y="176"/>
                  </a:lnTo>
                  <a:lnTo>
                    <a:pt x="4172" y="176"/>
                  </a:lnTo>
                  <a:lnTo>
                    <a:pt x="4178" y="176"/>
                  </a:lnTo>
                  <a:lnTo>
                    <a:pt x="4185" y="176"/>
                  </a:lnTo>
                  <a:lnTo>
                    <a:pt x="4191" y="176"/>
                  </a:lnTo>
                  <a:lnTo>
                    <a:pt x="4198" y="176"/>
                  </a:lnTo>
                  <a:lnTo>
                    <a:pt x="4191" y="176"/>
                  </a:lnTo>
                  <a:lnTo>
                    <a:pt x="4191" y="182"/>
                  </a:lnTo>
                  <a:lnTo>
                    <a:pt x="4185" y="182"/>
                  </a:lnTo>
                  <a:lnTo>
                    <a:pt x="4191" y="182"/>
                  </a:lnTo>
                  <a:lnTo>
                    <a:pt x="4198" y="182"/>
                  </a:lnTo>
                  <a:lnTo>
                    <a:pt x="4198" y="176"/>
                  </a:lnTo>
                  <a:lnTo>
                    <a:pt x="4204" y="176"/>
                  </a:lnTo>
                  <a:lnTo>
                    <a:pt x="4204" y="182"/>
                  </a:lnTo>
                  <a:lnTo>
                    <a:pt x="4198" y="182"/>
                  </a:lnTo>
                  <a:lnTo>
                    <a:pt x="4204" y="182"/>
                  </a:lnTo>
                  <a:lnTo>
                    <a:pt x="4211" y="176"/>
                  </a:lnTo>
                  <a:lnTo>
                    <a:pt x="4211" y="182"/>
                  </a:lnTo>
                  <a:lnTo>
                    <a:pt x="4211" y="176"/>
                  </a:lnTo>
                  <a:lnTo>
                    <a:pt x="4218" y="176"/>
                  </a:lnTo>
                  <a:lnTo>
                    <a:pt x="4218" y="182"/>
                  </a:lnTo>
                  <a:lnTo>
                    <a:pt x="4218" y="176"/>
                  </a:lnTo>
                  <a:lnTo>
                    <a:pt x="4224" y="176"/>
                  </a:lnTo>
                  <a:lnTo>
                    <a:pt x="4231" y="176"/>
                  </a:lnTo>
                  <a:lnTo>
                    <a:pt x="4231" y="169"/>
                  </a:lnTo>
                  <a:lnTo>
                    <a:pt x="4237" y="169"/>
                  </a:lnTo>
                  <a:lnTo>
                    <a:pt x="4237" y="176"/>
                  </a:lnTo>
                  <a:lnTo>
                    <a:pt x="4237" y="169"/>
                  </a:lnTo>
                  <a:lnTo>
                    <a:pt x="4244" y="169"/>
                  </a:lnTo>
                  <a:lnTo>
                    <a:pt x="4244" y="176"/>
                  </a:lnTo>
                  <a:lnTo>
                    <a:pt x="4237" y="176"/>
                  </a:lnTo>
                  <a:lnTo>
                    <a:pt x="4244" y="176"/>
                  </a:lnTo>
                  <a:lnTo>
                    <a:pt x="4250" y="176"/>
                  </a:lnTo>
                  <a:lnTo>
                    <a:pt x="4244" y="176"/>
                  </a:lnTo>
                  <a:lnTo>
                    <a:pt x="4250" y="176"/>
                  </a:lnTo>
                  <a:lnTo>
                    <a:pt x="4250" y="182"/>
                  </a:lnTo>
                  <a:lnTo>
                    <a:pt x="4244" y="182"/>
                  </a:lnTo>
                  <a:lnTo>
                    <a:pt x="4237" y="189"/>
                  </a:lnTo>
                  <a:lnTo>
                    <a:pt x="4244" y="189"/>
                  </a:lnTo>
                  <a:lnTo>
                    <a:pt x="4244" y="195"/>
                  </a:lnTo>
                  <a:lnTo>
                    <a:pt x="4250" y="195"/>
                  </a:lnTo>
                  <a:lnTo>
                    <a:pt x="4250" y="202"/>
                  </a:lnTo>
                  <a:lnTo>
                    <a:pt x="4257" y="202"/>
                  </a:lnTo>
                  <a:lnTo>
                    <a:pt x="4250" y="195"/>
                  </a:lnTo>
                  <a:lnTo>
                    <a:pt x="4244" y="195"/>
                  </a:lnTo>
                  <a:lnTo>
                    <a:pt x="4244" y="189"/>
                  </a:lnTo>
                  <a:lnTo>
                    <a:pt x="4244" y="182"/>
                  </a:lnTo>
                  <a:lnTo>
                    <a:pt x="4250" y="182"/>
                  </a:lnTo>
                  <a:lnTo>
                    <a:pt x="4250" y="176"/>
                  </a:lnTo>
                  <a:lnTo>
                    <a:pt x="4250" y="169"/>
                  </a:lnTo>
                  <a:lnTo>
                    <a:pt x="4244" y="169"/>
                  </a:lnTo>
                  <a:lnTo>
                    <a:pt x="4237" y="169"/>
                  </a:lnTo>
                  <a:lnTo>
                    <a:pt x="4237" y="163"/>
                  </a:lnTo>
                  <a:lnTo>
                    <a:pt x="4244" y="163"/>
                  </a:lnTo>
                  <a:lnTo>
                    <a:pt x="4250" y="163"/>
                  </a:lnTo>
                  <a:lnTo>
                    <a:pt x="4257" y="163"/>
                  </a:lnTo>
                  <a:lnTo>
                    <a:pt x="4263" y="163"/>
                  </a:lnTo>
                  <a:lnTo>
                    <a:pt x="4270" y="163"/>
                  </a:lnTo>
                  <a:lnTo>
                    <a:pt x="4276" y="163"/>
                  </a:lnTo>
                  <a:lnTo>
                    <a:pt x="4283" y="163"/>
                  </a:lnTo>
                  <a:lnTo>
                    <a:pt x="4283" y="169"/>
                  </a:lnTo>
                  <a:lnTo>
                    <a:pt x="4289" y="169"/>
                  </a:lnTo>
                  <a:lnTo>
                    <a:pt x="4283" y="169"/>
                  </a:lnTo>
                  <a:lnTo>
                    <a:pt x="4283" y="163"/>
                  </a:lnTo>
                  <a:lnTo>
                    <a:pt x="4276" y="163"/>
                  </a:lnTo>
                  <a:lnTo>
                    <a:pt x="4270" y="163"/>
                  </a:lnTo>
                  <a:lnTo>
                    <a:pt x="4270" y="156"/>
                  </a:lnTo>
                  <a:lnTo>
                    <a:pt x="4263" y="150"/>
                  </a:lnTo>
                  <a:lnTo>
                    <a:pt x="4270" y="150"/>
                  </a:lnTo>
                  <a:lnTo>
                    <a:pt x="4270" y="143"/>
                  </a:lnTo>
                  <a:lnTo>
                    <a:pt x="4276" y="143"/>
                  </a:lnTo>
                  <a:lnTo>
                    <a:pt x="4283" y="143"/>
                  </a:lnTo>
                  <a:lnTo>
                    <a:pt x="4283" y="137"/>
                  </a:lnTo>
                  <a:lnTo>
                    <a:pt x="4289" y="137"/>
                  </a:lnTo>
                  <a:lnTo>
                    <a:pt x="4296" y="130"/>
                  </a:lnTo>
                  <a:lnTo>
                    <a:pt x="4302" y="130"/>
                  </a:lnTo>
                  <a:lnTo>
                    <a:pt x="4309" y="130"/>
                  </a:lnTo>
                  <a:lnTo>
                    <a:pt x="4315" y="124"/>
                  </a:lnTo>
                  <a:lnTo>
                    <a:pt x="4322" y="124"/>
                  </a:lnTo>
                  <a:lnTo>
                    <a:pt x="4322" y="130"/>
                  </a:lnTo>
                  <a:lnTo>
                    <a:pt x="4315" y="130"/>
                  </a:lnTo>
                  <a:lnTo>
                    <a:pt x="4322" y="130"/>
                  </a:lnTo>
                  <a:lnTo>
                    <a:pt x="4328" y="130"/>
                  </a:lnTo>
                  <a:lnTo>
                    <a:pt x="4335" y="130"/>
                  </a:lnTo>
                  <a:lnTo>
                    <a:pt x="4341" y="130"/>
                  </a:lnTo>
                  <a:lnTo>
                    <a:pt x="4341" y="137"/>
                  </a:lnTo>
                  <a:lnTo>
                    <a:pt x="4348" y="137"/>
                  </a:lnTo>
                  <a:lnTo>
                    <a:pt x="4341" y="137"/>
                  </a:lnTo>
                  <a:lnTo>
                    <a:pt x="4335" y="143"/>
                  </a:lnTo>
                  <a:lnTo>
                    <a:pt x="4328" y="143"/>
                  </a:lnTo>
                  <a:lnTo>
                    <a:pt x="4322" y="143"/>
                  </a:lnTo>
                  <a:lnTo>
                    <a:pt x="4315" y="143"/>
                  </a:lnTo>
                  <a:lnTo>
                    <a:pt x="4322" y="143"/>
                  </a:lnTo>
                  <a:lnTo>
                    <a:pt x="4328" y="143"/>
                  </a:lnTo>
                  <a:lnTo>
                    <a:pt x="4335" y="143"/>
                  </a:lnTo>
                  <a:lnTo>
                    <a:pt x="4341" y="143"/>
                  </a:lnTo>
                  <a:lnTo>
                    <a:pt x="4341" y="150"/>
                  </a:lnTo>
                  <a:lnTo>
                    <a:pt x="4335" y="150"/>
                  </a:lnTo>
                  <a:lnTo>
                    <a:pt x="4341" y="150"/>
                  </a:lnTo>
                  <a:lnTo>
                    <a:pt x="4348" y="150"/>
                  </a:lnTo>
                  <a:lnTo>
                    <a:pt x="4354" y="150"/>
                  </a:lnTo>
                  <a:lnTo>
                    <a:pt x="4361" y="150"/>
                  </a:lnTo>
                  <a:lnTo>
                    <a:pt x="4367" y="150"/>
                  </a:lnTo>
                  <a:lnTo>
                    <a:pt x="4361" y="150"/>
                  </a:lnTo>
                  <a:lnTo>
                    <a:pt x="4367" y="150"/>
                  </a:lnTo>
                  <a:lnTo>
                    <a:pt x="4361" y="156"/>
                  </a:lnTo>
                  <a:lnTo>
                    <a:pt x="4354" y="156"/>
                  </a:lnTo>
                  <a:lnTo>
                    <a:pt x="4354" y="163"/>
                  </a:lnTo>
                  <a:lnTo>
                    <a:pt x="4348" y="163"/>
                  </a:lnTo>
                  <a:lnTo>
                    <a:pt x="4354" y="163"/>
                  </a:lnTo>
                  <a:lnTo>
                    <a:pt x="4361" y="163"/>
                  </a:lnTo>
                  <a:lnTo>
                    <a:pt x="4367" y="163"/>
                  </a:lnTo>
                  <a:lnTo>
                    <a:pt x="4374" y="163"/>
                  </a:lnTo>
                  <a:lnTo>
                    <a:pt x="4374" y="156"/>
                  </a:lnTo>
                  <a:lnTo>
                    <a:pt x="4380" y="156"/>
                  </a:lnTo>
                  <a:lnTo>
                    <a:pt x="4387" y="156"/>
                  </a:lnTo>
                  <a:lnTo>
                    <a:pt x="4394" y="156"/>
                  </a:lnTo>
                  <a:lnTo>
                    <a:pt x="4400" y="156"/>
                  </a:lnTo>
                  <a:lnTo>
                    <a:pt x="4407" y="156"/>
                  </a:lnTo>
                  <a:lnTo>
                    <a:pt x="4413" y="156"/>
                  </a:lnTo>
                  <a:lnTo>
                    <a:pt x="4420" y="156"/>
                  </a:lnTo>
                  <a:lnTo>
                    <a:pt x="4426" y="156"/>
                  </a:lnTo>
                  <a:lnTo>
                    <a:pt x="4426" y="163"/>
                  </a:lnTo>
                  <a:lnTo>
                    <a:pt x="4433" y="163"/>
                  </a:lnTo>
                  <a:lnTo>
                    <a:pt x="4439" y="163"/>
                  </a:lnTo>
                  <a:lnTo>
                    <a:pt x="4433" y="169"/>
                  </a:lnTo>
                  <a:lnTo>
                    <a:pt x="4439" y="169"/>
                  </a:lnTo>
                  <a:lnTo>
                    <a:pt x="4439" y="163"/>
                  </a:lnTo>
                  <a:lnTo>
                    <a:pt x="4446" y="169"/>
                  </a:lnTo>
                  <a:lnTo>
                    <a:pt x="4446" y="176"/>
                  </a:lnTo>
                  <a:lnTo>
                    <a:pt x="4452" y="176"/>
                  </a:lnTo>
                  <a:lnTo>
                    <a:pt x="4452" y="169"/>
                  </a:lnTo>
                  <a:lnTo>
                    <a:pt x="4459" y="169"/>
                  </a:lnTo>
                  <a:lnTo>
                    <a:pt x="4459" y="176"/>
                  </a:lnTo>
                  <a:lnTo>
                    <a:pt x="4459" y="182"/>
                  </a:lnTo>
                  <a:lnTo>
                    <a:pt x="4465" y="182"/>
                  </a:lnTo>
                  <a:lnTo>
                    <a:pt x="4465" y="189"/>
                  </a:lnTo>
                  <a:lnTo>
                    <a:pt x="4459" y="189"/>
                  </a:lnTo>
                  <a:lnTo>
                    <a:pt x="4459" y="195"/>
                  </a:lnTo>
                  <a:lnTo>
                    <a:pt x="4459" y="189"/>
                  </a:lnTo>
                  <a:lnTo>
                    <a:pt x="4452" y="189"/>
                  </a:lnTo>
                  <a:lnTo>
                    <a:pt x="4446" y="182"/>
                  </a:lnTo>
                  <a:lnTo>
                    <a:pt x="4439" y="182"/>
                  </a:lnTo>
                  <a:lnTo>
                    <a:pt x="4446" y="182"/>
                  </a:lnTo>
                  <a:lnTo>
                    <a:pt x="4446" y="189"/>
                  </a:lnTo>
                  <a:lnTo>
                    <a:pt x="4452" y="189"/>
                  </a:lnTo>
                  <a:lnTo>
                    <a:pt x="4446" y="189"/>
                  </a:lnTo>
                  <a:lnTo>
                    <a:pt x="4452" y="189"/>
                  </a:lnTo>
                  <a:lnTo>
                    <a:pt x="4459" y="195"/>
                  </a:lnTo>
                  <a:lnTo>
                    <a:pt x="4459" y="202"/>
                  </a:lnTo>
                  <a:lnTo>
                    <a:pt x="4452" y="202"/>
                  </a:lnTo>
                  <a:lnTo>
                    <a:pt x="4452" y="208"/>
                  </a:lnTo>
                  <a:lnTo>
                    <a:pt x="4446" y="208"/>
                  </a:lnTo>
                  <a:lnTo>
                    <a:pt x="4439" y="208"/>
                  </a:lnTo>
                  <a:lnTo>
                    <a:pt x="4439" y="215"/>
                  </a:lnTo>
                  <a:lnTo>
                    <a:pt x="4433" y="215"/>
                  </a:lnTo>
                  <a:lnTo>
                    <a:pt x="4426" y="215"/>
                  </a:lnTo>
                  <a:lnTo>
                    <a:pt x="4426" y="221"/>
                  </a:lnTo>
                  <a:lnTo>
                    <a:pt x="4420" y="221"/>
                  </a:lnTo>
                  <a:lnTo>
                    <a:pt x="4413" y="221"/>
                  </a:lnTo>
                  <a:lnTo>
                    <a:pt x="4407" y="221"/>
                  </a:lnTo>
                  <a:lnTo>
                    <a:pt x="4413" y="221"/>
                  </a:lnTo>
                  <a:lnTo>
                    <a:pt x="4407" y="228"/>
                  </a:lnTo>
                  <a:lnTo>
                    <a:pt x="4400" y="228"/>
                  </a:lnTo>
                  <a:lnTo>
                    <a:pt x="4407" y="228"/>
                  </a:lnTo>
                  <a:lnTo>
                    <a:pt x="4400" y="234"/>
                  </a:lnTo>
                  <a:lnTo>
                    <a:pt x="4394" y="234"/>
                  </a:lnTo>
                  <a:lnTo>
                    <a:pt x="4387" y="241"/>
                  </a:lnTo>
                  <a:lnTo>
                    <a:pt x="4380" y="241"/>
                  </a:lnTo>
                  <a:lnTo>
                    <a:pt x="4380" y="247"/>
                  </a:lnTo>
                  <a:lnTo>
                    <a:pt x="4374" y="247"/>
                  </a:lnTo>
                  <a:lnTo>
                    <a:pt x="4367" y="247"/>
                  </a:lnTo>
                  <a:lnTo>
                    <a:pt x="4361" y="247"/>
                  </a:lnTo>
                  <a:lnTo>
                    <a:pt x="4361" y="254"/>
                  </a:lnTo>
                  <a:lnTo>
                    <a:pt x="4354" y="254"/>
                  </a:lnTo>
                  <a:lnTo>
                    <a:pt x="4348" y="254"/>
                  </a:lnTo>
                  <a:lnTo>
                    <a:pt x="4348" y="260"/>
                  </a:lnTo>
                  <a:lnTo>
                    <a:pt x="4341" y="260"/>
                  </a:lnTo>
                  <a:lnTo>
                    <a:pt x="4341" y="267"/>
                  </a:lnTo>
                  <a:lnTo>
                    <a:pt x="4335" y="274"/>
                  </a:lnTo>
                  <a:lnTo>
                    <a:pt x="4341" y="274"/>
                  </a:lnTo>
                  <a:lnTo>
                    <a:pt x="4341" y="267"/>
                  </a:lnTo>
                  <a:lnTo>
                    <a:pt x="4348" y="267"/>
                  </a:lnTo>
                  <a:lnTo>
                    <a:pt x="4348" y="260"/>
                  </a:lnTo>
                  <a:lnTo>
                    <a:pt x="4354" y="260"/>
                  </a:lnTo>
                  <a:lnTo>
                    <a:pt x="4361" y="260"/>
                  </a:lnTo>
                  <a:lnTo>
                    <a:pt x="4367" y="260"/>
                  </a:lnTo>
                  <a:lnTo>
                    <a:pt x="4374" y="260"/>
                  </a:lnTo>
                  <a:lnTo>
                    <a:pt x="4380" y="260"/>
                  </a:lnTo>
                  <a:lnTo>
                    <a:pt x="4380" y="254"/>
                  </a:lnTo>
                  <a:lnTo>
                    <a:pt x="4387" y="254"/>
                  </a:lnTo>
                  <a:lnTo>
                    <a:pt x="4394" y="254"/>
                  </a:lnTo>
                  <a:lnTo>
                    <a:pt x="4394" y="247"/>
                  </a:lnTo>
                  <a:lnTo>
                    <a:pt x="4394" y="254"/>
                  </a:lnTo>
                  <a:lnTo>
                    <a:pt x="4400" y="254"/>
                  </a:lnTo>
                  <a:lnTo>
                    <a:pt x="4407" y="254"/>
                  </a:lnTo>
                  <a:lnTo>
                    <a:pt x="4407" y="247"/>
                  </a:lnTo>
                  <a:lnTo>
                    <a:pt x="4413" y="247"/>
                  </a:lnTo>
                  <a:lnTo>
                    <a:pt x="4420" y="247"/>
                  </a:lnTo>
                  <a:lnTo>
                    <a:pt x="4420" y="241"/>
                  </a:lnTo>
                  <a:lnTo>
                    <a:pt x="4413" y="241"/>
                  </a:lnTo>
                  <a:lnTo>
                    <a:pt x="4413" y="247"/>
                  </a:lnTo>
                  <a:lnTo>
                    <a:pt x="4407" y="247"/>
                  </a:lnTo>
                  <a:lnTo>
                    <a:pt x="4400" y="247"/>
                  </a:lnTo>
                  <a:lnTo>
                    <a:pt x="4400" y="241"/>
                  </a:lnTo>
                  <a:lnTo>
                    <a:pt x="4407" y="241"/>
                  </a:lnTo>
                  <a:lnTo>
                    <a:pt x="4407" y="234"/>
                  </a:lnTo>
                  <a:lnTo>
                    <a:pt x="4413" y="234"/>
                  </a:lnTo>
                  <a:lnTo>
                    <a:pt x="4413" y="241"/>
                  </a:lnTo>
                  <a:lnTo>
                    <a:pt x="4420" y="241"/>
                  </a:lnTo>
                  <a:lnTo>
                    <a:pt x="4420" y="234"/>
                  </a:lnTo>
                  <a:lnTo>
                    <a:pt x="4426" y="234"/>
                  </a:lnTo>
                  <a:lnTo>
                    <a:pt x="4426" y="241"/>
                  </a:lnTo>
                  <a:lnTo>
                    <a:pt x="4433" y="241"/>
                  </a:lnTo>
                  <a:lnTo>
                    <a:pt x="4439" y="247"/>
                  </a:lnTo>
                  <a:lnTo>
                    <a:pt x="4446" y="247"/>
                  </a:lnTo>
                  <a:lnTo>
                    <a:pt x="4446" y="241"/>
                  </a:lnTo>
                  <a:lnTo>
                    <a:pt x="4452" y="241"/>
                  </a:lnTo>
                  <a:lnTo>
                    <a:pt x="4446" y="241"/>
                  </a:lnTo>
                  <a:lnTo>
                    <a:pt x="4452" y="234"/>
                  </a:lnTo>
                  <a:lnTo>
                    <a:pt x="4452" y="241"/>
                  </a:lnTo>
                  <a:lnTo>
                    <a:pt x="4459" y="247"/>
                  </a:lnTo>
                  <a:lnTo>
                    <a:pt x="4452" y="247"/>
                  </a:lnTo>
                  <a:lnTo>
                    <a:pt x="4452" y="254"/>
                  </a:lnTo>
                  <a:lnTo>
                    <a:pt x="4459" y="254"/>
                  </a:lnTo>
                  <a:lnTo>
                    <a:pt x="4459" y="260"/>
                  </a:lnTo>
                  <a:lnTo>
                    <a:pt x="4459" y="267"/>
                  </a:lnTo>
                  <a:lnTo>
                    <a:pt x="4452" y="267"/>
                  </a:lnTo>
                  <a:lnTo>
                    <a:pt x="4452" y="274"/>
                  </a:lnTo>
                  <a:lnTo>
                    <a:pt x="4459" y="274"/>
                  </a:lnTo>
                  <a:lnTo>
                    <a:pt x="4465" y="274"/>
                  </a:lnTo>
                  <a:lnTo>
                    <a:pt x="4459" y="274"/>
                  </a:lnTo>
                  <a:lnTo>
                    <a:pt x="4452" y="274"/>
                  </a:lnTo>
                  <a:lnTo>
                    <a:pt x="4452" y="267"/>
                  </a:lnTo>
                  <a:lnTo>
                    <a:pt x="4459" y="267"/>
                  </a:lnTo>
                  <a:lnTo>
                    <a:pt x="4459" y="260"/>
                  </a:lnTo>
                  <a:lnTo>
                    <a:pt x="4459" y="254"/>
                  </a:lnTo>
                  <a:lnTo>
                    <a:pt x="4465" y="254"/>
                  </a:lnTo>
                  <a:lnTo>
                    <a:pt x="4459" y="254"/>
                  </a:lnTo>
                  <a:lnTo>
                    <a:pt x="4459" y="247"/>
                  </a:lnTo>
                  <a:lnTo>
                    <a:pt x="4465" y="247"/>
                  </a:lnTo>
                  <a:lnTo>
                    <a:pt x="4472" y="247"/>
                  </a:lnTo>
                  <a:lnTo>
                    <a:pt x="4478" y="247"/>
                  </a:lnTo>
                  <a:lnTo>
                    <a:pt x="4485" y="247"/>
                  </a:lnTo>
                  <a:lnTo>
                    <a:pt x="4491" y="247"/>
                  </a:lnTo>
                  <a:lnTo>
                    <a:pt x="4498" y="247"/>
                  </a:lnTo>
                  <a:lnTo>
                    <a:pt x="4504" y="247"/>
                  </a:lnTo>
                  <a:lnTo>
                    <a:pt x="4511" y="247"/>
                  </a:lnTo>
                  <a:lnTo>
                    <a:pt x="4517" y="247"/>
                  </a:lnTo>
                  <a:lnTo>
                    <a:pt x="4524" y="247"/>
                  </a:lnTo>
                  <a:lnTo>
                    <a:pt x="4530" y="247"/>
                  </a:lnTo>
                  <a:lnTo>
                    <a:pt x="4537" y="247"/>
                  </a:lnTo>
                  <a:lnTo>
                    <a:pt x="4543" y="254"/>
                  </a:lnTo>
                  <a:lnTo>
                    <a:pt x="4537" y="254"/>
                  </a:lnTo>
                  <a:lnTo>
                    <a:pt x="4530" y="254"/>
                  </a:lnTo>
                  <a:lnTo>
                    <a:pt x="4530" y="260"/>
                  </a:lnTo>
                  <a:lnTo>
                    <a:pt x="4537" y="260"/>
                  </a:lnTo>
                  <a:lnTo>
                    <a:pt x="4543" y="260"/>
                  </a:lnTo>
                  <a:lnTo>
                    <a:pt x="4550" y="260"/>
                  </a:lnTo>
                  <a:lnTo>
                    <a:pt x="4550" y="267"/>
                  </a:lnTo>
                  <a:lnTo>
                    <a:pt x="4556" y="267"/>
                  </a:lnTo>
                  <a:lnTo>
                    <a:pt x="4563" y="267"/>
                  </a:lnTo>
                  <a:lnTo>
                    <a:pt x="4556" y="267"/>
                  </a:lnTo>
                  <a:lnTo>
                    <a:pt x="4563" y="267"/>
                  </a:lnTo>
                  <a:lnTo>
                    <a:pt x="4570" y="267"/>
                  </a:lnTo>
                  <a:lnTo>
                    <a:pt x="4576" y="267"/>
                  </a:lnTo>
                  <a:lnTo>
                    <a:pt x="4583" y="267"/>
                  </a:lnTo>
                  <a:lnTo>
                    <a:pt x="4589" y="267"/>
                  </a:lnTo>
                  <a:lnTo>
                    <a:pt x="4596" y="267"/>
                  </a:lnTo>
                  <a:lnTo>
                    <a:pt x="4596" y="274"/>
                  </a:lnTo>
                  <a:lnTo>
                    <a:pt x="4602" y="274"/>
                  </a:lnTo>
                  <a:lnTo>
                    <a:pt x="4609" y="274"/>
                  </a:lnTo>
                  <a:lnTo>
                    <a:pt x="4615" y="274"/>
                  </a:lnTo>
                  <a:lnTo>
                    <a:pt x="4622" y="274"/>
                  </a:lnTo>
                  <a:lnTo>
                    <a:pt x="4628" y="274"/>
                  </a:lnTo>
                  <a:lnTo>
                    <a:pt x="4628" y="280"/>
                  </a:lnTo>
                  <a:lnTo>
                    <a:pt x="4635" y="280"/>
                  </a:lnTo>
                  <a:lnTo>
                    <a:pt x="4641" y="280"/>
                  </a:lnTo>
                  <a:lnTo>
                    <a:pt x="4641" y="287"/>
                  </a:lnTo>
                  <a:lnTo>
                    <a:pt x="4648" y="287"/>
                  </a:lnTo>
                  <a:lnTo>
                    <a:pt x="4654" y="287"/>
                  </a:lnTo>
                  <a:lnTo>
                    <a:pt x="4661" y="287"/>
                  </a:lnTo>
                  <a:lnTo>
                    <a:pt x="4661" y="293"/>
                  </a:lnTo>
                  <a:lnTo>
                    <a:pt x="4667" y="300"/>
                  </a:lnTo>
                  <a:lnTo>
                    <a:pt x="4667" y="306"/>
                  </a:lnTo>
                  <a:lnTo>
                    <a:pt x="4667" y="313"/>
                  </a:lnTo>
                  <a:lnTo>
                    <a:pt x="4667" y="306"/>
                  </a:lnTo>
                  <a:lnTo>
                    <a:pt x="4667" y="300"/>
                  </a:lnTo>
                  <a:lnTo>
                    <a:pt x="4667" y="293"/>
                  </a:lnTo>
                  <a:lnTo>
                    <a:pt x="4661" y="293"/>
                  </a:lnTo>
                  <a:lnTo>
                    <a:pt x="4661" y="287"/>
                  </a:lnTo>
                  <a:lnTo>
                    <a:pt x="4661" y="280"/>
                  </a:lnTo>
                  <a:lnTo>
                    <a:pt x="4667" y="280"/>
                  </a:lnTo>
                  <a:lnTo>
                    <a:pt x="4667" y="287"/>
                  </a:lnTo>
                  <a:lnTo>
                    <a:pt x="4674" y="287"/>
                  </a:lnTo>
                  <a:lnTo>
                    <a:pt x="4680" y="287"/>
                  </a:lnTo>
                  <a:lnTo>
                    <a:pt x="4680" y="293"/>
                  </a:lnTo>
                  <a:lnTo>
                    <a:pt x="4687" y="293"/>
                  </a:lnTo>
                  <a:lnTo>
                    <a:pt x="4687" y="300"/>
                  </a:lnTo>
                  <a:lnTo>
                    <a:pt x="4693" y="300"/>
                  </a:lnTo>
                  <a:lnTo>
                    <a:pt x="4700" y="300"/>
                  </a:lnTo>
                  <a:lnTo>
                    <a:pt x="4693" y="300"/>
                  </a:lnTo>
                  <a:lnTo>
                    <a:pt x="4693" y="293"/>
                  </a:lnTo>
                  <a:lnTo>
                    <a:pt x="4700" y="300"/>
                  </a:lnTo>
                  <a:lnTo>
                    <a:pt x="4693" y="300"/>
                  </a:lnTo>
                  <a:lnTo>
                    <a:pt x="4693" y="306"/>
                  </a:lnTo>
                  <a:lnTo>
                    <a:pt x="4700" y="306"/>
                  </a:lnTo>
                  <a:lnTo>
                    <a:pt x="4700" y="313"/>
                  </a:lnTo>
                  <a:lnTo>
                    <a:pt x="4706" y="313"/>
                  </a:lnTo>
                  <a:lnTo>
                    <a:pt x="4706" y="319"/>
                  </a:lnTo>
                  <a:lnTo>
                    <a:pt x="4713" y="319"/>
                  </a:lnTo>
                  <a:lnTo>
                    <a:pt x="4713" y="326"/>
                  </a:lnTo>
                  <a:lnTo>
                    <a:pt x="4719" y="326"/>
                  </a:lnTo>
                  <a:lnTo>
                    <a:pt x="4719" y="319"/>
                  </a:lnTo>
                  <a:lnTo>
                    <a:pt x="4719" y="326"/>
                  </a:lnTo>
                  <a:lnTo>
                    <a:pt x="4726" y="326"/>
                  </a:lnTo>
                  <a:lnTo>
                    <a:pt x="4732" y="326"/>
                  </a:lnTo>
                  <a:lnTo>
                    <a:pt x="4732" y="319"/>
                  </a:lnTo>
                  <a:lnTo>
                    <a:pt x="4739" y="319"/>
                  </a:lnTo>
                  <a:lnTo>
                    <a:pt x="4739" y="313"/>
                  </a:lnTo>
                  <a:lnTo>
                    <a:pt x="4739" y="306"/>
                  </a:lnTo>
                  <a:lnTo>
                    <a:pt x="4746" y="300"/>
                  </a:lnTo>
                  <a:lnTo>
                    <a:pt x="4752" y="293"/>
                  </a:lnTo>
                  <a:lnTo>
                    <a:pt x="4752" y="300"/>
                  </a:lnTo>
                  <a:lnTo>
                    <a:pt x="4759" y="306"/>
                  </a:lnTo>
                  <a:lnTo>
                    <a:pt x="4765" y="306"/>
                  </a:lnTo>
                  <a:lnTo>
                    <a:pt x="4772" y="313"/>
                  </a:lnTo>
                  <a:lnTo>
                    <a:pt x="4778" y="313"/>
                  </a:lnTo>
                  <a:lnTo>
                    <a:pt x="4785" y="306"/>
                  </a:lnTo>
                  <a:lnTo>
                    <a:pt x="4791" y="306"/>
                  </a:lnTo>
                  <a:lnTo>
                    <a:pt x="4798" y="306"/>
                  </a:lnTo>
                  <a:lnTo>
                    <a:pt x="4804" y="306"/>
                  </a:lnTo>
                  <a:lnTo>
                    <a:pt x="4811" y="306"/>
                  </a:lnTo>
                  <a:lnTo>
                    <a:pt x="4817" y="313"/>
                  </a:lnTo>
                  <a:lnTo>
                    <a:pt x="4824" y="313"/>
                  </a:lnTo>
                  <a:lnTo>
                    <a:pt x="4824" y="319"/>
                  </a:lnTo>
                  <a:lnTo>
                    <a:pt x="4830" y="319"/>
                  </a:lnTo>
                  <a:lnTo>
                    <a:pt x="4830" y="313"/>
                  </a:lnTo>
                  <a:lnTo>
                    <a:pt x="4824" y="313"/>
                  </a:lnTo>
                  <a:lnTo>
                    <a:pt x="4830" y="313"/>
                  </a:lnTo>
                  <a:lnTo>
                    <a:pt x="4837" y="313"/>
                  </a:lnTo>
                  <a:lnTo>
                    <a:pt x="4830" y="313"/>
                  </a:lnTo>
                  <a:lnTo>
                    <a:pt x="4837" y="313"/>
                  </a:lnTo>
                  <a:lnTo>
                    <a:pt x="4830" y="313"/>
                  </a:lnTo>
                  <a:lnTo>
                    <a:pt x="4830" y="306"/>
                  </a:lnTo>
                  <a:lnTo>
                    <a:pt x="4837" y="306"/>
                  </a:lnTo>
                  <a:lnTo>
                    <a:pt x="4843" y="306"/>
                  </a:lnTo>
                  <a:lnTo>
                    <a:pt x="4850" y="306"/>
                  </a:lnTo>
                  <a:lnTo>
                    <a:pt x="4850" y="313"/>
                  </a:lnTo>
                  <a:lnTo>
                    <a:pt x="4850" y="306"/>
                  </a:lnTo>
                  <a:lnTo>
                    <a:pt x="4856" y="306"/>
                  </a:lnTo>
                  <a:lnTo>
                    <a:pt x="4863" y="306"/>
                  </a:lnTo>
                  <a:lnTo>
                    <a:pt x="4856" y="306"/>
                  </a:lnTo>
                  <a:lnTo>
                    <a:pt x="4856" y="300"/>
                  </a:lnTo>
                  <a:lnTo>
                    <a:pt x="4856" y="293"/>
                  </a:lnTo>
                  <a:lnTo>
                    <a:pt x="4850" y="293"/>
                  </a:lnTo>
                  <a:lnTo>
                    <a:pt x="4856" y="293"/>
                  </a:lnTo>
                  <a:lnTo>
                    <a:pt x="4856" y="287"/>
                  </a:lnTo>
                  <a:lnTo>
                    <a:pt x="4863" y="287"/>
                  </a:lnTo>
                  <a:lnTo>
                    <a:pt x="4856" y="287"/>
                  </a:lnTo>
                  <a:lnTo>
                    <a:pt x="4850" y="287"/>
                  </a:lnTo>
                  <a:lnTo>
                    <a:pt x="4850" y="293"/>
                  </a:lnTo>
                  <a:lnTo>
                    <a:pt x="4850" y="287"/>
                  </a:lnTo>
                  <a:lnTo>
                    <a:pt x="4850" y="280"/>
                  </a:lnTo>
                  <a:lnTo>
                    <a:pt x="4856" y="280"/>
                  </a:lnTo>
                  <a:lnTo>
                    <a:pt x="4863" y="280"/>
                  </a:lnTo>
                  <a:lnTo>
                    <a:pt x="4869" y="280"/>
                  </a:lnTo>
                  <a:lnTo>
                    <a:pt x="4876" y="280"/>
                  </a:lnTo>
                  <a:lnTo>
                    <a:pt x="4876" y="274"/>
                  </a:lnTo>
                  <a:lnTo>
                    <a:pt x="4869" y="274"/>
                  </a:lnTo>
                  <a:lnTo>
                    <a:pt x="4869" y="267"/>
                  </a:lnTo>
                  <a:lnTo>
                    <a:pt x="4876" y="267"/>
                  </a:lnTo>
                  <a:lnTo>
                    <a:pt x="4882" y="267"/>
                  </a:lnTo>
                  <a:lnTo>
                    <a:pt x="4882" y="274"/>
                  </a:lnTo>
                  <a:lnTo>
                    <a:pt x="4889" y="274"/>
                  </a:lnTo>
                  <a:lnTo>
                    <a:pt x="4895" y="274"/>
                  </a:lnTo>
                  <a:lnTo>
                    <a:pt x="4902" y="274"/>
                  </a:lnTo>
                  <a:lnTo>
                    <a:pt x="4909" y="274"/>
                  </a:lnTo>
                  <a:lnTo>
                    <a:pt x="4915" y="274"/>
                  </a:lnTo>
                  <a:lnTo>
                    <a:pt x="4922" y="274"/>
                  </a:lnTo>
                  <a:lnTo>
                    <a:pt x="4928" y="274"/>
                  </a:lnTo>
                  <a:lnTo>
                    <a:pt x="4935" y="274"/>
                  </a:lnTo>
                  <a:lnTo>
                    <a:pt x="4935" y="280"/>
                  </a:lnTo>
                  <a:lnTo>
                    <a:pt x="4941" y="280"/>
                  </a:lnTo>
                  <a:lnTo>
                    <a:pt x="4948" y="280"/>
                  </a:lnTo>
                  <a:lnTo>
                    <a:pt x="4954" y="280"/>
                  </a:lnTo>
                  <a:lnTo>
                    <a:pt x="4961" y="280"/>
                  </a:lnTo>
                  <a:lnTo>
                    <a:pt x="4967" y="287"/>
                  </a:lnTo>
                  <a:lnTo>
                    <a:pt x="4961" y="287"/>
                  </a:lnTo>
                  <a:lnTo>
                    <a:pt x="4954" y="287"/>
                  </a:lnTo>
                  <a:lnTo>
                    <a:pt x="4948" y="287"/>
                  </a:lnTo>
                  <a:lnTo>
                    <a:pt x="4941" y="287"/>
                  </a:lnTo>
                  <a:lnTo>
                    <a:pt x="4941" y="280"/>
                  </a:lnTo>
                  <a:lnTo>
                    <a:pt x="4935" y="280"/>
                  </a:lnTo>
                  <a:lnTo>
                    <a:pt x="4935" y="287"/>
                  </a:lnTo>
                  <a:lnTo>
                    <a:pt x="4928" y="287"/>
                  </a:lnTo>
                  <a:lnTo>
                    <a:pt x="4922" y="287"/>
                  </a:lnTo>
                  <a:lnTo>
                    <a:pt x="4928" y="287"/>
                  </a:lnTo>
                  <a:lnTo>
                    <a:pt x="4935" y="287"/>
                  </a:lnTo>
                  <a:lnTo>
                    <a:pt x="4941" y="287"/>
                  </a:lnTo>
                  <a:lnTo>
                    <a:pt x="4948" y="287"/>
                  </a:lnTo>
                  <a:lnTo>
                    <a:pt x="4954" y="287"/>
                  </a:lnTo>
                  <a:lnTo>
                    <a:pt x="4961" y="287"/>
                  </a:lnTo>
                  <a:lnTo>
                    <a:pt x="4967" y="287"/>
                  </a:lnTo>
                  <a:lnTo>
                    <a:pt x="4961" y="287"/>
                  </a:lnTo>
                  <a:lnTo>
                    <a:pt x="4961" y="293"/>
                  </a:lnTo>
                  <a:lnTo>
                    <a:pt x="4954" y="293"/>
                  </a:lnTo>
                  <a:lnTo>
                    <a:pt x="4954" y="300"/>
                  </a:lnTo>
                  <a:lnTo>
                    <a:pt x="4954" y="293"/>
                  </a:lnTo>
                  <a:lnTo>
                    <a:pt x="4954" y="287"/>
                  </a:lnTo>
                  <a:lnTo>
                    <a:pt x="4954" y="293"/>
                  </a:lnTo>
                  <a:lnTo>
                    <a:pt x="4954" y="287"/>
                  </a:lnTo>
                  <a:lnTo>
                    <a:pt x="4948" y="287"/>
                  </a:lnTo>
                  <a:lnTo>
                    <a:pt x="4948" y="293"/>
                  </a:lnTo>
                  <a:lnTo>
                    <a:pt x="4948" y="300"/>
                  </a:lnTo>
                  <a:lnTo>
                    <a:pt x="4941" y="300"/>
                  </a:lnTo>
                  <a:lnTo>
                    <a:pt x="4941" y="293"/>
                  </a:lnTo>
                  <a:lnTo>
                    <a:pt x="4935" y="293"/>
                  </a:lnTo>
                  <a:lnTo>
                    <a:pt x="4935" y="300"/>
                  </a:lnTo>
                  <a:lnTo>
                    <a:pt x="4941" y="300"/>
                  </a:lnTo>
                  <a:lnTo>
                    <a:pt x="4935" y="300"/>
                  </a:lnTo>
                  <a:lnTo>
                    <a:pt x="4941" y="300"/>
                  </a:lnTo>
                  <a:lnTo>
                    <a:pt x="4941" y="306"/>
                  </a:lnTo>
                  <a:lnTo>
                    <a:pt x="4941" y="300"/>
                  </a:lnTo>
                  <a:lnTo>
                    <a:pt x="4948" y="300"/>
                  </a:lnTo>
                  <a:lnTo>
                    <a:pt x="4954" y="300"/>
                  </a:lnTo>
                  <a:lnTo>
                    <a:pt x="4961" y="293"/>
                  </a:lnTo>
                  <a:lnTo>
                    <a:pt x="4967" y="287"/>
                  </a:lnTo>
                  <a:lnTo>
                    <a:pt x="4974" y="287"/>
                  </a:lnTo>
                  <a:lnTo>
                    <a:pt x="4980" y="287"/>
                  </a:lnTo>
                  <a:lnTo>
                    <a:pt x="4987" y="287"/>
                  </a:lnTo>
                  <a:lnTo>
                    <a:pt x="4993" y="287"/>
                  </a:lnTo>
                  <a:lnTo>
                    <a:pt x="5000" y="287"/>
                  </a:lnTo>
                  <a:lnTo>
                    <a:pt x="5006" y="287"/>
                  </a:lnTo>
                  <a:lnTo>
                    <a:pt x="5006" y="293"/>
                  </a:lnTo>
                  <a:lnTo>
                    <a:pt x="5013" y="293"/>
                  </a:lnTo>
                  <a:lnTo>
                    <a:pt x="5013" y="300"/>
                  </a:lnTo>
                  <a:lnTo>
                    <a:pt x="5006" y="300"/>
                  </a:lnTo>
                  <a:lnTo>
                    <a:pt x="5006" y="293"/>
                  </a:lnTo>
                  <a:lnTo>
                    <a:pt x="5000" y="293"/>
                  </a:lnTo>
                  <a:lnTo>
                    <a:pt x="5000" y="300"/>
                  </a:lnTo>
                  <a:lnTo>
                    <a:pt x="4993" y="300"/>
                  </a:lnTo>
                  <a:lnTo>
                    <a:pt x="5000" y="300"/>
                  </a:lnTo>
                  <a:lnTo>
                    <a:pt x="4993" y="300"/>
                  </a:lnTo>
                  <a:lnTo>
                    <a:pt x="5000" y="300"/>
                  </a:lnTo>
                  <a:lnTo>
                    <a:pt x="5006" y="300"/>
                  </a:lnTo>
                  <a:lnTo>
                    <a:pt x="5006" y="306"/>
                  </a:lnTo>
                  <a:lnTo>
                    <a:pt x="5013" y="306"/>
                  </a:lnTo>
                  <a:lnTo>
                    <a:pt x="5013" y="300"/>
                  </a:lnTo>
                  <a:lnTo>
                    <a:pt x="5013" y="306"/>
                  </a:lnTo>
                  <a:lnTo>
                    <a:pt x="5019" y="306"/>
                  </a:lnTo>
                  <a:lnTo>
                    <a:pt x="5026" y="306"/>
                  </a:lnTo>
                  <a:lnTo>
                    <a:pt x="5019" y="313"/>
                  </a:lnTo>
                  <a:lnTo>
                    <a:pt x="5013" y="313"/>
                  </a:lnTo>
                  <a:lnTo>
                    <a:pt x="5019" y="313"/>
                  </a:lnTo>
                  <a:lnTo>
                    <a:pt x="5026" y="313"/>
                  </a:lnTo>
                  <a:lnTo>
                    <a:pt x="5019" y="313"/>
                  </a:lnTo>
                  <a:lnTo>
                    <a:pt x="5026" y="313"/>
                  </a:lnTo>
                  <a:lnTo>
                    <a:pt x="5032" y="313"/>
                  </a:lnTo>
                  <a:lnTo>
                    <a:pt x="5039" y="313"/>
                  </a:lnTo>
                  <a:lnTo>
                    <a:pt x="5039" y="319"/>
                  </a:lnTo>
                  <a:lnTo>
                    <a:pt x="5045" y="319"/>
                  </a:lnTo>
                  <a:lnTo>
                    <a:pt x="5039" y="319"/>
                  </a:lnTo>
                  <a:lnTo>
                    <a:pt x="5039" y="326"/>
                  </a:lnTo>
                  <a:lnTo>
                    <a:pt x="5045" y="326"/>
                  </a:lnTo>
                  <a:lnTo>
                    <a:pt x="5052" y="326"/>
                  </a:lnTo>
                  <a:lnTo>
                    <a:pt x="5058" y="326"/>
                  </a:lnTo>
                  <a:lnTo>
                    <a:pt x="5065" y="326"/>
                  </a:lnTo>
                  <a:lnTo>
                    <a:pt x="5071" y="326"/>
                  </a:lnTo>
                  <a:lnTo>
                    <a:pt x="5078" y="326"/>
                  </a:lnTo>
                  <a:lnTo>
                    <a:pt x="5078" y="319"/>
                  </a:lnTo>
                  <a:lnTo>
                    <a:pt x="5085" y="319"/>
                  </a:lnTo>
                  <a:lnTo>
                    <a:pt x="5091" y="319"/>
                  </a:lnTo>
                  <a:lnTo>
                    <a:pt x="5098" y="319"/>
                  </a:lnTo>
                  <a:lnTo>
                    <a:pt x="5104" y="319"/>
                  </a:lnTo>
                  <a:lnTo>
                    <a:pt x="5111" y="319"/>
                  </a:lnTo>
                  <a:lnTo>
                    <a:pt x="5117" y="319"/>
                  </a:lnTo>
                  <a:lnTo>
                    <a:pt x="5124" y="319"/>
                  </a:lnTo>
                  <a:lnTo>
                    <a:pt x="5130" y="319"/>
                  </a:lnTo>
                  <a:lnTo>
                    <a:pt x="5137" y="319"/>
                  </a:lnTo>
                  <a:lnTo>
                    <a:pt x="5143" y="319"/>
                  </a:lnTo>
                  <a:lnTo>
                    <a:pt x="5143" y="326"/>
                  </a:lnTo>
                  <a:lnTo>
                    <a:pt x="5150" y="326"/>
                  </a:lnTo>
                  <a:lnTo>
                    <a:pt x="5156" y="326"/>
                  </a:lnTo>
                  <a:lnTo>
                    <a:pt x="5163" y="332"/>
                  </a:lnTo>
                  <a:lnTo>
                    <a:pt x="5163" y="339"/>
                  </a:lnTo>
                  <a:lnTo>
                    <a:pt x="5169" y="339"/>
                  </a:lnTo>
                  <a:lnTo>
                    <a:pt x="5169" y="345"/>
                  </a:lnTo>
                  <a:lnTo>
                    <a:pt x="5163" y="345"/>
                  </a:lnTo>
                  <a:lnTo>
                    <a:pt x="5163" y="352"/>
                  </a:lnTo>
                  <a:lnTo>
                    <a:pt x="5163" y="358"/>
                  </a:lnTo>
                  <a:lnTo>
                    <a:pt x="5169" y="358"/>
                  </a:lnTo>
                  <a:lnTo>
                    <a:pt x="5176" y="358"/>
                  </a:lnTo>
                  <a:lnTo>
                    <a:pt x="5182" y="358"/>
                  </a:lnTo>
                  <a:lnTo>
                    <a:pt x="5176" y="365"/>
                  </a:lnTo>
                  <a:lnTo>
                    <a:pt x="5182" y="365"/>
                  </a:lnTo>
                  <a:lnTo>
                    <a:pt x="5182" y="371"/>
                  </a:lnTo>
                  <a:lnTo>
                    <a:pt x="5182" y="378"/>
                  </a:lnTo>
                  <a:lnTo>
                    <a:pt x="5189" y="378"/>
                  </a:lnTo>
                  <a:lnTo>
                    <a:pt x="5182" y="378"/>
                  </a:lnTo>
                  <a:lnTo>
                    <a:pt x="5182" y="384"/>
                  </a:lnTo>
                  <a:lnTo>
                    <a:pt x="5182" y="391"/>
                  </a:lnTo>
                  <a:lnTo>
                    <a:pt x="5176" y="391"/>
                  </a:lnTo>
                  <a:lnTo>
                    <a:pt x="5182" y="391"/>
                  </a:lnTo>
                  <a:lnTo>
                    <a:pt x="5182" y="384"/>
                  </a:lnTo>
                  <a:lnTo>
                    <a:pt x="5189" y="378"/>
                  </a:lnTo>
                  <a:lnTo>
                    <a:pt x="5189" y="371"/>
                  </a:lnTo>
                  <a:lnTo>
                    <a:pt x="5189" y="365"/>
                  </a:lnTo>
                  <a:lnTo>
                    <a:pt x="5195" y="365"/>
                  </a:lnTo>
                  <a:lnTo>
                    <a:pt x="5195" y="358"/>
                  </a:lnTo>
                  <a:lnTo>
                    <a:pt x="5195" y="365"/>
                  </a:lnTo>
                  <a:lnTo>
                    <a:pt x="5195" y="358"/>
                  </a:lnTo>
                  <a:lnTo>
                    <a:pt x="5202" y="358"/>
                  </a:lnTo>
                  <a:lnTo>
                    <a:pt x="5208" y="358"/>
                  </a:lnTo>
                  <a:lnTo>
                    <a:pt x="5215" y="358"/>
                  </a:lnTo>
                  <a:lnTo>
                    <a:pt x="5221" y="358"/>
                  </a:lnTo>
                  <a:lnTo>
                    <a:pt x="5228" y="358"/>
                  </a:lnTo>
                  <a:lnTo>
                    <a:pt x="5234" y="358"/>
                  </a:lnTo>
                  <a:lnTo>
                    <a:pt x="5241" y="358"/>
                  </a:lnTo>
                  <a:lnTo>
                    <a:pt x="5247" y="358"/>
                  </a:lnTo>
                  <a:lnTo>
                    <a:pt x="5254" y="358"/>
                  </a:lnTo>
                  <a:lnTo>
                    <a:pt x="5254" y="365"/>
                  </a:lnTo>
                  <a:lnTo>
                    <a:pt x="5261" y="365"/>
                  </a:lnTo>
                  <a:lnTo>
                    <a:pt x="5267" y="365"/>
                  </a:lnTo>
                  <a:lnTo>
                    <a:pt x="5274" y="358"/>
                  </a:lnTo>
                  <a:lnTo>
                    <a:pt x="5280" y="358"/>
                  </a:lnTo>
                  <a:lnTo>
                    <a:pt x="5280" y="352"/>
                  </a:lnTo>
                  <a:lnTo>
                    <a:pt x="5287" y="358"/>
                  </a:lnTo>
                  <a:lnTo>
                    <a:pt x="5293" y="358"/>
                  </a:lnTo>
                  <a:lnTo>
                    <a:pt x="5293" y="365"/>
                  </a:lnTo>
                  <a:lnTo>
                    <a:pt x="5287" y="365"/>
                  </a:lnTo>
                  <a:lnTo>
                    <a:pt x="5293" y="371"/>
                  </a:lnTo>
                  <a:lnTo>
                    <a:pt x="5300" y="371"/>
                  </a:lnTo>
                  <a:lnTo>
                    <a:pt x="5306" y="371"/>
                  </a:lnTo>
                  <a:lnTo>
                    <a:pt x="5306" y="378"/>
                  </a:lnTo>
                  <a:lnTo>
                    <a:pt x="5313" y="384"/>
                  </a:lnTo>
                  <a:lnTo>
                    <a:pt x="5319" y="384"/>
                  </a:lnTo>
                  <a:lnTo>
                    <a:pt x="5319" y="378"/>
                  </a:lnTo>
                  <a:lnTo>
                    <a:pt x="5326" y="384"/>
                  </a:lnTo>
                  <a:lnTo>
                    <a:pt x="5326" y="378"/>
                  </a:lnTo>
                  <a:lnTo>
                    <a:pt x="5326" y="384"/>
                  </a:lnTo>
                  <a:lnTo>
                    <a:pt x="5326" y="378"/>
                  </a:lnTo>
                  <a:lnTo>
                    <a:pt x="5332" y="378"/>
                  </a:lnTo>
                  <a:lnTo>
                    <a:pt x="5332" y="371"/>
                  </a:lnTo>
                  <a:lnTo>
                    <a:pt x="5332" y="365"/>
                  </a:lnTo>
                  <a:lnTo>
                    <a:pt x="5326" y="365"/>
                  </a:lnTo>
                  <a:lnTo>
                    <a:pt x="5326" y="358"/>
                  </a:lnTo>
                  <a:lnTo>
                    <a:pt x="5319" y="358"/>
                  </a:lnTo>
                  <a:lnTo>
                    <a:pt x="5326" y="358"/>
                  </a:lnTo>
                  <a:lnTo>
                    <a:pt x="5326" y="352"/>
                  </a:lnTo>
                  <a:lnTo>
                    <a:pt x="5326" y="345"/>
                  </a:lnTo>
                  <a:lnTo>
                    <a:pt x="5332" y="345"/>
                  </a:lnTo>
                  <a:lnTo>
                    <a:pt x="5339" y="345"/>
                  </a:lnTo>
                  <a:lnTo>
                    <a:pt x="5345" y="345"/>
                  </a:lnTo>
                  <a:lnTo>
                    <a:pt x="5345" y="352"/>
                  </a:lnTo>
                  <a:lnTo>
                    <a:pt x="5352" y="352"/>
                  </a:lnTo>
                  <a:lnTo>
                    <a:pt x="5358" y="352"/>
                  </a:lnTo>
                  <a:lnTo>
                    <a:pt x="5365" y="352"/>
                  </a:lnTo>
                  <a:lnTo>
                    <a:pt x="5371" y="352"/>
                  </a:lnTo>
                  <a:lnTo>
                    <a:pt x="5365" y="352"/>
                  </a:lnTo>
                  <a:lnTo>
                    <a:pt x="5371" y="352"/>
                  </a:lnTo>
                  <a:lnTo>
                    <a:pt x="5378" y="352"/>
                  </a:lnTo>
                  <a:lnTo>
                    <a:pt x="5384" y="352"/>
                  </a:lnTo>
                  <a:lnTo>
                    <a:pt x="5391" y="352"/>
                  </a:lnTo>
                  <a:lnTo>
                    <a:pt x="5397" y="352"/>
                  </a:lnTo>
                  <a:lnTo>
                    <a:pt x="5404" y="352"/>
                  </a:lnTo>
                  <a:lnTo>
                    <a:pt x="5410" y="352"/>
                  </a:lnTo>
                  <a:lnTo>
                    <a:pt x="5417" y="358"/>
                  </a:lnTo>
                  <a:lnTo>
                    <a:pt x="5423" y="358"/>
                  </a:lnTo>
                  <a:lnTo>
                    <a:pt x="5430" y="358"/>
                  </a:lnTo>
                  <a:lnTo>
                    <a:pt x="5437" y="358"/>
                  </a:lnTo>
                  <a:lnTo>
                    <a:pt x="5437" y="365"/>
                  </a:lnTo>
                  <a:lnTo>
                    <a:pt x="5443" y="365"/>
                  </a:lnTo>
                  <a:lnTo>
                    <a:pt x="5450" y="365"/>
                  </a:lnTo>
                  <a:lnTo>
                    <a:pt x="5456" y="365"/>
                  </a:lnTo>
                  <a:lnTo>
                    <a:pt x="5450" y="365"/>
                  </a:lnTo>
                  <a:lnTo>
                    <a:pt x="5450" y="371"/>
                  </a:lnTo>
                  <a:lnTo>
                    <a:pt x="5450" y="365"/>
                  </a:lnTo>
                  <a:lnTo>
                    <a:pt x="5456" y="371"/>
                  </a:lnTo>
                  <a:lnTo>
                    <a:pt x="5463" y="371"/>
                  </a:lnTo>
                  <a:lnTo>
                    <a:pt x="5469" y="378"/>
                  </a:lnTo>
                  <a:lnTo>
                    <a:pt x="5463" y="378"/>
                  </a:lnTo>
                  <a:lnTo>
                    <a:pt x="5463" y="371"/>
                  </a:lnTo>
                  <a:lnTo>
                    <a:pt x="5463" y="378"/>
                  </a:lnTo>
                  <a:lnTo>
                    <a:pt x="5469" y="378"/>
                  </a:lnTo>
                  <a:lnTo>
                    <a:pt x="5469" y="391"/>
                  </a:lnTo>
                  <a:lnTo>
                    <a:pt x="5469" y="404"/>
                  </a:lnTo>
                  <a:lnTo>
                    <a:pt x="5469" y="417"/>
                  </a:lnTo>
                  <a:lnTo>
                    <a:pt x="5469" y="430"/>
                  </a:lnTo>
                  <a:lnTo>
                    <a:pt x="5469" y="443"/>
                  </a:lnTo>
                  <a:lnTo>
                    <a:pt x="5469" y="456"/>
                  </a:lnTo>
                  <a:lnTo>
                    <a:pt x="5469" y="469"/>
                  </a:lnTo>
                  <a:lnTo>
                    <a:pt x="5469" y="482"/>
                  </a:lnTo>
                  <a:close/>
                  <a:moveTo>
                    <a:pt x="5287" y="2217"/>
                  </a:moveTo>
                  <a:lnTo>
                    <a:pt x="5287" y="2224"/>
                  </a:lnTo>
                  <a:lnTo>
                    <a:pt x="5287" y="2217"/>
                  </a:lnTo>
                  <a:close/>
                  <a:moveTo>
                    <a:pt x="71" y="2211"/>
                  </a:moveTo>
                  <a:lnTo>
                    <a:pt x="71" y="2217"/>
                  </a:lnTo>
                  <a:lnTo>
                    <a:pt x="71" y="2211"/>
                  </a:lnTo>
                  <a:lnTo>
                    <a:pt x="71" y="2217"/>
                  </a:lnTo>
                  <a:lnTo>
                    <a:pt x="71" y="2211"/>
                  </a:lnTo>
                  <a:close/>
                  <a:moveTo>
                    <a:pt x="5274" y="2204"/>
                  </a:moveTo>
                  <a:lnTo>
                    <a:pt x="5274" y="2211"/>
                  </a:lnTo>
                  <a:lnTo>
                    <a:pt x="5280" y="2211"/>
                  </a:lnTo>
                  <a:lnTo>
                    <a:pt x="5280" y="2217"/>
                  </a:lnTo>
                  <a:lnTo>
                    <a:pt x="5274" y="2217"/>
                  </a:lnTo>
                  <a:lnTo>
                    <a:pt x="5274" y="2211"/>
                  </a:lnTo>
                  <a:lnTo>
                    <a:pt x="5274" y="2204"/>
                  </a:lnTo>
                  <a:close/>
                  <a:moveTo>
                    <a:pt x="5267" y="2198"/>
                  </a:moveTo>
                  <a:lnTo>
                    <a:pt x="5267" y="2204"/>
                  </a:lnTo>
                  <a:lnTo>
                    <a:pt x="5261" y="2204"/>
                  </a:lnTo>
                  <a:lnTo>
                    <a:pt x="5267" y="2204"/>
                  </a:lnTo>
                  <a:lnTo>
                    <a:pt x="5267" y="2198"/>
                  </a:lnTo>
                  <a:close/>
                  <a:moveTo>
                    <a:pt x="5228" y="2198"/>
                  </a:moveTo>
                  <a:lnTo>
                    <a:pt x="5234" y="2198"/>
                  </a:lnTo>
                  <a:lnTo>
                    <a:pt x="5234" y="2204"/>
                  </a:lnTo>
                  <a:lnTo>
                    <a:pt x="5241" y="2204"/>
                  </a:lnTo>
                  <a:lnTo>
                    <a:pt x="5247" y="2204"/>
                  </a:lnTo>
                  <a:lnTo>
                    <a:pt x="5247" y="2211"/>
                  </a:lnTo>
                  <a:lnTo>
                    <a:pt x="5247" y="2217"/>
                  </a:lnTo>
                  <a:lnTo>
                    <a:pt x="5254" y="2217"/>
                  </a:lnTo>
                  <a:lnTo>
                    <a:pt x="5261" y="2224"/>
                  </a:lnTo>
                  <a:lnTo>
                    <a:pt x="5267" y="2224"/>
                  </a:lnTo>
                  <a:lnTo>
                    <a:pt x="5267" y="2230"/>
                  </a:lnTo>
                  <a:lnTo>
                    <a:pt x="5274" y="2230"/>
                  </a:lnTo>
                  <a:lnTo>
                    <a:pt x="5274" y="2237"/>
                  </a:lnTo>
                  <a:lnTo>
                    <a:pt x="5267" y="2237"/>
                  </a:lnTo>
                  <a:lnTo>
                    <a:pt x="5261" y="2237"/>
                  </a:lnTo>
                  <a:lnTo>
                    <a:pt x="5261" y="2230"/>
                  </a:lnTo>
                  <a:lnTo>
                    <a:pt x="5254" y="2230"/>
                  </a:lnTo>
                  <a:lnTo>
                    <a:pt x="5254" y="2224"/>
                  </a:lnTo>
                  <a:lnTo>
                    <a:pt x="5247" y="2224"/>
                  </a:lnTo>
                  <a:lnTo>
                    <a:pt x="5241" y="2217"/>
                  </a:lnTo>
                  <a:lnTo>
                    <a:pt x="5241" y="2211"/>
                  </a:lnTo>
                  <a:lnTo>
                    <a:pt x="5234" y="2211"/>
                  </a:lnTo>
                  <a:lnTo>
                    <a:pt x="5234" y="2204"/>
                  </a:lnTo>
                  <a:lnTo>
                    <a:pt x="5228" y="2204"/>
                  </a:lnTo>
                  <a:lnTo>
                    <a:pt x="5228" y="2198"/>
                  </a:lnTo>
                  <a:lnTo>
                    <a:pt x="5228" y="2191"/>
                  </a:lnTo>
                  <a:lnTo>
                    <a:pt x="5228" y="2198"/>
                  </a:lnTo>
                  <a:close/>
                  <a:moveTo>
                    <a:pt x="339" y="2191"/>
                  </a:moveTo>
                  <a:lnTo>
                    <a:pt x="339" y="2185"/>
                  </a:lnTo>
                  <a:lnTo>
                    <a:pt x="339" y="2191"/>
                  </a:lnTo>
                  <a:close/>
                  <a:moveTo>
                    <a:pt x="5306" y="2185"/>
                  </a:moveTo>
                  <a:lnTo>
                    <a:pt x="5306" y="2178"/>
                  </a:lnTo>
                  <a:lnTo>
                    <a:pt x="5306" y="2185"/>
                  </a:lnTo>
                  <a:close/>
                  <a:moveTo>
                    <a:pt x="156" y="2178"/>
                  </a:moveTo>
                  <a:lnTo>
                    <a:pt x="150" y="2178"/>
                  </a:lnTo>
                  <a:lnTo>
                    <a:pt x="150" y="2172"/>
                  </a:lnTo>
                  <a:lnTo>
                    <a:pt x="156" y="2172"/>
                  </a:lnTo>
                  <a:lnTo>
                    <a:pt x="156" y="2178"/>
                  </a:lnTo>
                  <a:close/>
                  <a:moveTo>
                    <a:pt x="5443" y="2172"/>
                  </a:moveTo>
                  <a:lnTo>
                    <a:pt x="5443" y="2178"/>
                  </a:lnTo>
                  <a:lnTo>
                    <a:pt x="5437" y="2178"/>
                  </a:lnTo>
                  <a:lnTo>
                    <a:pt x="5437" y="2172"/>
                  </a:lnTo>
                  <a:lnTo>
                    <a:pt x="5443" y="2172"/>
                  </a:lnTo>
                  <a:close/>
                  <a:moveTo>
                    <a:pt x="5306" y="2172"/>
                  </a:moveTo>
                  <a:lnTo>
                    <a:pt x="5300" y="2172"/>
                  </a:lnTo>
                  <a:lnTo>
                    <a:pt x="5300" y="2165"/>
                  </a:lnTo>
                  <a:lnTo>
                    <a:pt x="5306" y="2165"/>
                  </a:lnTo>
                  <a:lnTo>
                    <a:pt x="5306" y="2172"/>
                  </a:lnTo>
                  <a:close/>
                  <a:moveTo>
                    <a:pt x="5456" y="2159"/>
                  </a:moveTo>
                  <a:lnTo>
                    <a:pt x="5456" y="2152"/>
                  </a:lnTo>
                  <a:lnTo>
                    <a:pt x="5456" y="2159"/>
                  </a:lnTo>
                  <a:close/>
                  <a:moveTo>
                    <a:pt x="5450" y="2152"/>
                  </a:moveTo>
                  <a:lnTo>
                    <a:pt x="5450" y="2145"/>
                  </a:lnTo>
                  <a:lnTo>
                    <a:pt x="5450" y="2152"/>
                  </a:lnTo>
                  <a:close/>
                  <a:moveTo>
                    <a:pt x="5293" y="2145"/>
                  </a:moveTo>
                  <a:lnTo>
                    <a:pt x="5293" y="2152"/>
                  </a:lnTo>
                  <a:lnTo>
                    <a:pt x="5293" y="2145"/>
                  </a:lnTo>
                  <a:lnTo>
                    <a:pt x="5287" y="2145"/>
                  </a:lnTo>
                  <a:lnTo>
                    <a:pt x="5287" y="2152"/>
                  </a:lnTo>
                  <a:lnTo>
                    <a:pt x="5287" y="2145"/>
                  </a:lnTo>
                  <a:lnTo>
                    <a:pt x="5293" y="2145"/>
                  </a:lnTo>
                  <a:close/>
                  <a:moveTo>
                    <a:pt x="469" y="2152"/>
                  </a:moveTo>
                  <a:lnTo>
                    <a:pt x="463" y="2152"/>
                  </a:lnTo>
                  <a:lnTo>
                    <a:pt x="463" y="2145"/>
                  </a:lnTo>
                  <a:lnTo>
                    <a:pt x="469" y="2152"/>
                  </a:lnTo>
                  <a:close/>
                  <a:moveTo>
                    <a:pt x="5443" y="2145"/>
                  </a:moveTo>
                  <a:lnTo>
                    <a:pt x="5450" y="2145"/>
                  </a:lnTo>
                  <a:lnTo>
                    <a:pt x="5450" y="2152"/>
                  </a:lnTo>
                  <a:lnTo>
                    <a:pt x="5450" y="2159"/>
                  </a:lnTo>
                  <a:lnTo>
                    <a:pt x="5443" y="2159"/>
                  </a:lnTo>
                  <a:lnTo>
                    <a:pt x="5437" y="2159"/>
                  </a:lnTo>
                  <a:lnTo>
                    <a:pt x="5430" y="2159"/>
                  </a:lnTo>
                  <a:lnTo>
                    <a:pt x="5430" y="2152"/>
                  </a:lnTo>
                  <a:lnTo>
                    <a:pt x="5430" y="2145"/>
                  </a:lnTo>
                  <a:lnTo>
                    <a:pt x="5437" y="2139"/>
                  </a:lnTo>
                  <a:lnTo>
                    <a:pt x="5437" y="2145"/>
                  </a:lnTo>
                  <a:lnTo>
                    <a:pt x="5443" y="2139"/>
                  </a:lnTo>
                  <a:lnTo>
                    <a:pt x="5443" y="2145"/>
                  </a:lnTo>
                  <a:close/>
                  <a:moveTo>
                    <a:pt x="437" y="2132"/>
                  </a:moveTo>
                  <a:lnTo>
                    <a:pt x="430" y="2132"/>
                  </a:lnTo>
                  <a:lnTo>
                    <a:pt x="437" y="2132"/>
                  </a:lnTo>
                  <a:close/>
                  <a:moveTo>
                    <a:pt x="5293" y="2132"/>
                  </a:moveTo>
                  <a:lnTo>
                    <a:pt x="5287" y="2132"/>
                  </a:lnTo>
                  <a:lnTo>
                    <a:pt x="5287" y="2126"/>
                  </a:lnTo>
                  <a:lnTo>
                    <a:pt x="5293" y="2132"/>
                  </a:lnTo>
                  <a:close/>
                  <a:moveTo>
                    <a:pt x="5287" y="2119"/>
                  </a:moveTo>
                  <a:lnTo>
                    <a:pt x="5293" y="2119"/>
                  </a:lnTo>
                  <a:lnTo>
                    <a:pt x="5293" y="2126"/>
                  </a:lnTo>
                  <a:lnTo>
                    <a:pt x="5287" y="2126"/>
                  </a:lnTo>
                  <a:lnTo>
                    <a:pt x="5287" y="2119"/>
                  </a:lnTo>
                  <a:close/>
                  <a:moveTo>
                    <a:pt x="5280" y="2119"/>
                  </a:moveTo>
                  <a:lnTo>
                    <a:pt x="5280" y="2126"/>
                  </a:lnTo>
                  <a:lnTo>
                    <a:pt x="5287" y="2126"/>
                  </a:lnTo>
                  <a:lnTo>
                    <a:pt x="5280" y="2126"/>
                  </a:lnTo>
                  <a:lnTo>
                    <a:pt x="5280" y="2119"/>
                  </a:lnTo>
                  <a:lnTo>
                    <a:pt x="5274" y="2119"/>
                  </a:lnTo>
                  <a:lnTo>
                    <a:pt x="5274" y="2113"/>
                  </a:lnTo>
                  <a:lnTo>
                    <a:pt x="5280" y="2119"/>
                  </a:lnTo>
                  <a:close/>
                  <a:moveTo>
                    <a:pt x="5274" y="2113"/>
                  </a:moveTo>
                  <a:lnTo>
                    <a:pt x="5274" y="2106"/>
                  </a:lnTo>
                  <a:lnTo>
                    <a:pt x="5274" y="2113"/>
                  </a:lnTo>
                  <a:close/>
                  <a:moveTo>
                    <a:pt x="5287" y="2119"/>
                  </a:moveTo>
                  <a:lnTo>
                    <a:pt x="5287" y="2113"/>
                  </a:lnTo>
                  <a:lnTo>
                    <a:pt x="5287" y="2106"/>
                  </a:lnTo>
                  <a:lnTo>
                    <a:pt x="5287" y="2113"/>
                  </a:lnTo>
                  <a:lnTo>
                    <a:pt x="5293" y="2113"/>
                  </a:lnTo>
                  <a:lnTo>
                    <a:pt x="5293" y="2119"/>
                  </a:lnTo>
                  <a:lnTo>
                    <a:pt x="5287" y="2119"/>
                  </a:lnTo>
                  <a:close/>
                  <a:moveTo>
                    <a:pt x="5287" y="2106"/>
                  </a:moveTo>
                  <a:lnTo>
                    <a:pt x="5280" y="2106"/>
                  </a:lnTo>
                  <a:lnTo>
                    <a:pt x="5287" y="2106"/>
                  </a:lnTo>
                  <a:close/>
                  <a:moveTo>
                    <a:pt x="5287" y="2106"/>
                  </a:moveTo>
                  <a:lnTo>
                    <a:pt x="5287" y="2100"/>
                  </a:lnTo>
                  <a:lnTo>
                    <a:pt x="5287" y="2093"/>
                  </a:lnTo>
                  <a:lnTo>
                    <a:pt x="5287" y="2100"/>
                  </a:lnTo>
                  <a:lnTo>
                    <a:pt x="5287" y="2106"/>
                  </a:lnTo>
                  <a:close/>
                  <a:moveTo>
                    <a:pt x="5267" y="2100"/>
                  </a:moveTo>
                  <a:lnTo>
                    <a:pt x="5274" y="2100"/>
                  </a:lnTo>
                  <a:lnTo>
                    <a:pt x="5274" y="2093"/>
                  </a:lnTo>
                  <a:lnTo>
                    <a:pt x="5274" y="2100"/>
                  </a:lnTo>
                  <a:lnTo>
                    <a:pt x="5274" y="2106"/>
                  </a:lnTo>
                  <a:lnTo>
                    <a:pt x="5267" y="2106"/>
                  </a:lnTo>
                  <a:lnTo>
                    <a:pt x="5267" y="2113"/>
                  </a:lnTo>
                  <a:lnTo>
                    <a:pt x="5267" y="2106"/>
                  </a:lnTo>
                  <a:lnTo>
                    <a:pt x="5267" y="2100"/>
                  </a:lnTo>
                  <a:lnTo>
                    <a:pt x="5267" y="2093"/>
                  </a:lnTo>
                  <a:lnTo>
                    <a:pt x="5267" y="2100"/>
                  </a:lnTo>
                  <a:close/>
                  <a:moveTo>
                    <a:pt x="143" y="2087"/>
                  </a:moveTo>
                  <a:lnTo>
                    <a:pt x="137" y="2087"/>
                  </a:lnTo>
                  <a:lnTo>
                    <a:pt x="143" y="2087"/>
                  </a:lnTo>
                  <a:close/>
                  <a:moveTo>
                    <a:pt x="32" y="2087"/>
                  </a:moveTo>
                  <a:lnTo>
                    <a:pt x="26" y="2087"/>
                  </a:lnTo>
                  <a:lnTo>
                    <a:pt x="32" y="2087"/>
                  </a:lnTo>
                  <a:close/>
                  <a:moveTo>
                    <a:pt x="5280" y="2087"/>
                  </a:moveTo>
                  <a:lnTo>
                    <a:pt x="5280" y="2080"/>
                  </a:lnTo>
                  <a:lnTo>
                    <a:pt x="5280" y="2087"/>
                  </a:lnTo>
                  <a:close/>
                  <a:moveTo>
                    <a:pt x="130" y="2080"/>
                  </a:moveTo>
                  <a:lnTo>
                    <a:pt x="124" y="2080"/>
                  </a:lnTo>
                  <a:lnTo>
                    <a:pt x="117" y="2080"/>
                  </a:lnTo>
                  <a:lnTo>
                    <a:pt x="117" y="2074"/>
                  </a:lnTo>
                  <a:lnTo>
                    <a:pt x="124" y="2074"/>
                  </a:lnTo>
                  <a:lnTo>
                    <a:pt x="124" y="2080"/>
                  </a:lnTo>
                  <a:lnTo>
                    <a:pt x="130" y="2080"/>
                  </a:lnTo>
                  <a:close/>
                  <a:moveTo>
                    <a:pt x="5280" y="2080"/>
                  </a:moveTo>
                  <a:lnTo>
                    <a:pt x="5280" y="2074"/>
                  </a:lnTo>
                  <a:lnTo>
                    <a:pt x="5280" y="2080"/>
                  </a:lnTo>
                  <a:close/>
                  <a:moveTo>
                    <a:pt x="117" y="2067"/>
                  </a:moveTo>
                  <a:lnTo>
                    <a:pt x="117" y="2074"/>
                  </a:lnTo>
                  <a:lnTo>
                    <a:pt x="111" y="2074"/>
                  </a:lnTo>
                  <a:lnTo>
                    <a:pt x="111" y="2067"/>
                  </a:lnTo>
                  <a:lnTo>
                    <a:pt x="117" y="2067"/>
                  </a:lnTo>
                  <a:close/>
                  <a:moveTo>
                    <a:pt x="5169" y="2035"/>
                  </a:moveTo>
                  <a:lnTo>
                    <a:pt x="5176" y="2035"/>
                  </a:lnTo>
                  <a:lnTo>
                    <a:pt x="5176" y="2041"/>
                  </a:lnTo>
                  <a:lnTo>
                    <a:pt x="5169" y="2041"/>
                  </a:lnTo>
                  <a:lnTo>
                    <a:pt x="5169" y="2035"/>
                  </a:lnTo>
                  <a:lnTo>
                    <a:pt x="5163" y="2035"/>
                  </a:lnTo>
                  <a:lnTo>
                    <a:pt x="5169" y="2035"/>
                  </a:lnTo>
                  <a:close/>
                  <a:moveTo>
                    <a:pt x="5071" y="2035"/>
                  </a:moveTo>
                  <a:lnTo>
                    <a:pt x="5065" y="2035"/>
                  </a:lnTo>
                  <a:lnTo>
                    <a:pt x="5058" y="2028"/>
                  </a:lnTo>
                  <a:lnTo>
                    <a:pt x="5065" y="2028"/>
                  </a:lnTo>
                  <a:lnTo>
                    <a:pt x="5065" y="2035"/>
                  </a:lnTo>
                  <a:lnTo>
                    <a:pt x="5071" y="2035"/>
                  </a:lnTo>
                  <a:close/>
                  <a:moveTo>
                    <a:pt x="5078" y="2028"/>
                  </a:moveTo>
                  <a:lnTo>
                    <a:pt x="5078" y="2035"/>
                  </a:lnTo>
                  <a:lnTo>
                    <a:pt x="5071" y="2035"/>
                  </a:lnTo>
                  <a:lnTo>
                    <a:pt x="5071" y="2028"/>
                  </a:lnTo>
                  <a:lnTo>
                    <a:pt x="5078" y="2028"/>
                  </a:lnTo>
                  <a:close/>
                  <a:moveTo>
                    <a:pt x="5261" y="2022"/>
                  </a:moveTo>
                  <a:lnTo>
                    <a:pt x="5254" y="2022"/>
                  </a:lnTo>
                  <a:lnTo>
                    <a:pt x="5254" y="2015"/>
                  </a:lnTo>
                  <a:lnTo>
                    <a:pt x="5261" y="2015"/>
                  </a:lnTo>
                  <a:lnTo>
                    <a:pt x="5261" y="2022"/>
                  </a:lnTo>
                  <a:close/>
                  <a:moveTo>
                    <a:pt x="5058" y="2015"/>
                  </a:moveTo>
                  <a:lnTo>
                    <a:pt x="5052" y="2022"/>
                  </a:lnTo>
                  <a:lnTo>
                    <a:pt x="5052" y="2015"/>
                  </a:lnTo>
                  <a:lnTo>
                    <a:pt x="5058" y="2015"/>
                  </a:lnTo>
                  <a:close/>
                  <a:moveTo>
                    <a:pt x="4609" y="2022"/>
                  </a:moveTo>
                  <a:lnTo>
                    <a:pt x="4602" y="2022"/>
                  </a:lnTo>
                  <a:lnTo>
                    <a:pt x="4602" y="2015"/>
                  </a:lnTo>
                  <a:lnTo>
                    <a:pt x="4609" y="2015"/>
                  </a:lnTo>
                  <a:lnTo>
                    <a:pt x="4609" y="2022"/>
                  </a:lnTo>
                  <a:close/>
                  <a:moveTo>
                    <a:pt x="4583" y="2015"/>
                  </a:moveTo>
                  <a:lnTo>
                    <a:pt x="4589" y="2015"/>
                  </a:lnTo>
                  <a:lnTo>
                    <a:pt x="4583" y="2015"/>
                  </a:lnTo>
                  <a:close/>
                  <a:moveTo>
                    <a:pt x="5189" y="2009"/>
                  </a:moveTo>
                  <a:lnTo>
                    <a:pt x="5189" y="2015"/>
                  </a:lnTo>
                  <a:lnTo>
                    <a:pt x="5195" y="2015"/>
                  </a:lnTo>
                  <a:lnTo>
                    <a:pt x="5202" y="2015"/>
                  </a:lnTo>
                  <a:lnTo>
                    <a:pt x="5202" y="2022"/>
                  </a:lnTo>
                  <a:lnTo>
                    <a:pt x="5195" y="2022"/>
                  </a:lnTo>
                  <a:lnTo>
                    <a:pt x="5189" y="2022"/>
                  </a:lnTo>
                  <a:lnTo>
                    <a:pt x="5189" y="2015"/>
                  </a:lnTo>
                  <a:lnTo>
                    <a:pt x="5189" y="2009"/>
                  </a:lnTo>
                  <a:lnTo>
                    <a:pt x="5182" y="2009"/>
                  </a:lnTo>
                  <a:lnTo>
                    <a:pt x="5189" y="2009"/>
                  </a:lnTo>
                  <a:close/>
                  <a:moveTo>
                    <a:pt x="5032" y="2009"/>
                  </a:moveTo>
                  <a:lnTo>
                    <a:pt x="5032" y="2002"/>
                  </a:lnTo>
                  <a:lnTo>
                    <a:pt x="5032" y="2009"/>
                  </a:lnTo>
                  <a:lnTo>
                    <a:pt x="5026" y="2009"/>
                  </a:lnTo>
                  <a:lnTo>
                    <a:pt x="5026" y="2002"/>
                  </a:lnTo>
                  <a:lnTo>
                    <a:pt x="5026" y="2009"/>
                  </a:lnTo>
                  <a:lnTo>
                    <a:pt x="5032" y="2009"/>
                  </a:lnTo>
                  <a:close/>
                  <a:moveTo>
                    <a:pt x="626" y="2002"/>
                  </a:moveTo>
                  <a:lnTo>
                    <a:pt x="619" y="2002"/>
                  </a:lnTo>
                  <a:lnTo>
                    <a:pt x="626" y="2002"/>
                  </a:lnTo>
                  <a:close/>
                  <a:moveTo>
                    <a:pt x="5189" y="2002"/>
                  </a:moveTo>
                  <a:lnTo>
                    <a:pt x="5189" y="1995"/>
                  </a:lnTo>
                  <a:lnTo>
                    <a:pt x="5182" y="1995"/>
                  </a:lnTo>
                  <a:lnTo>
                    <a:pt x="5189" y="1995"/>
                  </a:lnTo>
                  <a:lnTo>
                    <a:pt x="5189" y="2002"/>
                  </a:lnTo>
                  <a:close/>
                  <a:moveTo>
                    <a:pt x="5026" y="1995"/>
                  </a:moveTo>
                  <a:lnTo>
                    <a:pt x="5026" y="2002"/>
                  </a:lnTo>
                  <a:lnTo>
                    <a:pt x="5019" y="1995"/>
                  </a:lnTo>
                  <a:lnTo>
                    <a:pt x="5026" y="1995"/>
                  </a:lnTo>
                  <a:close/>
                  <a:moveTo>
                    <a:pt x="4556" y="1995"/>
                  </a:moveTo>
                  <a:lnTo>
                    <a:pt x="4563" y="1995"/>
                  </a:lnTo>
                  <a:lnTo>
                    <a:pt x="4563" y="2002"/>
                  </a:lnTo>
                  <a:lnTo>
                    <a:pt x="4563" y="1995"/>
                  </a:lnTo>
                  <a:lnTo>
                    <a:pt x="4563" y="2002"/>
                  </a:lnTo>
                  <a:lnTo>
                    <a:pt x="4570" y="2002"/>
                  </a:lnTo>
                  <a:lnTo>
                    <a:pt x="4570" y="2009"/>
                  </a:lnTo>
                  <a:lnTo>
                    <a:pt x="4563" y="2009"/>
                  </a:lnTo>
                  <a:lnTo>
                    <a:pt x="4556" y="2009"/>
                  </a:lnTo>
                  <a:lnTo>
                    <a:pt x="4556" y="2002"/>
                  </a:lnTo>
                  <a:lnTo>
                    <a:pt x="4550" y="2002"/>
                  </a:lnTo>
                  <a:lnTo>
                    <a:pt x="4543" y="2002"/>
                  </a:lnTo>
                  <a:lnTo>
                    <a:pt x="4543" y="1995"/>
                  </a:lnTo>
                  <a:lnTo>
                    <a:pt x="4550" y="1995"/>
                  </a:lnTo>
                  <a:lnTo>
                    <a:pt x="4556" y="1995"/>
                  </a:lnTo>
                  <a:lnTo>
                    <a:pt x="4556" y="1989"/>
                  </a:lnTo>
                  <a:lnTo>
                    <a:pt x="4556" y="1995"/>
                  </a:lnTo>
                  <a:close/>
                  <a:moveTo>
                    <a:pt x="5163" y="1995"/>
                  </a:moveTo>
                  <a:lnTo>
                    <a:pt x="5169" y="1995"/>
                  </a:lnTo>
                  <a:lnTo>
                    <a:pt x="5176" y="1995"/>
                  </a:lnTo>
                  <a:lnTo>
                    <a:pt x="5176" y="2002"/>
                  </a:lnTo>
                  <a:lnTo>
                    <a:pt x="5169" y="2002"/>
                  </a:lnTo>
                  <a:lnTo>
                    <a:pt x="5163" y="2002"/>
                  </a:lnTo>
                  <a:lnTo>
                    <a:pt x="5156" y="1995"/>
                  </a:lnTo>
                  <a:lnTo>
                    <a:pt x="5156" y="1989"/>
                  </a:lnTo>
                  <a:lnTo>
                    <a:pt x="5163" y="1989"/>
                  </a:lnTo>
                  <a:lnTo>
                    <a:pt x="5163" y="1995"/>
                  </a:lnTo>
                  <a:close/>
                  <a:moveTo>
                    <a:pt x="5019" y="1995"/>
                  </a:moveTo>
                  <a:lnTo>
                    <a:pt x="5013" y="1995"/>
                  </a:lnTo>
                  <a:lnTo>
                    <a:pt x="5013" y="1989"/>
                  </a:lnTo>
                  <a:lnTo>
                    <a:pt x="5019" y="1989"/>
                  </a:lnTo>
                  <a:lnTo>
                    <a:pt x="5019" y="1995"/>
                  </a:lnTo>
                  <a:close/>
                  <a:moveTo>
                    <a:pt x="5058" y="1989"/>
                  </a:moveTo>
                  <a:lnTo>
                    <a:pt x="5052" y="1989"/>
                  </a:lnTo>
                  <a:lnTo>
                    <a:pt x="5058" y="1989"/>
                  </a:lnTo>
                  <a:close/>
                  <a:moveTo>
                    <a:pt x="606" y="1982"/>
                  </a:moveTo>
                  <a:lnTo>
                    <a:pt x="606" y="1989"/>
                  </a:lnTo>
                  <a:lnTo>
                    <a:pt x="606" y="1982"/>
                  </a:lnTo>
                  <a:close/>
                  <a:moveTo>
                    <a:pt x="5130" y="1982"/>
                  </a:moveTo>
                  <a:lnTo>
                    <a:pt x="5124" y="1982"/>
                  </a:lnTo>
                  <a:lnTo>
                    <a:pt x="5130" y="1982"/>
                  </a:lnTo>
                  <a:close/>
                  <a:moveTo>
                    <a:pt x="5137" y="1982"/>
                  </a:moveTo>
                  <a:lnTo>
                    <a:pt x="5130" y="1982"/>
                  </a:lnTo>
                  <a:lnTo>
                    <a:pt x="5130" y="1976"/>
                  </a:lnTo>
                  <a:lnTo>
                    <a:pt x="5137" y="1976"/>
                  </a:lnTo>
                  <a:lnTo>
                    <a:pt x="5137" y="1982"/>
                  </a:lnTo>
                  <a:close/>
                  <a:moveTo>
                    <a:pt x="4602" y="1976"/>
                  </a:moveTo>
                  <a:lnTo>
                    <a:pt x="4602" y="1982"/>
                  </a:lnTo>
                  <a:lnTo>
                    <a:pt x="4602" y="1976"/>
                  </a:lnTo>
                  <a:lnTo>
                    <a:pt x="4609" y="1976"/>
                  </a:lnTo>
                  <a:lnTo>
                    <a:pt x="4602" y="1976"/>
                  </a:lnTo>
                  <a:close/>
                  <a:moveTo>
                    <a:pt x="4550" y="1976"/>
                  </a:moveTo>
                  <a:lnTo>
                    <a:pt x="4550" y="1982"/>
                  </a:lnTo>
                  <a:lnTo>
                    <a:pt x="4550" y="1976"/>
                  </a:lnTo>
                  <a:lnTo>
                    <a:pt x="4550" y="1982"/>
                  </a:lnTo>
                  <a:lnTo>
                    <a:pt x="4550" y="1976"/>
                  </a:lnTo>
                  <a:close/>
                  <a:moveTo>
                    <a:pt x="5032" y="1982"/>
                  </a:moveTo>
                  <a:lnTo>
                    <a:pt x="5026" y="1976"/>
                  </a:lnTo>
                  <a:lnTo>
                    <a:pt x="5032" y="1976"/>
                  </a:lnTo>
                  <a:lnTo>
                    <a:pt x="5032" y="1982"/>
                  </a:lnTo>
                  <a:close/>
                  <a:moveTo>
                    <a:pt x="4915" y="1982"/>
                  </a:moveTo>
                  <a:lnTo>
                    <a:pt x="4915" y="1976"/>
                  </a:lnTo>
                  <a:lnTo>
                    <a:pt x="4909" y="1976"/>
                  </a:lnTo>
                  <a:lnTo>
                    <a:pt x="4915" y="1976"/>
                  </a:lnTo>
                  <a:lnTo>
                    <a:pt x="4915" y="1982"/>
                  </a:lnTo>
                  <a:close/>
                  <a:moveTo>
                    <a:pt x="5124" y="1976"/>
                  </a:moveTo>
                  <a:lnTo>
                    <a:pt x="5124" y="1982"/>
                  </a:lnTo>
                  <a:lnTo>
                    <a:pt x="5124" y="1976"/>
                  </a:lnTo>
                  <a:close/>
                  <a:moveTo>
                    <a:pt x="5163" y="1976"/>
                  </a:moveTo>
                  <a:lnTo>
                    <a:pt x="5156" y="1976"/>
                  </a:lnTo>
                  <a:lnTo>
                    <a:pt x="5163" y="1976"/>
                  </a:lnTo>
                  <a:close/>
                  <a:moveTo>
                    <a:pt x="4915" y="1976"/>
                  </a:moveTo>
                  <a:lnTo>
                    <a:pt x="4909" y="1976"/>
                  </a:lnTo>
                  <a:lnTo>
                    <a:pt x="4915" y="1976"/>
                  </a:lnTo>
                  <a:close/>
                  <a:moveTo>
                    <a:pt x="4667" y="1976"/>
                  </a:moveTo>
                  <a:lnTo>
                    <a:pt x="4667" y="1982"/>
                  </a:lnTo>
                  <a:lnTo>
                    <a:pt x="4661" y="1982"/>
                  </a:lnTo>
                  <a:lnTo>
                    <a:pt x="4654" y="1982"/>
                  </a:lnTo>
                  <a:lnTo>
                    <a:pt x="4654" y="1989"/>
                  </a:lnTo>
                  <a:lnTo>
                    <a:pt x="4648" y="1989"/>
                  </a:lnTo>
                  <a:lnTo>
                    <a:pt x="4641" y="1989"/>
                  </a:lnTo>
                  <a:lnTo>
                    <a:pt x="4641" y="1995"/>
                  </a:lnTo>
                  <a:lnTo>
                    <a:pt x="4635" y="1995"/>
                  </a:lnTo>
                  <a:lnTo>
                    <a:pt x="4635" y="2002"/>
                  </a:lnTo>
                  <a:lnTo>
                    <a:pt x="4628" y="2002"/>
                  </a:lnTo>
                  <a:lnTo>
                    <a:pt x="4628" y="2009"/>
                  </a:lnTo>
                  <a:lnTo>
                    <a:pt x="4622" y="2009"/>
                  </a:lnTo>
                  <a:lnTo>
                    <a:pt x="4615" y="2009"/>
                  </a:lnTo>
                  <a:lnTo>
                    <a:pt x="4615" y="2015"/>
                  </a:lnTo>
                  <a:lnTo>
                    <a:pt x="4609" y="2009"/>
                  </a:lnTo>
                  <a:lnTo>
                    <a:pt x="4615" y="2009"/>
                  </a:lnTo>
                  <a:lnTo>
                    <a:pt x="4609" y="2009"/>
                  </a:lnTo>
                  <a:lnTo>
                    <a:pt x="4609" y="2002"/>
                  </a:lnTo>
                  <a:lnTo>
                    <a:pt x="4615" y="2002"/>
                  </a:lnTo>
                  <a:lnTo>
                    <a:pt x="4615" y="1995"/>
                  </a:lnTo>
                  <a:lnTo>
                    <a:pt x="4622" y="1995"/>
                  </a:lnTo>
                  <a:lnTo>
                    <a:pt x="4622" y="1989"/>
                  </a:lnTo>
                  <a:lnTo>
                    <a:pt x="4628" y="1989"/>
                  </a:lnTo>
                  <a:lnTo>
                    <a:pt x="4635" y="1989"/>
                  </a:lnTo>
                  <a:lnTo>
                    <a:pt x="4635" y="1982"/>
                  </a:lnTo>
                  <a:lnTo>
                    <a:pt x="4641" y="1976"/>
                  </a:lnTo>
                  <a:lnTo>
                    <a:pt x="4648" y="1976"/>
                  </a:lnTo>
                  <a:lnTo>
                    <a:pt x="4654" y="1976"/>
                  </a:lnTo>
                  <a:lnTo>
                    <a:pt x="4661" y="1976"/>
                  </a:lnTo>
                  <a:lnTo>
                    <a:pt x="4667" y="1976"/>
                  </a:lnTo>
                  <a:close/>
                  <a:moveTo>
                    <a:pt x="5182" y="1982"/>
                  </a:moveTo>
                  <a:lnTo>
                    <a:pt x="5182" y="1989"/>
                  </a:lnTo>
                  <a:lnTo>
                    <a:pt x="5182" y="1995"/>
                  </a:lnTo>
                  <a:lnTo>
                    <a:pt x="5189" y="1995"/>
                  </a:lnTo>
                  <a:lnTo>
                    <a:pt x="5182" y="1995"/>
                  </a:lnTo>
                  <a:lnTo>
                    <a:pt x="5176" y="1989"/>
                  </a:lnTo>
                  <a:lnTo>
                    <a:pt x="5176" y="1982"/>
                  </a:lnTo>
                  <a:lnTo>
                    <a:pt x="5176" y="1976"/>
                  </a:lnTo>
                  <a:lnTo>
                    <a:pt x="5182" y="1976"/>
                  </a:lnTo>
                  <a:lnTo>
                    <a:pt x="5182" y="1982"/>
                  </a:lnTo>
                  <a:lnTo>
                    <a:pt x="5176" y="1982"/>
                  </a:lnTo>
                  <a:lnTo>
                    <a:pt x="5182" y="1982"/>
                  </a:lnTo>
                  <a:close/>
                  <a:moveTo>
                    <a:pt x="4609" y="1976"/>
                  </a:moveTo>
                  <a:lnTo>
                    <a:pt x="4602" y="1976"/>
                  </a:lnTo>
                  <a:lnTo>
                    <a:pt x="4602" y="1969"/>
                  </a:lnTo>
                  <a:lnTo>
                    <a:pt x="4609" y="1969"/>
                  </a:lnTo>
                  <a:lnTo>
                    <a:pt x="4609" y="1976"/>
                  </a:lnTo>
                  <a:close/>
                  <a:moveTo>
                    <a:pt x="4504" y="1982"/>
                  </a:moveTo>
                  <a:lnTo>
                    <a:pt x="4498" y="1982"/>
                  </a:lnTo>
                  <a:lnTo>
                    <a:pt x="4491" y="1982"/>
                  </a:lnTo>
                  <a:lnTo>
                    <a:pt x="4498" y="1982"/>
                  </a:lnTo>
                  <a:lnTo>
                    <a:pt x="4498" y="1976"/>
                  </a:lnTo>
                  <a:lnTo>
                    <a:pt x="4498" y="1969"/>
                  </a:lnTo>
                  <a:lnTo>
                    <a:pt x="4504" y="1969"/>
                  </a:lnTo>
                  <a:lnTo>
                    <a:pt x="4504" y="1976"/>
                  </a:lnTo>
                  <a:lnTo>
                    <a:pt x="4504" y="1982"/>
                  </a:lnTo>
                  <a:close/>
                  <a:moveTo>
                    <a:pt x="4615" y="1976"/>
                  </a:moveTo>
                  <a:lnTo>
                    <a:pt x="4609" y="1976"/>
                  </a:lnTo>
                  <a:lnTo>
                    <a:pt x="4609" y="1969"/>
                  </a:lnTo>
                  <a:lnTo>
                    <a:pt x="4609" y="1976"/>
                  </a:lnTo>
                  <a:lnTo>
                    <a:pt x="4615" y="1976"/>
                  </a:lnTo>
                  <a:lnTo>
                    <a:pt x="4615" y="1969"/>
                  </a:lnTo>
                  <a:lnTo>
                    <a:pt x="4615" y="1976"/>
                  </a:lnTo>
                  <a:close/>
                  <a:moveTo>
                    <a:pt x="4622" y="1976"/>
                  </a:moveTo>
                  <a:lnTo>
                    <a:pt x="4615" y="1976"/>
                  </a:lnTo>
                  <a:lnTo>
                    <a:pt x="4622" y="1976"/>
                  </a:lnTo>
                  <a:lnTo>
                    <a:pt x="4622" y="1969"/>
                  </a:lnTo>
                  <a:lnTo>
                    <a:pt x="4622" y="1976"/>
                  </a:lnTo>
                  <a:close/>
                  <a:moveTo>
                    <a:pt x="4693" y="1976"/>
                  </a:moveTo>
                  <a:lnTo>
                    <a:pt x="4693" y="1969"/>
                  </a:lnTo>
                  <a:lnTo>
                    <a:pt x="4693" y="1976"/>
                  </a:lnTo>
                  <a:close/>
                  <a:moveTo>
                    <a:pt x="4843" y="1976"/>
                  </a:moveTo>
                  <a:lnTo>
                    <a:pt x="4837" y="1976"/>
                  </a:lnTo>
                  <a:lnTo>
                    <a:pt x="4843" y="1969"/>
                  </a:lnTo>
                  <a:lnTo>
                    <a:pt x="4843" y="1976"/>
                  </a:lnTo>
                  <a:close/>
                  <a:moveTo>
                    <a:pt x="4517" y="1976"/>
                  </a:moveTo>
                  <a:lnTo>
                    <a:pt x="4517" y="1969"/>
                  </a:lnTo>
                  <a:lnTo>
                    <a:pt x="4524" y="1969"/>
                  </a:lnTo>
                  <a:lnTo>
                    <a:pt x="4524" y="1976"/>
                  </a:lnTo>
                  <a:lnTo>
                    <a:pt x="4517" y="1976"/>
                  </a:lnTo>
                  <a:close/>
                  <a:moveTo>
                    <a:pt x="4641" y="1976"/>
                  </a:moveTo>
                  <a:lnTo>
                    <a:pt x="4641" y="1969"/>
                  </a:lnTo>
                  <a:lnTo>
                    <a:pt x="4641" y="1976"/>
                  </a:lnTo>
                  <a:close/>
                  <a:moveTo>
                    <a:pt x="4543" y="1976"/>
                  </a:moveTo>
                  <a:lnTo>
                    <a:pt x="4543" y="1969"/>
                  </a:lnTo>
                  <a:lnTo>
                    <a:pt x="4543" y="1976"/>
                  </a:lnTo>
                  <a:close/>
                  <a:moveTo>
                    <a:pt x="4628" y="1969"/>
                  </a:moveTo>
                  <a:lnTo>
                    <a:pt x="4635" y="1969"/>
                  </a:lnTo>
                  <a:lnTo>
                    <a:pt x="4635" y="1976"/>
                  </a:lnTo>
                  <a:lnTo>
                    <a:pt x="4628" y="1976"/>
                  </a:lnTo>
                  <a:lnTo>
                    <a:pt x="4622" y="1976"/>
                  </a:lnTo>
                  <a:lnTo>
                    <a:pt x="4622" y="1969"/>
                  </a:lnTo>
                  <a:lnTo>
                    <a:pt x="4628" y="1969"/>
                  </a:lnTo>
                  <a:close/>
                  <a:moveTo>
                    <a:pt x="4674" y="1969"/>
                  </a:moveTo>
                  <a:lnTo>
                    <a:pt x="4680" y="1969"/>
                  </a:lnTo>
                  <a:lnTo>
                    <a:pt x="4680" y="1976"/>
                  </a:lnTo>
                  <a:lnTo>
                    <a:pt x="4674" y="1969"/>
                  </a:lnTo>
                  <a:close/>
                  <a:moveTo>
                    <a:pt x="4719" y="1976"/>
                  </a:moveTo>
                  <a:lnTo>
                    <a:pt x="4719" y="1969"/>
                  </a:lnTo>
                  <a:lnTo>
                    <a:pt x="4726" y="1969"/>
                  </a:lnTo>
                  <a:lnTo>
                    <a:pt x="4719" y="1976"/>
                  </a:lnTo>
                  <a:close/>
                  <a:moveTo>
                    <a:pt x="4530" y="1976"/>
                  </a:moveTo>
                  <a:lnTo>
                    <a:pt x="4537" y="1976"/>
                  </a:lnTo>
                  <a:lnTo>
                    <a:pt x="4543" y="1976"/>
                  </a:lnTo>
                  <a:lnTo>
                    <a:pt x="4543" y="1982"/>
                  </a:lnTo>
                  <a:lnTo>
                    <a:pt x="4537" y="1982"/>
                  </a:lnTo>
                  <a:lnTo>
                    <a:pt x="4543" y="1982"/>
                  </a:lnTo>
                  <a:lnTo>
                    <a:pt x="4537" y="1982"/>
                  </a:lnTo>
                  <a:lnTo>
                    <a:pt x="4530" y="1982"/>
                  </a:lnTo>
                  <a:lnTo>
                    <a:pt x="4530" y="1976"/>
                  </a:lnTo>
                  <a:lnTo>
                    <a:pt x="4530" y="1982"/>
                  </a:lnTo>
                  <a:lnTo>
                    <a:pt x="4524" y="1982"/>
                  </a:lnTo>
                  <a:lnTo>
                    <a:pt x="4524" y="1989"/>
                  </a:lnTo>
                  <a:lnTo>
                    <a:pt x="4517" y="1989"/>
                  </a:lnTo>
                  <a:lnTo>
                    <a:pt x="4511" y="1989"/>
                  </a:lnTo>
                  <a:lnTo>
                    <a:pt x="4511" y="1982"/>
                  </a:lnTo>
                  <a:lnTo>
                    <a:pt x="4511" y="1976"/>
                  </a:lnTo>
                  <a:lnTo>
                    <a:pt x="4517" y="1976"/>
                  </a:lnTo>
                  <a:lnTo>
                    <a:pt x="4524" y="1976"/>
                  </a:lnTo>
                  <a:lnTo>
                    <a:pt x="4524" y="1982"/>
                  </a:lnTo>
                  <a:lnTo>
                    <a:pt x="4530" y="1982"/>
                  </a:lnTo>
                  <a:lnTo>
                    <a:pt x="4530" y="1976"/>
                  </a:lnTo>
                  <a:lnTo>
                    <a:pt x="4524" y="1976"/>
                  </a:lnTo>
                  <a:lnTo>
                    <a:pt x="4524" y="1969"/>
                  </a:lnTo>
                  <a:lnTo>
                    <a:pt x="4530" y="1969"/>
                  </a:lnTo>
                  <a:lnTo>
                    <a:pt x="4530" y="1976"/>
                  </a:lnTo>
                  <a:close/>
                  <a:moveTo>
                    <a:pt x="4602" y="1969"/>
                  </a:moveTo>
                  <a:lnTo>
                    <a:pt x="4602" y="1976"/>
                  </a:lnTo>
                  <a:lnTo>
                    <a:pt x="4602" y="1982"/>
                  </a:lnTo>
                  <a:lnTo>
                    <a:pt x="4596" y="1982"/>
                  </a:lnTo>
                  <a:lnTo>
                    <a:pt x="4589" y="1982"/>
                  </a:lnTo>
                  <a:lnTo>
                    <a:pt x="4583" y="1982"/>
                  </a:lnTo>
                  <a:lnTo>
                    <a:pt x="4576" y="1982"/>
                  </a:lnTo>
                  <a:lnTo>
                    <a:pt x="4570" y="1982"/>
                  </a:lnTo>
                  <a:lnTo>
                    <a:pt x="4563" y="1982"/>
                  </a:lnTo>
                  <a:lnTo>
                    <a:pt x="4556" y="1982"/>
                  </a:lnTo>
                  <a:lnTo>
                    <a:pt x="4556" y="1976"/>
                  </a:lnTo>
                  <a:lnTo>
                    <a:pt x="4563" y="1976"/>
                  </a:lnTo>
                  <a:lnTo>
                    <a:pt x="4570" y="1976"/>
                  </a:lnTo>
                  <a:lnTo>
                    <a:pt x="4576" y="1976"/>
                  </a:lnTo>
                  <a:lnTo>
                    <a:pt x="4583" y="1982"/>
                  </a:lnTo>
                  <a:lnTo>
                    <a:pt x="4583" y="1976"/>
                  </a:lnTo>
                  <a:lnTo>
                    <a:pt x="4589" y="1976"/>
                  </a:lnTo>
                  <a:lnTo>
                    <a:pt x="4589" y="1982"/>
                  </a:lnTo>
                  <a:lnTo>
                    <a:pt x="4596" y="1982"/>
                  </a:lnTo>
                  <a:lnTo>
                    <a:pt x="4596" y="1976"/>
                  </a:lnTo>
                  <a:lnTo>
                    <a:pt x="4602" y="1976"/>
                  </a:lnTo>
                  <a:lnTo>
                    <a:pt x="4602" y="1969"/>
                  </a:lnTo>
                  <a:lnTo>
                    <a:pt x="4596" y="1969"/>
                  </a:lnTo>
                  <a:lnTo>
                    <a:pt x="4602" y="1969"/>
                  </a:lnTo>
                  <a:close/>
                  <a:moveTo>
                    <a:pt x="4491" y="1969"/>
                  </a:moveTo>
                  <a:lnTo>
                    <a:pt x="4491" y="1976"/>
                  </a:lnTo>
                  <a:lnTo>
                    <a:pt x="4485" y="1976"/>
                  </a:lnTo>
                  <a:lnTo>
                    <a:pt x="4485" y="1982"/>
                  </a:lnTo>
                  <a:lnTo>
                    <a:pt x="4485" y="1976"/>
                  </a:lnTo>
                  <a:lnTo>
                    <a:pt x="4478" y="1976"/>
                  </a:lnTo>
                  <a:lnTo>
                    <a:pt x="4472" y="1976"/>
                  </a:lnTo>
                  <a:lnTo>
                    <a:pt x="4472" y="1969"/>
                  </a:lnTo>
                  <a:lnTo>
                    <a:pt x="4478" y="1969"/>
                  </a:lnTo>
                  <a:lnTo>
                    <a:pt x="4485" y="1969"/>
                  </a:lnTo>
                  <a:lnTo>
                    <a:pt x="4491" y="1969"/>
                  </a:lnTo>
                  <a:close/>
                  <a:moveTo>
                    <a:pt x="5130" y="1969"/>
                  </a:moveTo>
                  <a:lnTo>
                    <a:pt x="5130" y="1976"/>
                  </a:lnTo>
                  <a:lnTo>
                    <a:pt x="5130" y="1982"/>
                  </a:lnTo>
                  <a:lnTo>
                    <a:pt x="5130" y="1976"/>
                  </a:lnTo>
                  <a:lnTo>
                    <a:pt x="5124" y="1976"/>
                  </a:lnTo>
                  <a:lnTo>
                    <a:pt x="5124" y="1969"/>
                  </a:lnTo>
                  <a:lnTo>
                    <a:pt x="5130" y="1969"/>
                  </a:lnTo>
                  <a:close/>
                  <a:moveTo>
                    <a:pt x="5124" y="1969"/>
                  </a:moveTo>
                  <a:lnTo>
                    <a:pt x="5117" y="1969"/>
                  </a:lnTo>
                  <a:lnTo>
                    <a:pt x="5117" y="1963"/>
                  </a:lnTo>
                  <a:lnTo>
                    <a:pt x="5124" y="1963"/>
                  </a:lnTo>
                  <a:lnTo>
                    <a:pt x="5124" y="1969"/>
                  </a:lnTo>
                  <a:close/>
                  <a:moveTo>
                    <a:pt x="4706" y="1969"/>
                  </a:moveTo>
                  <a:lnTo>
                    <a:pt x="4700" y="1969"/>
                  </a:lnTo>
                  <a:lnTo>
                    <a:pt x="4700" y="1963"/>
                  </a:lnTo>
                  <a:lnTo>
                    <a:pt x="4706" y="1963"/>
                  </a:lnTo>
                  <a:lnTo>
                    <a:pt x="4706" y="1969"/>
                  </a:lnTo>
                  <a:close/>
                  <a:moveTo>
                    <a:pt x="5117" y="1969"/>
                  </a:moveTo>
                  <a:lnTo>
                    <a:pt x="5111" y="1963"/>
                  </a:lnTo>
                  <a:lnTo>
                    <a:pt x="5117" y="1963"/>
                  </a:lnTo>
                  <a:lnTo>
                    <a:pt x="5117" y="1969"/>
                  </a:lnTo>
                  <a:close/>
                  <a:moveTo>
                    <a:pt x="5143" y="1963"/>
                  </a:moveTo>
                  <a:lnTo>
                    <a:pt x="5137" y="1963"/>
                  </a:lnTo>
                  <a:lnTo>
                    <a:pt x="5143" y="1963"/>
                  </a:lnTo>
                  <a:close/>
                  <a:moveTo>
                    <a:pt x="4661" y="1963"/>
                  </a:moveTo>
                  <a:lnTo>
                    <a:pt x="4654" y="1963"/>
                  </a:lnTo>
                  <a:lnTo>
                    <a:pt x="4654" y="1969"/>
                  </a:lnTo>
                  <a:lnTo>
                    <a:pt x="4648" y="1963"/>
                  </a:lnTo>
                  <a:lnTo>
                    <a:pt x="4648" y="1969"/>
                  </a:lnTo>
                  <a:lnTo>
                    <a:pt x="4648" y="1963"/>
                  </a:lnTo>
                  <a:lnTo>
                    <a:pt x="4654" y="1963"/>
                  </a:lnTo>
                  <a:lnTo>
                    <a:pt x="4661" y="1963"/>
                  </a:lnTo>
                  <a:close/>
                  <a:moveTo>
                    <a:pt x="5163" y="1976"/>
                  </a:moveTo>
                  <a:lnTo>
                    <a:pt x="5156" y="1976"/>
                  </a:lnTo>
                  <a:lnTo>
                    <a:pt x="5150" y="1969"/>
                  </a:lnTo>
                  <a:lnTo>
                    <a:pt x="5143" y="1963"/>
                  </a:lnTo>
                  <a:lnTo>
                    <a:pt x="5150" y="1963"/>
                  </a:lnTo>
                  <a:lnTo>
                    <a:pt x="5150" y="1969"/>
                  </a:lnTo>
                  <a:lnTo>
                    <a:pt x="5156" y="1969"/>
                  </a:lnTo>
                  <a:lnTo>
                    <a:pt x="5163" y="1976"/>
                  </a:lnTo>
                  <a:close/>
                  <a:moveTo>
                    <a:pt x="4667" y="1963"/>
                  </a:moveTo>
                  <a:lnTo>
                    <a:pt x="4667" y="1956"/>
                  </a:lnTo>
                  <a:lnTo>
                    <a:pt x="4674" y="1956"/>
                  </a:lnTo>
                  <a:lnTo>
                    <a:pt x="4674" y="1963"/>
                  </a:lnTo>
                  <a:lnTo>
                    <a:pt x="4667" y="1963"/>
                  </a:lnTo>
                  <a:close/>
                  <a:moveTo>
                    <a:pt x="4837" y="1976"/>
                  </a:moveTo>
                  <a:lnTo>
                    <a:pt x="4830" y="1976"/>
                  </a:lnTo>
                  <a:lnTo>
                    <a:pt x="4824" y="1976"/>
                  </a:lnTo>
                  <a:lnTo>
                    <a:pt x="4824" y="1969"/>
                  </a:lnTo>
                  <a:lnTo>
                    <a:pt x="4830" y="1963"/>
                  </a:lnTo>
                  <a:lnTo>
                    <a:pt x="4830" y="1956"/>
                  </a:lnTo>
                  <a:lnTo>
                    <a:pt x="4837" y="1956"/>
                  </a:lnTo>
                  <a:lnTo>
                    <a:pt x="4843" y="1956"/>
                  </a:lnTo>
                  <a:lnTo>
                    <a:pt x="4843" y="1963"/>
                  </a:lnTo>
                  <a:lnTo>
                    <a:pt x="4843" y="1969"/>
                  </a:lnTo>
                  <a:lnTo>
                    <a:pt x="4837" y="1976"/>
                  </a:lnTo>
                  <a:close/>
                  <a:moveTo>
                    <a:pt x="4570" y="1956"/>
                  </a:moveTo>
                  <a:lnTo>
                    <a:pt x="4576" y="1956"/>
                  </a:lnTo>
                  <a:lnTo>
                    <a:pt x="4570" y="1956"/>
                  </a:lnTo>
                  <a:close/>
                  <a:moveTo>
                    <a:pt x="4732" y="1956"/>
                  </a:moveTo>
                  <a:lnTo>
                    <a:pt x="4732" y="1963"/>
                  </a:lnTo>
                  <a:lnTo>
                    <a:pt x="4732" y="1969"/>
                  </a:lnTo>
                  <a:lnTo>
                    <a:pt x="4726" y="1969"/>
                  </a:lnTo>
                  <a:lnTo>
                    <a:pt x="4726" y="1963"/>
                  </a:lnTo>
                  <a:lnTo>
                    <a:pt x="4726" y="1956"/>
                  </a:lnTo>
                  <a:lnTo>
                    <a:pt x="4732" y="1956"/>
                  </a:lnTo>
                  <a:lnTo>
                    <a:pt x="4732" y="1950"/>
                  </a:lnTo>
                  <a:lnTo>
                    <a:pt x="4732" y="1956"/>
                  </a:lnTo>
                  <a:close/>
                  <a:moveTo>
                    <a:pt x="4739" y="1950"/>
                  </a:moveTo>
                  <a:lnTo>
                    <a:pt x="4739" y="1956"/>
                  </a:lnTo>
                  <a:lnTo>
                    <a:pt x="4739" y="1950"/>
                  </a:lnTo>
                  <a:lnTo>
                    <a:pt x="4732" y="1950"/>
                  </a:lnTo>
                  <a:lnTo>
                    <a:pt x="4739" y="1950"/>
                  </a:lnTo>
                  <a:close/>
                  <a:moveTo>
                    <a:pt x="4687" y="1956"/>
                  </a:moveTo>
                  <a:lnTo>
                    <a:pt x="4687" y="1950"/>
                  </a:lnTo>
                  <a:lnTo>
                    <a:pt x="4687" y="1956"/>
                  </a:lnTo>
                  <a:close/>
                  <a:moveTo>
                    <a:pt x="4472" y="1950"/>
                  </a:moveTo>
                  <a:lnTo>
                    <a:pt x="4472" y="1956"/>
                  </a:lnTo>
                  <a:lnTo>
                    <a:pt x="4472" y="1950"/>
                  </a:lnTo>
                  <a:close/>
                  <a:moveTo>
                    <a:pt x="5104" y="1950"/>
                  </a:moveTo>
                  <a:lnTo>
                    <a:pt x="5098" y="1950"/>
                  </a:lnTo>
                  <a:lnTo>
                    <a:pt x="5104" y="1950"/>
                  </a:lnTo>
                  <a:close/>
                  <a:moveTo>
                    <a:pt x="4465" y="1950"/>
                  </a:moveTo>
                  <a:lnTo>
                    <a:pt x="4459" y="1950"/>
                  </a:lnTo>
                  <a:lnTo>
                    <a:pt x="4459" y="1956"/>
                  </a:lnTo>
                  <a:lnTo>
                    <a:pt x="4452" y="1956"/>
                  </a:lnTo>
                  <a:lnTo>
                    <a:pt x="4446" y="1950"/>
                  </a:lnTo>
                  <a:lnTo>
                    <a:pt x="4452" y="1950"/>
                  </a:lnTo>
                  <a:lnTo>
                    <a:pt x="4459" y="1950"/>
                  </a:lnTo>
                  <a:lnTo>
                    <a:pt x="4465" y="1950"/>
                  </a:lnTo>
                  <a:close/>
                  <a:moveTo>
                    <a:pt x="4485" y="1950"/>
                  </a:moveTo>
                  <a:lnTo>
                    <a:pt x="4491" y="1950"/>
                  </a:lnTo>
                  <a:lnTo>
                    <a:pt x="4485" y="1950"/>
                  </a:lnTo>
                  <a:close/>
                  <a:moveTo>
                    <a:pt x="4843" y="1943"/>
                  </a:moveTo>
                  <a:lnTo>
                    <a:pt x="4843" y="1950"/>
                  </a:lnTo>
                  <a:lnTo>
                    <a:pt x="4837" y="1943"/>
                  </a:lnTo>
                  <a:lnTo>
                    <a:pt x="4843" y="1943"/>
                  </a:lnTo>
                  <a:close/>
                  <a:moveTo>
                    <a:pt x="5124" y="1956"/>
                  </a:moveTo>
                  <a:lnTo>
                    <a:pt x="5130" y="1956"/>
                  </a:lnTo>
                  <a:lnTo>
                    <a:pt x="5124" y="1956"/>
                  </a:lnTo>
                  <a:lnTo>
                    <a:pt x="5117" y="1956"/>
                  </a:lnTo>
                  <a:lnTo>
                    <a:pt x="5117" y="1950"/>
                  </a:lnTo>
                  <a:lnTo>
                    <a:pt x="5111" y="1950"/>
                  </a:lnTo>
                  <a:lnTo>
                    <a:pt x="5111" y="1943"/>
                  </a:lnTo>
                  <a:lnTo>
                    <a:pt x="5117" y="1943"/>
                  </a:lnTo>
                  <a:lnTo>
                    <a:pt x="5117" y="1950"/>
                  </a:lnTo>
                  <a:lnTo>
                    <a:pt x="5124" y="1950"/>
                  </a:lnTo>
                  <a:lnTo>
                    <a:pt x="5124" y="1956"/>
                  </a:lnTo>
                  <a:close/>
                  <a:moveTo>
                    <a:pt x="4335" y="1943"/>
                  </a:moveTo>
                  <a:lnTo>
                    <a:pt x="4328" y="1943"/>
                  </a:lnTo>
                  <a:lnTo>
                    <a:pt x="4335" y="1943"/>
                  </a:lnTo>
                  <a:close/>
                  <a:moveTo>
                    <a:pt x="4778" y="1937"/>
                  </a:moveTo>
                  <a:lnTo>
                    <a:pt x="4778" y="1943"/>
                  </a:lnTo>
                  <a:lnTo>
                    <a:pt x="4778" y="1937"/>
                  </a:lnTo>
                  <a:close/>
                  <a:moveTo>
                    <a:pt x="4772" y="1950"/>
                  </a:moveTo>
                  <a:lnTo>
                    <a:pt x="4772" y="1943"/>
                  </a:lnTo>
                  <a:lnTo>
                    <a:pt x="4772" y="1937"/>
                  </a:lnTo>
                  <a:lnTo>
                    <a:pt x="4778" y="1937"/>
                  </a:lnTo>
                  <a:lnTo>
                    <a:pt x="4778" y="1943"/>
                  </a:lnTo>
                  <a:lnTo>
                    <a:pt x="4772" y="1950"/>
                  </a:lnTo>
                  <a:close/>
                  <a:moveTo>
                    <a:pt x="4772" y="1930"/>
                  </a:moveTo>
                  <a:lnTo>
                    <a:pt x="4772" y="1937"/>
                  </a:lnTo>
                  <a:lnTo>
                    <a:pt x="4778" y="1937"/>
                  </a:lnTo>
                  <a:lnTo>
                    <a:pt x="4772" y="1937"/>
                  </a:lnTo>
                  <a:lnTo>
                    <a:pt x="4772" y="1930"/>
                  </a:lnTo>
                  <a:close/>
                  <a:moveTo>
                    <a:pt x="4778" y="1937"/>
                  </a:moveTo>
                  <a:lnTo>
                    <a:pt x="4772" y="1937"/>
                  </a:lnTo>
                  <a:lnTo>
                    <a:pt x="4772" y="1930"/>
                  </a:lnTo>
                  <a:lnTo>
                    <a:pt x="4778" y="1930"/>
                  </a:lnTo>
                  <a:lnTo>
                    <a:pt x="4785" y="1930"/>
                  </a:lnTo>
                  <a:lnTo>
                    <a:pt x="4778" y="1937"/>
                  </a:lnTo>
                  <a:close/>
                  <a:moveTo>
                    <a:pt x="4348" y="1930"/>
                  </a:moveTo>
                  <a:lnTo>
                    <a:pt x="4354" y="1930"/>
                  </a:lnTo>
                  <a:lnTo>
                    <a:pt x="4361" y="1930"/>
                  </a:lnTo>
                  <a:lnTo>
                    <a:pt x="4367" y="1930"/>
                  </a:lnTo>
                  <a:lnTo>
                    <a:pt x="4367" y="1937"/>
                  </a:lnTo>
                  <a:lnTo>
                    <a:pt x="4374" y="1937"/>
                  </a:lnTo>
                  <a:lnTo>
                    <a:pt x="4380" y="1937"/>
                  </a:lnTo>
                  <a:lnTo>
                    <a:pt x="4380" y="1943"/>
                  </a:lnTo>
                  <a:lnTo>
                    <a:pt x="4387" y="1943"/>
                  </a:lnTo>
                  <a:lnTo>
                    <a:pt x="4387" y="1950"/>
                  </a:lnTo>
                  <a:lnTo>
                    <a:pt x="4394" y="1950"/>
                  </a:lnTo>
                  <a:lnTo>
                    <a:pt x="4400" y="1950"/>
                  </a:lnTo>
                  <a:lnTo>
                    <a:pt x="4407" y="1950"/>
                  </a:lnTo>
                  <a:lnTo>
                    <a:pt x="4413" y="1950"/>
                  </a:lnTo>
                  <a:lnTo>
                    <a:pt x="4413" y="1943"/>
                  </a:lnTo>
                  <a:lnTo>
                    <a:pt x="4413" y="1937"/>
                  </a:lnTo>
                  <a:lnTo>
                    <a:pt x="4420" y="1937"/>
                  </a:lnTo>
                  <a:lnTo>
                    <a:pt x="4420" y="1943"/>
                  </a:lnTo>
                  <a:lnTo>
                    <a:pt x="4426" y="1943"/>
                  </a:lnTo>
                  <a:lnTo>
                    <a:pt x="4433" y="1943"/>
                  </a:lnTo>
                  <a:lnTo>
                    <a:pt x="4439" y="1950"/>
                  </a:lnTo>
                  <a:lnTo>
                    <a:pt x="4446" y="1950"/>
                  </a:lnTo>
                  <a:lnTo>
                    <a:pt x="4446" y="1956"/>
                  </a:lnTo>
                  <a:lnTo>
                    <a:pt x="4446" y="1963"/>
                  </a:lnTo>
                  <a:lnTo>
                    <a:pt x="4452" y="1963"/>
                  </a:lnTo>
                  <a:lnTo>
                    <a:pt x="4459" y="1963"/>
                  </a:lnTo>
                  <a:lnTo>
                    <a:pt x="4465" y="1963"/>
                  </a:lnTo>
                  <a:lnTo>
                    <a:pt x="4472" y="1963"/>
                  </a:lnTo>
                  <a:lnTo>
                    <a:pt x="4472" y="1969"/>
                  </a:lnTo>
                  <a:lnTo>
                    <a:pt x="4472" y="1976"/>
                  </a:lnTo>
                  <a:lnTo>
                    <a:pt x="4472" y="1982"/>
                  </a:lnTo>
                  <a:lnTo>
                    <a:pt x="4478" y="1982"/>
                  </a:lnTo>
                  <a:lnTo>
                    <a:pt x="4472" y="1982"/>
                  </a:lnTo>
                  <a:lnTo>
                    <a:pt x="4465" y="1982"/>
                  </a:lnTo>
                  <a:lnTo>
                    <a:pt x="4465" y="1976"/>
                  </a:lnTo>
                  <a:lnTo>
                    <a:pt x="4459" y="1976"/>
                  </a:lnTo>
                  <a:lnTo>
                    <a:pt x="4452" y="1976"/>
                  </a:lnTo>
                  <a:lnTo>
                    <a:pt x="4446" y="1976"/>
                  </a:lnTo>
                  <a:lnTo>
                    <a:pt x="4439" y="1976"/>
                  </a:lnTo>
                  <a:lnTo>
                    <a:pt x="4433" y="1976"/>
                  </a:lnTo>
                  <a:lnTo>
                    <a:pt x="4426" y="1976"/>
                  </a:lnTo>
                  <a:lnTo>
                    <a:pt x="4420" y="1969"/>
                  </a:lnTo>
                  <a:lnTo>
                    <a:pt x="4420" y="1976"/>
                  </a:lnTo>
                  <a:lnTo>
                    <a:pt x="4420" y="1969"/>
                  </a:lnTo>
                  <a:lnTo>
                    <a:pt x="4413" y="1969"/>
                  </a:lnTo>
                  <a:lnTo>
                    <a:pt x="4407" y="1969"/>
                  </a:lnTo>
                  <a:lnTo>
                    <a:pt x="4407" y="1963"/>
                  </a:lnTo>
                  <a:lnTo>
                    <a:pt x="4400" y="1963"/>
                  </a:lnTo>
                  <a:lnTo>
                    <a:pt x="4394" y="1963"/>
                  </a:lnTo>
                  <a:lnTo>
                    <a:pt x="4387" y="1963"/>
                  </a:lnTo>
                  <a:lnTo>
                    <a:pt x="4380" y="1963"/>
                  </a:lnTo>
                  <a:lnTo>
                    <a:pt x="4374" y="1963"/>
                  </a:lnTo>
                  <a:lnTo>
                    <a:pt x="4367" y="1963"/>
                  </a:lnTo>
                  <a:lnTo>
                    <a:pt x="4367" y="1956"/>
                  </a:lnTo>
                  <a:lnTo>
                    <a:pt x="4361" y="1956"/>
                  </a:lnTo>
                  <a:lnTo>
                    <a:pt x="4354" y="1956"/>
                  </a:lnTo>
                  <a:lnTo>
                    <a:pt x="4348" y="1956"/>
                  </a:lnTo>
                  <a:lnTo>
                    <a:pt x="4354" y="1950"/>
                  </a:lnTo>
                  <a:lnTo>
                    <a:pt x="4348" y="1950"/>
                  </a:lnTo>
                  <a:lnTo>
                    <a:pt x="4341" y="1943"/>
                  </a:lnTo>
                  <a:lnTo>
                    <a:pt x="4341" y="1950"/>
                  </a:lnTo>
                  <a:lnTo>
                    <a:pt x="4335" y="1950"/>
                  </a:lnTo>
                  <a:lnTo>
                    <a:pt x="4335" y="1943"/>
                  </a:lnTo>
                  <a:lnTo>
                    <a:pt x="4341" y="1943"/>
                  </a:lnTo>
                  <a:lnTo>
                    <a:pt x="4341" y="1937"/>
                  </a:lnTo>
                  <a:lnTo>
                    <a:pt x="4341" y="1943"/>
                  </a:lnTo>
                  <a:lnTo>
                    <a:pt x="4341" y="1937"/>
                  </a:lnTo>
                  <a:lnTo>
                    <a:pt x="4341" y="1930"/>
                  </a:lnTo>
                  <a:lnTo>
                    <a:pt x="4348" y="1930"/>
                  </a:lnTo>
                  <a:close/>
                  <a:moveTo>
                    <a:pt x="4563" y="1937"/>
                  </a:moveTo>
                  <a:lnTo>
                    <a:pt x="4563" y="1943"/>
                  </a:lnTo>
                  <a:lnTo>
                    <a:pt x="4563" y="1937"/>
                  </a:lnTo>
                  <a:lnTo>
                    <a:pt x="4563" y="1930"/>
                  </a:lnTo>
                  <a:lnTo>
                    <a:pt x="4563" y="1937"/>
                  </a:lnTo>
                  <a:close/>
                  <a:moveTo>
                    <a:pt x="4446" y="1930"/>
                  </a:moveTo>
                  <a:lnTo>
                    <a:pt x="4446" y="1924"/>
                  </a:lnTo>
                  <a:lnTo>
                    <a:pt x="4446" y="1930"/>
                  </a:lnTo>
                  <a:close/>
                  <a:moveTo>
                    <a:pt x="4752" y="1930"/>
                  </a:moveTo>
                  <a:lnTo>
                    <a:pt x="4752" y="1924"/>
                  </a:lnTo>
                  <a:lnTo>
                    <a:pt x="4752" y="1930"/>
                  </a:lnTo>
                  <a:close/>
                  <a:moveTo>
                    <a:pt x="4980" y="1930"/>
                  </a:moveTo>
                  <a:lnTo>
                    <a:pt x="4980" y="1924"/>
                  </a:lnTo>
                  <a:lnTo>
                    <a:pt x="4987" y="1924"/>
                  </a:lnTo>
                  <a:lnTo>
                    <a:pt x="4980" y="1930"/>
                  </a:lnTo>
                  <a:close/>
                  <a:moveTo>
                    <a:pt x="5085" y="1924"/>
                  </a:moveTo>
                  <a:lnTo>
                    <a:pt x="5091" y="1924"/>
                  </a:lnTo>
                  <a:lnTo>
                    <a:pt x="5091" y="1930"/>
                  </a:lnTo>
                  <a:lnTo>
                    <a:pt x="5098" y="1930"/>
                  </a:lnTo>
                  <a:lnTo>
                    <a:pt x="5098" y="1937"/>
                  </a:lnTo>
                  <a:lnTo>
                    <a:pt x="5104" y="1937"/>
                  </a:lnTo>
                  <a:lnTo>
                    <a:pt x="5104" y="1943"/>
                  </a:lnTo>
                  <a:lnTo>
                    <a:pt x="5098" y="1943"/>
                  </a:lnTo>
                  <a:lnTo>
                    <a:pt x="5098" y="1950"/>
                  </a:lnTo>
                  <a:lnTo>
                    <a:pt x="5098" y="1943"/>
                  </a:lnTo>
                  <a:lnTo>
                    <a:pt x="5091" y="1943"/>
                  </a:lnTo>
                  <a:lnTo>
                    <a:pt x="5091" y="1937"/>
                  </a:lnTo>
                  <a:lnTo>
                    <a:pt x="5085" y="1930"/>
                  </a:lnTo>
                  <a:lnTo>
                    <a:pt x="5085" y="1924"/>
                  </a:lnTo>
                  <a:close/>
                  <a:moveTo>
                    <a:pt x="4778" y="1924"/>
                  </a:moveTo>
                  <a:lnTo>
                    <a:pt x="4778" y="1930"/>
                  </a:lnTo>
                  <a:lnTo>
                    <a:pt x="4772" y="1930"/>
                  </a:lnTo>
                  <a:lnTo>
                    <a:pt x="4778" y="1930"/>
                  </a:lnTo>
                  <a:lnTo>
                    <a:pt x="4772" y="1930"/>
                  </a:lnTo>
                  <a:lnTo>
                    <a:pt x="4772" y="1924"/>
                  </a:lnTo>
                  <a:lnTo>
                    <a:pt x="4778" y="1924"/>
                  </a:lnTo>
                  <a:close/>
                  <a:moveTo>
                    <a:pt x="4752" y="1930"/>
                  </a:moveTo>
                  <a:lnTo>
                    <a:pt x="4752" y="1924"/>
                  </a:lnTo>
                  <a:lnTo>
                    <a:pt x="4759" y="1917"/>
                  </a:lnTo>
                  <a:lnTo>
                    <a:pt x="4759" y="1924"/>
                  </a:lnTo>
                  <a:lnTo>
                    <a:pt x="4752" y="1924"/>
                  </a:lnTo>
                  <a:lnTo>
                    <a:pt x="4752" y="1930"/>
                  </a:lnTo>
                  <a:close/>
                  <a:moveTo>
                    <a:pt x="4289" y="1924"/>
                  </a:moveTo>
                  <a:lnTo>
                    <a:pt x="4283" y="1917"/>
                  </a:lnTo>
                  <a:lnTo>
                    <a:pt x="4289" y="1917"/>
                  </a:lnTo>
                  <a:lnTo>
                    <a:pt x="4289" y="1924"/>
                  </a:lnTo>
                  <a:close/>
                  <a:moveTo>
                    <a:pt x="4615" y="1917"/>
                  </a:moveTo>
                  <a:lnTo>
                    <a:pt x="4609" y="1917"/>
                  </a:lnTo>
                  <a:lnTo>
                    <a:pt x="4615" y="1917"/>
                  </a:lnTo>
                  <a:close/>
                  <a:moveTo>
                    <a:pt x="4967" y="1924"/>
                  </a:moveTo>
                  <a:lnTo>
                    <a:pt x="4967" y="1917"/>
                  </a:lnTo>
                  <a:lnTo>
                    <a:pt x="4974" y="1917"/>
                  </a:lnTo>
                  <a:lnTo>
                    <a:pt x="4974" y="1924"/>
                  </a:lnTo>
                  <a:lnTo>
                    <a:pt x="4967" y="1924"/>
                  </a:lnTo>
                  <a:close/>
                  <a:moveTo>
                    <a:pt x="4589" y="1924"/>
                  </a:moveTo>
                  <a:lnTo>
                    <a:pt x="4583" y="1917"/>
                  </a:lnTo>
                  <a:lnTo>
                    <a:pt x="4589" y="1917"/>
                  </a:lnTo>
                  <a:lnTo>
                    <a:pt x="4589" y="1924"/>
                  </a:lnTo>
                  <a:close/>
                  <a:moveTo>
                    <a:pt x="5085" y="1924"/>
                  </a:moveTo>
                  <a:lnTo>
                    <a:pt x="5085" y="1917"/>
                  </a:lnTo>
                  <a:lnTo>
                    <a:pt x="5085" y="1911"/>
                  </a:lnTo>
                  <a:lnTo>
                    <a:pt x="5085" y="1917"/>
                  </a:lnTo>
                  <a:lnTo>
                    <a:pt x="5085" y="1924"/>
                  </a:lnTo>
                  <a:close/>
                  <a:moveTo>
                    <a:pt x="4596" y="1904"/>
                  </a:moveTo>
                  <a:lnTo>
                    <a:pt x="4602" y="1911"/>
                  </a:lnTo>
                  <a:lnTo>
                    <a:pt x="4596" y="1911"/>
                  </a:lnTo>
                  <a:lnTo>
                    <a:pt x="4596" y="1917"/>
                  </a:lnTo>
                  <a:lnTo>
                    <a:pt x="4596" y="1924"/>
                  </a:lnTo>
                  <a:lnTo>
                    <a:pt x="4596" y="1917"/>
                  </a:lnTo>
                  <a:lnTo>
                    <a:pt x="4589" y="1917"/>
                  </a:lnTo>
                  <a:lnTo>
                    <a:pt x="4596" y="1917"/>
                  </a:lnTo>
                  <a:lnTo>
                    <a:pt x="4596" y="1911"/>
                  </a:lnTo>
                  <a:lnTo>
                    <a:pt x="4596" y="1904"/>
                  </a:lnTo>
                  <a:close/>
                  <a:moveTo>
                    <a:pt x="4954" y="1911"/>
                  </a:moveTo>
                  <a:lnTo>
                    <a:pt x="4948" y="1911"/>
                  </a:lnTo>
                  <a:lnTo>
                    <a:pt x="4948" y="1904"/>
                  </a:lnTo>
                  <a:lnTo>
                    <a:pt x="4954" y="1904"/>
                  </a:lnTo>
                  <a:lnTo>
                    <a:pt x="4954" y="1911"/>
                  </a:lnTo>
                  <a:close/>
                  <a:moveTo>
                    <a:pt x="4609" y="1904"/>
                  </a:moveTo>
                  <a:lnTo>
                    <a:pt x="4609" y="1911"/>
                  </a:lnTo>
                  <a:lnTo>
                    <a:pt x="4602" y="1911"/>
                  </a:lnTo>
                  <a:lnTo>
                    <a:pt x="4602" y="1917"/>
                  </a:lnTo>
                  <a:lnTo>
                    <a:pt x="4609" y="1917"/>
                  </a:lnTo>
                  <a:lnTo>
                    <a:pt x="4602" y="1917"/>
                  </a:lnTo>
                  <a:lnTo>
                    <a:pt x="4602" y="1924"/>
                  </a:lnTo>
                  <a:lnTo>
                    <a:pt x="4602" y="1917"/>
                  </a:lnTo>
                  <a:lnTo>
                    <a:pt x="4602" y="1924"/>
                  </a:lnTo>
                  <a:lnTo>
                    <a:pt x="4596" y="1924"/>
                  </a:lnTo>
                  <a:lnTo>
                    <a:pt x="4596" y="1917"/>
                  </a:lnTo>
                  <a:lnTo>
                    <a:pt x="4602" y="1917"/>
                  </a:lnTo>
                  <a:lnTo>
                    <a:pt x="4602" y="1911"/>
                  </a:lnTo>
                  <a:lnTo>
                    <a:pt x="4602" y="1904"/>
                  </a:lnTo>
                  <a:lnTo>
                    <a:pt x="4609" y="1904"/>
                  </a:lnTo>
                  <a:close/>
                  <a:moveTo>
                    <a:pt x="5045" y="1898"/>
                  </a:moveTo>
                  <a:lnTo>
                    <a:pt x="5052" y="1898"/>
                  </a:lnTo>
                  <a:lnTo>
                    <a:pt x="5052" y="1904"/>
                  </a:lnTo>
                  <a:lnTo>
                    <a:pt x="5052" y="1911"/>
                  </a:lnTo>
                  <a:lnTo>
                    <a:pt x="5045" y="1911"/>
                  </a:lnTo>
                  <a:lnTo>
                    <a:pt x="5045" y="1917"/>
                  </a:lnTo>
                  <a:lnTo>
                    <a:pt x="5045" y="1924"/>
                  </a:lnTo>
                  <a:lnTo>
                    <a:pt x="5039" y="1924"/>
                  </a:lnTo>
                  <a:lnTo>
                    <a:pt x="5032" y="1924"/>
                  </a:lnTo>
                  <a:lnTo>
                    <a:pt x="5032" y="1930"/>
                  </a:lnTo>
                  <a:lnTo>
                    <a:pt x="5026" y="1930"/>
                  </a:lnTo>
                  <a:lnTo>
                    <a:pt x="5026" y="1937"/>
                  </a:lnTo>
                  <a:lnTo>
                    <a:pt x="5019" y="1937"/>
                  </a:lnTo>
                  <a:lnTo>
                    <a:pt x="5013" y="1937"/>
                  </a:lnTo>
                  <a:lnTo>
                    <a:pt x="5006" y="1937"/>
                  </a:lnTo>
                  <a:lnTo>
                    <a:pt x="5006" y="1930"/>
                  </a:lnTo>
                  <a:lnTo>
                    <a:pt x="5000" y="1930"/>
                  </a:lnTo>
                  <a:lnTo>
                    <a:pt x="5000" y="1937"/>
                  </a:lnTo>
                  <a:lnTo>
                    <a:pt x="5000" y="1930"/>
                  </a:lnTo>
                  <a:lnTo>
                    <a:pt x="4993" y="1930"/>
                  </a:lnTo>
                  <a:lnTo>
                    <a:pt x="4987" y="1930"/>
                  </a:lnTo>
                  <a:lnTo>
                    <a:pt x="4987" y="1924"/>
                  </a:lnTo>
                  <a:lnTo>
                    <a:pt x="4993" y="1924"/>
                  </a:lnTo>
                  <a:lnTo>
                    <a:pt x="5000" y="1924"/>
                  </a:lnTo>
                  <a:lnTo>
                    <a:pt x="5006" y="1924"/>
                  </a:lnTo>
                  <a:lnTo>
                    <a:pt x="5013" y="1924"/>
                  </a:lnTo>
                  <a:lnTo>
                    <a:pt x="5013" y="1917"/>
                  </a:lnTo>
                  <a:lnTo>
                    <a:pt x="5013" y="1911"/>
                  </a:lnTo>
                  <a:lnTo>
                    <a:pt x="5013" y="1917"/>
                  </a:lnTo>
                  <a:lnTo>
                    <a:pt x="5013" y="1924"/>
                  </a:lnTo>
                  <a:lnTo>
                    <a:pt x="5019" y="1924"/>
                  </a:lnTo>
                  <a:lnTo>
                    <a:pt x="5026" y="1924"/>
                  </a:lnTo>
                  <a:lnTo>
                    <a:pt x="5026" y="1917"/>
                  </a:lnTo>
                  <a:lnTo>
                    <a:pt x="5032" y="1917"/>
                  </a:lnTo>
                  <a:lnTo>
                    <a:pt x="5032" y="1911"/>
                  </a:lnTo>
                  <a:lnTo>
                    <a:pt x="5039" y="1911"/>
                  </a:lnTo>
                  <a:lnTo>
                    <a:pt x="5039" y="1904"/>
                  </a:lnTo>
                  <a:lnTo>
                    <a:pt x="5039" y="1898"/>
                  </a:lnTo>
                  <a:lnTo>
                    <a:pt x="5045" y="1898"/>
                  </a:lnTo>
                  <a:close/>
                  <a:moveTo>
                    <a:pt x="4765" y="1898"/>
                  </a:moveTo>
                  <a:lnTo>
                    <a:pt x="4759" y="1898"/>
                  </a:lnTo>
                  <a:lnTo>
                    <a:pt x="4765" y="1898"/>
                  </a:lnTo>
                  <a:close/>
                  <a:moveTo>
                    <a:pt x="4602" y="1898"/>
                  </a:moveTo>
                  <a:lnTo>
                    <a:pt x="4602" y="1891"/>
                  </a:lnTo>
                  <a:lnTo>
                    <a:pt x="4609" y="1891"/>
                  </a:lnTo>
                  <a:lnTo>
                    <a:pt x="4609" y="1898"/>
                  </a:lnTo>
                  <a:lnTo>
                    <a:pt x="4602" y="1898"/>
                  </a:lnTo>
                  <a:lnTo>
                    <a:pt x="4602" y="1891"/>
                  </a:lnTo>
                  <a:lnTo>
                    <a:pt x="4602" y="1898"/>
                  </a:lnTo>
                  <a:close/>
                  <a:moveTo>
                    <a:pt x="4687" y="1885"/>
                  </a:moveTo>
                  <a:lnTo>
                    <a:pt x="4687" y="1891"/>
                  </a:lnTo>
                  <a:lnTo>
                    <a:pt x="4687" y="1885"/>
                  </a:lnTo>
                  <a:close/>
                  <a:moveTo>
                    <a:pt x="4687" y="1885"/>
                  </a:moveTo>
                  <a:lnTo>
                    <a:pt x="4680" y="1891"/>
                  </a:lnTo>
                  <a:lnTo>
                    <a:pt x="4680" y="1885"/>
                  </a:lnTo>
                  <a:lnTo>
                    <a:pt x="4687" y="1885"/>
                  </a:lnTo>
                  <a:close/>
                  <a:moveTo>
                    <a:pt x="4504" y="1885"/>
                  </a:moveTo>
                  <a:lnTo>
                    <a:pt x="4504" y="1891"/>
                  </a:lnTo>
                  <a:lnTo>
                    <a:pt x="4504" y="1885"/>
                  </a:lnTo>
                  <a:close/>
                  <a:moveTo>
                    <a:pt x="4674" y="1885"/>
                  </a:moveTo>
                  <a:lnTo>
                    <a:pt x="4674" y="1878"/>
                  </a:lnTo>
                  <a:lnTo>
                    <a:pt x="4674" y="1885"/>
                  </a:lnTo>
                  <a:close/>
                  <a:moveTo>
                    <a:pt x="4498" y="1898"/>
                  </a:moveTo>
                  <a:lnTo>
                    <a:pt x="4498" y="1891"/>
                  </a:lnTo>
                  <a:lnTo>
                    <a:pt x="4498" y="1885"/>
                  </a:lnTo>
                  <a:lnTo>
                    <a:pt x="4498" y="1878"/>
                  </a:lnTo>
                  <a:lnTo>
                    <a:pt x="4498" y="1885"/>
                  </a:lnTo>
                  <a:lnTo>
                    <a:pt x="4498" y="1891"/>
                  </a:lnTo>
                  <a:lnTo>
                    <a:pt x="4504" y="1891"/>
                  </a:lnTo>
                  <a:lnTo>
                    <a:pt x="4498" y="1891"/>
                  </a:lnTo>
                  <a:lnTo>
                    <a:pt x="4498" y="1898"/>
                  </a:lnTo>
                  <a:close/>
                  <a:moveTo>
                    <a:pt x="4661" y="1878"/>
                  </a:moveTo>
                  <a:lnTo>
                    <a:pt x="4667" y="1878"/>
                  </a:lnTo>
                  <a:lnTo>
                    <a:pt x="4667" y="1885"/>
                  </a:lnTo>
                  <a:lnTo>
                    <a:pt x="4667" y="1891"/>
                  </a:lnTo>
                  <a:lnTo>
                    <a:pt x="4661" y="1891"/>
                  </a:lnTo>
                  <a:lnTo>
                    <a:pt x="4654" y="1891"/>
                  </a:lnTo>
                  <a:lnTo>
                    <a:pt x="4654" y="1885"/>
                  </a:lnTo>
                  <a:lnTo>
                    <a:pt x="4648" y="1885"/>
                  </a:lnTo>
                  <a:lnTo>
                    <a:pt x="4648" y="1878"/>
                  </a:lnTo>
                  <a:lnTo>
                    <a:pt x="4654" y="1878"/>
                  </a:lnTo>
                  <a:lnTo>
                    <a:pt x="4661" y="1878"/>
                  </a:lnTo>
                  <a:close/>
                  <a:moveTo>
                    <a:pt x="5026" y="1872"/>
                  </a:moveTo>
                  <a:lnTo>
                    <a:pt x="5026" y="1878"/>
                  </a:lnTo>
                  <a:lnTo>
                    <a:pt x="5026" y="1872"/>
                  </a:lnTo>
                  <a:close/>
                  <a:moveTo>
                    <a:pt x="4361" y="1878"/>
                  </a:moveTo>
                  <a:lnTo>
                    <a:pt x="4354" y="1878"/>
                  </a:lnTo>
                  <a:lnTo>
                    <a:pt x="4354" y="1872"/>
                  </a:lnTo>
                  <a:lnTo>
                    <a:pt x="4361" y="1878"/>
                  </a:lnTo>
                  <a:close/>
                  <a:moveTo>
                    <a:pt x="4706" y="1872"/>
                  </a:moveTo>
                  <a:lnTo>
                    <a:pt x="4706" y="1878"/>
                  </a:lnTo>
                  <a:lnTo>
                    <a:pt x="4713" y="1878"/>
                  </a:lnTo>
                  <a:lnTo>
                    <a:pt x="4719" y="1878"/>
                  </a:lnTo>
                  <a:lnTo>
                    <a:pt x="4719" y="1885"/>
                  </a:lnTo>
                  <a:lnTo>
                    <a:pt x="4719" y="1891"/>
                  </a:lnTo>
                  <a:lnTo>
                    <a:pt x="4713" y="1891"/>
                  </a:lnTo>
                  <a:lnTo>
                    <a:pt x="4713" y="1885"/>
                  </a:lnTo>
                  <a:lnTo>
                    <a:pt x="4706" y="1885"/>
                  </a:lnTo>
                  <a:lnTo>
                    <a:pt x="4700" y="1885"/>
                  </a:lnTo>
                  <a:lnTo>
                    <a:pt x="4693" y="1885"/>
                  </a:lnTo>
                  <a:lnTo>
                    <a:pt x="4693" y="1878"/>
                  </a:lnTo>
                  <a:lnTo>
                    <a:pt x="4687" y="1885"/>
                  </a:lnTo>
                  <a:lnTo>
                    <a:pt x="4680" y="1878"/>
                  </a:lnTo>
                  <a:lnTo>
                    <a:pt x="4680" y="1885"/>
                  </a:lnTo>
                  <a:lnTo>
                    <a:pt x="4674" y="1878"/>
                  </a:lnTo>
                  <a:lnTo>
                    <a:pt x="4680" y="1878"/>
                  </a:lnTo>
                  <a:lnTo>
                    <a:pt x="4680" y="1872"/>
                  </a:lnTo>
                  <a:lnTo>
                    <a:pt x="4687" y="1872"/>
                  </a:lnTo>
                  <a:lnTo>
                    <a:pt x="4693" y="1872"/>
                  </a:lnTo>
                  <a:lnTo>
                    <a:pt x="4693" y="1878"/>
                  </a:lnTo>
                  <a:lnTo>
                    <a:pt x="4700" y="1878"/>
                  </a:lnTo>
                  <a:lnTo>
                    <a:pt x="4700" y="1872"/>
                  </a:lnTo>
                  <a:lnTo>
                    <a:pt x="4706" y="1872"/>
                  </a:lnTo>
                  <a:close/>
                  <a:moveTo>
                    <a:pt x="4263" y="1878"/>
                  </a:moveTo>
                  <a:lnTo>
                    <a:pt x="4257" y="1878"/>
                  </a:lnTo>
                  <a:lnTo>
                    <a:pt x="4263" y="1878"/>
                  </a:lnTo>
                  <a:lnTo>
                    <a:pt x="4263" y="1885"/>
                  </a:lnTo>
                  <a:lnTo>
                    <a:pt x="4257" y="1885"/>
                  </a:lnTo>
                  <a:lnTo>
                    <a:pt x="4257" y="1878"/>
                  </a:lnTo>
                  <a:lnTo>
                    <a:pt x="4257" y="1872"/>
                  </a:lnTo>
                  <a:lnTo>
                    <a:pt x="4263" y="1878"/>
                  </a:lnTo>
                  <a:close/>
                  <a:moveTo>
                    <a:pt x="5032" y="1872"/>
                  </a:moveTo>
                  <a:lnTo>
                    <a:pt x="5032" y="1878"/>
                  </a:lnTo>
                  <a:lnTo>
                    <a:pt x="5039" y="1878"/>
                  </a:lnTo>
                  <a:lnTo>
                    <a:pt x="5045" y="1878"/>
                  </a:lnTo>
                  <a:lnTo>
                    <a:pt x="5045" y="1885"/>
                  </a:lnTo>
                  <a:lnTo>
                    <a:pt x="5052" y="1885"/>
                  </a:lnTo>
                  <a:lnTo>
                    <a:pt x="5052" y="1891"/>
                  </a:lnTo>
                  <a:lnTo>
                    <a:pt x="5058" y="1898"/>
                  </a:lnTo>
                  <a:lnTo>
                    <a:pt x="5058" y="1904"/>
                  </a:lnTo>
                  <a:lnTo>
                    <a:pt x="5058" y="1911"/>
                  </a:lnTo>
                  <a:lnTo>
                    <a:pt x="5052" y="1904"/>
                  </a:lnTo>
                  <a:lnTo>
                    <a:pt x="5052" y="1898"/>
                  </a:lnTo>
                  <a:lnTo>
                    <a:pt x="5052" y="1891"/>
                  </a:lnTo>
                  <a:lnTo>
                    <a:pt x="5045" y="1885"/>
                  </a:lnTo>
                  <a:lnTo>
                    <a:pt x="5039" y="1885"/>
                  </a:lnTo>
                  <a:lnTo>
                    <a:pt x="5039" y="1878"/>
                  </a:lnTo>
                  <a:lnTo>
                    <a:pt x="5032" y="1878"/>
                  </a:lnTo>
                  <a:lnTo>
                    <a:pt x="5032" y="1872"/>
                  </a:lnTo>
                  <a:lnTo>
                    <a:pt x="5026" y="1872"/>
                  </a:lnTo>
                  <a:lnTo>
                    <a:pt x="5026" y="1865"/>
                  </a:lnTo>
                  <a:lnTo>
                    <a:pt x="5026" y="1872"/>
                  </a:lnTo>
                  <a:lnTo>
                    <a:pt x="5032" y="1872"/>
                  </a:lnTo>
                  <a:close/>
                  <a:moveTo>
                    <a:pt x="4374" y="1865"/>
                  </a:moveTo>
                  <a:lnTo>
                    <a:pt x="4374" y="1872"/>
                  </a:lnTo>
                  <a:lnTo>
                    <a:pt x="4380" y="1872"/>
                  </a:lnTo>
                  <a:lnTo>
                    <a:pt x="4380" y="1878"/>
                  </a:lnTo>
                  <a:lnTo>
                    <a:pt x="4374" y="1878"/>
                  </a:lnTo>
                  <a:lnTo>
                    <a:pt x="4367" y="1878"/>
                  </a:lnTo>
                  <a:lnTo>
                    <a:pt x="4367" y="1872"/>
                  </a:lnTo>
                  <a:lnTo>
                    <a:pt x="4367" y="1865"/>
                  </a:lnTo>
                  <a:lnTo>
                    <a:pt x="4374" y="1865"/>
                  </a:lnTo>
                  <a:close/>
                  <a:moveTo>
                    <a:pt x="4257" y="1872"/>
                  </a:moveTo>
                  <a:lnTo>
                    <a:pt x="4250" y="1872"/>
                  </a:lnTo>
                  <a:lnTo>
                    <a:pt x="4250" y="1865"/>
                  </a:lnTo>
                  <a:lnTo>
                    <a:pt x="4257" y="1865"/>
                  </a:lnTo>
                  <a:lnTo>
                    <a:pt x="4257" y="1872"/>
                  </a:lnTo>
                  <a:close/>
                  <a:moveTo>
                    <a:pt x="5019" y="1872"/>
                  </a:moveTo>
                  <a:lnTo>
                    <a:pt x="5013" y="1872"/>
                  </a:lnTo>
                  <a:lnTo>
                    <a:pt x="5013" y="1865"/>
                  </a:lnTo>
                  <a:lnTo>
                    <a:pt x="5019" y="1865"/>
                  </a:lnTo>
                  <a:lnTo>
                    <a:pt x="5019" y="1872"/>
                  </a:lnTo>
                  <a:close/>
                  <a:moveTo>
                    <a:pt x="4250" y="1865"/>
                  </a:moveTo>
                  <a:lnTo>
                    <a:pt x="4244" y="1865"/>
                  </a:lnTo>
                  <a:lnTo>
                    <a:pt x="4244" y="1858"/>
                  </a:lnTo>
                  <a:lnTo>
                    <a:pt x="4250" y="1858"/>
                  </a:lnTo>
                  <a:lnTo>
                    <a:pt x="4250" y="1865"/>
                  </a:lnTo>
                  <a:close/>
                  <a:moveTo>
                    <a:pt x="4648" y="1865"/>
                  </a:moveTo>
                  <a:lnTo>
                    <a:pt x="4648" y="1858"/>
                  </a:lnTo>
                  <a:lnTo>
                    <a:pt x="4648" y="1865"/>
                  </a:lnTo>
                  <a:close/>
                  <a:moveTo>
                    <a:pt x="4974" y="1858"/>
                  </a:moveTo>
                  <a:lnTo>
                    <a:pt x="4967" y="1858"/>
                  </a:lnTo>
                  <a:lnTo>
                    <a:pt x="4961" y="1858"/>
                  </a:lnTo>
                  <a:lnTo>
                    <a:pt x="4961" y="1865"/>
                  </a:lnTo>
                  <a:lnTo>
                    <a:pt x="4961" y="1858"/>
                  </a:lnTo>
                  <a:lnTo>
                    <a:pt x="4967" y="1858"/>
                  </a:lnTo>
                  <a:lnTo>
                    <a:pt x="4974" y="1858"/>
                  </a:lnTo>
                  <a:close/>
                  <a:moveTo>
                    <a:pt x="4641" y="1852"/>
                  </a:moveTo>
                  <a:lnTo>
                    <a:pt x="4648" y="1852"/>
                  </a:lnTo>
                  <a:lnTo>
                    <a:pt x="4654" y="1852"/>
                  </a:lnTo>
                  <a:lnTo>
                    <a:pt x="4654" y="1858"/>
                  </a:lnTo>
                  <a:lnTo>
                    <a:pt x="4648" y="1858"/>
                  </a:lnTo>
                  <a:lnTo>
                    <a:pt x="4641" y="1858"/>
                  </a:lnTo>
                  <a:lnTo>
                    <a:pt x="4641" y="1852"/>
                  </a:lnTo>
                  <a:close/>
                  <a:moveTo>
                    <a:pt x="4713" y="1858"/>
                  </a:moveTo>
                  <a:lnTo>
                    <a:pt x="4706" y="1858"/>
                  </a:lnTo>
                  <a:lnTo>
                    <a:pt x="4706" y="1852"/>
                  </a:lnTo>
                  <a:lnTo>
                    <a:pt x="4713" y="1852"/>
                  </a:lnTo>
                  <a:lnTo>
                    <a:pt x="4713" y="1858"/>
                  </a:lnTo>
                  <a:close/>
                  <a:moveTo>
                    <a:pt x="4635" y="1852"/>
                  </a:moveTo>
                  <a:lnTo>
                    <a:pt x="4635" y="1858"/>
                  </a:lnTo>
                  <a:lnTo>
                    <a:pt x="4628" y="1858"/>
                  </a:lnTo>
                  <a:lnTo>
                    <a:pt x="4622" y="1858"/>
                  </a:lnTo>
                  <a:lnTo>
                    <a:pt x="4622" y="1852"/>
                  </a:lnTo>
                  <a:lnTo>
                    <a:pt x="4628" y="1852"/>
                  </a:lnTo>
                  <a:lnTo>
                    <a:pt x="4635" y="1852"/>
                  </a:lnTo>
                  <a:close/>
                  <a:moveTo>
                    <a:pt x="4804" y="1852"/>
                  </a:moveTo>
                  <a:lnTo>
                    <a:pt x="4811" y="1852"/>
                  </a:lnTo>
                  <a:lnTo>
                    <a:pt x="4811" y="1858"/>
                  </a:lnTo>
                  <a:lnTo>
                    <a:pt x="4804" y="1858"/>
                  </a:lnTo>
                  <a:lnTo>
                    <a:pt x="4804" y="1852"/>
                  </a:lnTo>
                  <a:lnTo>
                    <a:pt x="4798" y="1852"/>
                  </a:lnTo>
                  <a:lnTo>
                    <a:pt x="4791" y="1852"/>
                  </a:lnTo>
                  <a:lnTo>
                    <a:pt x="4798" y="1852"/>
                  </a:lnTo>
                  <a:lnTo>
                    <a:pt x="4804" y="1852"/>
                  </a:lnTo>
                  <a:close/>
                  <a:moveTo>
                    <a:pt x="4348" y="1852"/>
                  </a:moveTo>
                  <a:lnTo>
                    <a:pt x="4348" y="1858"/>
                  </a:lnTo>
                  <a:lnTo>
                    <a:pt x="4348" y="1865"/>
                  </a:lnTo>
                  <a:lnTo>
                    <a:pt x="4354" y="1865"/>
                  </a:lnTo>
                  <a:lnTo>
                    <a:pt x="4354" y="1872"/>
                  </a:lnTo>
                  <a:lnTo>
                    <a:pt x="4354" y="1878"/>
                  </a:lnTo>
                  <a:lnTo>
                    <a:pt x="4348" y="1878"/>
                  </a:lnTo>
                  <a:lnTo>
                    <a:pt x="4348" y="1872"/>
                  </a:lnTo>
                  <a:lnTo>
                    <a:pt x="4341" y="1872"/>
                  </a:lnTo>
                  <a:lnTo>
                    <a:pt x="4341" y="1865"/>
                  </a:lnTo>
                  <a:lnTo>
                    <a:pt x="4341" y="1858"/>
                  </a:lnTo>
                  <a:lnTo>
                    <a:pt x="4335" y="1858"/>
                  </a:lnTo>
                  <a:lnTo>
                    <a:pt x="4328" y="1858"/>
                  </a:lnTo>
                  <a:lnTo>
                    <a:pt x="4335" y="1858"/>
                  </a:lnTo>
                  <a:lnTo>
                    <a:pt x="4335" y="1852"/>
                  </a:lnTo>
                  <a:lnTo>
                    <a:pt x="4341" y="1852"/>
                  </a:lnTo>
                  <a:lnTo>
                    <a:pt x="4341" y="1845"/>
                  </a:lnTo>
                  <a:lnTo>
                    <a:pt x="4348" y="1852"/>
                  </a:lnTo>
                  <a:close/>
                  <a:moveTo>
                    <a:pt x="5006" y="1845"/>
                  </a:moveTo>
                  <a:lnTo>
                    <a:pt x="5013" y="1852"/>
                  </a:lnTo>
                  <a:lnTo>
                    <a:pt x="5006" y="1852"/>
                  </a:lnTo>
                  <a:lnTo>
                    <a:pt x="5006" y="1845"/>
                  </a:lnTo>
                  <a:close/>
                  <a:moveTo>
                    <a:pt x="4674" y="1845"/>
                  </a:moveTo>
                  <a:lnTo>
                    <a:pt x="4680" y="1852"/>
                  </a:lnTo>
                  <a:lnTo>
                    <a:pt x="4674" y="1852"/>
                  </a:lnTo>
                  <a:lnTo>
                    <a:pt x="4667" y="1852"/>
                  </a:lnTo>
                  <a:lnTo>
                    <a:pt x="4667" y="1845"/>
                  </a:lnTo>
                  <a:lnTo>
                    <a:pt x="4674" y="1845"/>
                  </a:lnTo>
                  <a:close/>
                  <a:moveTo>
                    <a:pt x="4674" y="1845"/>
                  </a:moveTo>
                  <a:lnTo>
                    <a:pt x="4667" y="1845"/>
                  </a:lnTo>
                  <a:lnTo>
                    <a:pt x="4674" y="1845"/>
                  </a:lnTo>
                  <a:close/>
                  <a:moveTo>
                    <a:pt x="4609" y="1845"/>
                  </a:moveTo>
                  <a:lnTo>
                    <a:pt x="4609" y="1852"/>
                  </a:lnTo>
                  <a:lnTo>
                    <a:pt x="4609" y="1845"/>
                  </a:lnTo>
                  <a:lnTo>
                    <a:pt x="4609" y="1852"/>
                  </a:lnTo>
                  <a:lnTo>
                    <a:pt x="4602" y="1852"/>
                  </a:lnTo>
                  <a:lnTo>
                    <a:pt x="4609" y="1852"/>
                  </a:lnTo>
                  <a:lnTo>
                    <a:pt x="4609" y="1845"/>
                  </a:lnTo>
                  <a:lnTo>
                    <a:pt x="4602" y="1845"/>
                  </a:lnTo>
                  <a:lnTo>
                    <a:pt x="4602" y="1852"/>
                  </a:lnTo>
                  <a:lnTo>
                    <a:pt x="4602" y="1845"/>
                  </a:lnTo>
                  <a:lnTo>
                    <a:pt x="4609" y="1839"/>
                  </a:lnTo>
                  <a:lnTo>
                    <a:pt x="4609" y="1845"/>
                  </a:lnTo>
                  <a:close/>
                  <a:moveTo>
                    <a:pt x="4706" y="1845"/>
                  </a:moveTo>
                  <a:lnTo>
                    <a:pt x="4706" y="1839"/>
                  </a:lnTo>
                  <a:lnTo>
                    <a:pt x="4706" y="1845"/>
                  </a:lnTo>
                  <a:close/>
                  <a:moveTo>
                    <a:pt x="4400" y="1839"/>
                  </a:moveTo>
                  <a:lnTo>
                    <a:pt x="4400" y="1845"/>
                  </a:lnTo>
                  <a:lnTo>
                    <a:pt x="4394" y="1845"/>
                  </a:lnTo>
                  <a:lnTo>
                    <a:pt x="4400" y="1839"/>
                  </a:lnTo>
                  <a:close/>
                  <a:moveTo>
                    <a:pt x="4237" y="1839"/>
                  </a:moveTo>
                  <a:lnTo>
                    <a:pt x="4237" y="1845"/>
                  </a:lnTo>
                  <a:lnTo>
                    <a:pt x="4244" y="1852"/>
                  </a:lnTo>
                  <a:lnTo>
                    <a:pt x="4237" y="1852"/>
                  </a:lnTo>
                  <a:lnTo>
                    <a:pt x="4237" y="1845"/>
                  </a:lnTo>
                  <a:lnTo>
                    <a:pt x="4231" y="1845"/>
                  </a:lnTo>
                  <a:lnTo>
                    <a:pt x="4231" y="1839"/>
                  </a:lnTo>
                  <a:lnTo>
                    <a:pt x="4237" y="1839"/>
                  </a:lnTo>
                  <a:close/>
                  <a:moveTo>
                    <a:pt x="4726" y="1839"/>
                  </a:moveTo>
                  <a:lnTo>
                    <a:pt x="4726" y="1845"/>
                  </a:lnTo>
                  <a:lnTo>
                    <a:pt x="4719" y="1845"/>
                  </a:lnTo>
                  <a:lnTo>
                    <a:pt x="4719" y="1839"/>
                  </a:lnTo>
                  <a:lnTo>
                    <a:pt x="4726" y="1839"/>
                  </a:lnTo>
                  <a:close/>
                  <a:moveTo>
                    <a:pt x="4726" y="1832"/>
                  </a:moveTo>
                  <a:lnTo>
                    <a:pt x="4719" y="1839"/>
                  </a:lnTo>
                  <a:lnTo>
                    <a:pt x="4713" y="1839"/>
                  </a:lnTo>
                  <a:lnTo>
                    <a:pt x="4719" y="1839"/>
                  </a:lnTo>
                  <a:lnTo>
                    <a:pt x="4719" y="1832"/>
                  </a:lnTo>
                  <a:lnTo>
                    <a:pt x="4726" y="1832"/>
                  </a:lnTo>
                  <a:close/>
                  <a:moveTo>
                    <a:pt x="4791" y="1832"/>
                  </a:moveTo>
                  <a:lnTo>
                    <a:pt x="4798" y="1832"/>
                  </a:lnTo>
                  <a:lnTo>
                    <a:pt x="4804" y="1839"/>
                  </a:lnTo>
                  <a:lnTo>
                    <a:pt x="4804" y="1845"/>
                  </a:lnTo>
                  <a:lnTo>
                    <a:pt x="4798" y="1845"/>
                  </a:lnTo>
                  <a:lnTo>
                    <a:pt x="4798" y="1839"/>
                  </a:lnTo>
                  <a:lnTo>
                    <a:pt x="4791" y="1839"/>
                  </a:lnTo>
                  <a:lnTo>
                    <a:pt x="4791" y="1832"/>
                  </a:lnTo>
                  <a:lnTo>
                    <a:pt x="4791" y="1839"/>
                  </a:lnTo>
                  <a:lnTo>
                    <a:pt x="4791" y="1832"/>
                  </a:lnTo>
                  <a:close/>
                  <a:moveTo>
                    <a:pt x="4667" y="1839"/>
                  </a:moveTo>
                  <a:lnTo>
                    <a:pt x="4667" y="1832"/>
                  </a:lnTo>
                  <a:lnTo>
                    <a:pt x="4667" y="1839"/>
                  </a:lnTo>
                  <a:close/>
                  <a:moveTo>
                    <a:pt x="5267" y="1832"/>
                  </a:moveTo>
                  <a:lnTo>
                    <a:pt x="5274" y="1832"/>
                  </a:lnTo>
                  <a:lnTo>
                    <a:pt x="5267" y="1832"/>
                  </a:lnTo>
                  <a:close/>
                  <a:moveTo>
                    <a:pt x="4719" y="1832"/>
                  </a:moveTo>
                  <a:lnTo>
                    <a:pt x="4713" y="1832"/>
                  </a:lnTo>
                  <a:lnTo>
                    <a:pt x="4719" y="1832"/>
                  </a:lnTo>
                  <a:lnTo>
                    <a:pt x="4719" y="1826"/>
                  </a:lnTo>
                  <a:lnTo>
                    <a:pt x="4719" y="1832"/>
                  </a:lnTo>
                  <a:close/>
                  <a:moveTo>
                    <a:pt x="4589" y="1832"/>
                  </a:moveTo>
                  <a:lnTo>
                    <a:pt x="4583" y="1832"/>
                  </a:lnTo>
                  <a:lnTo>
                    <a:pt x="4583" y="1826"/>
                  </a:lnTo>
                  <a:lnTo>
                    <a:pt x="4589" y="1826"/>
                  </a:lnTo>
                  <a:lnTo>
                    <a:pt x="4589" y="1832"/>
                  </a:lnTo>
                  <a:close/>
                  <a:moveTo>
                    <a:pt x="306" y="1826"/>
                  </a:moveTo>
                  <a:lnTo>
                    <a:pt x="300" y="1826"/>
                  </a:lnTo>
                  <a:lnTo>
                    <a:pt x="306" y="1826"/>
                  </a:lnTo>
                  <a:close/>
                  <a:moveTo>
                    <a:pt x="4765" y="1832"/>
                  </a:moveTo>
                  <a:lnTo>
                    <a:pt x="4772" y="1832"/>
                  </a:lnTo>
                  <a:lnTo>
                    <a:pt x="4772" y="1839"/>
                  </a:lnTo>
                  <a:lnTo>
                    <a:pt x="4772" y="1845"/>
                  </a:lnTo>
                  <a:lnTo>
                    <a:pt x="4772" y="1852"/>
                  </a:lnTo>
                  <a:lnTo>
                    <a:pt x="4772" y="1858"/>
                  </a:lnTo>
                  <a:lnTo>
                    <a:pt x="4772" y="1865"/>
                  </a:lnTo>
                  <a:lnTo>
                    <a:pt x="4778" y="1872"/>
                  </a:lnTo>
                  <a:lnTo>
                    <a:pt x="4778" y="1865"/>
                  </a:lnTo>
                  <a:lnTo>
                    <a:pt x="4778" y="1872"/>
                  </a:lnTo>
                  <a:lnTo>
                    <a:pt x="4778" y="1878"/>
                  </a:lnTo>
                  <a:lnTo>
                    <a:pt x="4785" y="1878"/>
                  </a:lnTo>
                  <a:lnTo>
                    <a:pt x="4785" y="1872"/>
                  </a:lnTo>
                  <a:lnTo>
                    <a:pt x="4785" y="1878"/>
                  </a:lnTo>
                  <a:lnTo>
                    <a:pt x="4785" y="1885"/>
                  </a:lnTo>
                  <a:lnTo>
                    <a:pt x="4791" y="1885"/>
                  </a:lnTo>
                  <a:lnTo>
                    <a:pt x="4791" y="1878"/>
                  </a:lnTo>
                  <a:lnTo>
                    <a:pt x="4798" y="1878"/>
                  </a:lnTo>
                  <a:lnTo>
                    <a:pt x="4798" y="1872"/>
                  </a:lnTo>
                  <a:lnTo>
                    <a:pt x="4804" y="1872"/>
                  </a:lnTo>
                  <a:lnTo>
                    <a:pt x="4804" y="1865"/>
                  </a:lnTo>
                  <a:lnTo>
                    <a:pt x="4804" y="1858"/>
                  </a:lnTo>
                  <a:lnTo>
                    <a:pt x="4811" y="1858"/>
                  </a:lnTo>
                  <a:lnTo>
                    <a:pt x="4811" y="1865"/>
                  </a:lnTo>
                  <a:lnTo>
                    <a:pt x="4811" y="1858"/>
                  </a:lnTo>
                  <a:lnTo>
                    <a:pt x="4817" y="1858"/>
                  </a:lnTo>
                  <a:lnTo>
                    <a:pt x="4817" y="1852"/>
                  </a:lnTo>
                  <a:lnTo>
                    <a:pt x="4824" y="1852"/>
                  </a:lnTo>
                  <a:lnTo>
                    <a:pt x="4824" y="1845"/>
                  </a:lnTo>
                  <a:lnTo>
                    <a:pt x="4830" y="1845"/>
                  </a:lnTo>
                  <a:lnTo>
                    <a:pt x="4830" y="1852"/>
                  </a:lnTo>
                  <a:lnTo>
                    <a:pt x="4837" y="1852"/>
                  </a:lnTo>
                  <a:lnTo>
                    <a:pt x="4843" y="1852"/>
                  </a:lnTo>
                  <a:lnTo>
                    <a:pt x="4843" y="1858"/>
                  </a:lnTo>
                  <a:lnTo>
                    <a:pt x="4850" y="1858"/>
                  </a:lnTo>
                  <a:lnTo>
                    <a:pt x="4856" y="1865"/>
                  </a:lnTo>
                  <a:lnTo>
                    <a:pt x="4863" y="1865"/>
                  </a:lnTo>
                  <a:lnTo>
                    <a:pt x="4869" y="1865"/>
                  </a:lnTo>
                  <a:lnTo>
                    <a:pt x="4869" y="1872"/>
                  </a:lnTo>
                  <a:lnTo>
                    <a:pt x="4876" y="1872"/>
                  </a:lnTo>
                  <a:lnTo>
                    <a:pt x="4882" y="1872"/>
                  </a:lnTo>
                  <a:lnTo>
                    <a:pt x="4889" y="1872"/>
                  </a:lnTo>
                  <a:lnTo>
                    <a:pt x="4889" y="1878"/>
                  </a:lnTo>
                  <a:lnTo>
                    <a:pt x="4895" y="1878"/>
                  </a:lnTo>
                  <a:lnTo>
                    <a:pt x="4902" y="1878"/>
                  </a:lnTo>
                  <a:lnTo>
                    <a:pt x="4909" y="1885"/>
                  </a:lnTo>
                  <a:lnTo>
                    <a:pt x="4915" y="1885"/>
                  </a:lnTo>
                  <a:lnTo>
                    <a:pt x="4922" y="1885"/>
                  </a:lnTo>
                  <a:lnTo>
                    <a:pt x="4922" y="1891"/>
                  </a:lnTo>
                  <a:lnTo>
                    <a:pt x="4928" y="1891"/>
                  </a:lnTo>
                  <a:lnTo>
                    <a:pt x="4928" y="1898"/>
                  </a:lnTo>
                  <a:lnTo>
                    <a:pt x="4935" y="1898"/>
                  </a:lnTo>
                  <a:lnTo>
                    <a:pt x="4935" y="1904"/>
                  </a:lnTo>
                  <a:lnTo>
                    <a:pt x="4941" y="1904"/>
                  </a:lnTo>
                  <a:lnTo>
                    <a:pt x="4948" y="1904"/>
                  </a:lnTo>
                  <a:lnTo>
                    <a:pt x="4948" y="1911"/>
                  </a:lnTo>
                  <a:lnTo>
                    <a:pt x="4948" y="1917"/>
                  </a:lnTo>
                  <a:lnTo>
                    <a:pt x="4948" y="1924"/>
                  </a:lnTo>
                  <a:lnTo>
                    <a:pt x="4954" y="1924"/>
                  </a:lnTo>
                  <a:lnTo>
                    <a:pt x="4961" y="1924"/>
                  </a:lnTo>
                  <a:lnTo>
                    <a:pt x="4961" y="1930"/>
                  </a:lnTo>
                  <a:lnTo>
                    <a:pt x="4967" y="1930"/>
                  </a:lnTo>
                  <a:lnTo>
                    <a:pt x="4974" y="1930"/>
                  </a:lnTo>
                  <a:lnTo>
                    <a:pt x="4980" y="1937"/>
                  </a:lnTo>
                  <a:lnTo>
                    <a:pt x="4980" y="1943"/>
                  </a:lnTo>
                  <a:lnTo>
                    <a:pt x="4974" y="1943"/>
                  </a:lnTo>
                  <a:lnTo>
                    <a:pt x="4967" y="1943"/>
                  </a:lnTo>
                  <a:lnTo>
                    <a:pt x="4967" y="1950"/>
                  </a:lnTo>
                  <a:lnTo>
                    <a:pt x="4967" y="1956"/>
                  </a:lnTo>
                  <a:lnTo>
                    <a:pt x="4974" y="1956"/>
                  </a:lnTo>
                  <a:lnTo>
                    <a:pt x="4974" y="1963"/>
                  </a:lnTo>
                  <a:lnTo>
                    <a:pt x="4980" y="1963"/>
                  </a:lnTo>
                  <a:lnTo>
                    <a:pt x="4980" y="1969"/>
                  </a:lnTo>
                  <a:lnTo>
                    <a:pt x="4987" y="1969"/>
                  </a:lnTo>
                  <a:lnTo>
                    <a:pt x="4987" y="1976"/>
                  </a:lnTo>
                  <a:lnTo>
                    <a:pt x="4987" y="1982"/>
                  </a:lnTo>
                  <a:lnTo>
                    <a:pt x="4993" y="1982"/>
                  </a:lnTo>
                  <a:lnTo>
                    <a:pt x="4993" y="1989"/>
                  </a:lnTo>
                  <a:lnTo>
                    <a:pt x="5000" y="1989"/>
                  </a:lnTo>
                  <a:lnTo>
                    <a:pt x="5000" y="1995"/>
                  </a:lnTo>
                  <a:lnTo>
                    <a:pt x="5006" y="1995"/>
                  </a:lnTo>
                  <a:lnTo>
                    <a:pt x="5013" y="1995"/>
                  </a:lnTo>
                  <a:lnTo>
                    <a:pt x="5013" y="2002"/>
                  </a:lnTo>
                  <a:lnTo>
                    <a:pt x="5006" y="2002"/>
                  </a:lnTo>
                  <a:lnTo>
                    <a:pt x="5013" y="2009"/>
                  </a:lnTo>
                  <a:lnTo>
                    <a:pt x="5019" y="2009"/>
                  </a:lnTo>
                  <a:lnTo>
                    <a:pt x="5026" y="2009"/>
                  </a:lnTo>
                  <a:lnTo>
                    <a:pt x="5019" y="2009"/>
                  </a:lnTo>
                  <a:lnTo>
                    <a:pt x="5019" y="2015"/>
                  </a:lnTo>
                  <a:lnTo>
                    <a:pt x="5026" y="2015"/>
                  </a:lnTo>
                  <a:lnTo>
                    <a:pt x="5019" y="2015"/>
                  </a:lnTo>
                  <a:lnTo>
                    <a:pt x="5013" y="2015"/>
                  </a:lnTo>
                  <a:lnTo>
                    <a:pt x="5013" y="2009"/>
                  </a:lnTo>
                  <a:lnTo>
                    <a:pt x="5006" y="2009"/>
                  </a:lnTo>
                  <a:lnTo>
                    <a:pt x="5000" y="2009"/>
                  </a:lnTo>
                  <a:lnTo>
                    <a:pt x="4993" y="2009"/>
                  </a:lnTo>
                  <a:lnTo>
                    <a:pt x="4987" y="2009"/>
                  </a:lnTo>
                  <a:lnTo>
                    <a:pt x="4980" y="2009"/>
                  </a:lnTo>
                  <a:lnTo>
                    <a:pt x="4974" y="2002"/>
                  </a:lnTo>
                  <a:lnTo>
                    <a:pt x="4974" y="1995"/>
                  </a:lnTo>
                  <a:lnTo>
                    <a:pt x="4967" y="1995"/>
                  </a:lnTo>
                  <a:lnTo>
                    <a:pt x="4967" y="1989"/>
                  </a:lnTo>
                  <a:lnTo>
                    <a:pt x="4961" y="1989"/>
                  </a:lnTo>
                  <a:lnTo>
                    <a:pt x="4961" y="1982"/>
                  </a:lnTo>
                  <a:lnTo>
                    <a:pt x="4961" y="1976"/>
                  </a:lnTo>
                  <a:lnTo>
                    <a:pt x="4954" y="1976"/>
                  </a:lnTo>
                  <a:lnTo>
                    <a:pt x="4954" y="1969"/>
                  </a:lnTo>
                  <a:lnTo>
                    <a:pt x="4948" y="1969"/>
                  </a:lnTo>
                  <a:lnTo>
                    <a:pt x="4941" y="1969"/>
                  </a:lnTo>
                  <a:lnTo>
                    <a:pt x="4941" y="1963"/>
                  </a:lnTo>
                  <a:lnTo>
                    <a:pt x="4935" y="1963"/>
                  </a:lnTo>
                  <a:lnTo>
                    <a:pt x="4928" y="1963"/>
                  </a:lnTo>
                  <a:lnTo>
                    <a:pt x="4928" y="1956"/>
                  </a:lnTo>
                  <a:lnTo>
                    <a:pt x="4928" y="1963"/>
                  </a:lnTo>
                  <a:lnTo>
                    <a:pt x="4928" y="1956"/>
                  </a:lnTo>
                  <a:lnTo>
                    <a:pt x="4928" y="1963"/>
                  </a:lnTo>
                  <a:lnTo>
                    <a:pt x="4922" y="1963"/>
                  </a:lnTo>
                  <a:lnTo>
                    <a:pt x="4922" y="1956"/>
                  </a:lnTo>
                  <a:lnTo>
                    <a:pt x="4915" y="1956"/>
                  </a:lnTo>
                  <a:lnTo>
                    <a:pt x="4915" y="1963"/>
                  </a:lnTo>
                  <a:lnTo>
                    <a:pt x="4922" y="1963"/>
                  </a:lnTo>
                  <a:lnTo>
                    <a:pt x="4922" y="1969"/>
                  </a:lnTo>
                  <a:lnTo>
                    <a:pt x="4915" y="1969"/>
                  </a:lnTo>
                  <a:lnTo>
                    <a:pt x="4915" y="1976"/>
                  </a:lnTo>
                  <a:lnTo>
                    <a:pt x="4909" y="1976"/>
                  </a:lnTo>
                  <a:lnTo>
                    <a:pt x="4902" y="1976"/>
                  </a:lnTo>
                  <a:lnTo>
                    <a:pt x="4895" y="1976"/>
                  </a:lnTo>
                  <a:lnTo>
                    <a:pt x="4895" y="1969"/>
                  </a:lnTo>
                  <a:lnTo>
                    <a:pt x="4895" y="1976"/>
                  </a:lnTo>
                  <a:lnTo>
                    <a:pt x="4902" y="1976"/>
                  </a:lnTo>
                  <a:lnTo>
                    <a:pt x="4909" y="1976"/>
                  </a:lnTo>
                  <a:lnTo>
                    <a:pt x="4909" y="1982"/>
                  </a:lnTo>
                  <a:lnTo>
                    <a:pt x="4915" y="1982"/>
                  </a:lnTo>
                  <a:lnTo>
                    <a:pt x="4915" y="1989"/>
                  </a:lnTo>
                  <a:lnTo>
                    <a:pt x="4909" y="1989"/>
                  </a:lnTo>
                  <a:lnTo>
                    <a:pt x="4902" y="1989"/>
                  </a:lnTo>
                  <a:lnTo>
                    <a:pt x="4902" y="1995"/>
                  </a:lnTo>
                  <a:lnTo>
                    <a:pt x="4902" y="1989"/>
                  </a:lnTo>
                  <a:lnTo>
                    <a:pt x="4895" y="1989"/>
                  </a:lnTo>
                  <a:lnTo>
                    <a:pt x="4889" y="1989"/>
                  </a:lnTo>
                  <a:lnTo>
                    <a:pt x="4882" y="1989"/>
                  </a:lnTo>
                  <a:lnTo>
                    <a:pt x="4876" y="1989"/>
                  </a:lnTo>
                  <a:lnTo>
                    <a:pt x="4869" y="1982"/>
                  </a:lnTo>
                  <a:lnTo>
                    <a:pt x="4863" y="1976"/>
                  </a:lnTo>
                  <a:lnTo>
                    <a:pt x="4863" y="1969"/>
                  </a:lnTo>
                  <a:lnTo>
                    <a:pt x="4863" y="1963"/>
                  </a:lnTo>
                  <a:lnTo>
                    <a:pt x="4863" y="1969"/>
                  </a:lnTo>
                  <a:lnTo>
                    <a:pt x="4856" y="1969"/>
                  </a:lnTo>
                  <a:lnTo>
                    <a:pt x="4850" y="1969"/>
                  </a:lnTo>
                  <a:lnTo>
                    <a:pt x="4843" y="1969"/>
                  </a:lnTo>
                  <a:lnTo>
                    <a:pt x="4843" y="1976"/>
                  </a:lnTo>
                  <a:lnTo>
                    <a:pt x="4843" y="1969"/>
                  </a:lnTo>
                  <a:lnTo>
                    <a:pt x="4843" y="1963"/>
                  </a:lnTo>
                  <a:lnTo>
                    <a:pt x="4850" y="1963"/>
                  </a:lnTo>
                  <a:lnTo>
                    <a:pt x="4850" y="1956"/>
                  </a:lnTo>
                  <a:lnTo>
                    <a:pt x="4843" y="1956"/>
                  </a:lnTo>
                  <a:lnTo>
                    <a:pt x="4850" y="1956"/>
                  </a:lnTo>
                  <a:lnTo>
                    <a:pt x="4850" y="1950"/>
                  </a:lnTo>
                  <a:lnTo>
                    <a:pt x="4850" y="1956"/>
                  </a:lnTo>
                  <a:lnTo>
                    <a:pt x="4843" y="1956"/>
                  </a:lnTo>
                  <a:lnTo>
                    <a:pt x="4843" y="1950"/>
                  </a:lnTo>
                  <a:lnTo>
                    <a:pt x="4837" y="1950"/>
                  </a:lnTo>
                  <a:lnTo>
                    <a:pt x="4843" y="1950"/>
                  </a:lnTo>
                  <a:lnTo>
                    <a:pt x="4850" y="1950"/>
                  </a:lnTo>
                  <a:lnTo>
                    <a:pt x="4843" y="1950"/>
                  </a:lnTo>
                  <a:lnTo>
                    <a:pt x="4843" y="1943"/>
                  </a:lnTo>
                  <a:lnTo>
                    <a:pt x="4837" y="1943"/>
                  </a:lnTo>
                  <a:lnTo>
                    <a:pt x="4837" y="1937"/>
                  </a:lnTo>
                  <a:lnTo>
                    <a:pt x="4837" y="1930"/>
                  </a:lnTo>
                  <a:lnTo>
                    <a:pt x="4830" y="1930"/>
                  </a:lnTo>
                  <a:lnTo>
                    <a:pt x="4830" y="1924"/>
                  </a:lnTo>
                  <a:lnTo>
                    <a:pt x="4837" y="1924"/>
                  </a:lnTo>
                  <a:lnTo>
                    <a:pt x="4830" y="1924"/>
                  </a:lnTo>
                  <a:lnTo>
                    <a:pt x="4830" y="1917"/>
                  </a:lnTo>
                  <a:lnTo>
                    <a:pt x="4830" y="1924"/>
                  </a:lnTo>
                  <a:lnTo>
                    <a:pt x="4830" y="1917"/>
                  </a:lnTo>
                  <a:lnTo>
                    <a:pt x="4824" y="1917"/>
                  </a:lnTo>
                  <a:lnTo>
                    <a:pt x="4817" y="1911"/>
                  </a:lnTo>
                  <a:lnTo>
                    <a:pt x="4811" y="1911"/>
                  </a:lnTo>
                  <a:lnTo>
                    <a:pt x="4804" y="1904"/>
                  </a:lnTo>
                  <a:lnTo>
                    <a:pt x="4798" y="1904"/>
                  </a:lnTo>
                  <a:lnTo>
                    <a:pt x="4791" y="1904"/>
                  </a:lnTo>
                  <a:lnTo>
                    <a:pt x="4785" y="1904"/>
                  </a:lnTo>
                  <a:lnTo>
                    <a:pt x="4785" y="1898"/>
                  </a:lnTo>
                  <a:lnTo>
                    <a:pt x="4778" y="1898"/>
                  </a:lnTo>
                  <a:lnTo>
                    <a:pt x="4778" y="1891"/>
                  </a:lnTo>
                  <a:lnTo>
                    <a:pt x="4785" y="1891"/>
                  </a:lnTo>
                  <a:lnTo>
                    <a:pt x="4778" y="1891"/>
                  </a:lnTo>
                  <a:lnTo>
                    <a:pt x="4778" y="1898"/>
                  </a:lnTo>
                  <a:lnTo>
                    <a:pt x="4778" y="1891"/>
                  </a:lnTo>
                  <a:lnTo>
                    <a:pt x="4772" y="1898"/>
                  </a:lnTo>
                  <a:lnTo>
                    <a:pt x="4772" y="1891"/>
                  </a:lnTo>
                  <a:lnTo>
                    <a:pt x="4765" y="1885"/>
                  </a:lnTo>
                  <a:lnTo>
                    <a:pt x="4765" y="1891"/>
                  </a:lnTo>
                  <a:lnTo>
                    <a:pt x="4765" y="1885"/>
                  </a:lnTo>
                  <a:lnTo>
                    <a:pt x="4765" y="1878"/>
                  </a:lnTo>
                  <a:lnTo>
                    <a:pt x="4765" y="1885"/>
                  </a:lnTo>
                  <a:lnTo>
                    <a:pt x="4765" y="1891"/>
                  </a:lnTo>
                  <a:lnTo>
                    <a:pt x="4759" y="1891"/>
                  </a:lnTo>
                  <a:lnTo>
                    <a:pt x="4759" y="1898"/>
                  </a:lnTo>
                  <a:lnTo>
                    <a:pt x="4752" y="1898"/>
                  </a:lnTo>
                  <a:lnTo>
                    <a:pt x="4752" y="1891"/>
                  </a:lnTo>
                  <a:lnTo>
                    <a:pt x="4752" y="1885"/>
                  </a:lnTo>
                  <a:lnTo>
                    <a:pt x="4752" y="1878"/>
                  </a:lnTo>
                  <a:lnTo>
                    <a:pt x="4752" y="1885"/>
                  </a:lnTo>
                  <a:lnTo>
                    <a:pt x="4746" y="1878"/>
                  </a:lnTo>
                  <a:lnTo>
                    <a:pt x="4739" y="1878"/>
                  </a:lnTo>
                  <a:lnTo>
                    <a:pt x="4739" y="1872"/>
                  </a:lnTo>
                  <a:lnTo>
                    <a:pt x="4746" y="1872"/>
                  </a:lnTo>
                  <a:lnTo>
                    <a:pt x="4752" y="1872"/>
                  </a:lnTo>
                  <a:lnTo>
                    <a:pt x="4752" y="1865"/>
                  </a:lnTo>
                  <a:lnTo>
                    <a:pt x="4759" y="1865"/>
                  </a:lnTo>
                  <a:lnTo>
                    <a:pt x="4765" y="1865"/>
                  </a:lnTo>
                  <a:lnTo>
                    <a:pt x="4765" y="1872"/>
                  </a:lnTo>
                  <a:lnTo>
                    <a:pt x="4765" y="1865"/>
                  </a:lnTo>
                  <a:lnTo>
                    <a:pt x="4765" y="1872"/>
                  </a:lnTo>
                  <a:lnTo>
                    <a:pt x="4765" y="1865"/>
                  </a:lnTo>
                  <a:lnTo>
                    <a:pt x="4772" y="1865"/>
                  </a:lnTo>
                  <a:lnTo>
                    <a:pt x="4772" y="1858"/>
                  </a:lnTo>
                  <a:lnTo>
                    <a:pt x="4772" y="1865"/>
                  </a:lnTo>
                  <a:lnTo>
                    <a:pt x="4765" y="1865"/>
                  </a:lnTo>
                  <a:lnTo>
                    <a:pt x="4772" y="1858"/>
                  </a:lnTo>
                  <a:lnTo>
                    <a:pt x="4765" y="1858"/>
                  </a:lnTo>
                  <a:lnTo>
                    <a:pt x="4765" y="1865"/>
                  </a:lnTo>
                  <a:lnTo>
                    <a:pt x="4759" y="1865"/>
                  </a:lnTo>
                  <a:lnTo>
                    <a:pt x="4759" y="1858"/>
                  </a:lnTo>
                  <a:lnTo>
                    <a:pt x="4759" y="1865"/>
                  </a:lnTo>
                  <a:lnTo>
                    <a:pt x="4752" y="1865"/>
                  </a:lnTo>
                  <a:lnTo>
                    <a:pt x="4746" y="1858"/>
                  </a:lnTo>
                  <a:lnTo>
                    <a:pt x="4746" y="1865"/>
                  </a:lnTo>
                  <a:lnTo>
                    <a:pt x="4739" y="1858"/>
                  </a:lnTo>
                  <a:lnTo>
                    <a:pt x="4739" y="1852"/>
                  </a:lnTo>
                  <a:lnTo>
                    <a:pt x="4732" y="1852"/>
                  </a:lnTo>
                  <a:lnTo>
                    <a:pt x="4732" y="1845"/>
                  </a:lnTo>
                  <a:lnTo>
                    <a:pt x="4726" y="1845"/>
                  </a:lnTo>
                  <a:lnTo>
                    <a:pt x="4732" y="1845"/>
                  </a:lnTo>
                  <a:lnTo>
                    <a:pt x="4726" y="1845"/>
                  </a:lnTo>
                  <a:lnTo>
                    <a:pt x="4726" y="1852"/>
                  </a:lnTo>
                  <a:lnTo>
                    <a:pt x="4726" y="1845"/>
                  </a:lnTo>
                  <a:lnTo>
                    <a:pt x="4726" y="1839"/>
                  </a:lnTo>
                  <a:lnTo>
                    <a:pt x="4732" y="1832"/>
                  </a:lnTo>
                  <a:lnTo>
                    <a:pt x="4739" y="1832"/>
                  </a:lnTo>
                  <a:lnTo>
                    <a:pt x="4739" y="1826"/>
                  </a:lnTo>
                  <a:lnTo>
                    <a:pt x="4746" y="1826"/>
                  </a:lnTo>
                  <a:lnTo>
                    <a:pt x="4752" y="1826"/>
                  </a:lnTo>
                  <a:lnTo>
                    <a:pt x="4752" y="1832"/>
                  </a:lnTo>
                  <a:lnTo>
                    <a:pt x="4759" y="1832"/>
                  </a:lnTo>
                  <a:lnTo>
                    <a:pt x="4765" y="1832"/>
                  </a:lnTo>
                  <a:close/>
                  <a:moveTo>
                    <a:pt x="4322" y="1832"/>
                  </a:moveTo>
                  <a:lnTo>
                    <a:pt x="4315" y="1832"/>
                  </a:lnTo>
                  <a:lnTo>
                    <a:pt x="4315" y="1826"/>
                  </a:lnTo>
                  <a:lnTo>
                    <a:pt x="4322" y="1826"/>
                  </a:lnTo>
                  <a:lnTo>
                    <a:pt x="4322" y="1832"/>
                  </a:lnTo>
                  <a:close/>
                  <a:moveTo>
                    <a:pt x="4589" y="1826"/>
                  </a:moveTo>
                  <a:lnTo>
                    <a:pt x="4583" y="1826"/>
                  </a:lnTo>
                  <a:lnTo>
                    <a:pt x="4589" y="1826"/>
                  </a:lnTo>
                  <a:close/>
                  <a:moveTo>
                    <a:pt x="4674" y="1826"/>
                  </a:moveTo>
                  <a:lnTo>
                    <a:pt x="4674" y="1832"/>
                  </a:lnTo>
                  <a:lnTo>
                    <a:pt x="4680" y="1832"/>
                  </a:lnTo>
                  <a:lnTo>
                    <a:pt x="4674" y="1839"/>
                  </a:lnTo>
                  <a:lnTo>
                    <a:pt x="4674" y="1832"/>
                  </a:lnTo>
                  <a:lnTo>
                    <a:pt x="4674" y="1839"/>
                  </a:lnTo>
                  <a:lnTo>
                    <a:pt x="4667" y="1839"/>
                  </a:lnTo>
                  <a:lnTo>
                    <a:pt x="4667" y="1832"/>
                  </a:lnTo>
                  <a:lnTo>
                    <a:pt x="4667" y="1826"/>
                  </a:lnTo>
                  <a:lnTo>
                    <a:pt x="4674" y="1826"/>
                  </a:lnTo>
                  <a:close/>
                  <a:moveTo>
                    <a:pt x="4667" y="1832"/>
                  </a:moveTo>
                  <a:lnTo>
                    <a:pt x="4667" y="1826"/>
                  </a:lnTo>
                  <a:lnTo>
                    <a:pt x="4667" y="1832"/>
                  </a:lnTo>
                  <a:close/>
                  <a:moveTo>
                    <a:pt x="4231" y="1832"/>
                  </a:moveTo>
                  <a:lnTo>
                    <a:pt x="4231" y="1826"/>
                  </a:lnTo>
                  <a:lnTo>
                    <a:pt x="4231" y="1832"/>
                  </a:lnTo>
                  <a:close/>
                  <a:moveTo>
                    <a:pt x="4719" y="1819"/>
                  </a:moveTo>
                  <a:lnTo>
                    <a:pt x="4726" y="1819"/>
                  </a:lnTo>
                  <a:lnTo>
                    <a:pt x="4726" y="1826"/>
                  </a:lnTo>
                  <a:lnTo>
                    <a:pt x="4719" y="1826"/>
                  </a:lnTo>
                  <a:lnTo>
                    <a:pt x="4719" y="1819"/>
                  </a:lnTo>
                  <a:lnTo>
                    <a:pt x="4719" y="1826"/>
                  </a:lnTo>
                  <a:lnTo>
                    <a:pt x="4726" y="1826"/>
                  </a:lnTo>
                  <a:lnTo>
                    <a:pt x="4719" y="1826"/>
                  </a:lnTo>
                  <a:lnTo>
                    <a:pt x="4719" y="1832"/>
                  </a:lnTo>
                  <a:lnTo>
                    <a:pt x="4719" y="1826"/>
                  </a:lnTo>
                  <a:lnTo>
                    <a:pt x="4713" y="1826"/>
                  </a:lnTo>
                  <a:lnTo>
                    <a:pt x="4719" y="1819"/>
                  </a:lnTo>
                  <a:close/>
                  <a:moveTo>
                    <a:pt x="4231" y="1826"/>
                  </a:moveTo>
                  <a:lnTo>
                    <a:pt x="4231" y="1819"/>
                  </a:lnTo>
                  <a:lnTo>
                    <a:pt x="4231" y="1826"/>
                  </a:lnTo>
                  <a:close/>
                  <a:moveTo>
                    <a:pt x="4328" y="1826"/>
                  </a:moveTo>
                  <a:lnTo>
                    <a:pt x="4322" y="1826"/>
                  </a:lnTo>
                  <a:lnTo>
                    <a:pt x="4322" y="1819"/>
                  </a:lnTo>
                  <a:lnTo>
                    <a:pt x="4328" y="1826"/>
                  </a:lnTo>
                  <a:close/>
                  <a:moveTo>
                    <a:pt x="4700" y="1826"/>
                  </a:moveTo>
                  <a:lnTo>
                    <a:pt x="4700" y="1819"/>
                  </a:lnTo>
                  <a:lnTo>
                    <a:pt x="4700" y="1826"/>
                  </a:lnTo>
                  <a:close/>
                  <a:moveTo>
                    <a:pt x="4237" y="1819"/>
                  </a:moveTo>
                  <a:lnTo>
                    <a:pt x="4231" y="1819"/>
                  </a:lnTo>
                  <a:lnTo>
                    <a:pt x="4237" y="1819"/>
                  </a:lnTo>
                  <a:close/>
                  <a:moveTo>
                    <a:pt x="4302" y="1813"/>
                  </a:moveTo>
                  <a:lnTo>
                    <a:pt x="4302" y="1806"/>
                  </a:lnTo>
                  <a:lnTo>
                    <a:pt x="4302" y="1813"/>
                  </a:lnTo>
                  <a:close/>
                  <a:moveTo>
                    <a:pt x="4309" y="1806"/>
                  </a:moveTo>
                  <a:lnTo>
                    <a:pt x="4302" y="1806"/>
                  </a:lnTo>
                  <a:lnTo>
                    <a:pt x="4309" y="1806"/>
                  </a:lnTo>
                  <a:close/>
                  <a:moveTo>
                    <a:pt x="4309" y="1800"/>
                  </a:moveTo>
                  <a:lnTo>
                    <a:pt x="4302" y="1800"/>
                  </a:lnTo>
                  <a:lnTo>
                    <a:pt x="4309" y="1800"/>
                  </a:lnTo>
                  <a:close/>
                  <a:moveTo>
                    <a:pt x="4296" y="1800"/>
                  </a:moveTo>
                  <a:lnTo>
                    <a:pt x="4296" y="1806"/>
                  </a:lnTo>
                  <a:lnTo>
                    <a:pt x="4302" y="1806"/>
                  </a:lnTo>
                  <a:lnTo>
                    <a:pt x="4296" y="1806"/>
                  </a:lnTo>
                  <a:lnTo>
                    <a:pt x="4289" y="1806"/>
                  </a:lnTo>
                  <a:lnTo>
                    <a:pt x="4289" y="1800"/>
                  </a:lnTo>
                  <a:lnTo>
                    <a:pt x="4296" y="1800"/>
                  </a:lnTo>
                  <a:close/>
                  <a:moveTo>
                    <a:pt x="4302" y="1800"/>
                  </a:moveTo>
                  <a:lnTo>
                    <a:pt x="4302" y="1806"/>
                  </a:lnTo>
                  <a:lnTo>
                    <a:pt x="4296" y="1806"/>
                  </a:lnTo>
                  <a:lnTo>
                    <a:pt x="4296" y="1800"/>
                  </a:lnTo>
                  <a:lnTo>
                    <a:pt x="4302" y="1800"/>
                  </a:lnTo>
                  <a:close/>
                  <a:moveTo>
                    <a:pt x="4315" y="1800"/>
                  </a:moveTo>
                  <a:lnTo>
                    <a:pt x="4315" y="1806"/>
                  </a:lnTo>
                  <a:lnTo>
                    <a:pt x="4315" y="1800"/>
                  </a:lnTo>
                  <a:close/>
                  <a:moveTo>
                    <a:pt x="4322" y="1800"/>
                  </a:moveTo>
                  <a:lnTo>
                    <a:pt x="4322" y="1806"/>
                  </a:lnTo>
                  <a:lnTo>
                    <a:pt x="4322" y="1800"/>
                  </a:lnTo>
                  <a:lnTo>
                    <a:pt x="4315" y="1800"/>
                  </a:lnTo>
                  <a:lnTo>
                    <a:pt x="4322" y="1800"/>
                  </a:lnTo>
                  <a:close/>
                  <a:moveTo>
                    <a:pt x="5358" y="1793"/>
                  </a:moveTo>
                  <a:lnTo>
                    <a:pt x="5358" y="1800"/>
                  </a:lnTo>
                  <a:lnTo>
                    <a:pt x="5358" y="1793"/>
                  </a:lnTo>
                  <a:close/>
                  <a:moveTo>
                    <a:pt x="4289" y="1806"/>
                  </a:moveTo>
                  <a:lnTo>
                    <a:pt x="4289" y="1800"/>
                  </a:lnTo>
                  <a:lnTo>
                    <a:pt x="4289" y="1793"/>
                  </a:lnTo>
                  <a:lnTo>
                    <a:pt x="4289" y="1800"/>
                  </a:lnTo>
                  <a:lnTo>
                    <a:pt x="4289" y="1806"/>
                  </a:lnTo>
                  <a:close/>
                  <a:moveTo>
                    <a:pt x="4315" y="1800"/>
                  </a:moveTo>
                  <a:lnTo>
                    <a:pt x="4309" y="1800"/>
                  </a:lnTo>
                  <a:lnTo>
                    <a:pt x="4309" y="1793"/>
                  </a:lnTo>
                  <a:lnTo>
                    <a:pt x="4315" y="1793"/>
                  </a:lnTo>
                  <a:lnTo>
                    <a:pt x="4315" y="1800"/>
                  </a:lnTo>
                  <a:close/>
                  <a:moveTo>
                    <a:pt x="4218" y="1793"/>
                  </a:moveTo>
                  <a:lnTo>
                    <a:pt x="4218" y="1800"/>
                  </a:lnTo>
                  <a:lnTo>
                    <a:pt x="4224" y="1800"/>
                  </a:lnTo>
                  <a:lnTo>
                    <a:pt x="4224" y="1806"/>
                  </a:lnTo>
                  <a:lnTo>
                    <a:pt x="4224" y="1813"/>
                  </a:lnTo>
                  <a:lnTo>
                    <a:pt x="4218" y="1813"/>
                  </a:lnTo>
                  <a:lnTo>
                    <a:pt x="4218" y="1806"/>
                  </a:lnTo>
                  <a:lnTo>
                    <a:pt x="4211" y="1800"/>
                  </a:lnTo>
                  <a:lnTo>
                    <a:pt x="4211" y="1793"/>
                  </a:lnTo>
                  <a:lnTo>
                    <a:pt x="4218" y="1793"/>
                  </a:lnTo>
                  <a:close/>
                  <a:moveTo>
                    <a:pt x="4289" y="1793"/>
                  </a:moveTo>
                  <a:lnTo>
                    <a:pt x="4289" y="1800"/>
                  </a:lnTo>
                  <a:lnTo>
                    <a:pt x="4289" y="1793"/>
                  </a:lnTo>
                  <a:lnTo>
                    <a:pt x="4283" y="1793"/>
                  </a:lnTo>
                  <a:lnTo>
                    <a:pt x="4289" y="1793"/>
                  </a:lnTo>
                  <a:close/>
                  <a:moveTo>
                    <a:pt x="4635" y="1793"/>
                  </a:moveTo>
                  <a:lnTo>
                    <a:pt x="4635" y="1800"/>
                  </a:lnTo>
                  <a:lnTo>
                    <a:pt x="4635" y="1806"/>
                  </a:lnTo>
                  <a:lnTo>
                    <a:pt x="4628" y="1806"/>
                  </a:lnTo>
                  <a:lnTo>
                    <a:pt x="4628" y="1813"/>
                  </a:lnTo>
                  <a:lnTo>
                    <a:pt x="4622" y="1813"/>
                  </a:lnTo>
                  <a:lnTo>
                    <a:pt x="4615" y="1813"/>
                  </a:lnTo>
                  <a:lnTo>
                    <a:pt x="4609" y="1813"/>
                  </a:lnTo>
                  <a:lnTo>
                    <a:pt x="4602" y="1813"/>
                  </a:lnTo>
                  <a:lnTo>
                    <a:pt x="4596" y="1813"/>
                  </a:lnTo>
                  <a:lnTo>
                    <a:pt x="4589" y="1813"/>
                  </a:lnTo>
                  <a:lnTo>
                    <a:pt x="4583" y="1813"/>
                  </a:lnTo>
                  <a:lnTo>
                    <a:pt x="4576" y="1813"/>
                  </a:lnTo>
                  <a:lnTo>
                    <a:pt x="4570" y="1813"/>
                  </a:lnTo>
                  <a:lnTo>
                    <a:pt x="4563" y="1813"/>
                  </a:lnTo>
                  <a:lnTo>
                    <a:pt x="4556" y="1819"/>
                  </a:lnTo>
                  <a:lnTo>
                    <a:pt x="4556" y="1826"/>
                  </a:lnTo>
                  <a:lnTo>
                    <a:pt x="4556" y="1832"/>
                  </a:lnTo>
                  <a:lnTo>
                    <a:pt x="4563" y="1839"/>
                  </a:lnTo>
                  <a:lnTo>
                    <a:pt x="4563" y="1845"/>
                  </a:lnTo>
                  <a:lnTo>
                    <a:pt x="4570" y="1845"/>
                  </a:lnTo>
                  <a:lnTo>
                    <a:pt x="4576" y="1845"/>
                  </a:lnTo>
                  <a:lnTo>
                    <a:pt x="4583" y="1839"/>
                  </a:lnTo>
                  <a:lnTo>
                    <a:pt x="4589" y="1839"/>
                  </a:lnTo>
                  <a:lnTo>
                    <a:pt x="4589" y="1832"/>
                  </a:lnTo>
                  <a:lnTo>
                    <a:pt x="4596" y="1832"/>
                  </a:lnTo>
                  <a:lnTo>
                    <a:pt x="4602" y="1832"/>
                  </a:lnTo>
                  <a:lnTo>
                    <a:pt x="4596" y="1832"/>
                  </a:lnTo>
                  <a:lnTo>
                    <a:pt x="4602" y="1832"/>
                  </a:lnTo>
                  <a:lnTo>
                    <a:pt x="4609" y="1832"/>
                  </a:lnTo>
                  <a:lnTo>
                    <a:pt x="4609" y="1839"/>
                  </a:lnTo>
                  <a:lnTo>
                    <a:pt x="4602" y="1839"/>
                  </a:lnTo>
                  <a:lnTo>
                    <a:pt x="4596" y="1839"/>
                  </a:lnTo>
                  <a:lnTo>
                    <a:pt x="4596" y="1845"/>
                  </a:lnTo>
                  <a:lnTo>
                    <a:pt x="4596" y="1852"/>
                  </a:lnTo>
                  <a:lnTo>
                    <a:pt x="4589" y="1852"/>
                  </a:lnTo>
                  <a:lnTo>
                    <a:pt x="4583" y="1852"/>
                  </a:lnTo>
                  <a:lnTo>
                    <a:pt x="4583" y="1858"/>
                  </a:lnTo>
                  <a:lnTo>
                    <a:pt x="4576" y="1852"/>
                  </a:lnTo>
                  <a:lnTo>
                    <a:pt x="4576" y="1858"/>
                  </a:lnTo>
                  <a:lnTo>
                    <a:pt x="4583" y="1858"/>
                  </a:lnTo>
                  <a:lnTo>
                    <a:pt x="4583" y="1865"/>
                  </a:lnTo>
                  <a:lnTo>
                    <a:pt x="4589" y="1865"/>
                  </a:lnTo>
                  <a:lnTo>
                    <a:pt x="4589" y="1872"/>
                  </a:lnTo>
                  <a:lnTo>
                    <a:pt x="4589" y="1878"/>
                  </a:lnTo>
                  <a:lnTo>
                    <a:pt x="4596" y="1878"/>
                  </a:lnTo>
                  <a:lnTo>
                    <a:pt x="4589" y="1885"/>
                  </a:lnTo>
                  <a:lnTo>
                    <a:pt x="4589" y="1891"/>
                  </a:lnTo>
                  <a:lnTo>
                    <a:pt x="4596" y="1891"/>
                  </a:lnTo>
                  <a:lnTo>
                    <a:pt x="4596" y="1898"/>
                  </a:lnTo>
                  <a:lnTo>
                    <a:pt x="4602" y="1898"/>
                  </a:lnTo>
                  <a:lnTo>
                    <a:pt x="4602" y="1904"/>
                  </a:lnTo>
                  <a:lnTo>
                    <a:pt x="4596" y="1904"/>
                  </a:lnTo>
                  <a:lnTo>
                    <a:pt x="4589" y="1904"/>
                  </a:lnTo>
                  <a:lnTo>
                    <a:pt x="4589" y="1911"/>
                  </a:lnTo>
                  <a:lnTo>
                    <a:pt x="4583" y="1911"/>
                  </a:lnTo>
                  <a:lnTo>
                    <a:pt x="4583" y="1904"/>
                  </a:lnTo>
                  <a:lnTo>
                    <a:pt x="4583" y="1898"/>
                  </a:lnTo>
                  <a:lnTo>
                    <a:pt x="4576" y="1891"/>
                  </a:lnTo>
                  <a:lnTo>
                    <a:pt x="4570" y="1885"/>
                  </a:lnTo>
                  <a:lnTo>
                    <a:pt x="4570" y="1878"/>
                  </a:lnTo>
                  <a:lnTo>
                    <a:pt x="4576" y="1878"/>
                  </a:lnTo>
                  <a:lnTo>
                    <a:pt x="4576" y="1872"/>
                  </a:lnTo>
                  <a:lnTo>
                    <a:pt x="4570" y="1872"/>
                  </a:lnTo>
                  <a:lnTo>
                    <a:pt x="4563" y="1872"/>
                  </a:lnTo>
                  <a:lnTo>
                    <a:pt x="4563" y="1878"/>
                  </a:lnTo>
                  <a:lnTo>
                    <a:pt x="4563" y="1885"/>
                  </a:lnTo>
                  <a:lnTo>
                    <a:pt x="4563" y="1891"/>
                  </a:lnTo>
                  <a:lnTo>
                    <a:pt x="4563" y="1898"/>
                  </a:lnTo>
                  <a:lnTo>
                    <a:pt x="4563" y="1904"/>
                  </a:lnTo>
                  <a:lnTo>
                    <a:pt x="4563" y="1911"/>
                  </a:lnTo>
                  <a:lnTo>
                    <a:pt x="4563" y="1917"/>
                  </a:lnTo>
                  <a:lnTo>
                    <a:pt x="4563" y="1924"/>
                  </a:lnTo>
                  <a:lnTo>
                    <a:pt x="4556" y="1924"/>
                  </a:lnTo>
                  <a:lnTo>
                    <a:pt x="4550" y="1924"/>
                  </a:lnTo>
                  <a:lnTo>
                    <a:pt x="4550" y="1917"/>
                  </a:lnTo>
                  <a:lnTo>
                    <a:pt x="4550" y="1911"/>
                  </a:lnTo>
                  <a:lnTo>
                    <a:pt x="4550" y="1904"/>
                  </a:lnTo>
                  <a:lnTo>
                    <a:pt x="4550" y="1898"/>
                  </a:lnTo>
                  <a:lnTo>
                    <a:pt x="4550" y="1891"/>
                  </a:lnTo>
                  <a:lnTo>
                    <a:pt x="4550" y="1885"/>
                  </a:lnTo>
                  <a:lnTo>
                    <a:pt x="4543" y="1885"/>
                  </a:lnTo>
                  <a:lnTo>
                    <a:pt x="4537" y="1885"/>
                  </a:lnTo>
                  <a:lnTo>
                    <a:pt x="4537" y="1878"/>
                  </a:lnTo>
                  <a:lnTo>
                    <a:pt x="4543" y="1872"/>
                  </a:lnTo>
                  <a:lnTo>
                    <a:pt x="4537" y="1872"/>
                  </a:lnTo>
                  <a:lnTo>
                    <a:pt x="4543" y="1872"/>
                  </a:lnTo>
                  <a:lnTo>
                    <a:pt x="4543" y="1865"/>
                  </a:lnTo>
                  <a:lnTo>
                    <a:pt x="4543" y="1858"/>
                  </a:lnTo>
                  <a:lnTo>
                    <a:pt x="4550" y="1858"/>
                  </a:lnTo>
                  <a:lnTo>
                    <a:pt x="4550" y="1852"/>
                  </a:lnTo>
                  <a:lnTo>
                    <a:pt x="4543" y="1852"/>
                  </a:lnTo>
                  <a:lnTo>
                    <a:pt x="4550" y="1852"/>
                  </a:lnTo>
                  <a:lnTo>
                    <a:pt x="4543" y="1852"/>
                  </a:lnTo>
                  <a:lnTo>
                    <a:pt x="4543" y="1845"/>
                  </a:lnTo>
                  <a:lnTo>
                    <a:pt x="4550" y="1845"/>
                  </a:lnTo>
                  <a:lnTo>
                    <a:pt x="4550" y="1839"/>
                  </a:lnTo>
                  <a:lnTo>
                    <a:pt x="4550" y="1832"/>
                  </a:lnTo>
                  <a:lnTo>
                    <a:pt x="4556" y="1832"/>
                  </a:lnTo>
                  <a:lnTo>
                    <a:pt x="4556" y="1839"/>
                  </a:lnTo>
                  <a:lnTo>
                    <a:pt x="4556" y="1832"/>
                  </a:lnTo>
                  <a:lnTo>
                    <a:pt x="4556" y="1826"/>
                  </a:lnTo>
                  <a:lnTo>
                    <a:pt x="4550" y="1826"/>
                  </a:lnTo>
                  <a:lnTo>
                    <a:pt x="4550" y="1819"/>
                  </a:lnTo>
                  <a:lnTo>
                    <a:pt x="4556" y="1819"/>
                  </a:lnTo>
                  <a:lnTo>
                    <a:pt x="4556" y="1826"/>
                  </a:lnTo>
                  <a:lnTo>
                    <a:pt x="4556" y="1819"/>
                  </a:lnTo>
                  <a:lnTo>
                    <a:pt x="4556" y="1813"/>
                  </a:lnTo>
                  <a:lnTo>
                    <a:pt x="4556" y="1806"/>
                  </a:lnTo>
                  <a:lnTo>
                    <a:pt x="4563" y="1806"/>
                  </a:lnTo>
                  <a:lnTo>
                    <a:pt x="4563" y="1800"/>
                  </a:lnTo>
                  <a:lnTo>
                    <a:pt x="4563" y="1806"/>
                  </a:lnTo>
                  <a:lnTo>
                    <a:pt x="4570" y="1806"/>
                  </a:lnTo>
                  <a:lnTo>
                    <a:pt x="4570" y="1800"/>
                  </a:lnTo>
                  <a:lnTo>
                    <a:pt x="4570" y="1793"/>
                  </a:lnTo>
                  <a:lnTo>
                    <a:pt x="4570" y="1800"/>
                  </a:lnTo>
                  <a:lnTo>
                    <a:pt x="4576" y="1800"/>
                  </a:lnTo>
                  <a:lnTo>
                    <a:pt x="4583" y="1800"/>
                  </a:lnTo>
                  <a:lnTo>
                    <a:pt x="4589" y="1800"/>
                  </a:lnTo>
                  <a:lnTo>
                    <a:pt x="4596" y="1800"/>
                  </a:lnTo>
                  <a:lnTo>
                    <a:pt x="4596" y="1806"/>
                  </a:lnTo>
                  <a:lnTo>
                    <a:pt x="4602" y="1806"/>
                  </a:lnTo>
                  <a:lnTo>
                    <a:pt x="4609" y="1806"/>
                  </a:lnTo>
                  <a:lnTo>
                    <a:pt x="4615" y="1806"/>
                  </a:lnTo>
                  <a:lnTo>
                    <a:pt x="4622" y="1806"/>
                  </a:lnTo>
                  <a:lnTo>
                    <a:pt x="4622" y="1800"/>
                  </a:lnTo>
                  <a:lnTo>
                    <a:pt x="4628" y="1800"/>
                  </a:lnTo>
                  <a:lnTo>
                    <a:pt x="4628" y="1793"/>
                  </a:lnTo>
                  <a:lnTo>
                    <a:pt x="4635" y="1787"/>
                  </a:lnTo>
                  <a:lnTo>
                    <a:pt x="4635" y="1793"/>
                  </a:lnTo>
                  <a:close/>
                  <a:moveTo>
                    <a:pt x="4231" y="1793"/>
                  </a:moveTo>
                  <a:lnTo>
                    <a:pt x="4231" y="1787"/>
                  </a:lnTo>
                  <a:lnTo>
                    <a:pt x="4231" y="1793"/>
                  </a:lnTo>
                  <a:close/>
                  <a:moveTo>
                    <a:pt x="345" y="1787"/>
                  </a:moveTo>
                  <a:lnTo>
                    <a:pt x="339" y="1787"/>
                  </a:lnTo>
                  <a:lnTo>
                    <a:pt x="345" y="1787"/>
                  </a:lnTo>
                  <a:lnTo>
                    <a:pt x="339" y="1787"/>
                  </a:lnTo>
                  <a:lnTo>
                    <a:pt x="345" y="1787"/>
                  </a:lnTo>
                  <a:close/>
                  <a:moveTo>
                    <a:pt x="4276" y="1787"/>
                  </a:moveTo>
                  <a:lnTo>
                    <a:pt x="4276" y="1780"/>
                  </a:lnTo>
                  <a:lnTo>
                    <a:pt x="4283" y="1787"/>
                  </a:lnTo>
                  <a:lnTo>
                    <a:pt x="4276" y="1787"/>
                  </a:lnTo>
                  <a:close/>
                  <a:moveTo>
                    <a:pt x="4674" y="1787"/>
                  </a:moveTo>
                  <a:lnTo>
                    <a:pt x="4680" y="1787"/>
                  </a:lnTo>
                  <a:lnTo>
                    <a:pt x="4680" y="1793"/>
                  </a:lnTo>
                  <a:lnTo>
                    <a:pt x="4680" y="1800"/>
                  </a:lnTo>
                  <a:lnTo>
                    <a:pt x="4674" y="1800"/>
                  </a:lnTo>
                  <a:lnTo>
                    <a:pt x="4674" y="1806"/>
                  </a:lnTo>
                  <a:lnTo>
                    <a:pt x="4680" y="1806"/>
                  </a:lnTo>
                  <a:lnTo>
                    <a:pt x="4680" y="1800"/>
                  </a:lnTo>
                  <a:lnTo>
                    <a:pt x="4680" y="1793"/>
                  </a:lnTo>
                  <a:lnTo>
                    <a:pt x="4687" y="1793"/>
                  </a:lnTo>
                  <a:lnTo>
                    <a:pt x="4687" y="1800"/>
                  </a:lnTo>
                  <a:lnTo>
                    <a:pt x="4687" y="1806"/>
                  </a:lnTo>
                  <a:lnTo>
                    <a:pt x="4680" y="1806"/>
                  </a:lnTo>
                  <a:lnTo>
                    <a:pt x="4687" y="1806"/>
                  </a:lnTo>
                  <a:lnTo>
                    <a:pt x="4687" y="1813"/>
                  </a:lnTo>
                  <a:lnTo>
                    <a:pt x="4693" y="1813"/>
                  </a:lnTo>
                  <a:lnTo>
                    <a:pt x="4693" y="1819"/>
                  </a:lnTo>
                  <a:lnTo>
                    <a:pt x="4687" y="1813"/>
                  </a:lnTo>
                  <a:lnTo>
                    <a:pt x="4680" y="1813"/>
                  </a:lnTo>
                  <a:lnTo>
                    <a:pt x="4674" y="1813"/>
                  </a:lnTo>
                  <a:lnTo>
                    <a:pt x="4680" y="1813"/>
                  </a:lnTo>
                  <a:lnTo>
                    <a:pt x="4680" y="1819"/>
                  </a:lnTo>
                  <a:lnTo>
                    <a:pt x="4674" y="1819"/>
                  </a:lnTo>
                  <a:lnTo>
                    <a:pt x="4680" y="1826"/>
                  </a:lnTo>
                  <a:lnTo>
                    <a:pt x="4680" y="1832"/>
                  </a:lnTo>
                  <a:lnTo>
                    <a:pt x="4680" y="1839"/>
                  </a:lnTo>
                  <a:lnTo>
                    <a:pt x="4687" y="1839"/>
                  </a:lnTo>
                  <a:lnTo>
                    <a:pt x="4680" y="1839"/>
                  </a:lnTo>
                  <a:lnTo>
                    <a:pt x="4680" y="1832"/>
                  </a:lnTo>
                  <a:lnTo>
                    <a:pt x="4674" y="1826"/>
                  </a:lnTo>
                  <a:lnTo>
                    <a:pt x="4674" y="1819"/>
                  </a:lnTo>
                  <a:lnTo>
                    <a:pt x="4674" y="1813"/>
                  </a:lnTo>
                  <a:lnTo>
                    <a:pt x="4674" y="1806"/>
                  </a:lnTo>
                  <a:lnTo>
                    <a:pt x="4674" y="1800"/>
                  </a:lnTo>
                  <a:lnTo>
                    <a:pt x="4667" y="1800"/>
                  </a:lnTo>
                  <a:lnTo>
                    <a:pt x="4674" y="1800"/>
                  </a:lnTo>
                  <a:lnTo>
                    <a:pt x="4674" y="1793"/>
                  </a:lnTo>
                  <a:lnTo>
                    <a:pt x="4674" y="1787"/>
                  </a:lnTo>
                  <a:lnTo>
                    <a:pt x="4680" y="1780"/>
                  </a:lnTo>
                  <a:lnTo>
                    <a:pt x="4680" y="1787"/>
                  </a:lnTo>
                  <a:lnTo>
                    <a:pt x="4674" y="1787"/>
                  </a:lnTo>
                  <a:close/>
                  <a:moveTo>
                    <a:pt x="4211" y="1787"/>
                  </a:moveTo>
                  <a:lnTo>
                    <a:pt x="4211" y="1780"/>
                  </a:lnTo>
                  <a:lnTo>
                    <a:pt x="4211" y="1787"/>
                  </a:lnTo>
                  <a:close/>
                  <a:moveTo>
                    <a:pt x="3846" y="1774"/>
                  </a:moveTo>
                  <a:lnTo>
                    <a:pt x="3846" y="1780"/>
                  </a:lnTo>
                  <a:lnTo>
                    <a:pt x="3846" y="1774"/>
                  </a:lnTo>
                  <a:close/>
                  <a:moveTo>
                    <a:pt x="4687" y="1780"/>
                  </a:moveTo>
                  <a:lnTo>
                    <a:pt x="4687" y="1787"/>
                  </a:lnTo>
                  <a:lnTo>
                    <a:pt x="4680" y="1787"/>
                  </a:lnTo>
                  <a:lnTo>
                    <a:pt x="4680" y="1780"/>
                  </a:lnTo>
                  <a:lnTo>
                    <a:pt x="4680" y="1774"/>
                  </a:lnTo>
                  <a:lnTo>
                    <a:pt x="4687" y="1774"/>
                  </a:lnTo>
                  <a:lnTo>
                    <a:pt x="4687" y="1780"/>
                  </a:lnTo>
                  <a:close/>
                  <a:moveTo>
                    <a:pt x="4426" y="1780"/>
                  </a:moveTo>
                  <a:lnTo>
                    <a:pt x="4426" y="1774"/>
                  </a:lnTo>
                  <a:lnTo>
                    <a:pt x="4426" y="1767"/>
                  </a:lnTo>
                  <a:lnTo>
                    <a:pt x="4426" y="1774"/>
                  </a:lnTo>
                  <a:lnTo>
                    <a:pt x="4426" y="1780"/>
                  </a:lnTo>
                  <a:close/>
                  <a:moveTo>
                    <a:pt x="4641" y="1774"/>
                  </a:moveTo>
                  <a:lnTo>
                    <a:pt x="4641" y="1767"/>
                  </a:lnTo>
                  <a:lnTo>
                    <a:pt x="4641" y="1774"/>
                  </a:lnTo>
                  <a:close/>
                  <a:moveTo>
                    <a:pt x="4315" y="1774"/>
                  </a:moveTo>
                  <a:lnTo>
                    <a:pt x="4315" y="1767"/>
                  </a:lnTo>
                  <a:lnTo>
                    <a:pt x="4315" y="1774"/>
                  </a:lnTo>
                  <a:close/>
                  <a:moveTo>
                    <a:pt x="4198" y="1780"/>
                  </a:moveTo>
                  <a:lnTo>
                    <a:pt x="4198" y="1774"/>
                  </a:lnTo>
                  <a:lnTo>
                    <a:pt x="4191" y="1774"/>
                  </a:lnTo>
                  <a:lnTo>
                    <a:pt x="4185" y="1767"/>
                  </a:lnTo>
                  <a:lnTo>
                    <a:pt x="4191" y="1767"/>
                  </a:lnTo>
                  <a:lnTo>
                    <a:pt x="4191" y="1774"/>
                  </a:lnTo>
                  <a:lnTo>
                    <a:pt x="4198" y="1774"/>
                  </a:lnTo>
                  <a:lnTo>
                    <a:pt x="4198" y="1780"/>
                  </a:lnTo>
                  <a:close/>
                  <a:moveTo>
                    <a:pt x="4524" y="1761"/>
                  </a:moveTo>
                  <a:lnTo>
                    <a:pt x="4517" y="1761"/>
                  </a:lnTo>
                  <a:lnTo>
                    <a:pt x="4524" y="1761"/>
                  </a:lnTo>
                  <a:close/>
                  <a:moveTo>
                    <a:pt x="4517" y="1754"/>
                  </a:moveTo>
                  <a:lnTo>
                    <a:pt x="4517" y="1761"/>
                  </a:lnTo>
                  <a:lnTo>
                    <a:pt x="4517" y="1754"/>
                  </a:lnTo>
                  <a:close/>
                  <a:moveTo>
                    <a:pt x="4648" y="1761"/>
                  </a:moveTo>
                  <a:lnTo>
                    <a:pt x="4641" y="1754"/>
                  </a:lnTo>
                  <a:lnTo>
                    <a:pt x="4648" y="1754"/>
                  </a:lnTo>
                  <a:lnTo>
                    <a:pt x="4648" y="1761"/>
                  </a:lnTo>
                  <a:close/>
                  <a:moveTo>
                    <a:pt x="4661" y="1754"/>
                  </a:moveTo>
                  <a:lnTo>
                    <a:pt x="4661" y="1748"/>
                  </a:lnTo>
                  <a:lnTo>
                    <a:pt x="4654" y="1748"/>
                  </a:lnTo>
                  <a:lnTo>
                    <a:pt x="4661" y="1748"/>
                  </a:lnTo>
                  <a:lnTo>
                    <a:pt x="4661" y="1754"/>
                  </a:lnTo>
                  <a:close/>
                  <a:moveTo>
                    <a:pt x="4524" y="1748"/>
                  </a:moveTo>
                  <a:lnTo>
                    <a:pt x="4517" y="1748"/>
                  </a:lnTo>
                  <a:lnTo>
                    <a:pt x="4524" y="1748"/>
                  </a:lnTo>
                  <a:close/>
                  <a:moveTo>
                    <a:pt x="4380" y="1754"/>
                  </a:moveTo>
                  <a:lnTo>
                    <a:pt x="4374" y="1754"/>
                  </a:lnTo>
                  <a:lnTo>
                    <a:pt x="4380" y="1754"/>
                  </a:lnTo>
                  <a:lnTo>
                    <a:pt x="4374" y="1748"/>
                  </a:lnTo>
                  <a:lnTo>
                    <a:pt x="4380" y="1748"/>
                  </a:lnTo>
                  <a:lnTo>
                    <a:pt x="4380" y="1741"/>
                  </a:lnTo>
                  <a:lnTo>
                    <a:pt x="4380" y="1748"/>
                  </a:lnTo>
                  <a:lnTo>
                    <a:pt x="4380" y="1754"/>
                  </a:lnTo>
                  <a:close/>
                  <a:moveTo>
                    <a:pt x="4524" y="1748"/>
                  </a:moveTo>
                  <a:lnTo>
                    <a:pt x="4524" y="1741"/>
                  </a:lnTo>
                  <a:lnTo>
                    <a:pt x="4524" y="1748"/>
                  </a:lnTo>
                  <a:close/>
                  <a:moveTo>
                    <a:pt x="4661" y="1748"/>
                  </a:moveTo>
                  <a:lnTo>
                    <a:pt x="4661" y="1741"/>
                  </a:lnTo>
                  <a:lnTo>
                    <a:pt x="4661" y="1735"/>
                  </a:lnTo>
                  <a:lnTo>
                    <a:pt x="4661" y="1741"/>
                  </a:lnTo>
                  <a:lnTo>
                    <a:pt x="4661" y="1748"/>
                  </a:lnTo>
                  <a:close/>
                  <a:moveTo>
                    <a:pt x="4537" y="1735"/>
                  </a:moveTo>
                  <a:lnTo>
                    <a:pt x="4530" y="1735"/>
                  </a:lnTo>
                  <a:lnTo>
                    <a:pt x="4537" y="1735"/>
                  </a:lnTo>
                  <a:close/>
                  <a:moveTo>
                    <a:pt x="3846" y="1728"/>
                  </a:moveTo>
                  <a:lnTo>
                    <a:pt x="3839" y="1735"/>
                  </a:lnTo>
                  <a:lnTo>
                    <a:pt x="3846" y="1728"/>
                  </a:lnTo>
                  <a:close/>
                  <a:moveTo>
                    <a:pt x="4563" y="1728"/>
                  </a:moveTo>
                  <a:lnTo>
                    <a:pt x="4556" y="1728"/>
                  </a:lnTo>
                  <a:lnTo>
                    <a:pt x="4556" y="1722"/>
                  </a:lnTo>
                  <a:lnTo>
                    <a:pt x="4563" y="1722"/>
                  </a:lnTo>
                  <a:lnTo>
                    <a:pt x="4563" y="1728"/>
                  </a:lnTo>
                  <a:close/>
                  <a:moveTo>
                    <a:pt x="4191" y="1722"/>
                  </a:moveTo>
                  <a:lnTo>
                    <a:pt x="4198" y="1728"/>
                  </a:lnTo>
                  <a:lnTo>
                    <a:pt x="4204" y="1728"/>
                  </a:lnTo>
                  <a:lnTo>
                    <a:pt x="4204" y="1722"/>
                  </a:lnTo>
                  <a:lnTo>
                    <a:pt x="4211" y="1722"/>
                  </a:lnTo>
                  <a:lnTo>
                    <a:pt x="4211" y="1728"/>
                  </a:lnTo>
                  <a:lnTo>
                    <a:pt x="4218" y="1728"/>
                  </a:lnTo>
                  <a:lnTo>
                    <a:pt x="4218" y="1722"/>
                  </a:lnTo>
                  <a:lnTo>
                    <a:pt x="4218" y="1728"/>
                  </a:lnTo>
                  <a:lnTo>
                    <a:pt x="4224" y="1728"/>
                  </a:lnTo>
                  <a:lnTo>
                    <a:pt x="4224" y="1735"/>
                  </a:lnTo>
                  <a:lnTo>
                    <a:pt x="4224" y="1741"/>
                  </a:lnTo>
                  <a:lnTo>
                    <a:pt x="4224" y="1748"/>
                  </a:lnTo>
                  <a:lnTo>
                    <a:pt x="4231" y="1748"/>
                  </a:lnTo>
                  <a:lnTo>
                    <a:pt x="4231" y="1754"/>
                  </a:lnTo>
                  <a:lnTo>
                    <a:pt x="4237" y="1754"/>
                  </a:lnTo>
                  <a:lnTo>
                    <a:pt x="4244" y="1754"/>
                  </a:lnTo>
                  <a:lnTo>
                    <a:pt x="4244" y="1761"/>
                  </a:lnTo>
                  <a:lnTo>
                    <a:pt x="4250" y="1761"/>
                  </a:lnTo>
                  <a:lnTo>
                    <a:pt x="4250" y="1767"/>
                  </a:lnTo>
                  <a:lnTo>
                    <a:pt x="4250" y="1774"/>
                  </a:lnTo>
                  <a:lnTo>
                    <a:pt x="4257" y="1774"/>
                  </a:lnTo>
                  <a:lnTo>
                    <a:pt x="4250" y="1774"/>
                  </a:lnTo>
                  <a:lnTo>
                    <a:pt x="4257" y="1774"/>
                  </a:lnTo>
                  <a:lnTo>
                    <a:pt x="4257" y="1780"/>
                  </a:lnTo>
                  <a:lnTo>
                    <a:pt x="4263" y="1780"/>
                  </a:lnTo>
                  <a:lnTo>
                    <a:pt x="4263" y="1787"/>
                  </a:lnTo>
                  <a:lnTo>
                    <a:pt x="4270" y="1787"/>
                  </a:lnTo>
                  <a:lnTo>
                    <a:pt x="4270" y="1780"/>
                  </a:lnTo>
                  <a:lnTo>
                    <a:pt x="4263" y="1780"/>
                  </a:lnTo>
                  <a:lnTo>
                    <a:pt x="4270" y="1780"/>
                  </a:lnTo>
                  <a:lnTo>
                    <a:pt x="4276" y="1787"/>
                  </a:lnTo>
                  <a:lnTo>
                    <a:pt x="4276" y="1793"/>
                  </a:lnTo>
                  <a:lnTo>
                    <a:pt x="4283" y="1793"/>
                  </a:lnTo>
                  <a:lnTo>
                    <a:pt x="4289" y="1800"/>
                  </a:lnTo>
                  <a:lnTo>
                    <a:pt x="4289" y="1806"/>
                  </a:lnTo>
                  <a:lnTo>
                    <a:pt x="4296" y="1806"/>
                  </a:lnTo>
                  <a:lnTo>
                    <a:pt x="4302" y="1813"/>
                  </a:lnTo>
                  <a:lnTo>
                    <a:pt x="4296" y="1813"/>
                  </a:lnTo>
                  <a:lnTo>
                    <a:pt x="4296" y="1819"/>
                  </a:lnTo>
                  <a:lnTo>
                    <a:pt x="4289" y="1819"/>
                  </a:lnTo>
                  <a:lnTo>
                    <a:pt x="4296" y="1819"/>
                  </a:lnTo>
                  <a:lnTo>
                    <a:pt x="4302" y="1813"/>
                  </a:lnTo>
                  <a:lnTo>
                    <a:pt x="4309" y="1813"/>
                  </a:lnTo>
                  <a:lnTo>
                    <a:pt x="4309" y="1819"/>
                  </a:lnTo>
                  <a:lnTo>
                    <a:pt x="4309" y="1826"/>
                  </a:lnTo>
                  <a:lnTo>
                    <a:pt x="4302" y="1826"/>
                  </a:lnTo>
                  <a:lnTo>
                    <a:pt x="4309" y="1826"/>
                  </a:lnTo>
                  <a:lnTo>
                    <a:pt x="4302" y="1826"/>
                  </a:lnTo>
                  <a:lnTo>
                    <a:pt x="4309" y="1826"/>
                  </a:lnTo>
                  <a:lnTo>
                    <a:pt x="4309" y="1832"/>
                  </a:lnTo>
                  <a:lnTo>
                    <a:pt x="4302" y="1832"/>
                  </a:lnTo>
                  <a:lnTo>
                    <a:pt x="4309" y="1832"/>
                  </a:lnTo>
                  <a:lnTo>
                    <a:pt x="4309" y="1839"/>
                  </a:lnTo>
                  <a:lnTo>
                    <a:pt x="4315" y="1839"/>
                  </a:lnTo>
                  <a:lnTo>
                    <a:pt x="4322" y="1839"/>
                  </a:lnTo>
                  <a:lnTo>
                    <a:pt x="4322" y="1845"/>
                  </a:lnTo>
                  <a:lnTo>
                    <a:pt x="4322" y="1852"/>
                  </a:lnTo>
                  <a:lnTo>
                    <a:pt x="4322" y="1858"/>
                  </a:lnTo>
                  <a:lnTo>
                    <a:pt x="4322" y="1852"/>
                  </a:lnTo>
                  <a:lnTo>
                    <a:pt x="4322" y="1858"/>
                  </a:lnTo>
                  <a:lnTo>
                    <a:pt x="4328" y="1858"/>
                  </a:lnTo>
                  <a:lnTo>
                    <a:pt x="4328" y="1865"/>
                  </a:lnTo>
                  <a:lnTo>
                    <a:pt x="4322" y="1865"/>
                  </a:lnTo>
                  <a:lnTo>
                    <a:pt x="4322" y="1872"/>
                  </a:lnTo>
                  <a:lnTo>
                    <a:pt x="4328" y="1872"/>
                  </a:lnTo>
                  <a:lnTo>
                    <a:pt x="4328" y="1865"/>
                  </a:lnTo>
                  <a:lnTo>
                    <a:pt x="4335" y="1865"/>
                  </a:lnTo>
                  <a:lnTo>
                    <a:pt x="4341" y="1865"/>
                  </a:lnTo>
                  <a:lnTo>
                    <a:pt x="4341" y="1872"/>
                  </a:lnTo>
                  <a:lnTo>
                    <a:pt x="4341" y="1878"/>
                  </a:lnTo>
                  <a:lnTo>
                    <a:pt x="4348" y="1878"/>
                  </a:lnTo>
                  <a:lnTo>
                    <a:pt x="4348" y="1885"/>
                  </a:lnTo>
                  <a:lnTo>
                    <a:pt x="4341" y="1885"/>
                  </a:lnTo>
                  <a:lnTo>
                    <a:pt x="4341" y="1891"/>
                  </a:lnTo>
                  <a:lnTo>
                    <a:pt x="4341" y="1898"/>
                  </a:lnTo>
                  <a:lnTo>
                    <a:pt x="4341" y="1904"/>
                  </a:lnTo>
                  <a:lnTo>
                    <a:pt x="4341" y="1911"/>
                  </a:lnTo>
                  <a:lnTo>
                    <a:pt x="4341" y="1917"/>
                  </a:lnTo>
                  <a:lnTo>
                    <a:pt x="4341" y="1924"/>
                  </a:lnTo>
                  <a:lnTo>
                    <a:pt x="4341" y="1930"/>
                  </a:lnTo>
                  <a:lnTo>
                    <a:pt x="4335" y="1924"/>
                  </a:lnTo>
                  <a:lnTo>
                    <a:pt x="4335" y="1930"/>
                  </a:lnTo>
                  <a:lnTo>
                    <a:pt x="4328" y="1930"/>
                  </a:lnTo>
                  <a:lnTo>
                    <a:pt x="4328" y="1924"/>
                  </a:lnTo>
                  <a:lnTo>
                    <a:pt x="4322" y="1924"/>
                  </a:lnTo>
                  <a:lnTo>
                    <a:pt x="4322" y="1930"/>
                  </a:lnTo>
                  <a:lnTo>
                    <a:pt x="4322" y="1924"/>
                  </a:lnTo>
                  <a:lnTo>
                    <a:pt x="4315" y="1924"/>
                  </a:lnTo>
                  <a:lnTo>
                    <a:pt x="4315" y="1917"/>
                  </a:lnTo>
                  <a:lnTo>
                    <a:pt x="4309" y="1911"/>
                  </a:lnTo>
                  <a:lnTo>
                    <a:pt x="4302" y="1911"/>
                  </a:lnTo>
                  <a:lnTo>
                    <a:pt x="4302" y="1904"/>
                  </a:lnTo>
                  <a:lnTo>
                    <a:pt x="4296" y="1904"/>
                  </a:lnTo>
                  <a:lnTo>
                    <a:pt x="4296" y="1898"/>
                  </a:lnTo>
                  <a:lnTo>
                    <a:pt x="4289" y="1898"/>
                  </a:lnTo>
                  <a:lnTo>
                    <a:pt x="4289" y="1891"/>
                  </a:lnTo>
                  <a:lnTo>
                    <a:pt x="4283" y="1885"/>
                  </a:lnTo>
                  <a:lnTo>
                    <a:pt x="4276" y="1878"/>
                  </a:lnTo>
                  <a:lnTo>
                    <a:pt x="4276" y="1872"/>
                  </a:lnTo>
                  <a:lnTo>
                    <a:pt x="4270" y="1872"/>
                  </a:lnTo>
                  <a:lnTo>
                    <a:pt x="4270" y="1865"/>
                  </a:lnTo>
                  <a:lnTo>
                    <a:pt x="4263" y="1858"/>
                  </a:lnTo>
                  <a:lnTo>
                    <a:pt x="4270" y="1858"/>
                  </a:lnTo>
                  <a:lnTo>
                    <a:pt x="4263" y="1858"/>
                  </a:lnTo>
                  <a:lnTo>
                    <a:pt x="4263" y="1852"/>
                  </a:lnTo>
                  <a:lnTo>
                    <a:pt x="4263" y="1845"/>
                  </a:lnTo>
                  <a:lnTo>
                    <a:pt x="4257" y="1839"/>
                  </a:lnTo>
                  <a:lnTo>
                    <a:pt x="4257" y="1832"/>
                  </a:lnTo>
                  <a:lnTo>
                    <a:pt x="4250" y="1832"/>
                  </a:lnTo>
                  <a:lnTo>
                    <a:pt x="4250" y="1826"/>
                  </a:lnTo>
                  <a:lnTo>
                    <a:pt x="4250" y="1819"/>
                  </a:lnTo>
                  <a:lnTo>
                    <a:pt x="4244" y="1819"/>
                  </a:lnTo>
                  <a:lnTo>
                    <a:pt x="4237" y="1819"/>
                  </a:lnTo>
                  <a:lnTo>
                    <a:pt x="4244" y="1813"/>
                  </a:lnTo>
                  <a:lnTo>
                    <a:pt x="4237" y="1813"/>
                  </a:lnTo>
                  <a:lnTo>
                    <a:pt x="4237" y="1806"/>
                  </a:lnTo>
                  <a:lnTo>
                    <a:pt x="4237" y="1800"/>
                  </a:lnTo>
                  <a:lnTo>
                    <a:pt x="4237" y="1793"/>
                  </a:lnTo>
                  <a:lnTo>
                    <a:pt x="4231" y="1793"/>
                  </a:lnTo>
                  <a:lnTo>
                    <a:pt x="4237" y="1793"/>
                  </a:lnTo>
                  <a:lnTo>
                    <a:pt x="4237" y="1787"/>
                  </a:lnTo>
                  <a:lnTo>
                    <a:pt x="4231" y="1787"/>
                  </a:lnTo>
                  <a:lnTo>
                    <a:pt x="4224" y="1780"/>
                  </a:lnTo>
                  <a:lnTo>
                    <a:pt x="4218" y="1780"/>
                  </a:lnTo>
                  <a:lnTo>
                    <a:pt x="4218" y="1774"/>
                  </a:lnTo>
                  <a:lnTo>
                    <a:pt x="4218" y="1767"/>
                  </a:lnTo>
                  <a:lnTo>
                    <a:pt x="4211" y="1767"/>
                  </a:lnTo>
                  <a:lnTo>
                    <a:pt x="4211" y="1761"/>
                  </a:lnTo>
                  <a:lnTo>
                    <a:pt x="4211" y="1754"/>
                  </a:lnTo>
                  <a:lnTo>
                    <a:pt x="4204" y="1754"/>
                  </a:lnTo>
                  <a:lnTo>
                    <a:pt x="4198" y="1754"/>
                  </a:lnTo>
                  <a:lnTo>
                    <a:pt x="4198" y="1748"/>
                  </a:lnTo>
                  <a:lnTo>
                    <a:pt x="4191" y="1748"/>
                  </a:lnTo>
                  <a:lnTo>
                    <a:pt x="4191" y="1741"/>
                  </a:lnTo>
                  <a:lnTo>
                    <a:pt x="4185" y="1735"/>
                  </a:lnTo>
                  <a:lnTo>
                    <a:pt x="4178" y="1728"/>
                  </a:lnTo>
                  <a:lnTo>
                    <a:pt x="4185" y="1728"/>
                  </a:lnTo>
                  <a:lnTo>
                    <a:pt x="4178" y="1722"/>
                  </a:lnTo>
                  <a:lnTo>
                    <a:pt x="4185" y="1715"/>
                  </a:lnTo>
                  <a:lnTo>
                    <a:pt x="4191" y="1722"/>
                  </a:lnTo>
                  <a:close/>
                  <a:moveTo>
                    <a:pt x="4185" y="1715"/>
                  </a:moveTo>
                  <a:lnTo>
                    <a:pt x="4178" y="1715"/>
                  </a:lnTo>
                  <a:lnTo>
                    <a:pt x="4185" y="1715"/>
                  </a:lnTo>
                  <a:close/>
                  <a:moveTo>
                    <a:pt x="4576" y="1715"/>
                  </a:moveTo>
                  <a:lnTo>
                    <a:pt x="4570" y="1715"/>
                  </a:lnTo>
                  <a:lnTo>
                    <a:pt x="4570" y="1708"/>
                  </a:lnTo>
                  <a:lnTo>
                    <a:pt x="4576" y="1708"/>
                  </a:lnTo>
                  <a:lnTo>
                    <a:pt x="4576" y="1715"/>
                  </a:lnTo>
                  <a:close/>
                  <a:moveTo>
                    <a:pt x="4563" y="1708"/>
                  </a:moveTo>
                  <a:lnTo>
                    <a:pt x="4563" y="1702"/>
                  </a:lnTo>
                  <a:lnTo>
                    <a:pt x="4570" y="1702"/>
                  </a:lnTo>
                  <a:lnTo>
                    <a:pt x="4563" y="1708"/>
                  </a:lnTo>
                  <a:close/>
                  <a:moveTo>
                    <a:pt x="4250" y="1702"/>
                  </a:moveTo>
                  <a:lnTo>
                    <a:pt x="4250" y="1708"/>
                  </a:lnTo>
                  <a:lnTo>
                    <a:pt x="4250" y="1702"/>
                  </a:lnTo>
                  <a:close/>
                  <a:moveTo>
                    <a:pt x="4250" y="1702"/>
                  </a:moveTo>
                  <a:lnTo>
                    <a:pt x="4250" y="1695"/>
                  </a:lnTo>
                  <a:lnTo>
                    <a:pt x="4250" y="1702"/>
                  </a:lnTo>
                  <a:close/>
                  <a:moveTo>
                    <a:pt x="4589" y="1702"/>
                  </a:moveTo>
                  <a:lnTo>
                    <a:pt x="4583" y="1702"/>
                  </a:lnTo>
                  <a:lnTo>
                    <a:pt x="4583" y="1695"/>
                  </a:lnTo>
                  <a:lnTo>
                    <a:pt x="4583" y="1702"/>
                  </a:lnTo>
                  <a:lnTo>
                    <a:pt x="4589" y="1695"/>
                  </a:lnTo>
                  <a:lnTo>
                    <a:pt x="4589" y="1702"/>
                  </a:lnTo>
                  <a:close/>
                  <a:moveTo>
                    <a:pt x="4517" y="1702"/>
                  </a:moveTo>
                  <a:lnTo>
                    <a:pt x="4517" y="1695"/>
                  </a:lnTo>
                  <a:lnTo>
                    <a:pt x="4517" y="1702"/>
                  </a:lnTo>
                  <a:close/>
                  <a:moveTo>
                    <a:pt x="4511" y="1702"/>
                  </a:moveTo>
                  <a:lnTo>
                    <a:pt x="4511" y="1695"/>
                  </a:lnTo>
                  <a:lnTo>
                    <a:pt x="4517" y="1695"/>
                  </a:lnTo>
                  <a:lnTo>
                    <a:pt x="4517" y="1702"/>
                  </a:lnTo>
                  <a:lnTo>
                    <a:pt x="4524" y="1702"/>
                  </a:lnTo>
                  <a:lnTo>
                    <a:pt x="4524" y="1708"/>
                  </a:lnTo>
                  <a:lnTo>
                    <a:pt x="4524" y="1715"/>
                  </a:lnTo>
                  <a:lnTo>
                    <a:pt x="4517" y="1715"/>
                  </a:lnTo>
                  <a:lnTo>
                    <a:pt x="4524" y="1715"/>
                  </a:lnTo>
                  <a:lnTo>
                    <a:pt x="4524" y="1708"/>
                  </a:lnTo>
                  <a:lnTo>
                    <a:pt x="4530" y="1708"/>
                  </a:lnTo>
                  <a:lnTo>
                    <a:pt x="4530" y="1715"/>
                  </a:lnTo>
                  <a:lnTo>
                    <a:pt x="4524" y="1715"/>
                  </a:lnTo>
                  <a:lnTo>
                    <a:pt x="4530" y="1715"/>
                  </a:lnTo>
                  <a:lnTo>
                    <a:pt x="4537" y="1715"/>
                  </a:lnTo>
                  <a:lnTo>
                    <a:pt x="4537" y="1722"/>
                  </a:lnTo>
                  <a:lnTo>
                    <a:pt x="4543" y="1722"/>
                  </a:lnTo>
                  <a:lnTo>
                    <a:pt x="4543" y="1728"/>
                  </a:lnTo>
                  <a:lnTo>
                    <a:pt x="4537" y="1728"/>
                  </a:lnTo>
                  <a:lnTo>
                    <a:pt x="4530" y="1728"/>
                  </a:lnTo>
                  <a:lnTo>
                    <a:pt x="4530" y="1735"/>
                  </a:lnTo>
                  <a:lnTo>
                    <a:pt x="4537" y="1735"/>
                  </a:lnTo>
                  <a:lnTo>
                    <a:pt x="4537" y="1741"/>
                  </a:lnTo>
                  <a:lnTo>
                    <a:pt x="4530" y="1741"/>
                  </a:lnTo>
                  <a:lnTo>
                    <a:pt x="4524" y="1741"/>
                  </a:lnTo>
                  <a:lnTo>
                    <a:pt x="4517" y="1748"/>
                  </a:lnTo>
                  <a:lnTo>
                    <a:pt x="4524" y="1748"/>
                  </a:lnTo>
                  <a:lnTo>
                    <a:pt x="4517" y="1748"/>
                  </a:lnTo>
                  <a:lnTo>
                    <a:pt x="4524" y="1748"/>
                  </a:lnTo>
                  <a:lnTo>
                    <a:pt x="4524" y="1754"/>
                  </a:lnTo>
                  <a:lnTo>
                    <a:pt x="4517" y="1754"/>
                  </a:lnTo>
                  <a:lnTo>
                    <a:pt x="4511" y="1754"/>
                  </a:lnTo>
                  <a:lnTo>
                    <a:pt x="4517" y="1754"/>
                  </a:lnTo>
                  <a:lnTo>
                    <a:pt x="4517" y="1761"/>
                  </a:lnTo>
                  <a:lnTo>
                    <a:pt x="4524" y="1767"/>
                  </a:lnTo>
                  <a:lnTo>
                    <a:pt x="4524" y="1774"/>
                  </a:lnTo>
                  <a:lnTo>
                    <a:pt x="4530" y="1780"/>
                  </a:lnTo>
                  <a:lnTo>
                    <a:pt x="4524" y="1780"/>
                  </a:lnTo>
                  <a:lnTo>
                    <a:pt x="4524" y="1787"/>
                  </a:lnTo>
                  <a:lnTo>
                    <a:pt x="4530" y="1787"/>
                  </a:lnTo>
                  <a:lnTo>
                    <a:pt x="4530" y="1793"/>
                  </a:lnTo>
                  <a:lnTo>
                    <a:pt x="4537" y="1793"/>
                  </a:lnTo>
                  <a:lnTo>
                    <a:pt x="4537" y="1800"/>
                  </a:lnTo>
                  <a:lnTo>
                    <a:pt x="4543" y="1800"/>
                  </a:lnTo>
                  <a:lnTo>
                    <a:pt x="4543" y="1806"/>
                  </a:lnTo>
                  <a:lnTo>
                    <a:pt x="4537" y="1806"/>
                  </a:lnTo>
                  <a:lnTo>
                    <a:pt x="4530" y="1806"/>
                  </a:lnTo>
                  <a:lnTo>
                    <a:pt x="4524" y="1806"/>
                  </a:lnTo>
                  <a:lnTo>
                    <a:pt x="4524" y="1800"/>
                  </a:lnTo>
                  <a:lnTo>
                    <a:pt x="4524" y="1806"/>
                  </a:lnTo>
                  <a:lnTo>
                    <a:pt x="4530" y="1806"/>
                  </a:lnTo>
                  <a:lnTo>
                    <a:pt x="4524" y="1806"/>
                  </a:lnTo>
                  <a:lnTo>
                    <a:pt x="4524" y="1813"/>
                  </a:lnTo>
                  <a:lnTo>
                    <a:pt x="4517" y="1813"/>
                  </a:lnTo>
                  <a:lnTo>
                    <a:pt x="4517" y="1819"/>
                  </a:lnTo>
                  <a:lnTo>
                    <a:pt x="4517" y="1826"/>
                  </a:lnTo>
                  <a:lnTo>
                    <a:pt x="4517" y="1832"/>
                  </a:lnTo>
                  <a:lnTo>
                    <a:pt x="4517" y="1826"/>
                  </a:lnTo>
                  <a:lnTo>
                    <a:pt x="4524" y="1826"/>
                  </a:lnTo>
                  <a:lnTo>
                    <a:pt x="4524" y="1832"/>
                  </a:lnTo>
                  <a:lnTo>
                    <a:pt x="4517" y="1832"/>
                  </a:lnTo>
                  <a:lnTo>
                    <a:pt x="4524" y="1832"/>
                  </a:lnTo>
                  <a:lnTo>
                    <a:pt x="4517" y="1839"/>
                  </a:lnTo>
                  <a:lnTo>
                    <a:pt x="4511" y="1839"/>
                  </a:lnTo>
                  <a:lnTo>
                    <a:pt x="4511" y="1845"/>
                  </a:lnTo>
                  <a:lnTo>
                    <a:pt x="4511" y="1839"/>
                  </a:lnTo>
                  <a:lnTo>
                    <a:pt x="4504" y="1839"/>
                  </a:lnTo>
                  <a:lnTo>
                    <a:pt x="4504" y="1845"/>
                  </a:lnTo>
                  <a:lnTo>
                    <a:pt x="4511" y="1845"/>
                  </a:lnTo>
                  <a:lnTo>
                    <a:pt x="4504" y="1845"/>
                  </a:lnTo>
                  <a:lnTo>
                    <a:pt x="4504" y="1852"/>
                  </a:lnTo>
                  <a:lnTo>
                    <a:pt x="4498" y="1852"/>
                  </a:lnTo>
                  <a:lnTo>
                    <a:pt x="4504" y="1852"/>
                  </a:lnTo>
                  <a:lnTo>
                    <a:pt x="4504" y="1858"/>
                  </a:lnTo>
                  <a:lnTo>
                    <a:pt x="4504" y="1865"/>
                  </a:lnTo>
                  <a:lnTo>
                    <a:pt x="4498" y="1865"/>
                  </a:lnTo>
                  <a:lnTo>
                    <a:pt x="4498" y="1872"/>
                  </a:lnTo>
                  <a:lnTo>
                    <a:pt x="4504" y="1872"/>
                  </a:lnTo>
                  <a:lnTo>
                    <a:pt x="4498" y="1878"/>
                  </a:lnTo>
                  <a:lnTo>
                    <a:pt x="4498" y="1872"/>
                  </a:lnTo>
                  <a:lnTo>
                    <a:pt x="4498" y="1878"/>
                  </a:lnTo>
                  <a:lnTo>
                    <a:pt x="4498" y="1885"/>
                  </a:lnTo>
                  <a:lnTo>
                    <a:pt x="4491" y="1885"/>
                  </a:lnTo>
                  <a:lnTo>
                    <a:pt x="4491" y="1891"/>
                  </a:lnTo>
                  <a:lnTo>
                    <a:pt x="4485" y="1891"/>
                  </a:lnTo>
                  <a:lnTo>
                    <a:pt x="4485" y="1898"/>
                  </a:lnTo>
                  <a:lnTo>
                    <a:pt x="4478" y="1898"/>
                  </a:lnTo>
                  <a:lnTo>
                    <a:pt x="4478" y="1891"/>
                  </a:lnTo>
                  <a:lnTo>
                    <a:pt x="4472" y="1885"/>
                  </a:lnTo>
                  <a:lnTo>
                    <a:pt x="4465" y="1885"/>
                  </a:lnTo>
                  <a:lnTo>
                    <a:pt x="4459" y="1885"/>
                  </a:lnTo>
                  <a:lnTo>
                    <a:pt x="4459" y="1878"/>
                  </a:lnTo>
                  <a:lnTo>
                    <a:pt x="4452" y="1878"/>
                  </a:lnTo>
                  <a:lnTo>
                    <a:pt x="4446" y="1878"/>
                  </a:lnTo>
                  <a:lnTo>
                    <a:pt x="4446" y="1885"/>
                  </a:lnTo>
                  <a:lnTo>
                    <a:pt x="4439" y="1885"/>
                  </a:lnTo>
                  <a:lnTo>
                    <a:pt x="4433" y="1885"/>
                  </a:lnTo>
                  <a:lnTo>
                    <a:pt x="4433" y="1878"/>
                  </a:lnTo>
                  <a:lnTo>
                    <a:pt x="4433" y="1872"/>
                  </a:lnTo>
                  <a:lnTo>
                    <a:pt x="4433" y="1878"/>
                  </a:lnTo>
                  <a:lnTo>
                    <a:pt x="4426" y="1878"/>
                  </a:lnTo>
                  <a:lnTo>
                    <a:pt x="4426" y="1872"/>
                  </a:lnTo>
                  <a:lnTo>
                    <a:pt x="4426" y="1878"/>
                  </a:lnTo>
                  <a:lnTo>
                    <a:pt x="4420" y="1878"/>
                  </a:lnTo>
                  <a:lnTo>
                    <a:pt x="4420" y="1872"/>
                  </a:lnTo>
                  <a:lnTo>
                    <a:pt x="4420" y="1878"/>
                  </a:lnTo>
                  <a:lnTo>
                    <a:pt x="4413" y="1878"/>
                  </a:lnTo>
                  <a:lnTo>
                    <a:pt x="4413" y="1872"/>
                  </a:lnTo>
                  <a:lnTo>
                    <a:pt x="4413" y="1878"/>
                  </a:lnTo>
                  <a:lnTo>
                    <a:pt x="4407" y="1878"/>
                  </a:lnTo>
                  <a:lnTo>
                    <a:pt x="4407" y="1872"/>
                  </a:lnTo>
                  <a:lnTo>
                    <a:pt x="4407" y="1865"/>
                  </a:lnTo>
                  <a:lnTo>
                    <a:pt x="4407" y="1858"/>
                  </a:lnTo>
                  <a:lnTo>
                    <a:pt x="4407" y="1852"/>
                  </a:lnTo>
                  <a:lnTo>
                    <a:pt x="4407" y="1845"/>
                  </a:lnTo>
                  <a:lnTo>
                    <a:pt x="4400" y="1839"/>
                  </a:lnTo>
                  <a:lnTo>
                    <a:pt x="4394" y="1839"/>
                  </a:lnTo>
                  <a:lnTo>
                    <a:pt x="4394" y="1832"/>
                  </a:lnTo>
                  <a:lnTo>
                    <a:pt x="4400" y="1832"/>
                  </a:lnTo>
                  <a:lnTo>
                    <a:pt x="4394" y="1832"/>
                  </a:lnTo>
                  <a:lnTo>
                    <a:pt x="4394" y="1826"/>
                  </a:lnTo>
                  <a:lnTo>
                    <a:pt x="4394" y="1819"/>
                  </a:lnTo>
                  <a:lnTo>
                    <a:pt x="4394" y="1813"/>
                  </a:lnTo>
                  <a:lnTo>
                    <a:pt x="4387" y="1813"/>
                  </a:lnTo>
                  <a:lnTo>
                    <a:pt x="4387" y="1806"/>
                  </a:lnTo>
                  <a:lnTo>
                    <a:pt x="4387" y="1800"/>
                  </a:lnTo>
                  <a:lnTo>
                    <a:pt x="4394" y="1800"/>
                  </a:lnTo>
                  <a:lnTo>
                    <a:pt x="4394" y="1793"/>
                  </a:lnTo>
                  <a:lnTo>
                    <a:pt x="4394" y="1800"/>
                  </a:lnTo>
                  <a:lnTo>
                    <a:pt x="4387" y="1800"/>
                  </a:lnTo>
                  <a:lnTo>
                    <a:pt x="4394" y="1800"/>
                  </a:lnTo>
                  <a:lnTo>
                    <a:pt x="4394" y="1793"/>
                  </a:lnTo>
                  <a:lnTo>
                    <a:pt x="4394" y="1787"/>
                  </a:lnTo>
                  <a:lnTo>
                    <a:pt x="4400" y="1787"/>
                  </a:lnTo>
                  <a:lnTo>
                    <a:pt x="4400" y="1780"/>
                  </a:lnTo>
                  <a:lnTo>
                    <a:pt x="4400" y="1787"/>
                  </a:lnTo>
                  <a:lnTo>
                    <a:pt x="4407" y="1787"/>
                  </a:lnTo>
                  <a:lnTo>
                    <a:pt x="4407" y="1793"/>
                  </a:lnTo>
                  <a:lnTo>
                    <a:pt x="4407" y="1787"/>
                  </a:lnTo>
                  <a:lnTo>
                    <a:pt x="4413" y="1787"/>
                  </a:lnTo>
                  <a:lnTo>
                    <a:pt x="4413" y="1793"/>
                  </a:lnTo>
                  <a:lnTo>
                    <a:pt x="4420" y="1793"/>
                  </a:lnTo>
                  <a:lnTo>
                    <a:pt x="4413" y="1793"/>
                  </a:lnTo>
                  <a:lnTo>
                    <a:pt x="4420" y="1793"/>
                  </a:lnTo>
                  <a:lnTo>
                    <a:pt x="4426" y="1800"/>
                  </a:lnTo>
                  <a:lnTo>
                    <a:pt x="4426" y="1793"/>
                  </a:lnTo>
                  <a:lnTo>
                    <a:pt x="4420" y="1793"/>
                  </a:lnTo>
                  <a:lnTo>
                    <a:pt x="4426" y="1787"/>
                  </a:lnTo>
                  <a:lnTo>
                    <a:pt x="4426" y="1780"/>
                  </a:lnTo>
                  <a:lnTo>
                    <a:pt x="4426" y="1774"/>
                  </a:lnTo>
                  <a:lnTo>
                    <a:pt x="4426" y="1780"/>
                  </a:lnTo>
                  <a:lnTo>
                    <a:pt x="4426" y="1774"/>
                  </a:lnTo>
                  <a:lnTo>
                    <a:pt x="4433" y="1767"/>
                  </a:lnTo>
                  <a:lnTo>
                    <a:pt x="4439" y="1767"/>
                  </a:lnTo>
                  <a:lnTo>
                    <a:pt x="4446" y="1767"/>
                  </a:lnTo>
                  <a:lnTo>
                    <a:pt x="4452" y="1761"/>
                  </a:lnTo>
                  <a:lnTo>
                    <a:pt x="4452" y="1754"/>
                  </a:lnTo>
                  <a:lnTo>
                    <a:pt x="4459" y="1754"/>
                  </a:lnTo>
                  <a:lnTo>
                    <a:pt x="4459" y="1748"/>
                  </a:lnTo>
                  <a:lnTo>
                    <a:pt x="4465" y="1748"/>
                  </a:lnTo>
                  <a:lnTo>
                    <a:pt x="4465" y="1741"/>
                  </a:lnTo>
                  <a:lnTo>
                    <a:pt x="4465" y="1735"/>
                  </a:lnTo>
                  <a:lnTo>
                    <a:pt x="4472" y="1735"/>
                  </a:lnTo>
                  <a:lnTo>
                    <a:pt x="4478" y="1735"/>
                  </a:lnTo>
                  <a:lnTo>
                    <a:pt x="4478" y="1728"/>
                  </a:lnTo>
                  <a:lnTo>
                    <a:pt x="4485" y="1728"/>
                  </a:lnTo>
                  <a:lnTo>
                    <a:pt x="4478" y="1728"/>
                  </a:lnTo>
                  <a:lnTo>
                    <a:pt x="4478" y="1735"/>
                  </a:lnTo>
                  <a:lnTo>
                    <a:pt x="4478" y="1728"/>
                  </a:lnTo>
                  <a:lnTo>
                    <a:pt x="4485" y="1735"/>
                  </a:lnTo>
                  <a:lnTo>
                    <a:pt x="4485" y="1728"/>
                  </a:lnTo>
                  <a:lnTo>
                    <a:pt x="4491" y="1728"/>
                  </a:lnTo>
                  <a:lnTo>
                    <a:pt x="4485" y="1722"/>
                  </a:lnTo>
                  <a:lnTo>
                    <a:pt x="4491" y="1722"/>
                  </a:lnTo>
                  <a:lnTo>
                    <a:pt x="4498" y="1715"/>
                  </a:lnTo>
                  <a:lnTo>
                    <a:pt x="4498" y="1708"/>
                  </a:lnTo>
                  <a:lnTo>
                    <a:pt x="4504" y="1702"/>
                  </a:lnTo>
                  <a:lnTo>
                    <a:pt x="4504" y="1695"/>
                  </a:lnTo>
                  <a:lnTo>
                    <a:pt x="4511" y="1695"/>
                  </a:lnTo>
                  <a:lnTo>
                    <a:pt x="4511" y="1689"/>
                  </a:lnTo>
                  <a:lnTo>
                    <a:pt x="4511" y="1695"/>
                  </a:lnTo>
                  <a:lnTo>
                    <a:pt x="4511" y="1702"/>
                  </a:lnTo>
                  <a:close/>
                  <a:moveTo>
                    <a:pt x="3846" y="1689"/>
                  </a:moveTo>
                  <a:lnTo>
                    <a:pt x="3846" y="1695"/>
                  </a:lnTo>
                  <a:lnTo>
                    <a:pt x="3846" y="1689"/>
                  </a:lnTo>
                  <a:close/>
                  <a:moveTo>
                    <a:pt x="4648" y="1695"/>
                  </a:moveTo>
                  <a:lnTo>
                    <a:pt x="4641" y="1689"/>
                  </a:lnTo>
                  <a:lnTo>
                    <a:pt x="4648" y="1689"/>
                  </a:lnTo>
                  <a:lnTo>
                    <a:pt x="4648" y="1695"/>
                  </a:lnTo>
                  <a:close/>
                  <a:moveTo>
                    <a:pt x="4159" y="1695"/>
                  </a:moveTo>
                  <a:lnTo>
                    <a:pt x="4159" y="1689"/>
                  </a:lnTo>
                  <a:lnTo>
                    <a:pt x="4159" y="1695"/>
                  </a:lnTo>
                  <a:close/>
                  <a:moveTo>
                    <a:pt x="4517" y="1689"/>
                  </a:moveTo>
                  <a:lnTo>
                    <a:pt x="4511" y="1689"/>
                  </a:lnTo>
                  <a:lnTo>
                    <a:pt x="4517" y="1689"/>
                  </a:lnTo>
                  <a:close/>
                  <a:moveTo>
                    <a:pt x="4602" y="1689"/>
                  </a:moveTo>
                  <a:lnTo>
                    <a:pt x="4602" y="1682"/>
                  </a:lnTo>
                  <a:lnTo>
                    <a:pt x="4602" y="1689"/>
                  </a:lnTo>
                  <a:close/>
                  <a:moveTo>
                    <a:pt x="4159" y="1689"/>
                  </a:moveTo>
                  <a:lnTo>
                    <a:pt x="4159" y="1682"/>
                  </a:lnTo>
                  <a:lnTo>
                    <a:pt x="4159" y="1689"/>
                  </a:lnTo>
                  <a:close/>
                  <a:moveTo>
                    <a:pt x="4778" y="1682"/>
                  </a:moveTo>
                  <a:lnTo>
                    <a:pt x="4778" y="1689"/>
                  </a:lnTo>
                  <a:lnTo>
                    <a:pt x="4778" y="1682"/>
                  </a:lnTo>
                  <a:lnTo>
                    <a:pt x="4778" y="1676"/>
                  </a:lnTo>
                  <a:lnTo>
                    <a:pt x="4778" y="1682"/>
                  </a:lnTo>
                  <a:close/>
                  <a:moveTo>
                    <a:pt x="4231" y="1676"/>
                  </a:moveTo>
                  <a:lnTo>
                    <a:pt x="4231" y="1669"/>
                  </a:lnTo>
                  <a:lnTo>
                    <a:pt x="4231" y="1676"/>
                  </a:lnTo>
                  <a:close/>
                  <a:moveTo>
                    <a:pt x="4231" y="1676"/>
                  </a:moveTo>
                  <a:lnTo>
                    <a:pt x="4224" y="1676"/>
                  </a:lnTo>
                  <a:lnTo>
                    <a:pt x="4224" y="1669"/>
                  </a:lnTo>
                  <a:lnTo>
                    <a:pt x="4231" y="1669"/>
                  </a:lnTo>
                  <a:lnTo>
                    <a:pt x="4231" y="1676"/>
                  </a:lnTo>
                  <a:close/>
                  <a:moveTo>
                    <a:pt x="4152" y="1676"/>
                  </a:moveTo>
                  <a:lnTo>
                    <a:pt x="4152" y="1669"/>
                  </a:lnTo>
                  <a:lnTo>
                    <a:pt x="4152" y="1676"/>
                  </a:lnTo>
                  <a:close/>
                  <a:moveTo>
                    <a:pt x="3950" y="1656"/>
                  </a:moveTo>
                  <a:lnTo>
                    <a:pt x="3944" y="1656"/>
                  </a:lnTo>
                  <a:lnTo>
                    <a:pt x="3950" y="1656"/>
                  </a:lnTo>
                  <a:close/>
                  <a:moveTo>
                    <a:pt x="4628" y="1656"/>
                  </a:moveTo>
                  <a:lnTo>
                    <a:pt x="4628" y="1650"/>
                  </a:lnTo>
                  <a:lnTo>
                    <a:pt x="4628" y="1656"/>
                  </a:lnTo>
                  <a:close/>
                  <a:moveTo>
                    <a:pt x="4146" y="1656"/>
                  </a:moveTo>
                  <a:lnTo>
                    <a:pt x="4146" y="1650"/>
                  </a:lnTo>
                  <a:lnTo>
                    <a:pt x="4139" y="1650"/>
                  </a:lnTo>
                  <a:lnTo>
                    <a:pt x="4146" y="1650"/>
                  </a:lnTo>
                  <a:lnTo>
                    <a:pt x="4146" y="1656"/>
                  </a:lnTo>
                  <a:close/>
                  <a:moveTo>
                    <a:pt x="4615" y="1650"/>
                  </a:moveTo>
                  <a:lnTo>
                    <a:pt x="4615" y="1656"/>
                  </a:lnTo>
                  <a:lnTo>
                    <a:pt x="4609" y="1656"/>
                  </a:lnTo>
                  <a:lnTo>
                    <a:pt x="4609" y="1650"/>
                  </a:lnTo>
                  <a:lnTo>
                    <a:pt x="4615" y="1650"/>
                  </a:lnTo>
                  <a:close/>
                  <a:moveTo>
                    <a:pt x="4257" y="1650"/>
                  </a:moveTo>
                  <a:lnTo>
                    <a:pt x="4250" y="1650"/>
                  </a:lnTo>
                  <a:lnTo>
                    <a:pt x="4250" y="1643"/>
                  </a:lnTo>
                  <a:lnTo>
                    <a:pt x="4257" y="1643"/>
                  </a:lnTo>
                  <a:lnTo>
                    <a:pt x="4257" y="1650"/>
                  </a:lnTo>
                  <a:close/>
                  <a:moveTo>
                    <a:pt x="4648" y="1650"/>
                  </a:moveTo>
                  <a:lnTo>
                    <a:pt x="4654" y="1650"/>
                  </a:lnTo>
                  <a:lnTo>
                    <a:pt x="4648" y="1656"/>
                  </a:lnTo>
                  <a:lnTo>
                    <a:pt x="4654" y="1656"/>
                  </a:lnTo>
                  <a:lnTo>
                    <a:pt x="4654" y="1663"/>
                  </a:lnTo>
                  <a:lnTo>
                    <a:pt x="4648" y="1663"/>
                  </a:lnTo>
                  <a:lnTo>
                    <a:pt x="4654" y="1663"/>
                  </a:lnTo>
                  <a:lnTo>
                    <a:pt x="4654" y="1669"/>
                  </a:lnTo>
                  <a:lnTo>
                    <a:pt x="4654" y="1676"/>
                  </a:lnTo>
                  <a:lnTo>
                    <a:pt x="4654" y="1682"/>
                  </a:lnTo>
                  <a:lnTo>
                    <a:pt x="4654" y="1689"/>
                  </a:lnTo>
                  <a:lnTo>
                    <a:pt x="4654" y="1695"/>
                  </a:lnTo>
                  <a:lnTo>
                    <a:pt x="4648" y="1695"/>
                  </a:lnTo>
                  <a:lnTo>
                    <a:pt x="4654" y="1695"/>
                  </a:lnTo>
                  <a:lnTo>
                    <a:pt x="4654" y="1702"/>
                  </a:lnTo>
                  <a:lnTo>
                    <a:pt x="4654" y="1708"/>
                  </a:lnTo>
                  <a:lnTo>
                    <a:pt x="4654" y="1702"/>
                  </a:lnTo>
                  <a:lnTo>
                    <a:pt x="4648" y="1702"/>
                  </a:lnTo>
                  <a:lnTo>
                    <a:pt x="4648" y="1695"/>
                  </a:lnTo>
                  <a:lnTo>
                    <a:pt x="4648" y="1689"/>
                  </a:lnTo>
                  <a:lnTo>
                    <a:pt x="4641" y="1689"/>
                  </a:lnTo>
                  <a:lnTo>
                    <a:pt x="4641" y="1695"/>
                  </a:lnTo>
                  <a:lnTo>
                    <a:pt x="4641" y="1702"/>
                  </a:lnTo>
                  <a:lnTo>
                    <a:pt x="4641" y="1708"/>
                  </a:lnTo>
                  <a:lnTo>
                    <a:pt x="4641" y="1715"/>
                  </a:lnTo>
                  <a:lnTo>
                    <a:pt x="4641" y="1722"/>
                  </a:lnTo>
                  <a:lnTo>
                    <a:pt x="4635" y="1722"/>
                  </a:lnTo>
                  <a:lnTo>
                    <a:pt x="4635" y="1715"/>
                  </a:lnTo>
                  <a:lnTo>
                    <a:pt x="4635" y="1708"/>
                  </a:lnTo>
                  <a:lnTo>
                    <a:pt x="4635" y="1715"/>
                  </a:lnTo>
                  <a:lnTo>
                    <a:pt x="4628" y="1715"/>
                  </a:lnTo>
                  <a:lnTo>
                    <a:pt x="4628" y="1708"/>
                  </a:lnTo>
                  <a:lnTo>
                    <a:pt x="4622" y="1708"/>
                  </a:lnTo>
                  <a:lnTo>
                    <a:pt x="4622" y="1702"/>
                  </a:lnTo>
                  <a:lnTo>
                    <a:pt x="4615" y="1702"/>
                  </a:lnTo>
                  <a:lnTo>
                    <a:pt x="4622" y="1702"/>
                  </a:lnTo>
                  <a:lnTo>
                    <a:pt x="4622" y="1695"/>
                  </a:lnTo>
                  <a:lnTo>
                    <a:pt x="4615" y="1695"/>
                  </a:lnTo>
                  <a:lnTo>
                    <a:pt x="4615" y="1689"/>
                  </a:lnTo>
                  <a:lnTo>
                    <a:pt x="4622" y="1689"/>
                  </a:lnTo>
                  <a:lnTo>
                    <a:pt x="4622" y="1682"/>
                  </a:lnTo>
                  <a:lnTo>
                    <a:pt x="4615" y="1682"/>
                  </a:lnTo>
                  <a:lnTo>
                    <a:pt x="4615" y="1676"/>
                  </a:lnTo>
                  <a:lnTo>
                    <a:pt x="4609" y="1676"/>
                  </a:lnTo>
                  <a:lnTo>
                    <a:pt x="4609" y="1682"/>
                  </a:lnTo>
                  <a:lnTo>
                    <a:pt x="4609" y="1689"/>
                  </a:lnTo>
                  <a:lnTo>
                    <a:pt x="4609" y="1682"/>
                  </a:lnTo>
                  <a:lnTo>
                    <a:pt x="4602" y="1682"/>
                  </a:lnTo>
                  <a:lnTo>
                    <a:pt x="4609" y="1682"/>
                  </a:lnTo>
                  <a:lnTo>
                    <a:pt x="4602" y="1682"/>
                  </a:lnTo>
                  <a:lnTo>
                    <a:pt x="4602" y="1676"/>
                  </a:lnTo>
                  <a:lnTo>
                    <a:pt x="4602" y="1682"/>
                  </a:lnTo>
                  <a:lnTo>
                    <a:pt x="4602" y="1676"/>
                  </a:lnTo>
                  <a:lnTo>
                    <a:pt x="4596" y="1676"/>
                  </a:lnTo>
                  <a:lnTo>
                    <a:pt x="4596" y="1682"/>
                  </a:lnTo>
                  <a:lnTo>
                    <a:pt x="4596" y="1689"/>
                  </a:lnTo>
                  <a:lnTo>
                    <a:pt x="4589" y="1689"/>
                  </a:lnTo>
                  <a:lnTo>
                    <a:pt x="4589" y="1695"/>
                  </a:lnTo>
                  <a:lnTo>
                    <a:pt x="4589" y="1689"/>
                  </a:lnTo>
                  <a:lnTo>
                    <a:pt x="4589" y="1682"/>
                  </a:lnTo>
                  <a:lnTo>
                    <a:pt x="4589" y="1676"/>
                  </a:lnTo>
                  <a:lnTo>
                    <a:pt x="4596" y="1676"/>
                  </a:lnTo>
                  <a:lnTo>
                    <a:pt x="4602" y="1669"/>
                  </a:lnTo>
                  <a:lnTo>
                    <a:pt x="4602" y="1663"/>
                  </a:lnTo>
                  <a:lnTo>
                    <a:pt x="4609" y="1663"/>
                  </a:lnTo>
                  <a:lnTo>
                    <a:pt x="4615" y="1663"/>
                  </a:lnTo>
                  <a:lnTo>
                    <a:pt x="4615" y="1669"/>
                  </a:lnTo>
                  <a:lnTo>
                    <a:pt x="4615" y="1676"/>
                  </a:lnTo>
                  <a:lnTo>
                    <a:pt x="4615" y="1669"/>
                  </a:lnTo>
                  <a:lnTo>
                    <a:pt x="4622" y="1669"/>
                  </a:lnTo>
                  <a:lnTo>
                    <a:pt x="4622" y="1663"/>
                  </a:lnTo>
                  <a:lnTo>
                    <a:pt x="4628" y="1663"/>
                  </a:lnTo>
                  <a:lnTo>
                    <a:pt x="4628" y="1656"/>
                  </a:lnTo>
                  <a:lnTo>
                    <a:pt x="4635" y="1656"/>
                  </a:lnTo>
                  <a:lnTo>
                    <a:pt x="4641" y="1656"/>
                  </a:lnTo>
                  <a:lnTo>
                    <a:pt x="4641" y="1650"/>
                  </a:lnTo>
                  <a:lnTo>
                    <a:pt x="4641" y="1643"/>
                  </a:lnTo>
                  <a:lnTo>
                    <a:pt x="4648" y="1643"/>
                  </a:lnTo>
                  <a:lnTo>
                    <a:pt x="4648" y="1650"/>
                  </a:lnTo>
                  <a:close/>
                  <a:moveTo>
                    <a:pt x="3957" y="1643"/>
                  </a:moveTo>
                  <a:lnTo>
                    <a:pt x="3957" y="1650"/>
                  </a:lnTo>
                  <a:lnTo>
                    <a:pt x="3963" y="1650"/>
                  </a:lnTo>
                  <a:lnTo>
                    <a:pt x="3963" y="1656"/>
                  </a:lnTo>
                  <a:lnTo>
                    <a:pt x="3970" y="1663"/>
                  </a:lnTo>
                  <a:lnTo>
                    <a:pt x="3970" y="1669"/>
                  </a:lnTo>
                  <a:lnTo>
                    <a:pt x="3970" y="1676"/>
                  </a:lnTo>
                  <a:lnTo>
                    <a:pt x="3976" y="1676"/>
                  </a:lnTo>
                  <a:lnTo>
                    <a:pt x="3976" y="1682"/>
                  </a:lnTo>
                  <a:lnTo>
                    <a:pt x="3976" y="1689"/>
                  </a:lnTo>
                  <a:lnTo>
                    <a:pt x="3976" y="1695"/>
                  </a:lnTo>
                  <a:lnTo>
                    <a:pt x="3976" y="1702"/>
                  </a:lnTo>
                  <a:lnTo>
                    <a:pt x="3970" y="1708"/>
                  </a:lnTo>
                  <a:lnTo>
                    <a:pt x="3963" y="1708"/>
                  </a:lnTo>
                  <a:lnTo>
                    <a:pt x="3957" y="1715"/>
                  </a:lnTo>
                  <a:lnTo>
                    <a:pt x="3957" y="1708"/>
                  </a:lnTo>
                  <a:lnTo>
                    <a:pt x="3950" y="1708"/>
                  </a:lnTo>
                  <a:lnTo>
                    <a:pt x="3950" y="1702"/>
                  </a:lnTo>
                  <a:lnTo>
                    <a:pt x="3950" y="1695"/>
                  </a:lnTo>
                  <a:lnTo>
                    <a:pt x="3950" y="1689"/>
                  </a:lnTo>
                  <a:lnTo>
                    <a:pt x="3944" y="1689"/>
                  </a:lnTo>
                  <a:lnTo>
                    <a:pt x="3944" y="1682"/>
                  </a:lnTo>
                  <a:lnTo>
                    <a:pt x="3944" y="1676"/>
                  </a:lnTo>
                  <a:lnTo>
                    <a:pt x="3944" y="1669"/>
                  </a:lnTo>
                  <a:lnTo>
                    <a:pt x="3944" y="1676"/>
                  </a:lnTo>
                  <a:lnTo>
                    <a:pt x="3944" y="1669"/>
                  </a:lnTo>
                  <a:lnTo>
                    <a:pt x="3950" y="1663"/>
                  </a:lnTo>
                  <a:lnTo>
                    <a:pt x="3950" y="1656"/>
                  </a:lnTo>
                  <a:lnTo>
                    <a:pt x="3950" y="1650"/>
                  </a:lnTo>
                  <a:lnTo>
                    <a:pt x="3950" y="1643"/>
                  </a:lnTo>
                  <a:lnTo>
                    <a:pt x="3957" y="1643"/>
                  </a:lnTo>
                  <a:lnTo>
                    <a:pt x="3957" y="1650"/>
                  </a:lnTo>
                  <a:lnTo>
                    <a:pt x="3957" y="1643"/>
                  </a:lnTo>
                  <a:lnTo>
                    <a:pt x="3950" y="1643"/>
                  </a:lnTo>
                  <a:lnTo>
                    <a:pt x="3957" y="1643"/>
                  </a:lnTo>
                  <a:lnTo>
                    <a:pt x="3950" y="1643"/>
                  </a:lnTo>
                  <a:lnTo>
                    <a:pt x="3957" y="1643"/>
                  </a:lnTo>
                  <a:close/>
                  <a:moveTo>
                    <a:pt x="4648" y="1643"/>
                  </a:moveTo>
                  <a:lnTo>
                    <a:pt x="4648" y="1637"/>
                  </a:lnTo>
                  <a:lnTo>
                    <a:pt x="4648" y="1643"/>
                  </a:lnTo>
                  <a:close/>
                  <a:moveTo>
                    <a:pt x="4224" y="1637"/>
                  </a:moveTo>
                  <a:lnTo>
                    <a:pt x="4224" y="1643"/>
                  </a:lnTo>
                  <a:lnTo>
                    <a:pt x="4224" y="1637"/>
                  </a:lnTo>
                  <a:lnTo>
                    <a:pt x="4231" y="1637"/>
                  </a:lnTo>
                  <a:lnTo>
                    <a:pt x="4224" y="1637"/>
                  </a:lnTo>
                  <a:close/>
                  <a:moveTo>
                    <a:pt x="4628" y="1637"/>
                  </a:moveTo>
                  <a:lnTo>
                    <a:pt x="4628" y="1643"/>
                  </a:lnTo>
                  <a:lnTo>
                    <a:pt x="4622" y="1643"/>
                  </a:lnTo>
                  <a:lnTo>
                    <a:pt x="4615" y="1643"/>
                  </a:lnTo>
                  <a:lnTo>
                    <a:pt x="4615" y="1637"/>
                  </a:lnTo>
                  <a:lnTo>
                    <a:pt x="4622" y="1637"/>
                  </a:lnTo>
                  <a:lnTo>
                    <a:pt x="4628" y="1637"/>
                  </a:lnTo>
                  <a:close/>
                  <a:moveTo>
                    <a:pt x="4315" y="1630"/>
                  </a:moveTo>
                  <a:lnTo>
                    <a:pt x="4315" y="1637"/>
                  </a:lnTo>
                  <a:lnTo>
                    <a:pt x="4315" y="1630"/>
                  </a:lnTo>
                  <a:lnTo>
                    <a:pt x="4309" y="1630"/>
                  </a:lnTo>
                  <a:lnTo>
                    <a:pt x="4315" y="1630"/>
                  </a:lnTo>
                  <a:close/>
                  <a:moveTo>
                    <a:pt x="4641" y="1643"/>
                  </a:moveTo>
                  <a:lnTo>
                    <a:pt x="4641" y="1637"/>
                  </a:lnTo>
                  <a:lnTo>
                    <a:pt x="4641" y="1630"/>
                  </a:lnTo>
                  <a:lnTo>
                    <a:pt x="4641" y="1637"/>
                  </a:lnTo>
                  <a:lnTo>
                    <a:pt x="4641" y="1643"/>
                  </a:lnTo>
                  <a:close/>
                  <a:moveTo>
                    <a:pt x="3839" y="1624"/>
                  </a:moveTo>
                  <a:lnTo>
                    <a:pt x="3839" y="1630"/>
                  </a:lnTo>
                  <a:lnTo>
                    <a:pt x="3839" y="1624"/>
                  </a:lnTo>
                  <a:close/>
                  <a:moveTo>
                    <a:pt x="4556" y="1630"/>
                  </a:moveTo>
                  <a:lnTo>
                    <a:pt x="4556" y="1624"/>
                  </a:lnTo>
                  <a:lnTo>
                    <a:pt x="4556" y="1630"/>
                  </a:lnTo>
                  <a:close/>
                  <a:moveTo>
                    <a:pt x="4354" y="1630"/>
                  </a:moveTo>
                  <a:lnTo>
                    <a:pt x="4354" y="1624"/>
                  </a:lnTo>
                  <a:lnTo>
                    <a:pt x="4354" y="1630"/>
                  </a:lnTo>
                  <a:lnTo>
                    <a:pt x="4361" y="1630"/>
                  </a:lnTo>
                  <a:lnTo>
                    <a:pt x="4354" y="1630"/>
                  </a:lnTo>
                  <a:lnTo>
                    <a:pt x="4361" y="1630"/>
                  </a:lnTo>
                  <a:lnTo>
                    <a:pt x="4354" y="1630"/>
                  </a:lnTo>
                  <a:close/>
                  <a:moveTo>
                    <a:pt x="4596" y="1630"/>
                  </a:moveTo>
                  <a:lnTo>
                    <a:pt x="4596" y="1624"/>
                  </a:lnTo>
                  <a:lnTo>
                    <a:pt x="4596" y="1630"/>
                  </a:lnTo>
                  <a:close/>
                  <a:moveTo>
                    <a:pt x="4648" y="1624"/>
                  </a:moveTo>
                  <a:lnTo>
                    <a:pt x="4641" y="1624"/>
                  </a:lnTo>
                  <a:lnTo>
                    <a:pt x="4648" y="1624"/>
                  </a:lnTo>
                  <a:close/>
                  <a:moveTo>
                    <a:pt x="4139" y="1630"/>
                  </a:moveTo>
                  <a:lnTo>
                    <a:pt x="4139" y="1624"/>
                  </a:lnTo>
                  <a:lnTo>
                    <a:pt x="4139" y="1630"/>
                  </a:lnTo>
                  <a:close/>
                  <a:moveTo>
                    <a:pt x="4224" y="1617"/>
                  </a:moveTo>
                  <a:lnTo>
                    <a:pt x="4224" y="1624"/>
                  </a:lnTo>
                  <a:lnTo>
                    <a:pt x="4224" y="1617"/>
                  </a:lnTo>
                  <a:lnTo>
                    <a:pt x="4224" y="1624"/>
                  </a:lnTo>
                  <a:lnTo>
                    <a:pt x="4224" y="1617"/>
                  </a:lnTo>
                  <a:close/>
                  <a:moveTo>
                    <a:pt x="4609" y="1637"/>
                  </a:moveTo>
                  <a:lnTo>
                    <a:pt x="4602" y="1637"/>
                  </a:lnTo>
                  <a:lnTo>
                    <a:pt x="4602" y="1643"/>
                  </a:lnTo>
                  <a:lnTo>
                    <a:pt x="4609" y="1650"/>
                  </a:lnTo>
                  <a:lnTo>
                    <a:pt x="4609" y="1656"/>
                  </a:lnTo>
                  <a:lnTo>
                    <a:pt x="4602" y="1656"/>
                  </a:lnTo>
                  <a:lnTo>
                    <a:pt x="4602" y="1650"/>
                  </a:lnTo>
                  <a:lnTo>
                    <a:pt x="4596" y="1650"/>
                  </a:lnTo>
                  <a:lnTo>
                    <a:pt x="4596" y="1643"/>
                  </a:lnTo>
                  <a:lnTo>
                    <a:pt x="4596" y="1637"/>
                  </a:lnTo>
                  <a:lnTo>
                    <a:pt x="4602" y="1637"/>
                  </a:lnTo>
                  <a:lnTo>
                    <a:pt x="4602" y="1630"/>
                  </a:lnTo>
                  <a:lnTo>
                    <a:pt x="4602" y="1624"/>
                  </a:lnTo>
                  <a:lnTo>
                    <a:pt x="4602" y="1617"/>
                  </a:lnTo>
                  <a:lnTo>
                    <a:pt x="4609" y="1617"/>
                  </a:lnTo>
                  <a:lnTo>
                    <a:pt x="4609" y="1624"/>
                  </a:lnTo>
                  <a:lnTo>
                    <a:pt x="4609" y="1630"/>
                  </a:lnTo>
                  <a:lnTo>
                    <a:pt x="4609" y="1637"/>
                  </a:lnTo>
                  <a:close/>
                  <a:moveTo>
                    <a:pt x="4609" y="1650"/>
                  </a:moveTo>
                  <a:lnTo>
                    <a:pt x="4609" y="1643"/>
                  </a:lnTo>
                  <a:lnTo>
                    <a:pt x="4609" y="1637"/>
                  </a:lnTo>
                  <a:lnTo>
                    <a:pt x="4609" y="1630"/>
                  </a:lnTo>
                  <a:lnTo>
                    <a:pt x="4615" y="1630"/>
                  </a:lnTo>
                  <a:lnTo>
                    <a:pt x="4615" y="1624"/>
                  </a:lnTo>
                  <a:lnTo>
                    <a:pt x="4615" y="1617"/>
                  </a:lnTo>
                  <a:lnTo>
                    <a:pt x="4615" y="1611"/>
                  </a:lnTo>
                  <a:lnTo>
                    <a:pt x="4622" y="1611"/>
                  </a:lnTo>
                  <a:lnTo>
                    <a:pt x="4622" y="1617"/>
                  </a:lnTo>
                  <a:lnTo>
                    <a:pt x="4615" y="1617"/>
                  </a:lnTo>
                  <a:lnTo>
                    <a:pt x="4622" y="1617"/>
                  </a:lnTo>
                  <a:lnTo>
                    <a:pt x="4622" y="1624"/>
                  </a:lnTo>
                  <a:lnTo>
                    <a:pt x="4615" y="1624"/>
                  </a:lnTo>
                  <a:lnTo>
                    <a:pt x="4615" y="1630"/>
                  </a:lnTo>
                  <a:lnTo>
                    <a:pt x="4615" y="1637"/>
                  </a:lnTo>
                  <a:lnTo>
                    <a:pt x="4609" y="1637"/>
                  </a:lnTo>
                  <a:lnTo>
                    <a:pt x="4609" y="1643"/>
                  </a:lnTo>
                  <a:lnTo>
                    <a:pt x="4609" y="1650"/>
                  </a:lnTo>
                  <a:close/>
                  <a:moveTo>
                    <a:pt x="4550" y="1611"/>
                  </a:moveTo>
                  <a:lnTo>
                    <a:pt x="4550" y="1617"/>
                  </a:lnTo>
                  <a:lnTo>
                    <a:pt x="4550" y="1624"/>
                  </a:lnTo>
                  <a:lnTo>
                    <a:pt x="4550" y="1630"/>
                  </a:lnTo>
                  <a:lnTo>
                    <a:pt x="4543" y="1630"/>
                  </a:lnTo>
                  <a:lnTo>
                    <a:pt x="4543" y="1637"/>
                  </a:lnTo>
                  <a:lnTo>
                    <a:pt x="4537" y="1637"/>
                  </a:lnTo>
                  <a:lnTo>
                    <a:pt x="4537" y="1643"/>
                  </a:lnTo>
                  <a:lnTo>
                    <a:pt x="4537" y="1650"/>
                  </a:lnTo>
                  <a:lnTo>
                    <a:pt x="4530" y="1650"/>
                  </a:lnTo>
                  <a:lnTo>
                    <a:pt x="4530" y="1656"/>
                  </a:lnTo>
                  <a:lnTo>
                    <a:pt x="4524" y="1656"/>
                  </a:lnTo>
                  <a:lnTo>
                    <a:pt x="4524" y="1663"/>
                  </a:lnTo>
                  <a:lnTo>
                    <a:pt x="4517" y="1663"/>
                  </a:lnTo>
                  <a:lnTo>
                    <a:pt x="4517" y="1669"/>
                  </a:lnTo>
                  <a:lnTo>
                    <a:pt x="4517" y="1663"/>
                  </a:lnTo>
                  <a:lnTo>
                    <a:pt x="4517" y="1656"/>
                  </a:lnTo>
                  <a:lnTo>
                    <a:pt x="4524" y="1656"/>
                  </a:lnTo>
                  <a:lnTo>
                    <a:pt x="4524" y="1650"/>
                  </a:lnTo>
                  <a:lnTo>
                    <a:pt x="4530" y="1650"/>
                  </a:lnTo>
                  <a:lnTo>
                    <a:pt x="4530" y="1643"/>
                  </a:lnTo>
                  <a:lnTo>
                    <a:pt x="4537" y="1643"/>
                  </a:lnTo>
                  <a:lnTo>
                    <a:pt x="4537" y="1637"/>
                  </a:lnTo>
                  <a:lnTo>
                    <a:pt x="4537" y="1630"/>
                  </a:lnTo>
                  <a:lnTo>
                    <a:pt x="4543" y="1630"/>
                  </a:lnTo>
                  <a:lnTo>
                    <a:pt x="4550" y="1624"/>
                  </a:lnTo>
                  <a:lnTo>
                    <a:pt x="4543" y="1624"/>
                  </a:lnTo>
                  <a:lnTo>
                    <a:pt x="4543" y="1617"/>
                  </a:lnTo>
                  <a:lnTo>
                    <a:pt x="4550" y="1624"/>
                  </a:lnTo>
                  <a:lnTo>
                    <a:pt x="4543" y="1617"/>
                  </a:lnTo>
                  <a:lnTo>
                    <a:pt x="4550" y="1617"/>
                  </a:lnTo>
                  <a:lnTo>
                    <a:pt x="4550" y="1611"/>
                  </a:lnTo>
                  <a:close/>
                  <a:moveTo>
                    <a:pt x="4556" y="1611"/>
                  </a:moveTo>
                  <a:lnTo>
                    <a:pt x="4550" y="1611"/>
                  </a:lnTo>
                  <a:lnTo>
                    <a:pt x="4556" y="1611"/>
                  </a:lnTo>
                  <a:close/>
                  <a:moveTo>
                    <a:pt x="4628" y="1611"/>
                  </a:moveTo>
                  <a:lnTo>
                    <a:pt x="4635" y="1611"/>
                  </a:lnTo>
                  <a:lnTo>
                    <a:pt x="4635" y="1617"/>
                  </a:lnTo>
                  <a:lnTo>
                    <a:pt x="4635" y="1624"/>
                  </a:lnTo>
                  <a:lnTo>
                    <a:pt x="4635" y="1630"/>
                  </a:lnTo>
                  <a:lnTo>
                    <a:pt x="4635" y="1637"/>
                  </a:lnTo>
                  <a:lnTo>
                    <a:pt x="4635" y="1630"/>
                  </a:lnTo>
                  <a:lnTo>
                    <a:pt x="4635" y="1637"/>
                  </a:lnTo>
                  <a:lnTo>
                    <a:pt x="4628" y="1637"/>
                  </a:lnTo>
                  <a:lnTo>
                    <a:pt x="4628" y="1630"/>
                  </a:lnTo>
                  <a:lnTo>
                    <a:pt x="4628" y="1624"/>
                  </a:lnTo>
                  <a:lnTo>
                    <a:pt x="4628" y="1617"/>
                  </a:lnTo>
                  <a:lnTo>
                    <a:pt x="4628" y="1624"/>
                  </a:lnTo>
                  <a:lnTo>
                    <a:pt x="4622" y="1617"/>
                  </a:lnTo>
                  <a:lnTo>
                    <a:pt x="4622" y="1611"/>
                  </a:lnTo>
                  <a:lnTo>
                    <a:pt x="4628" y="1611"/>
                  </a:lnTo>
                  <a:close/>
                  <a:moveTo>
                    <a:pt x="4628" y="1611"/>
                  </a:moveTo>
                  <a:lnTo>
                    <a:pt x="4622" y="1611"/>
                  </a:lnTo>
                  <a:lnTo>
                    <a:pt x="4622" y="1604"/>
                  </a:lnTo>
                  <a:lnTo>
                    <a:pt x="4628" y="1604"/>
                  </a:lnTo>
                  <a:lnTo>
                    <a:pt x="4628" y="1611"/>
                  </a:lnTo>
                  <a:close/>
                  <a:moveTo>
                    <a:pt x="4628" y="1611"/>
                  </a:moveTo>
                  <a:lnTo>
                    <a:pt x="4628" y="1604"/>
                  </a:lnTo>
                  <a:lnTo>
                    <a:pt x="4628" y="1611"/>
                  </a:lnTo>
                  <a:close/>
                  <a:moveTo>
                    <a:pt x="4296" y="1604"/>
                  </a:moveTo>
                  <a:lnTo>
                    <a:pt x="4296" y="1611"/>
                  </a:lnTo>
                  <a:lnTo>
                    <a:pt x="4289" y="1611"/>
                  </a:lnTo>
                  <a:lnTo>
                    <a:pt x="4289" y="1604"/>
                  </a:lnTo>
                  <a:lnTo>
                    <a:pt x="4296" y="1604"/>
                  </a:lnTo>
                  <a:close/>
                  <a:moveTo>
                    <a:pt x="4224" y="1611"/>
                  </a:moveTo>
                  <a:lnTo>
                    <a:pt x="4224" y="1604"/>
                  </a:lnTo>
                  <a:lnTo>
                    <a:pt x="4231" y="1604"/>
                  </a:lnTo>
                  <a:lnTo>
                    <a:pt x="4224" y="1604"/>
                  </a:lnTo>
                  <a:lnTo>
                    <a:pt x="4224" y="1611"/>
                  </a:lnTo>
                  <a:close/>
                  <a:moveTo>
                    <a:pt x="4231" y="1611"/>
                  </a:moveTo>
                  <a:lnTo>
                    <a:pt x="4231" y="1604"/>
                  </a:lnTo>
                  <a:lnTo>
                    <a:pt x="4231" y="1611"/>
                  </a:lnTo>
                  <a:close/>
                  <a:moveTo>
                    <a:pt x="4589" y="1604"/>
                  </a:moveTo>
                  <a:lnTo>
                    <a:pt x="4596" y="1604"/>
                  </a:lnTo>
                  <a:lnTo>
                    <a:pt x="4596" y="1611"/>
                  </a:lnTo>
                  <a:lnTo>
                    <a:pt x="4602" y="1611"/>
                  </a:lnTo>
                  <a:lnTo>
                    <a:pt x="4602" y="1604"/>
                  </a:lnTo>
                  <a:lnTo>
                    <a:pt x="4602" y="1611"/>
                  </a:lnTo>
                  <a:lnTo>
                    <a:pt x="4602" y="1617"/>
                  </a:lnTo>
                  <a:lnTo>
                    <a:pt x="4596" y="1617"/>
                  </a:lnTo>
                  <a:lnTo>
                    <a:pt x="4602" y="1617"/>
                  </a:lnTo>
                  <a:lnTo>
                    <a:pt x="4602" y="1624"/>
                  </a:lnTo>
                  <a:lnTo>
                    <a:pt x="4596" y="1624"/>
                  </a:lnTo>
                  <a:lnTo>
                    <a:pt x="4589" y="1624"/>
                  </a:lnTo>
                  <a:lnTo>
                    <a:pt x="4589" y="1630"/>
                  </a:lnTo>
                  <a:lnTo>
                    <a:pt x="4589" y="1624"/>
                  </a:lnTo>
                  <a:lnTo>
                    <a:pt x="4589" y="1617"/>
                  </a:lnTo>
                  <a:lnTo>
                    <a:pt x="4589" y="1611"/>
                  </a:lnTo>
                  <a:lnTo>
                    <a:pt x="4589" y="1604"/>
                  </a:lnTo>
                  <a:lnTo>
                    <a:pt x="4583" y="1604"/>
                  </a:lnTo>
                  <a:lnTo>
                    <a:pt x="4589" y="1604"/>
                  </a:lnTo>
                  <a:close/>
                  <a:moveTo>
                    <a:pt x="4556" y="1604"/>
                  </a:moveTo>
                  <a:lnTo>
                    <a:pt x="4556" y="1598"/>
                  </a:lnTo>
                  <a:lnTo>
                    <a:pt x="4556" y="1604"/>
                  </a:lnTo>
                  <a:close/>
                  <a:moveTo>
                    <a:pt x="4231" y="1604"/>
                  </a:moveTo>
                  <a:lnTo>
                    <a:pt x="4231" y="1598"/>
                  </a:lnTo>
                  <a:lnTo>
                    <a:pt x="4231" y="1604"/>
                  </a:lnTo>
                  <a:close/>
                  <a:moveTo>
                    <a:pt x="4289" y="1598"/>
                  </a:moveTo>
                  <a:lnTo>
                    <a:pt x="4289" y="1604"/>
                  </a:lnTo>
                  <a:lnTo>
                    <a:pt x="4289" y="1598"/>
                  </a:lnTo>
                  <a:close/>
                  <a:moveTo>
                    <a:pt x="4146" y="1598"/>
                  </a:moveTo>
                  <a:lnTo>
                    <a:pt x="4146" y="1604"/>
                  </a:lnTo>
                  <a:lnTo>
                    <a:pt x="4146" y="1611"/>
                  </a:lnTo>
                  <a:lnTo>
                    <a:pt x="4139" y="1611"/>
                  </a:lnTo>
                  <a:lnTo>
                    <a:pt x="4139" y="1604"/>
                  </a:lnTo>
                  <a:lnTo>
                    <a:pt x="4139" y="1598"/>
                  </a:lnTo>
                  <a:lnTo>
                    <a:pt x="4146" y="1598"/>
                  </a:lnTo>
                  <a:close/>
                  <a:moveTo>
                    <a:pt x="3527" y="1598"/>
                  </a:moveTo>
                  <a:lnTo>
                    <a:pt x="3533" y="1598"/>
                  </a:lnTo>
                  <a:lnTo>
                    <a:pt x="3527" y="1598"/>
                  </a:lnTo>
                  <a:close/>
                  <a:moveTo>
                    <a:pt x="4146" y="1591"/>
                  </a:moveTo>
                  <a:lnTo>
                    <a:pt x="4146" y="1598"/>
                  </a:lnTo>
                  <a:lnTo>
                    <a:pt x="4146" y="1591"/>
                  </a:lnTo>
                  <a:close/>
                  <a:moveTo>
                    <a:pt x="4556" y="1598"/>
                  </a:moveTo>
                  <a:lnTo>
                    <a:pt x="4563" y="1598"/>
                  </a:lnTo>
                  <a:lnTo>
                    <a:pt x="4556" y="1598"/>
                  </a:lnTo>
                  <a:lnTo>
                    <a:pt x="4556" y="1591"/>
                  </a:lnTo>
                  <a:lnTo>
                    <a:pt x="4556" y="1598"/>
                  </a:lnTo>
                  <a:close/>
                  <a:moveTo>
                    <a:pt x="4224" y="1591"/>
                  </a:moveTo>
                  <a:lnTo>
                    <a:pt x="4224" y="1598"/>
                  </a:lnTo>
                  <a:lnTo>
                    <a:pt x="4224" y="1591"/>
                  </a:lnTo>
                  <a:close/>
                  <a:moveTo>
                    <a:pt x="4596" y="1598"/>
                  </a:moveTo>
                  <a:lnTo>
                    <a:pt x="4596" y="1591"/>
                  </a:lnTo>
                  <a:lnTo>
                    <a:pt x="4596" y="1598"/>
                  </a:lnTo>
                  <a:close/>
                  <a:moveTo>
                    <a:pt x="4635" y="1591"/>
                  </a:moveTo>
                  <a:lnTo>
                    <a:pt x="4635" y="1598"/>
                  </a:lnTo>
                  <a:lnTo>
                    <a:pt x="4641" y="1598"/>
                  </a:lnTo>
                  <a:lnTo>
                    <a:pt x="4641" y="1604"/>
                  </a:lnTo>
                  <a:lnTo>
                    <a:pt x="4641" y="1611"/>
                  </a:lnTo>
                  <a:lnTo>
                    <a:pt x="4641" y="1617"/>
                  </a:lnTo>
                  <a:lnTo>
                    <a:pt x="4648" y="1617"/>
                  </a:lnTo>
                  <a:lnTo>
                    <a:pt x="4641" y="1617"/>
                  </a:lnTo>
                  <a:lnTo>
                    <a:pt x="4635" y="1617"/>
                  </a:lnTo>
                  <a:lnTo>
                    <a:pt x="4635" y="1611"/>
                  </a:lnTo>
                  <a:lnTo>
                    <a:pt x="4628" y="1611"/>
                  </a:lnTo>
                  <a:lnTo>
                    <a:pt x="4635" y="1611"/>
                  </a:lnTo>
                  <a:lnTo>
                    <a:pt x="4635" y="1604"/>
                  </a:lnTo>
                  <a:lnTo>
                    <a:pt x="4628" y="1604"/>
                  </a:lnTo>
                  <a:lnTo>
                    <a:pt x="4628" y="1598"/>
                  </a:lnTo>
                  <a:lnTo>
                    <a:pt x="4622" y="1598"/>
                  </a:lnTo>
                  <a:lnTo>
                    <a:pt x="4622" y="1591"/>
                  </a:lnTo>
                  <a:lnTo>
                    <a:pt x="4628" y="1591"/>
                  </a:lnTo>
                  <a:lnTo>
                    <a:pt x="4635" y="1591"/>
                  </a:lnTo>
                  <a:close/>
                  <a:moveTo>
                    <a:pt x="4615" y="1598"/>
                  </a:moveTo>
                  <a:lnTo>
                    <a:pt x="4622" y="1598"/>
                  </a:lnTo>
                  <a:lnTo>
                    <a:pt x="4622" y="1604"/>
                  </a:lnTo>
                  <a:lnTo>
                    <a:pt x="4615" y="1604"/>
                  </a:lnTo>
                  <a:lnTo>
                    <a:pt x="4615" y="1598"/>
                  </a:lnTo>
                  <a:lnTo>
                    <a:pt x="4609" y="1598"/>
                  </a:lnTo>
                  <a:lnTo>
                    <a:pt x="4609" y="1604"/>
                  </a:lnTo>
                  <a:lnTo>
                    <a:pt x="4602" y="1604"/>
                  </a:lnTo>
                  <a:lnTo>
                    <a:pt x="4609" y="1598"/>
                  </a:lnTo>
                  <a:lnTo>
                    <a:pt x="4609" y="1591"/>
                  </a:lnTo>
                  <a:lnTo>
                    <a:pt x="4615" y="1591"/>
                  </a:lnTo>
                  <a:lnTo>
                    <a:pt x="4615" y="1598"/>
                  </a:lnTo>
                  <a:close/>
                  <a:moveTo>
                    <a:pt x="4231" y="1591"/>
                  </a:moveTo>
                  <a:lnTo>
                    <a:pt x="4231" y="1585"/>
                  </a:lnTo>
                  <a:lnTo>
                    <a:pt x="4231" y="1591"/>
                  </a:lnTo>
                  <a:close/>
                  <a:moveTo>
                    <a:pt x="4615" y="1591"/>
                  </a:moveTo>
                  <a:lnTo>
                    <a:pt x="4609" y="1591"/>
                  </a:lnTo>
                  <a:lnTo>
                    <a:pt x="4615" y="1585"/>
                  </a:lnTo>
                  <a:lnTo>
                    <a:pt x="4615" y="1591"/>
                  </a:lnTo>
                  <a:close/>
                  <a:moveTo>
                    <a:pt x="4589" y="1598"/>
                  </a:moveTo>
                  <a:lnTo>
                    <a:pt x="4589" y="1591"/>
                  </a:lnTo>
                  <a:lnTo>
                    <a:pt x="4589" y="1585"/>
                  </a:lnTo>
                  <a:lnTo>
                    <a:pt x="4589" y="1591"/>
                  </a:lnTo>
                  <a:lnTo>
                    <a:pt x="4589" y="1598"/>
                  </a:lnTo>
                  <a:close/>
                  <a:moveTo>
                    <a:pt x="3553" y="1591"/>
                  </a:moveTo>
                  <a:lnTo>
                    <a:pt x="3553" y="1585"/>
                  </a:lnTo>
                  <a:lnTo>
                    <a:pt x="3559" y="1585"/>
                  </a:lnTo>
                  <a:lnTo>
                    <a:pt x="3559" y="1591"/>
                  </a:lnTo>
                  <a:lnTo>
                    <a:pt x="3553" y="1591"/>
                  </a:lnTo>
                  <a:lnTo>
                    <a:pt x="3553" y="1598"/>
                  </a:lnTo>
                  <a:lnTo>
                    <a:pt x="3546" y="1591"/>
                  </a:lnTo>
                  <a:lnTo>
                    <a:pt x="3546" y="1585"/>
                  </a:lnTo>
                  <a:lnTo>
                    <a:pt x="3553" y="1585"/>
                  </a:lnTo>
                  <a:lnTo>
                    <a:pt x="3553" y="1591"/>
                  </a:lnTo>
                  <a:close/>
                  <a:moveTo>
                    <a:pt x="4146" y="1585"/>
                  </a:moveTo>
                  <a:lnTo>
                    <a:pt x="4146" y="1591"/>
                  </a:lnTo>
                  <a:lnTo>
                    <a:pt x="4146" y="1598"/>
                  </a:lnTo>
                  <a:lnTo>
                    <a:pt x="4146" y="1591"/>
                  </a:lnTo>
                  <a:lnTo>
                    <a:pt x="4146" y="1598"/>
                  </a:lnTo>
                  <a:lnTo>
                    <a:pt x="4146" y="1591"/>
                  </a:lnTo>
                  <a:lnTo>
                    <a:pt x="4146" y="1585"/>
                  </a:lnTo>
                  <a:close/>
                  <a:moveTo>
                    <a:pt x="4609" y="1585"/>
                  </a:moveTo>
                  <a:lnTo>
                    <a:pt x="4602" y="1585"/>
                  </a:lnTo>
                  <a:lnTo>
                    <a:pt x="4602" y="1578"/>
                  </a:lnTo>
                  <a:lnTo>
                    <a:pt x="4602" y="1585"/>
                  </a:lnTo>
                  <a:lnTo>
                    <a:pt x="4609" y="1585"/>
                  </a:lnTo>
                  <a:close/>
                  <a:moveTo>
                    <a:pt x="4570" y="1572"/>
                  </a:moveTo>
                  <a:lnTo>
                    <a:pt x="4576" y="1572"/>
                  </a:lnTo>
                  <a:lnTo>
                    <a:pt x="4576" y="1578"/>
                  </a:lnTo>
                  <a:lnTo>
                    <a:pt x="4583" y="1578"/>
                  </a:lnTo>
                  <a:lnTo>
                    <a:pt x="4583" y="1585"/>
                  </a:lnTo>
                  <a:lnTo>
                    <a:pt x="4583" y="1591"/>
                  </a:lnTo>
                  <a:lnTo>
                    <a:pt x="4576" y="1591"/>
                  </a:lnTo>
                  <a:lnTo>
                    <a:pt x="4576" y="1598"/>
                  </a:lnTo>
                  <a:lnTo>
                    <a:pt x="4576" y="1591"/>
                  </a:lnTo>
                  <a:lnTo>
                    <a:pt x="4570" y="1591"/>
                  </a:lnTo>
                  <a:lnTo>
                    <a:pt x="4570" y="1585"/>
                  </a:lnTo>
                  <a:lnTo>
                    <a:pt x="4570" y="1578"/>
                  </a:lnTo>
                  <a:lnTo>
                    <a:pt x="4563" y="1578"/>
                  </a:lnTo>
                  <a:lnTo>
                    <a:pt x="4563" y="1572"/>
                  </a:lnTo>
                  <a:lnTo>
                    <a:pt x="4570" y="1572"/>
                  </a:lnTo>
                  <a:close/>
                  <a:moveTo>
                    <a:pt x="4589" y="1572"/>
                  </a:moveTo>
                  <a:lnTo>
                    <a:pt x="4589" y="1578"/>
                  </a:lnTo>
                  <a:lnTo>
                    <a:pt x="4583" y="1578"/>
                  </a:lnTo>
                  <a:lnTo>
                    <a:pt x="4583" y="1572"/>
                  </a:lnTo>
                  <a:lnTo>
                    <a:pt x="4589" y="1572"/>
                  </a:lnTo>
                  <a:close/>
                  <a:moveTo>
                    <a:pt x="4146" y="1578"/>
                  </a:moveTo>
                  <a:lnTo>
                    <a:pt x="4146" y="1585"/>
                  </a:lnTo>
                  <a:lnTo>
                    <a:pt x="4146" y="1578"/>
                  </a:lnTo>
                  <a:lnTo>
                    <a:pt x="4146" y="1572"/>
                  </a:lnTo>
                  <a:lnTo>
                    <a:pt x="4146" y="1578"/>
                  </a:lnTo>
                  <a:close/>
                  <a:moveTo>
                    <a:pt x="4935" y="1578"/>
                  </a:moveTo>
                  <a:lnTo>
                    <a:pt x="4935" y="1572"/>
                  </a:lnTo>
                  <a:lnTo>
                    <a:pt x="4935" y="1578"/>
                  </a:lnTo>
                  <a:close/>
                  <a:moveTo>
                    <a:pt x="4563" y="1565"/>
                  </a:moveTo>
                  <a:lnTo>
                    <a:pt x="4563" y="1572"/>
                  </a:lnTo>
                  <a:lnTo>
                    <a:pt x="4563" y="1565"/>
                  </a:lnTo>
                  <a:lnTo>
                    <a:pt x="4556" y="1565"/>
                  </a:lnTo>
                  <a:lnTo>
                    <a:pt x="4563" y="1565"/>
                  </a:lnTo>
                  <a:close/>
                  <a:moveTo>
                    <a:pt x="3383" y="1565"/>
                  </a:moveTo>
                  <a:lnTo>
                    <a:pt x="3383" y="1558"/>
                  </a:lnTo>
                  <a:lnTo>
                    <a:pt x="3383" y="1565"/>
                  </a:lnTo>
                  <a:close/>
                  <a:moveTo>
                    <a:pt x="4622" y="1565"/>
                  </a:moveTo>
                  <a:lnTo>
                    <a:pt x="4622" y="1572"/>
                  </a:lnTo>
                  <a:lnTo>
                    <a:pt x="4615" y="1572"/>
                  </a:lnTo>
                  <a:lnTo>
                    <a:pt x="4622" y="1572"/>
                  </a:lnTo>
                  <a:lnTo>
                    <a:pt x="4622" y="1565"/>
                  </a:lnTo>
                  <a:lnTo>
                    <a:pt x="4622" y="1558"/>
                  </a:lnTo>
                  <a:lnTo>
                    <a:pt x="4622" y="1565"/>
                  </a:lnTo>
                  <a:close/>
                  <a:moveTo>
                    <a:pt x="4589" y="1565"/>
                  </a:moveTo>
                  <a:lnTo>
                    <a:pt x="4589" y="1558"/>
                  </a:lnTo>
                  <a:lnTo>
                    <a:pt x="4589" y="1565"/>
                  </a:lnTo>
                  <a:close/>
                  <a:moveTo>
                    <a:pt x="4589" y="1552"/>
                  </a:moveTo>
                  <a:lnTo>
                    <a:pt x="4589" y="1545"/>
                  </a:lnTo>
                  <a:lnTo>
                    <a:pt x="4589" y="1552"/>
                  </a:lnTo>
                  <a:close/>
                  <a:moveTo>
                    <a:pt x="4589" y="1545"/>
                  </a:moveTo>
                  <a:lnTo>
                    <a:pt x="4589" y="1552"/>
                  </a:lnTo>
                  <a:lnTo>
                    <a:pt x="4589" y="1545"/>
                  </a:lnTo>
                  <a:lnTo>
                    <a:pt x="4583" y="1545"/>
                  </a:lnTo>
                  <a:lnTo>
                    <a:pt x="4589" y="1545"/>
                  </a:lnTo>
                  <a:close/>
                  <a:moveTo>
                    <a:pt x="4948" y="1539"/>
                  </a:moveTo>
                  <a:lnTo>
                    <a:pt x="4948" y="1545"/>
                  </a:lnTo>
                  <a:lnTo>
                    <a:pt x="4948" y="1539"/>
                  </a:lnTo>
                  <a:close/>
                  <a:moveTo>
                    <a:pt x="4172" y="1526"/>
                  </a:moveTo>
                  <a:lnTo>
                    <a:pt x="4165" y="1526"/>
                  </a:lnTo>
                  <a:lnTo>
                    <a:pt x="4172" y="1526"/>
                  </a:lnTo>
                  <a:lnTo>
                    <a:pt x="4172" y="1519"/>
                  </a:lnTo>
                  <a:lnTo>
                    <a:pt x="4172" y="1526"/>
                  </a:lnTo>
                  <a:close/>
                  <a:moveTo>
                    <a:pt x="3370" y="1513"/>
                  </a:moveTo>
                  <a:lnTo>
                    <a:pt x="3377" y="1513"/>
                  </a:lnTo>
                  <a:lnTo>
                    <a:pt x="3370" y="1513"/>
                  </a:lnTo>
                  <a:lnTo>
                    <a:pt x="3370" y="1506"/>
                  </a:lnTo>
                  <a:lnTo>
                    <a:pt x="3370" y="1513"/>
                  </a:lnTo>
                  <a:close/>
                  <a:moveTo>
                    <a:pt x="3370" y="1513"/>
                  </a:moveTo>
                  <a:lnTo>
                    <a:pt x="3370" y="1506"/>
                  </a:lnTo>
                  <a:lnTo>
                    <a:pt x="3370" y="1513"/>
                  </a:lnTo>
                  <a:close/>
                  <a:moveTo>
                    <a:pt x="4576" y="1480"/>
                  </a:moveTo>
                  <a:lnTo>
                    <a:pt x="4583" y="1480"/>
                  </a:lnTo>
                  <a:lnTo>
                    <a:pt x="4589" y="1480"/>
                  </a:lnTo>
                  <a:lnTo>
                    <a:pt x="4596" y="1480"/>
                  </a:lnTo>
                  <a:lnTo>
                    <a:pt x="4589" y="1487"/>
                  </a:lnTo>
                  <a:lnTo>
                    <a:pt x="4589" y="1493"/>
                  </a:lnTo>
                  <a:lnTo>
                    <a:pt x="4589" y="1500"/>
                  </a:lnTo>
                  <a:lnTo>
                    <a:pt x="4596" y="1500"/>
                  </a:lnTo>
                  <a:lnTo>
                    <a:pt x="4596" y="1506"/>
                  </a:lnTo>
                  <a:lnTo>
                    <a:pt x="4596" y="1513"/>
                  </a:lnTo>
                  <a:lnTo>
                    <a:pt x="4589" y="1513"/>
                  </a:lnTo>
                  <a:lnTo>
                    <a:pt x="4589" y="1519"/>
                  </a:lnTo>
                  <a:lnTo>
                    <a:pt x="4589" y="1526"/>
                  </a:lnTo>
                  <a:lnTo>
                    <a:pt x="4589" y="1519"/>
                  </a:lnTo>
                  <a:lnTo>
                    <a:pt x="4589" y="1526"/>
                  </a:lnTo>
                  <a:lnTo>
                    <a:pt x="4583" y="1526"/>
                  </a:lnTo>
                  <a:lnTo>
                    <a:pt x="4583" y="1532"/>
                  </a:lnTo>
                  <a:lnTo>
                    <a:pt x="4576" y="1539"/>
                  </a:lnTo>
                  <a:lnTo>
                    <a:pt x="4583" y="1539"/>
                  </a:lnTo>
                  <a:lnTo>
                    <a:pt x="4583" y="1545"/>
                  </a:lnTo>
                  <a:lnTo>
                    <a:pt x="4583" y="1552"/>
                  </a:lnTo>
                  <a:lnTo>
                    <a:pt x="4583" y="1558"/>
                  </a:lnTo>
                  <a:lnTo>
                    <a:pt x="4589" y="1565"/>
                  </a:lnTo>
                  <a:lnTo>
                    <a:pt x="4589" y="1558"/>
                  </a:lnTo>
                  <a:lnTo>
                    <a:pt x="4596" y="1558"/>
                  </a:lnTo>
                  <a:lnTo>
                    <a:pt x="4602" y="1558"/>
                  </a:lnTo>
                  <a:lnTo>
                    <a:pt x="4602" y="1565"/>
                  </a:lnTo>
                  <a:lnTo>
                    <a:pt x="4602" y="1572"/>
                  </a:lnTo>
                  <a:lnTo>
                    <a:pt x="4609" y="1565"/>
                  </a:lnTo>
                  <a:lnTo>
                    <a:pt x="4609" y="1558"/>
                  </a:lnTo>
                  <a:lnTo>
                    <a:pt x="4609" y="1565"/>
                  </a:lnTo>
                  <a:lnTo>
                    <a:pt x="4615" y="1565"/>
                  </a:lnTo>
                  <a:lnTo>
                    <a:pt x="4615" y="1572"/>
                  </a:lnTo>
                  <a:lnTo>
                    <a:pt x="4615" y="1565"/>
                  </a:lnTo>
                  <a:lnTo>
                    <a:pt x="4609" y="1565"/>
                  </a:lnTo>
                  <a:lnTo>
                    <a:pt x="4609" y="1572"/>
                  </a:lnTo>
                  <a:lnTo>
                    <a:pt x="4615" y="1572"/>
                  </a:lnTo>
                  <a:lnTo>
                    <a:pt x="4615" y="1578"/>
                  </a:lnTo>
                  <a:lnTo>
                    <a:pt x="4622" y="1578"/>
                  </a:lnTo>
                  <a:lnTo>
                    <a:pt x="4622" y="1585"/>
                  </a:lnTo>
                  <a:lnTo>
                    <a:pt x="4622" y="1578"/>
                  </a:lnTo>
                  <a:lnTo>
                    <a:pt x="4622" y="1585"/>
                  </a:lnTo>
                  <a:lnTo>
                    <a:pt x="4622" y="1591"/>
                  </a:lnTo>
                  <a:lnTo>
                    <a:pt x="4615" y="1591"/>
                  </a:lnTo>
                  <a:lnTo>
                    <a:pt x="4615" y="1585"/>
                  </a:lnTo>
                  <a:lnTo>
                    <a:pt x="4622" y="1585"/>
                  </a:lnTo>
                  <a:lnTo>
                    <a:pt x="4615" y="1585"/>
                  </a:lnTo>
                  <a:lnTo>
                    <a:pt x="4609" y="1585"/>
                  </a:lnTo>
                  <a:lnTo>
                    <a:pt x="4609" y="1578"/>
                  </a:lnTo>
                  <a:lnTo>
                    <a:pt x="4609" y="1585"/>
                  </a:lnTo>
                  <a:lnTo>
                    <a:pt x="4609" y="1578"/>
                  </a:lnTo>
                  <a:lnTo>
                    <a:pt x="4609" y="1572"/>
                  </a:lnTo>
                  <a:lnTo>
                    <a:pt x="4602" y="1572"/>
                  </a:lnTo>
                  <a:lnTo>
                    <a:pt x="4602" y="1565"/>
                  </a:lnTo>
                  <a:lnTo>
                    <a:pt x="4596" y="1565"/>
                  </a:lnTo>
                  <a:lnTo>
                    <a:pt x="4596" y="1572"/>
                  </a:lnTo>
                  <a:lnTo>
                    <a:pt x="4596" y="1578"/>
                  </a:lnTo>
                  <a:lnTo>
                    <a:pt x="4596" y="1572"/>
                  </a:lnTo>
                  <a:lnTo>
                    <a:pt x="4589" y="1572"/>
                  </a:lnTo>
                  <a:lnTo>
                    <a:pt x="4589" y="1565"/>
                  </a:lnTo>
                  <a:lnTo>
                    <a:pt x="4583" y="1565"/>
                  </a:lnTo>
                  <a:lnTo>
                    <a:pt x="4576" y="1565"/>
                  </a:lnTo>
                  <a:lnTo>
                    <a:pt x="4576" y="1572"/>
                  </a:lnTo>
                  <a:lnTo>
                    <a:pt x="4576" y="1565"/>
                  </a:lnTo>
                  <a:lnTo>
                    <a:pt x="4570" y="1565"/>
                  </a:lnTo>
                  <a:lnTo>
                    <a:pt x="4570" y="1558"/>
                  </a:lnTo>
                  <a:lnTo>
                    <a:pt x="4563" y="1558"/>
                  </a:lnTo>
                  <a:lnTo>
                    <a:pt x="4570" y="1558"/>
                  </a:lnTo>
                  <a:lnTo>
                    <a:pt x="4570" y="1552"/>
                  </a:lnTo>
                  <a:lnTo>
                    <a:pt x="4570" y="1545"/>
                  </a:lnTo>
                  <a:lnTo>
                    <a:pt x="4563" y="1545"/>
                  </a:lnTo>
                  <a:lnTo>
                    <a:pt x="4563" y="1552"/>
                  </a:lnTo>
                  <a:lnTo>
                    <a:pt x="4570" y="1552"/>
                  </a:lnTo>
                  <a:lnTo>
                    <a:pt x="4563" y="1552"/>
                  </a:lnTo>
                  <a:lnTo>
                    <a:pt x="4563" y="1545"/>
                  </a:lnTo>
                  <a:lnTo>
                    <a:pt x="4563" y="1552"/>
                  </a:lnTo>
                  <a:lnTo>
                    <a:pt x="4556" y="1552"/>
                  </a:lnTo>
                  <a:lnTo>
                    <a:pt x="4556" y="1545"/>
                  </a:lnTo>
                  <a:lnTo>
                    <a:pt x="4556" y="1539"/>
                  </a:lnTo>
                  <a:lnTo>
                    <a:pt x="4556" y="1532"/>
                  </a:lnTo>
                  <a:lnTo>
                    <a:pt x="4556" y="1526"/>
                  </a:lnTo>
                  <a:lnTo>
                    <a:pt x="4556" y="1519"/>
                  </a:lnTo>
                  <a:lnTo>
                    <a:pt x="4556" y="1526"/>
                  </a:lnTo>
                  <a:lnTo>
                    <a:pt x="4563" y="1526"/>
                  </a:lnTo>
                  <a:lnTo>
                    <a:pt x="4563" y="1519"/>
                  </a:lnTo>
                  <a:lnTo>
                    <a:pt x="4563" y="1513"/>
                  </a:lnTo>
                  <a:lnTo>
                    <a:pt x="4563" y="1506"/>
                  </a:lnTo>
                  <a:lnTo>
                    <a:pt x="4563" y="1500"/>
                  </a:lnTo>
                  <a:lnTo>
                    <a:pt x="4563" y="1493"/>
                  </a:lnTo>
                  <a:lnTo>
                    <a:pt x="4563" y="1487"/>
                  </a:lnTo>
                  <a:lnTo>
                    <a:pt x="4563" y="1480"/>
                  </a:lnTo>
                  <a:lnTo>
                    <a:pt x="4570" y="1480"/>
                  </a:lnTo>
                  <a:lnTo>
                    <a:pt x="4563" y="1480"/>
                  </a:lnTo>
                  <a:lnTo>
                    <a:pt x="4570" y="1480"/>
                  </a:lnTo>
                  <a:lnTo>
                    <a:pt x="4570" y="1474"/>
                  </a:lnTo>
                  <a:lnTo>
                    <a:pt x="4570" y="1480"/>
                  </a:lnTo>
                  <a:lnTo>
                    <a:pt x="4570" y="1474"/>
                  </a:lnTo>
                  <a:lnTo>
                    <a:pt x="4576" y="1474"/>
                  </a:lnTo>
                  <a:lnTo>
                    <a:pt x="4576" y="1480"/>
                  </a:lnTo>
                  <a:close/>
                  <a:moveTo>
                    <a:pt x="4159" y="1474"/>
                  </a:moveTo>
                  <a:lnTo>
                    <a:pt x="4152" y="1474"/>
                  </a:lnTo>
                  <a:lnTo>
                    <a:pt x="4159" y="1474"/>
                  </a:lnTo>
                  <a:close/>
                  <a:moveTo>
                    <a:pt x="4583" y="1474"/>
                  </a:moveTo>
                  <a:lnTo>
                    <a:pt x="4583" y="1467"/>
                  </a:lnTo>
                  <a:lnTo>
                    <a:pt x="4589" y="1467"/>
                  </a:lnTo>
                  <a:lnTo>
                    <a:pt x="4583" y="1474"/>
                  </a:lnTo>
                  <a:close/>
                  <a:moveTo>
                    <a:pt x="5267" y="1467"/>
                  </a:moveTo>
                  <a:lnTo>
                    <a:pt x="5267" y="1461"/>
                  </a:lnTo>
                  <a:lnTo>
                    <a:pt x="5267" y="1467"/>
                  </a:lnTo>
                  <a:close/>
                  <a:moveTo>
                    <a:pt x="4583" y="1467"/>
                  </a:moveTo>
                  <a:lnTo>
                    <a:pt x="4576" y="1461"/>
                  </a:lnTo>
                  <a:lnTo>
                    <a:pt x="4583" y="1461"/>
                  </a:lnTo>
                  <a:lnTo>
                    <a:pt x="4583" y="1467"/>
                  </a:lnTo>
                  <a:close/>
                  <a:moveTo>
                    <a:pt x="4159" y="1467"/>
                  </a:moveTo>
                  <a:lnTo>
                    <a:pt x="4159" y="1474"/>
                  </a:lnTo>
                  <a:lnTo>
                    <a:pt x="4159" y="1467"/>
                  </a:lnTo>
                  <a:lnTo>
                    <a:pt x="4152" y="1461"/>
                  </a:lnTo>
                  <a:lnTo>
                    <a:pt x="4159" y="1461"/>
                  </a:lnTo>
                  <a:lnTo>
                    <a:pt x="4159" y="1467"/>
                  </a:lnTo>
                  <a:close/>
                  <a:moveTo>
                    <a:pt x="4159" y="1467"/>
                  </a:moveTo>
                  <a:lnTo>
                    <a:pt x="4159" y="1461"/>
                  </a:lnTo>
                  <a:lnTo>
                    <a:pt x="4159" y="1467"/>
                  </a:lnTo>
                  <a:close/>
                  <a:moveTo>
                    <a:pt x="4413" y="1448"/>
                  </a:moveTo>
                  <a:lnTo>
                    <a:pt x="4420" y="1448"/>
                  </a:lnTo>
                  <a:lnTo>
                    <a:pt x="4420" y="1454"/>
                  </a:lnTo>
                  <a:lnTo>
                    <a:pt x="4420" y="1461"/>
                  </a:lnTo>
                  <a:lnTo>
                    <a:pt x="4413" y="1461"/>
                  </a:lnTo>
                  <a:lnTo>
                    <a:pt x="4413" y="1467"/>
                  </a:lnTo>
                  <a:lnTo>
                    <a:pt x="4413" y="1474"/>
                  </a:lnTo>
                  <a:lnTo>
                    <a:pt x="4407" y="1474"/>
                  </a:lnTo>
                  <a:lnTo>
                    <a:pt x="4407" y="1480"/>
                  </a:lnTo>
                  <a:lnTo>
                    <a:pt x="4400" y="1480"/>
                  </a:lnTo>
                  <a:lnTo>
                    <a:pt x="4400" y="1487"/>
                  </a:lnTo>
                  <a:lnTo>
                    <a:pt x="4400" y="1480"/>
                  </a:lnTo>
                  <a:lnTo>
                    <a:pt x="4394" y="1480"/>
                  </a:lnTo>
                  <a:lnTo>
                    <a:pt x="4387" y="1480"/>
                  </a:lnTo>
                  <a:lnTo>
                    <a:pt x="4387" y="1474"/>
                  </a:lnTo>
                  <a:lnTo>
                    <a:pt x="4387" y="1467"/>
                  </a:lnTo>
                  <a:lnTo>
                    <a:pt x="4387" y="1461"/>
                  </a:lnTo>
                  <a:lnTo>
                    <a:pt x="4394" y="1461"/>
                  </a:lnTo>
                  <a:lnTo>
                    <a:pt x="4394" y="1454"/>
                  </a:lnTo>
                  <a:lnTo>
                    <a:pt x="4400" y="1454"/>
                  </a:lnTo>
                  <a:lnTo>
                    <a:pt x="4400" y="1448"/>
                  </a:lnTo>
                  <a:lnTo>
                    <a:pt x="4400" y="1454"/>
                  </a:lnTo>
                  <a:lnTo>
                    <a:pt x="4400" y="1448"/>
                  </a:lnTo>
                  <a:lnTo>
                    <a:pt x="4407" y="1448"/>
                  </a:lnTo>
                  <a:lnTo>
                    <a:pt x="4407" y="1454"/>
                  </a:lnTo>
                  <a:lnTo>
                    <a:pt x="4407" y="1448"/>
                  </a:lnTo>
                  <a:lnTo>
                    <a:pt x="4413" y="1448"/>
                  </a:lnTo>
                  <a:close/>
                  <a:moveTo>
                    <a:pt x="4146" y="1448"/>
                  </a:moveTo>
                  <a:lnTo>
                    <a:pt x="4146" y="1441"/>
                  </a:lnTo>
                  <a:lnTo>
                    <a:pt x="4146" y="1448"/>
                  </a:lnTo>
                  <a:close/>
                  <a:moveTo>
                    <a:pt x="3631" y="1441"/>
                  </a:moveTo>
                  <a:lnTo>
                    <a:pt x="3624" y="1441"/>
                  </a:lnTo>
                  <a:lnTo>
                    <a:pt x="3624" y="1448"/>
                  </a:lnTo>
                  <a:lnTo>
                    <a:pt x="3624" y="1441"/>
                  </a:lnTo>
                  <a:lnTo>
                    <a:pt x="3631" y="1441"/>
                  </a:lnTo>
                  <a:lnTo>
                    <a:pt x="3631" y="1435"/>
                  </a:lnTo>
                  <a:lnTo>
                    <a:pt x="3631" y="1441"/>
                  </a:lnTo>
                  <a:close/>
                  <a:moveTo>
                    <a:pt x="4413" y="1428"/>
                  </a:moveTo>
                  <a:lnTo>
                    <a:pt x="4413" y="1435"/>
                  </a:lnTo>
                  <a:lnTo>
                    <a:pt x="4407" y="1435"/>
                  </a:lnTo>
                  <a:lnTo>
                    <a:pt x="4407" y="1428"/>
                  </a:lnTo>
                  <a:lnTo>
                    <a:pt x="4413" y="1428"/>
                  </a:lnTo>
                  <a:close/>
                  <a:moveTo>
                    <a:pt x="4133" y="1421"/>
                  </a:moveTo>
                  <a:lnTo>
                    <a:pt x="4126" y="1421"/>
                  </a:lnTo>
                  <a:lnTo>
                    <a:pt x="4126" y="1415"/>
                  </a:lnTo>
                  <a:lnTo>
                    <a:pt x="4133" y="1415"/>
                  </a:lnTo>
                  <a:lnTo>
                    <a:pt x="4133" y="1421"/>
                  </a:lnTo>
                  <a:close/>
                  <a:moveTo>
                    <a:pt x="4446" y="1421"/>
                  </a:moveTo>
                  <a:lnTo>
                    <a:pt x="4446" y="1415"/>
                  </a:lnTo>
                  <a:lnTo>
                    <a:pt x="4446" y="1421"/>
                  </a:lnTo>
                  <a:close/>
                  <a:moveTo>
                    <a:pt x="4074" y="1415"/>
                  </a:moveTo>
                  <a:lnTo>
                    <a:pt x="4074" y="1421"/>
                  </a:lnTo>
                  <a:lnTo>
                    <a:pt x="4074" y="1415"/>
                  </a:lnTo>
                  <a:close/>
                  <a:moveTo>
                    <a:pt x="4107" y="1415"/>
                  </a:moveTo>
                  <a:lnTo>
                    <a:pt x="4107" y="1408"/>
                  </a:lnTo>
                  <a:lnTo>
                    <a:pt x="4113" y="1408"/>
                  </a:lnTo>
                  <a:lnTo>
                    <a:pt x="4107" y="1415"/>
                  </a:lnTo>
                  <a:close/>
                  <a:moveTo>
                    <a:pt x="4472" y="1408"/>
                  </a:moveTo>
                  <a:lnTo>
                    <a:pt x="4465" y="1408"/>
                  </a:lnTo>
                  <a:lnTo>
                    <a:pt x="4472" y="1408"/>
                  </a:lnTo>
                  <a:close/>
                  <a:moveTo>
                    <a:pt x="4120" y="1408"/>
                  </a:moveTo>
                  <a:lnTo>
                    <a:pt x="4120" y="1402"/>
                  </a:lnTo>
                  <a:lnTo>
                    <a:pt x="4120" y="1408"/>
                  </a:lnTo>
                  <a:close/>
                  <a:moveTo>
                    <a:pt x="4126" y="1408"/>
                  </a:moveTo>
                  <a:lnTo>
                    <a:pt x="4126" y="1402"/>
                  </a:lnTo>
                  <a:lnTo>
                    <a:pt x="4120" y="1402"/>
                  </a:lnTo>
                  <a:lnTo>
                    <a:pt x="4126" y="1402"/>
                  </a:lnTo>
                  <a:lnTo>
                    <a:pt x="4126" y="1408"/>
                  </a:lnTo>
                  <a:close/>
                  <a:moveTo>
                    <a:pt x="4113" y="1408"/>
                  </a:moveTo>
                  <a:lnTo>
                    <a:pt x="4113" y="1415"/>
                  </a:lnTo>
                  <a:lnTo>
                    <a:pt x="4113" y="1408"/>
                  </a:lnTo>
                  <a:lnTo>
                    <a:pt x="4113" y="1402"/>
                  </a:lnTo>
                  <a:lnTo>
                    <a:pt x="4107" y="1402"/>
                  </a:lnTo>
                  <a:lnTo>
                    <a:pt x="4113" y="1395"/>
                  </a:lnTo>
                  <a:lnTo>
                    <a:pt x="4113" y="1402"/>
                  </a:lnTo>
                  <a:lnTo>
                    <a:pt x="4113" y="1408"/>
                  </a:lnTo>
                  <a:close/>
                  <a:moveTo>
                    <a:pt x="4107" y="1402"/>
                  </a:moveTo>
                  <a:lnTo>
                    <a:pt x="4107" y="1395"/>
                  </a:lnTo>
                  <a:lnTo>
                    <a:pt x="4113" y="1395"/>
                  </a:lnTo>
                  <a:lnTo>
                    <a:pt x="4107" y="1395"/>
                  </a:lnTo>
                  <a:lnTo>
                    <a:pt x="4107" y="1402"/>
                  </a:lnTo>
                  <a:close/>
                  <a:moveTo>
                    <a:pt x="4511" y="1389"/>
                  </a:moveTo>
                  <a:lnTo>
                    <a:pt x="4511" y="1382"/>
                  </a:lnTo>
                  <a:lnTo>
                    <a:pt x="4511" y="1389"/>
                  </a:lnTo>
                  <a:close/>
                  <a:moveTo>
                    <a:pt x="4517" y="1376"/>
                  </a:moveTo>
                  <a:lnTo>
                    <a:pt x="4517" y="1382"/>
                  </a:lnTo>
                  <a:lnTo>
                    <a:pt x="4517" y="1376"/>
                  </a:lnTo>
                  <a:close/>
                  <a:moveTo>
                    <a:pt x="3553" y="1369"/>
                  </a:moveTo>
                  <a:lnTo>
                    <a:pt x="3546" y="1369"/>
                  </a:lnTo>
                  <a:lnTo>
                    <a:pt x="3553" y="1369"/>
                  </a:lnTo>
                  <a:close/>
                  <a:moveTo>
                    <a:pt x="3559" y="1363"/>
                  </a:moveTo>
                  <a:lnTo>
                    <a:pt x="3559" y="1369"/>
                  </a:lnTo>
                  <a:lnTo>
                    <a:pt x="3559" y="1363"/>
                  </a:lnTo>
                  <a:close/>
                  <a:moveTo>
                    <a:pt x="4530" y="1369"/>
                  </a:moveTo>
                  <a:lnTo>
                    <a:pt x="4530" y="1363"/>
                  </a:lnTo>
                  <a:lnTo>
                    <a:pt x="4530" y="1369"/>
                  </a:lnTo>
                  <a:close/>
                  <a:moveTo>
                    <a:pt x="4622" y="1363"/>
                  </a:moveTo>
                  <a:lnTo>
                    <a:pt x="4622" y="1369"/>
                  </a:lnTo>
                  <a:lnTo>
                    <a:pt x="4622" y="1363"/>
                  </a:lnTo>
                  <a:close/>
                  <a:moveTo>
                    <a:pt x="4641" y="1356"/>
                  </a:moveTo>
                  <a:lnTo>
                    <a:pt x="4641" y="1363"/>
                  </a:lnTo>
                  <a:lnTo>
                    <a:pt x="4635" y="1363"/>
                  </a:lnTo>
                  <a:lnTo>
                    <a:pt x="4635" y="1356"/>
                  </a:lnTo>
                  <a:lnTo>
                    <a:pt x="4641" y="1356"/>
                  </a:lnTo>
                  <a:close/>
                  <a:moveTo>
                    <a:pt x="4583" y="1350"/>
                  </a:moveTo>
                  <a:lnTo>
                    <a:pt x="4589" y="1356"/>
                  </a:lnTo>
                  <a:lnTo>
                    <a:pt x="4583" y="1356"/>
                  </a:lnTo>
                  <a:lnTo>
                    <a:pt x="4583" y="1363"/>
                  </a:lnTo>
                  <a:lnTo>
                    <a:pt x="4583" y="1369"/>
                  </a:lnTo>
                  <a:lnTo>
                    <a:pt x="4583" y="1376"/>
                  </a:lnTo>
                  <a:lnTo>
                    <a:pt x="4583" y="1382"/>
                  </a:lnTo>
                  <a:lnTo>
                    <a:pt x="4583" y="1389"/>
                  </a:lnTo>
                  <a:lnTo>
                    <a:pt x="4576" y="1389"/>
                  </a:lnTo>
                  <a:lnTo>
                    <a:pt x="4576" y="1395"/>
                  </a:lnTo>
                  <a:lnTo>
                    <a:pt x="4576" y="1402"/>
                  </a:lnTo>
                  <a:lnTo>
                    <a:pt x="4570" y="1402"/>
                  </a:lnTo>
                  <a:lnTo>
                    <a:pt x="4570" y="1408"/>
                  </a:lnTo>
                  <a:lnTo>
                    <a:pt x="4570" y="1415"/>
                  </a:lnTo>
                  <a:lnTo>
                    <a:pt x="4570" y="1408"/>
                  </a:lnTo>
                  <a:lnTo>
                    <a:pt x="4563" y="1408"/>
                  </a:lnTo>
                  <a:lnTo>
                    <a:pt x="4563" y="1402"/>
                  </a:lnTo>
                  <a:lnTo>
                    <a:pt x="4563" y="1395"/>
                  </a:lnTo>
                  <a:lnTo>
                    <a:pt x="4556" y="1395"/>
                  </a:lnTo>
                  <a:lnTo>
                    <a:pt x="4556" y="1389"/>
                  </a:lnTo>
                  <a:lnTo>
                    <a:pt x="4556" y="1382"/>
                  </a:lnTo>
                  <a:lnTo>
                    <a:pt x="4563" y="1376"/>
                  </a:lnTo>
                  <a:lnTo>
                    <a:pt x="4563" y="1369"/>
                  </a:lnTo>
                  <a:lnTo>
                    <a:pt x="4563" y="1363"/>
                  </a:lnTo>
                  <a:lnTo>
                    <a:pt x="4570" y="1363"/>
                  </a:lnTo>
                  <a:lnTo>
                    <a:pt x="4570" y="1356"/>
                  </a:lnTo>
                  <a:lnTo>
                    <a:pt x="4576" y="1356"/>
                  </a:lnTo>
                  <a:lnTo>
                    <a:pt x="4576" y="1350"/>
                  </a:lnTo>
                  <a:lnTo>
                    <a:pt x="4583" y="1350"/>
                  </a:lnTo>
                  <a:close/>
                  <a:moveTo>
                    <a:pt x="4556" y="1343"/>
                  </a:moveTo>
                  <a:lnTo>
                    <a:pt x="4556" y="1350"/>
                  </a:lnTo>
                  <a:lnTo>
                    <a:pt x="4550" y="1350"/>
                  </a:lnTo>
                  <a:lnTo>
                    <a:pt x="4550" y="1343"/>
                  </a:lnTo>
                  <a:lnTo>
                    <a:pt x="4556" y="1343"/>
                  </a:lnTo>
                  <a:close/>
                  <a:moveTo>
                    <a:pt x="3500" y="1330"/>
                  </a:moveTo>
                  <a:lnTo>
                    <a:pt x="3500" y="1337"/>
                  </a:lnTo>
                  <a:lnTo>
                    <a:pt x="3500" y="1330"/>
                  </a:lnTo>
                  <a:close/>
                  <a:moveTo>
                    <a:pt x="4680" y="1324"/>
                  </a:moveTo>
                  <a:lnTo>
                    <a:pt x="4680" y="1330"/>
                  </a:lnTo>
                  <a:lnTo>
                    <a:pt x="4674" y="1330"/>
                  </a:lnTo>
                  <a:lnTo>
                    <a:pt x="4674" y="1337"/>
                  </a:lnTo>
                  <a:lnTo>
                    <a:pt x="4674" y="1330"/>
                  </a:lnTo>
                  <a:lnTo>
                    <a:pt x="4680" y="1324"/>
                  </a:lnTo>
                  <a:lnTo>
                    <a:pt x="4674" y="1324"/>
                  </a:lnTo>
                  <a:lnTo>
                    <a:pt x="4680" y="1324"/>
                  </a:lnTo>
                  <a:lnTo>
                    <a:pt x="4680" y="1317"/>
                  </a:lnTo>
                  <a:lnTo>
                    <a:pt x="4687" y="1317"/>
                  </a:lnTo>
                  <a:lnTo>
                    <a:pt x="4687" y="1324"/>
                  </a:lnTo>
                  <a:lnTo>
                    <a:pt x="4680" y="1324"/>
                  </a:lnTo>
                  <a:close/>
                  <a:moveTo>
                    <a:pt x="3579" y="1317"/>
                  </a:moveTo>
                  <a:lnTo>
                    <a:pt x="3579" y="1324"/>
                  </a:lnTo>
                  <a:lnTo>
                    <a:pt x="3579" y="1317"/>
                  </a:lnTo>
                  <a:close/>
                  <a:moveTo>
                    <a:pt x="3592" y="1317"/>
                  </a:moveTo>
                  <a:lnTo>
                    <a:pt x="3585" y="1317"/>
                  </a:lnTo>
                  <a:lnTo>
                    <a:pt x="3585" y="1324"/>
                  </a:lnTo>
                  <a:lnTo>
                    <a:pt x="3579" y="1324"/>
                  </a:lnTo>
                  <a:lnTo>
                    <a:pt x="3572" y="1324"/>
                  </a:lnTo>
                  <a:lnTo>
                    <a:pt x="3579" y="1324"/>
                  </a:lnTo>
                  <a:lnTo>
                    <a:pt x="3579" y="1317"/>
                  </a:lnTo>
                  <a:lnTo>
                    <a:pt x="3585" y="1317"/>
                  </a:lnTo>
                  <a:lnTo>
                    <a:pt x="3592" y="1317"/>
                  </a:lnTo>
                  <a:close/>
                  <a:moveTo>
                    <a:pt x="4693" y="1304"/>
                  </a:moveTo>
                  <a:lnTo>
                    <a:pt x="4693" y="1298"/>
                  </a:lnTo>
                  <a:lnTo>
                    <a:pt x="4693" y="1304"/>
                  </a:lnTo>
                  <a:close/>
                  <a:moveTo>
                    <a:pt x="4576" y="1298"/>
                  </a:moveTo>
                  <a:lnTo>
                    <a:pt x="4576" y="1291"/>
                  </a:lnTo>
                  <a:lnTo>
                    <a:pt x="4576" y="1298"/>
                  </a:lnTo>
                  <a:close/>
                  <a:moveTo>
                    <a:pt x="4706" y="1285"/>
                  </a:moveTo>
                  <a:lnTo>
                    <a:pt x="4706" y="1291"/>
                  </a:lnTo>
                  <a:lnTo>
                    <a:pt x="4700" y="1291"/>
                  </a:lnTo>
                  <a:lnTo>
                    <a:pt x="4700" y="1298"/>
                  </a:lnTo>
                  <a:lnTo>
                    <a:pt x="4693" y="1291"/>
                  </a:lnTo>
                  <a:lnTo>
                    <a:pt x="4700" y="1291"/>
                  </a:lnTo>
                  <a:lnTo>
                    <a:pt x="4706" y="1285"/>
                  </a:lnTo>
                  <a:lnTo>
                    <a:pt x="4706" y="1291"/>
                  </a:lnTo>
                  <a:lnTo>
                    <a:pt x="4706" y="1285"/>
                  </a:lnTo>
                  <a:close/>
                  <a:moveTo>
                    <a:pt x="3468" y="1265"/>
                  </a:moveTo>
                  <a:lnTo>
                    <a:pt x="3461" y="1265"/>
                  </a:lnTo>
                  <a:lnTo>
                    <a:pt x="3468" y="1258"/>
                  </a:lnTo>
                  <a:lnTo>
                    <a:pt x="3468" y="1265"/>
                  </a:lnTo>
                  <a:close/>
                  <a:moveTo>
                    <a:pt x="4596" y="1258"/>
                  </a:moveTo>
                  <a:lnTo>
                    <a:pt x="4589" y="1258"/>
                  </a:lnTo>
                  <a:lnTo>
                    <a:pt x="4589" y="1252"/>
                  </a:lnTo>
                  <a:lnTo>
                    <a:pt x="4589" y="1258"/>
                  </a:lnTo>
                  <a:lnTo>
                    <a:pt x="4596" y="1258"/>
                  </a:lnTo>
                  <a:close/>
                  <a:moveTo>
                    <a:pt x="4719" y="1252"/>
                  </a:moveTo>
                  <a:lnTo>
                    <a:pt x="4713" y="1252"/>
                  </a:lnTo>
                  <a:lnTo>
                    <a:pt x="4719" y="1252"/>
                  </a:lnTo>
                  <a:lnTo>
                    <a:pt x="4719" y="1245"/>
                  </a:lnTo>
                  <a:lnTo>
                    <a:pt x="4719" y="1252"/>
                  </a:lnTo>
                  <a:close/>
                  <a:moveTo>
                    <a:pt x="4726" y="1252"/>
                  </a:moveTo>
                  <a:lnTo>
                    <a:pt x="4719" y="1252"/>
                  </a:lnTo>
                  <a:lnTo>
                    <a:pt x="4719" y="1245"/>
                  </a:lnTo>
                  <a:lnTo>
                    <a:pt x="4726" y="1245"/>
                  </a:lnTo>
                  <a:lnTo>
                    <a:pt x="4726" y="1239"/>
                  </a:lnTo>
                  <a:lnTo>
                    <a:pt x="4726" y="1245"/>
                  </a:lnTo>
                  <a:lnTo>
                    <a:pt x="4726" y="1252"/>
                  </a:lnTo>
                  <a:close/>
                  <a:moveTo>
                    <a:pt x="4583" y="1226"/>
                  </a:moveTo>
                  <a:lnTo>
                    <a:pt x="4576" y="1226"/>
                  </a:lnTo>
                  <a:lnTo>
                    <a:pt x="4576" y="1219"/>
                  </a:lnTo>
                  <a:lnTo>
                    <a:pt x="4576" y="1226"/>
                  </a:lnTo>
                  <a:lnTo>
                    <a:pt x="4583" y="1226"/>
                  </a:lnTo>
                  <a:close/>
                  <a:moveTo>
                    <a:pt x="4556" y="1213"/>
                  </a:moveTo>
                  <a:lnTo>
                    <a:pt x="4556" y="1219"/>
                  </a:lnTo>
                  <a:lnTo>
                    <a:pt x="4556" y="1213"/>
                  </a:lnTo>
                  <a:lnTo>
                    <a:pt x="4550" y="1213"/>
                  </a:lnTo>
                  <a:lnTo>
                    <a:pt x="4556" y="1213"/>
                  </a:lnTo>
                  <a:close/>
                  <a:moveTo>
                    <a:pt x="4713" y="1213"/>
                  </a:moveTo>
                  <a:lnTo>
                    <a:pt x="4713" y="1206"/>
                  </a:lnTo>
                  <a:lnTo>
                    <a:pt x="4713" y="1213"/>
                  </a:lnTo>
                  <a:close/>
                  <a:moveTo>
                    <a:pt x="4706" y="1213"/>
                  </a:moveTo>
                  <a:lnTo>
                    <a:pt x="4706" y="1206"/>
                  </a:lnTo>
                  <a:lnTo>
                    <a:pt x="4713" y="1206"/>
                  </a:lnTo>
                  <a:lnTo>
                    <a:pt x="4713" y="1213"/>
                  </a:lnTo>
                  <a:lnTo>
                    <a:pt x="4706" y="1213"/>
                  </a:lnTo>
                  <a:close/>
                  <a:moveTo>
                    <a:pt x="4693" y="1206"/>
                  </a:moveTo>
                  <a:lnTo>
                    <a:pt x="4687" y="1206"/>
                  </a:lnTo>
                  <a:lnTo>
                    <a:pt x="4687" y="1200"/>
                  </a:lnTo>
                  <a:lnTo>
                    <a:pt x="4693" y="1200"/>
                  </a:lnTo>
                  <a:lnTo>
                    <a:pt x="4693" y="1206"/>
                  </a:lnTo>
                  <a:close/>
                  <a:moveTo>
                    <a:pt x="4693" y="1200"/>
                  </a:moveTo>
                  <a:lnTo>
                    <a:pt x="4700" y="1200"/>
                  </a:lnTo>
                  <a:lnTo>
                    <a:pt x="4693" y="1200"/>
                  </a:lnTo>
                  <a:lnTo>
                    <a:pt x="4693" y="1193"/>
                  </a:lnTo>
                  <a:lnTo>
                    <a:pt x="4693" y="1200"/>
                  </a:lnTo>
                  <a:close/>
                  <a:moveTo>
                    <a:pt x="4661" y="1193"/>
                  </a:moveTo>
                  <a:lnTo>
                    <a:pt x="4654" y="1193"/>
                  </a:lnTo>
                  <a:lnTo>
                    <a:pt x="4648" y="1193"/>
                  </a:lnTo>
                  <a:lnTo>
                    <a:pt x="4654" y="1193"/>
                  </a:lnTo>
                  <a:lnTo>
                    <a:pt x="4654" y="1187"/>
                  </a:lnTo>
                  <a:lnTo>
                    <a:pt x="4661" y="1187"/>
                  </a:lnTo>
                  <a:lnTo>
                    <a:pt x="4661" y="1193"/>
                  </a:lnTo>
                  <a:close/>
                  <a:moveTo>
                    <a:pt x="4706" y="1187"/>
                  </a:moveTo>
                  <a:lnTo>
                    <a:pt x="4706" y="1180"/>
                  </a:lnTo>
                  <a:lnTo>
                    <a:pt x="4706" y="1187"/>
                  </a:lnTo>
                  <a:close/>
                  <a:moveTo>
                    <a:pt x="4726" y="1187"/>
                  </a:moveTo>
                  <a:lnTo>
                    <a:pt x="4732" y="1187"/>
                  </a:lnTo>
                  <a:lnTo>
                    <a:pt x="4732" y="1193"/>
                  </a:lnTo>
                  <a:lnTo>
                    <a:pt x="4739" y="1193"/>
                  </a:lnTo>
                  <a:lnTo>
                    <a:pt x="4739" y="1200"/>
                  </a:lnTo>
                  <a:lnTo>
                    <a:pt x="4739" y="1206"/>
                  </a:lnTo>
                  <a:lnTo>
                    <a:pt x="4732" y="1206"/>
                  </a:lnTo>
                  <a:lnTo>
                    <a:pt x="4732" y="1213"/>
                  </a:lnTo>
                  <a:lnTo>
                    <a:pt x="4732" y="1219"/>
                  </a:lnTo>
                  <a:lnTo>
                    <a:pt x="4732" y="1226"/>
                  </a:lnTo>
                  <a:lnTo>
                    <a:pt x="4732" y="1232"/>
                  </a:lnTo>
                  <a:lnTo>
                    <a:pt x="4726" y="1232"/>
                  </a:lnTo>
                  <a:lnTo>
                    <a:pt x="4726" y="1226"/>
                  </a:lnTo>
                  <a:lnTo>
                    <a:pt x="4726" y="1232"/>
                  </a:lnTo>
                  <a:lnTo>
                    <a:pt x="4726" y="1239"/>
                  </a:lnTo>
                  <a:lnTo>
                    <a:pt x="4719" y="1239"/>
                  </a:lnTo>
                  <a:lnTo>
                    <a:pt x="4719" y="1232"/>
                  </a:lnTo>
                  <a:lnTo>
                    <a:pt x="4719" y="1226"/>
                  </a:lnTo>
                  <a:lnTo>
                    <a:pt x="4719" y="1232"/>
                  </a:lnTo>
                  <a:lnTo>
                    <a:pt x="4713" y="1232"/>
                  </a:lnTo>
                  <a:lnTo>
                    <a:pt x="4713" y="1226"/>
                  </a:lnTo>
                  <a:lnTo>
                    <a:pt x="4713" y="1219"/>
                  </a:lnTo>
                  <a:lnTo>
                    <a:pt x="4713" y="1213"/>
                  </a:lnTo>
                  <a:lnTo>
                    <a:pt x="4713" y="1219"/>
                  </a:lnTo>
                  <a:lnTo>
                    <a:pt x="4713" y="1213"/>
                  </a:lnTo>
                  <a:lnTo>
                    <a:pt x="4719" y="1213"/>
                  </a:lnTo>
                  <a:lnTo>
                    <a:pt x="4719" y="1206"/>
                  </a:lnTo>
                  <a:lnTo>
                    <a:pt x="4713" y="1206"/>
                  </a:lnTo>
                  <a:lnTo>
                    <a:pt x="4719" y="1206"/>
                  </a:lnTo>
                  <a:lnTo>
                    <a:pt x="4719" y="1200"/>
                  </a:lnTo>
                  <a:lnTo>
                    <a:pt x="4713" y="1200"/>
                  </a:lnTo>
                  <a:lnTo>
                    <a:pt x="4713" y="1193"/>
                  </a:lnTo>
                  <a:lnTo>
                    <a:pt x="4713" y="1200"/>
                  </a:lnTo>
                  <a:lnTo>
                    <a:pt x="4713" y="1206"/>
                  </a:lnTo>
                  <a:lnTo>
                    <a:pt x="4713" y="1200"/>
                  </a:lnTo>
                  <a:lnTo>
                    <a:pt x="4706" y="1206"/>
                  </a:lnTo>
                  <a:lnTo>
                    <a:pt x="4706" y="1200"/>
                  </a:lnTo>
                  <a:lnTo>
                    <a:pt x="4706" y="1193"/>
                  </a:lnTo>
                  <a:lnTo>
                    <a:pt x="4700" y="1193"/>
                  </a:lnTo>
                  <a:lnTo>
                    <a:pt x="4706" y="1193"/>
                  </a:lnTo>
                  <a:lnTo>
                    <a:pt x="4706" y="1187"/>
                  </a:lnTo>
                  <a:lnTo>
                    <a:pt x="4713" y="1187"/>
                  </a:lnTo>
                  <a:lnTo>
                    <a:pt x="4713" y="1180"/>
                  </a:lnTo>
                  <a:lnTo>
                    <a:pt x="4719" y="1180"/>
                  </a:lnTo>
                  <a:lnTo>
                    <a:pt x="4726" y="1180"/>
                  </a:lnTo>
                  <a:lnTo>
                    <a:pt x="4726" y="1187"/>
                  </a:lnTo>
                  <a:close/>
                  <a:moveTo>
                    <a:pt x="4746" y="1180"/>
                  </a:moveTo>
                  <a:lnTo>
                    <a:pt x="4739" y="1180"/>
                  </a:lnTo>
                  <a:lnTo>
                    <a:pt x="4746" y="1180"/>
                  </a:lnTo>
                  <a:close/>
                  <a:moveTo>
                    <a:pt x="4772" y="1174"/>
                  </a:moveTo>
                  <a:lnTo>
                    <a:pt x="4778" y="1174"/>
                  </a:lnTo>
                  <a:lnTo>
                    <a:pt x="4778" y="1180"/>
                  </a:lnTo>
                  <a:lnTo>
                    <a:pt x="4778" y="1187"/>
                  </a:lnTo>
                  <a:lnTo>
                    <a:pt x="4772" y="1187"/>
                  </a:lnTo>
                  <a:lnTo>
                    <a:pt x="4772" y="1193"/>
                  </a:lnTo>
                  <a:lnTo>
                    <a:pt x="4772" y="1187"/>
                  </a:lnTo>
                  <a:lnTo>
                    <a:pt x="4765" y="1187"/>
                  </a:lnTo>
                  <a:lnTo>
                    <a:pt x="4759" y="1193"/>
                  </a:lnTo>
                  <a:lnTo>
                    <a:pt x="4759" y="1200"/>
                  </a:lnTo>
                  <a:lnTo>
                    <a:pt x="4752" y="1200"/>
                  </a:lnTo>
                  <a:lnTo>
                    <a:pt x="4752" y="1206"/>
                  </a:lnTo>
                  <a:lnTo>
                    <a:pt x="4752" y="1200"/>
                  </a:lnTo>
                  <a:lnTo>
                    <a:pt x="4752" y="1206"/>
                  </a:lnTo>
                  <a:lnTo>
                    <a:pt x="4752" y="1200"/>
                  </a:lnTo>
                  <a:lnTo>
                    <a:pt x="4746" y="1200"/>
                  </a:lnTo>
                  <a:lnTo>
                    <a:pt x="4746" y="1193"/>
                  </a:lnTo>
                  <a:lnTo>
                    <a:pt x="4746" y="1187"/>
                  </a:lnTo>
                  <a:lnTo>
                    <a:pt x="4739" y="1193"/>
                  </a:lnTo>
                  <a:lnTo>
                    <a:pt x="4746" y="1187"/>
                  </a:lnTo>
                  <a:lnTo>
                    <a:pt x="4752" y="1187"/>
                  </a:lnTo>
                  <a:lnTo>
                    <a:pt x="4752" y="1180"/>
                  </a:lnTo>
                  <a:lnTo>
                    <a:pt x="4752" y="1174"/>
                  </a:lnTo>
                  <a:lnTo>
                    <a:pt x="4752" y="1180"/>
                  </a:lnTo>
                  <a:lnTo>
                    <a:pt x="4759" y="1180"/>
                  </a:lnTo>
                  <a:lnTo>
                    <a:pt x="4765" y="1180"/>
                  </a:lnTo>
                  <a:lnTo>
                    <a:pt x="4765" y="1174"/>
                  </a:lnTo>
                  <a:lnTo>
                    <a:pt x="4772" y="1174"/>
                  </a:lnTo>
                  <a:close/>
                  <a:moveTo>
                    <a:pt x="4778" y="1167"/>
                  </a:moveTo>
                  <a:lnTo>
                    <a:pt x="4772" y="1167"/>
                  </a:lnTo>
                  <a:lnTo>
                    <a:pt x="4778" y="1167"/>
                  </a:lnTo>
                  <a:close/>
                  <a:moveTo>
                    <a:pt x="4654" y="1174"/>
                  </a:moveTo>
                  <a:lnTo>
                    <a:pt x="4648" y="1174"/>
                  </a:lnTo>
                  <a:lnTo>
                    <a:pt x="4648" y="1167"/>
                  </a:lnTo>
                  <a:lnTo>
                    <a:pt x="4654" y="1167"/>
                  </a:lnTo>
                  <a:lnTo>
                    <a:pt x="4654" y="1174"/>
                  </a:lnTo>
                  <a:close/>
                  <a:moveTo>
                    <a:pt x="4785" y="1174"/>
                  </a:moveTo>
                  <a:lnTo>
                    <a:pt x="4778" y="1174"/>
                  </a:lnTo>
                  <a:lnTo>
                    <a:pt x="4785" y="1167"/>
                  </a:lnTo>
                  <a:lnTo>
                    <a:pt x="4785" y="1174"/>
                  </a:lnTo>
                  <a:close/>
                  <a:moveTo>
                    <a:pt x="4700" y="1174"/>
                  </a:moveTo>
                  <a:lnTo>
                    <a:pt x="4700" y="1167"/>
                  </a:lnTo>
                  <a:lnTo>
                    <a:pt x="4700" y="1174"/>
                  </a:lnTo>
                  <a:close/>
                  <a:moveTo>
                    <a:pt x="4680" y="1161"/>
                  </a:moveTo>
                  <a:lnTo>
                    <a:pt x="4680" y="1167"/>
                  </a:lnTo>
                  <a:lnTo>
                    <a:pt x="4674" y="1167"/>
                  </a:lnTo>
                  <a:lnTo>
                    <a:pt x="4674" y="1161"/>
                  </a:lnTo>
                  <a:lnTo>
                    <a:pt x="4680" y="1161"/>
                  </a:lnTo>
                  <a:close/>
                  <a:moveTo>
                    <a:pt x="4693" y="1161"/>
                  </a:moveTo>
                  <a:lnTo>
                    <a:pt x="4687" y="1161"/>
                  </a:lnTo>
                  <a:lnTo>
                    <a:pt x="4687" y="1167"/>
                  </a:lnTo>
                  <a:lnTo>
                    <a:pt x="4687" y="1161"/>
                  </a:lnTo>
                  <a:lnTo>
                    <a:pt x="4693" y="1161"/>
                  </a:lnTo>
                  <a:close/>
                  <a:moveTo>
                    <a:pt x="3253" y="1148"/>
                  </a:moveTo>
                  <a:lnTo>
                    <a:pt x="3253" y="1154"/>
                  </a:lnTo>
                  <a:lnTo>
                    <a:pt x="3246" y="1154"/>
                  </a:lnTo>
                  <a:lnTo>
                    <a:pt x="3253" y="1154"/>
                  </a:lnTo>
                  <a:lnTo>
                    <a:pt x="3253" y="1161"/>
                  </a:lnTo>
                  <a:lnTo>
                    <a:pt x="3246" y="1161"/>
                  </a:lnTo>
                  <a:lnTo>
                    <a:pt x="3240" y="1161"/>
                  </a:lnTo>
                  <a:lnTo>
                    <a:pt x="3240" y="1167"/>
                  </a:lnTo>
                  <a:lnTo>
                    <a:pt x="3233" y="1167"/>
                  </a:lnTo>
                  <a:lnTo>
                    <a:pt x="3227" y="1167"/>
                  </a:lnTo>
                  <a:lnTo>
                    <a:pt x="3227" y="1161"/>
                  </a:lnTo>
                  <a:lnTo>
                    <a:pt x="3227" y="1154"/>
                  </a:lnTo>
                  <a:lnTo>
                    <a:pt x="3227" y="1161"/>
                  </a:lnTo>
                  <a:lnTo>
                    <a:pt x="3227" y="1154"/>
                  </a:lnTo>
                  <a:lnTo>
                    <a:pt x="3233" y="1154"/>
                  </a:lnTo>
                  <a:lnTo>
                    <a:pt x="3233" y="1148"/>
                  </a:lnTo>
                  <a:lnTo>
                    <a:pt x="3240" y="1154"/>
                  </a:lnTo>
                  <a:lnTo>
                    <a:pt x="3246" y="1154"/>
                  </a:lnTo>
                  <a:lnTo>
                    <a:pt x="3246" y="1148"/>
                  </a:lnTo>
                  <a:lnTo>
                    <a:pt x="3253" y="1148"/>
                  </a:lnTo>
                  <a:lnTo>
                    <a:pt x="3259" y="1148"/>
                  </a:lnTo>
                  <a:lnTo>
                    <a:pt x="3259" y="1141"/>
                  </a:lnTo>
                  <a:lnTo>
                    <a:pt x="3259" y="1148"/>
                  </a:lnTo>
                  <a:lnTo>
                    <a:pt x="3253" y="1148"/>
                  </a:lnTo>
                  <a:close/>
                  <a:moveTo>
                    <a:pt x="4654" y="1108"/>
                  </a:moveTo>
                  <a:lnTo>
                    <a:pt x="4654" y="1102"/>
                  </a:lnTo>
                  <a:lnTo>
                    <a:pt x="4654" y="1108"/>
                  </a:lnTo>
                  <a:close/>
                  <a:moveTo>
                    <a:pt x="4837" y="1095"/>
                  </a:moveTo>
                  <a:lnTo>
                    <a:pt x="4837" y="1102"/>
                  </a:lnTo>
                  <a:lnTo>
                    <a:pt x="4837" y="1095"/>
                  </a:lnTo>
                  <a:lnTo>
                    <a:pt x="4837" y="1089"/>
                  </a:lnTo>
                  <a:lnTo>
                    <a:pt x="4837" y="1095"/>
                  </a:lnTo>
                  <a:close/>
                  <a:moveTo>
                    <a:pt x="3129" y="1056"/>
                  </a:moveTo>
                  <a:lnTo>
                    <a:pt x="3122" y="1056"/>
                  </a:lnTo>
                  <a:lnTo>
                    <a:pt x="3122" y="1050"/>
                  </a:lnTo>
                  <a:lnTo>
                    <a:pt x="3129" y="1050"/>
                  </a:lnTo>
                  <a:lnTo>
                    <a:pt x="3129" y="1056"/>
                  </a:lnTo>
                  <a:close/>
                  <a:moveTo>
                    <a:pt x="4882" y="1030"/>
                  </a:moveTo>
                  <a:lnTo>
                    <a:pt x="4882" y="1037"/>
                  </a:lnTo>
                  <a:lnTo>
                    <a:pt x="4882" y="1043"/>
                  </a:lnTo>
                  <a:lnTo>
                    <a:pt x="4889" y="1043"/>
                  </a:lnTo>
                  <a:lnTo>
                    <a:pt x="4889" y="1050"/>
                  </a:lnTo>
                  <a:lnTo>
                    <a:pt x="4889" y="1056"/>
                  </a:lnTo>
                  <a:lnTo>
                    <a:pt x="4889" y="1063"/>
                  </a:lnTo>
                  <a:lnTo>
                    <a:pt x="4895" y="1063"/>
                  </a:lnTo>
                  <a:lnTo>
                    <a:pt x="4889" y="1069"/>
                  </a:lnTo>
                  <a:lnTo>
                    <a:pt x="4889" y="1076"/>
                  </a:lnTo>
                  <a:lnTo>
                    <a:pt x="4882" y="1076"/>
                  </a:lnTo>
                  <a:lnTo>
                    <a:pt x="4882" y="1082"/>
                  </a:lnTo>
                  <a:lnTo>
                    <a:pt x="4882" y="1089"/>
                  </a:lnTo>
                  <a:lnTo>
                    <a:pt x="4876" y="1089"/>
                  </a:lnTo>
                  <a:lnTo>
                    <a:pt x="4876" y="1095"/>
                  </a:lnTo>
                  <a:lnTo>
                    <a:pt x="4876" y="1102"/>
                  </a:lnTo>
                  <a:lnTo>
                    <a:pt x="4876" y="1108"/>
                  </a:lnTo>
                  <a:lnTo>
                    <a:pt x="4876" y="1115"/>
                  </a:lnTo>
                  <a:lnTo>
                    <a:pt x="4876" y="1121"/>
                  </a:lnTo>
                  <a:lnTo>
                    <a:pt x="4869" y="1121"/>
                  </a:lnTo>
                  <a:lnTo>
                    <a:pt x="4869" y="1128"/>
                  </a:lnTo>
                  <a:lnTo>
                    <a:pt x="4869" y="1134"/>
                  </a:lnTo>
                  <a:lnTo>
                    <a:pt x="4876" y="1141"/>
                  </a:lnTo>
                  <a:lnTo>
                    <a:pt x="4869" y="1148"/>
                  </a:lnTo>
                  <a:lnTo>
                    <a:pt x="4869" y="1154"/>
                  </a:lnTo>
                  <a:lnTo>
                    <a:pt x="4863" y="1154"/>
                  </a:lnTo>
                  <a:lnTo>
                    <a:pt x="4863" y="1161"/>
                  </a:lnTo>
                  <a:lnTo>
                    <a:pt x="4856" y="1161"/>
                  </a:lnTo>
                  <a:lnTo>
                    <a:pt x="4856" y="1154"/>
                  </a:lnTo>
                  <a:lnTo>
                    <a:pt x="4863" y="1148"/>
                  </a:lnTo>
                  <a:lnTo>
                    <a:pt x="4856" y="1148"/>
                  </a:lnTo>
                  <a:lnTo>
                    <a:pt x="4856" y="1154"/>
                  </a:lnTo>
                  <a:lnTo>
                    <a:pt x="4850" y="1154"/>
                  </a:lnTo>
                  <a:lnTo>
                    <a:pt x="4850" y="1161"/>
                  </a:lnTo>
                  <a:lnTo>
                    <a:pt x="4843" y="1167"/>
                  </a:lnTo>
                  <a:lnTo>
                    <a:pt x="4843" y="1161"/>
                  </a:lnTo>
                  <a:lnTo>
                    <a:pt x="4843" y="1154"/>
                  </a:lnTo>
                  <a:lnTo>
                    <a:pt x="4837" y="1154"/>
                  </a:lnTo>
                  <a:lnTo>
                    <a:pt x="4837" y="1161"/>
                  </a:lnTo>
                  <a:lnTo>
                    <a:pt x="4837" y="1167"/>
                  </a:lnTo>
                  <a:lnTo>
                    <a:pt x="4830" y="1167"/>
                  </a:lnTo>
                  <a:lnTo>
                    <a:pt x="4824" y="1167"/>
                  </a:lnTo>
                  <a:lnTo>
                    <a:pt x="4817" y="1167"/>
                  </a:lnTo>
                  <a:lnTo>
                    <a:pt x="4824" y="1167"/>
                  </a:lnTo>
                  <a:lnTo>
                    <a:pt x="4824" y="1161"/>
                  </a:lnTo>
                  <a:lnTo>
                    <a:pt x="4817" y="1161"/>
                  </a:lnTo>
                  <a:lnTo>
                    <a:pt x="4817" y="1167"/>
                  </a:lnTo>
                  <a:lnTo>
                    <a:pt x="4811" y="1161"/>
                  </a:lnTo>
                  <a:lnTo>
                    <a:pt x="4811" y="1154"/>
                  </a:lnTo>
                  <a:lnTo>
                    <a:pt x="4811" y="1161"/>
                  </a:lnTo>
                  <a:lnTo>
                    <a:pt x="4811" y="1167"/>
                  </a:lnTo>
                  <a:lnTo>
                    <a:pt x="4817" y="1167"/>
                  </a:lnTo>
                  <a:lnTo>
                    <a:pt x="4811" y="1174"/>
                  </a:lnTo>
                  <a:lnTo>
                    <a:pt x="4804" y="1174"/>
                  </a:lnTo>
                  <a:lnTo>
                    <a:pt x="4804" y="1180"/>
                  </a:lnTo>
                  <a:lnTo>
                    <a:pt x="4798" y="1180"/>
                  </a:lnTo>
                  <a:lnTo>
                    <a:pt x="4798" y="1187"/>
                  </a:lnTo>
                  <a:lnTo>
                    <a:pt x="4791" y="1187"/>
                  </a:lnTo>
                  <a:lnTo>
                    <a:pt x="4791" y="1180"/>
                  </a:lnTo>
                  <a:lnTo>
                    <a:pt x="4785" y="1180"/>
                  </a:lnTo>
                  <a:lnTo>
                    <a:pt x="4791" y="1174"/>
                  </a:lnTo>
                  <a:lnTo>
                    <a:pt x="4785" y="1174"/>
                  </a:lnTo>
                  <a:lnTo>
                    <a:pt x="4791" y="1174"/>
                  </a:lnTo>
                  <a:lnTo>
                    <a:pt x="4791" y="1167"/>
                  </a:lnTo>
                  <a:lnTo>
                    <a:pt x="4791" y="1161"/>
                  </a:lnTo>
                  <a:lnTo>
                    <a:pt x="4791" y="1167"/>
                  </a:lnTo>
                  <a:lnTo>
                    <a:pt x="4785" y="1167"/>
                  </a:lnTo>
                  <a:lnTo>
                    <a:pt x="4785" y="1161"/>
                  </a:lnTo>
                  <a:lnTo>
                    <a:pt x="4778" y="1161"/>
                  </a:lnTo>
                  <a:lnTo>
                    <a:pt x="4778" y="1167"/>
                  </a:lnTo>
                  <a:lnTo>
                    <a:pt x="4772" y="1167"/>
                  </a:lnTo>
                  <a:lnTo>
                    <a:pt x="4765" y="1167"/>
                  </a:lnTo>
                  <a:lnTo>
                    <a:pt x="4759" y="1174"/>
                  </a:lnTo>
                  <a:lnTo>
                    <a:pt x="4759" y="1167"/>
                  </a:lnTo>
                  <a:lnTo>
                    <a:pt x="4759" y="1174"/>
                  </a:lnTo>
                  <a:lnTo>
                    <a:pt x="4752" y="1174"/>
                  </a:lnTo>
                  <a:lnTo>
                    <a:pt x="4746" y="1174"/>
                  </a:lnTo>
                  <a:lnTo>
                    <a:pt x="4746" y="1180"/>
                  </a:lnTo>
                  <a:lnTo>
                    <a:pt x="4739" y="1180"/>
                  </a:lnTo>
                  <a:lnTo>
                    <a:pt x="4732" y="1180"/>
                  </a:lnTo>
                  <a:lnTo>
                    <a:pt x="4726" y="1180"/>
                  </a:lnTo>
                  <a:lnTo>
                    <a:pt x="4719" y="1180"/>
                  </a:lnTo>
                  <a:lnTo>
                    <a:pt x="4719" y="1174"/>
                  </a:lnTo>
                  <a:lnTo>
                    <a:pt x="4726" y="1174"/>
                  </a:lnTo>
                  <a:lnTo>
                    <a:pt x="4719" y="1174"/>
                  </a:lnTo>
                  <a:lnTo>
                    <a:pt x="4726" y="1167"/>
                  </a:lnTo>
                  <a:lnTo>
                    <a:pt x="4726" y="1174"/>
                  </a:lnTo>
                  <a:lnTo>
                    <a:pt x="4732" y="1167"/>
                  </a:lnTo>
                  <a:lnTo>
                    <a:pt x="4739" y="1167"/>
                  </a:lnTo>
                  <a:lnTo>
                    <a:pt x="4739" y="1161"/>
                  </a:lnTo>
                  <a:lnTo>
                    <a:pt x="4746" y="1161"/>
                  </a:lnTo>
                  <a:lnTo>
                    <a:pt x="4746" y="1154"/>
                  </a:lnTo>
                  <a:lnTo>
                    <a:pt x="4752" y="1154"/>
                  </a:lnTo>
                  <a:lnTo>
                    <a:pt x="4752" y="1148"/>
                  </a:lnTo>
                  <a:lnTo>
                    <a:pt x="4759" y="1148"/>
                  </a:lnTo>
                  <a:lnTo>
                    <a:pt x="4765" y="1148"/>
                  </a:lnTo>
                  <a:lnTo>
                    <a:pt x="4772" y="1148"/>
                  </a:lnTo>
                  <a:lnTo>
                    <a:pt x="4778" y="1148"/>
                  </a:lnTo>
                  <a:lnTo>
                    <a:pt x="4785" y="1148"/>
                  </a:lnTo>
                  <a:lnTo>
                    <a:pt x="4785" y="1141"/>
                  </a:lnTo>
                  <a:lnTo>
                    <a:pt x="4791" y="1141"/>
                  </a:lnTo>
                  <a:lnTo>
                    <a:pt x="4791" y="1148"/>
                  </a:lnTo>
                  <a:lnTo>
                    <a:pt x="4785" y="1148"/>
                  </a:lnTo>
                  <a:lnTo>
                    <a:pt x="4791" y="1148"/>
                  </a:lnTo>
                  <a:lnTo>
                    <a:pt x="4798" y="1148"/>
                  </a:lnTo>
                  <a:lnTo>
                    <a:pt x="4798" y="1141"/>
                  </a:lnTo>
                  <a:lnTo>
                    <a:pt x="4804" y="1141"/>
                  </a:lnTo>
                  <a:lnTo>
                    <a:pt x="4798" y="1148"/>
                  </a:lnTo>
                  <a:lnTo>
                    <a:pt x="4804" y="1148"/>
                  </a:lnTo>
                  <a:lnTo>
                    <a:pt x="4804" y="1141"/>
                  </a:lnTo>
                  <a:lnTo>
                    <a:pt x="4798" y="1141"/>
                  </a:lnTo>
                  <a:lnTo>
                    <a:pt x="4804" y="1134"/>
                  </a:lnTo>
                  <a:lnTo>
                    <a:pt x="4804" y="1128"/>
                  </a:lnTo>
                  <a:lnTo>
                    <a:pt x="4811" y="1128"/>
                  </a:lnTo>
                  <a:lnTo>
                    <a:pt x="4811" y="1121"/>
                  </a:lnTo>
                  <a:lnTo>
                    <a:pt x="4811" y="1115"/>
                  </a:lnTo>
                  <a:lnTo>
                    <a:pt x="4811" y="1108"/>
                  </a:lnTo>
                  <a:lnTo>
                    <a:pt x="4817" y="1108"/>
                  </a:lnTo>
                  <a:lnTo>
                    <a:pt x="4824" y="1108"/>
                  </a:lnTo>
                  <a:lnTo>
                    <a:pt x="4817" y="1108"/>
                  </a:lnTo>
                  <a:lnTo>
                    <a:pt x="4817" y="1115"/>
                  </a:lnTo>
                  <a:lnTo>
                    <a:pt x="4811" y="1115"/>
                  </a:lnTo>
                  <a:lnTo>
                    <a:pt x="4817" y="1115"/>
                  </a:lnTo>
                  <a:lnTo>
                    <a:pt x="4817" y="1121"/>
                  </a:lnTo>
                  <a:lnTo>
                    <a:pt x="4824" y="1121"/>
                  </a:lnTo>
                  <a:lnTo>
                    <a:pt x="4824" y="1115"/>
                  </a:lnTo>
                  <a:lnTo>
                    <a:pt x="4830" y="1115"/>
                  </a:lnTo>
                  <a:lnTo>
                    <a:pt x="4837" y="1115"/>
                  </a:lnTo>
                  <a:lnTo>
                    <a:pt x="4837" y="1108"/>
                  </a:lnTo>
                  <a:lnTo>
                    <a:pt x="4843" y="1108"/>
                  </a:lnTo>
                  <a:lnTo>
                    <a:pt x="4843" y="1102"/>
                  </a:lnTo>
                  <a:lnTo>
                    <a:pt x="4850" y="1095"/>
                  </a:lnTo>
                  <a:lnTo>
                    <a:pt x="4850" y="1089"/>
                  </a:lnTo>
                  <a:lnTo>
                    <a:pt x="4856" y="1089"/>
                  </a:lnTo>
                  <a:lnTo>
                    <a:pt x="4856" y="1082"/>
                  </a:lnTo>
                  <a:lnTo>
                    <a:pt x="4856" y="1076"/>
                  </a:lnTo>
                  <a:lnTo>
                    <a:pt x="4863" y="1069"/>
                  </a:lnTo>
                  <a:lnTo>
                    <a:pt x="4863" y="1063"/>
                  </a:lnTo>
                  <a:lnTo>
                    <a:pt x="4863" y="1056"/>
                  </a:lnTo>
                  <a:lnTo>
                    <a:pt x="4856" y="1056"/>
                  </a:lnTo>
                  <a:lnTo>
                    <a:pt x="4863" y="1056"/>
                  </a:lnTo>
                  <a:lnTo>
                    <a:pt x="4863" y="1050"/>
                  </a:lnTo>
                  <a:lnTo>
                    <a:pt x="4863" y="1043"/>
                  </a:lnTo>
                  <a:lnTo>
                    <a:pt x="4856" y="1043"/>
                  </a:lnTo>
                  <a:lnTo>
                    <a:pt x="4863" y="1043"/>
                  </a:lnTo>
                  <a:lnTo>
                    <a:pt x="4863" y="1037"/>
                  </a:lnTo>
                  <a:lnTo>
                    <a:pt x="4869" y="1037"/>
                  </a:lnTo>
                  <a:lnTo>
                    <a:pt x="4863" y="1030"/>
                  </a:lnTo>
                  <a:lnTo>
                    <a:pt x="4869" y="1030"/>
                  </a:lnTo>
                  <a:lnTo>
                    <a:pt x="4869" y="1037"/>
                  </a:lnTo>
                  <a:lnTo>
                    <a:pt x="4876" y="1037"/>
                  </a:lnTo>
                  <a:lnTo>
                    <a:pt x="4882" y="1037"/>
                  </a:lnTo>
                  <a:lnTo>
                    <a:pt x="4882" y="1030"/>
                  </a:lnTo>
                  <a:lnTo>
                    <a:pt x="4876" y="1030"/>
                  </a:lnTo>
                  <a:lnTo>
                    <a:pt x="4869" y="1030"/>
                  </a:lnTo>
                  <a:lnTo>
                    <a:pt x="4876" y="1024"/>
                  </a:lnTo>
                  <a:lnTo>
                    <a:pt x="4876" y="1030"/>
                  </a:lnTo>
                  <a:lnTo>
                    <a:pt x="4882" y="1030"/>
                  </a:lnTo>
                  <a:close/>
                  <a:moveTo>
                    <a:pt x="3148" y="1011"/>
                  </a:moveTo>
                  <a:lnTo>
                    <a:pt x="3148" y="1017"/>
                  </a:lnTo>
                  <a:lnTo>
                    <a:pt x="3155" y="1017"/>
                  </a:lnTo>
                  <a:lnTo>
                    <a:pt x="3161" y="1017"/>
                  </a:lnTo>
                  <a:lnTo>
                    <a:pt x="3161" y="1024"/>
                  </a:lnTo>
                  <a:lnTo>
                    <a:pt x="3168" y="1024"/>
                  </a:lnTo>
                  <a:lnTo>
                    <a:pt x="3174" y="1030"/>
                  </a:lnTo>
                  <a:lnTo>
                    <a:pt x="3174" y="1037"/>
                  </a:lnTo>
                  <a:lnTo>
                    <a:pt x="3168" y="1037"/>
                  </a:lnTo>
                  <a:lnTo>
                    <a:pt x="3168" y="1030"/>
                  </a:lnTo>
                  <a:lnTo>
                    <a:pt x="3168" y="1037"/>
                  </a:lnTo>
                  <a:lnTo>
                    <a:pt x="3161" y="1030"/>
                  </a:lnTo>
                  <a:lnTo>
                    <a:pt x="3161" y="1037"/>
                  </a:lnTo>
                  <a:lnTo>
                    <a:pt x="3155" y="1037"/>
                  </a:lnTo>
                  <a:lnTo>
                    <a:pt x="3148" y="1037"/>
                  </a:lnTo>
                  <a:lnTo>
                    <a:pt x="3148" y="1043"/>
                  </a:lnTo>
                  <a:lnTo>
                    <a:pt x="3142" y="1043"/>
                  </a:lnTo>
                  <a:lnTo>
                    <a:pt x="3142" y="1050"/>
                  </a:lnTo>
                  <a:lnTo>
                    <a:pt x="3135" y="1050"/>
                  </a:lnTo>
                  <a:lnTo>
                    <a:pt x="3135" y="1056"/>
                  </a:lnTo>
                  <a:lnTo>
                    <a:pt x="3129" y="1056"/>
                  </a:lnTo>
                  <a:lnTo>
                    <a:pt x="3135" y="1050"/>
                  </a:lnTo>
                  <a:lnTo>
                    <a:pt x="3135" y="1043"/>
                  </a:lnTo>
                  <a:lnTo>
                    <a:pt x="3142" y="1043"/>
                  </a:lnTo>
                  <a:lnTo>
                    <a:pt x="3135" y="1043"/>
                  </a:lnTo>
                  <a:lnTo>
                    <a:pt x="3129" y="1043"/>
                  </a:lnTo>
                  <a:lnTo>
                    <a:pt x="3129" y="1037"/>
                  </a:lnTo>
                  <a:lnTo>
                    <a:pt x="3135" y="1037"/>
                  </a:lnTo>
                  <a:lnTo>
                    <a:pt x="3135" y="1030"/>
                  </a:lnTo>
                  <a:lnTo>
                    <a:pt x="3142" y="1030"/>
                  </a:lnTo>
                  <a:lnTo>
                    <a:pt x="3142" y="1024"/>
                  </a:lnTo>
                  <a:lnTo>
                    <a:pt x="3135" y="1024"/>
                  </a:lnTo>
                  <a:lnTo>
                    <a:pt x="3135" y="1017"/>
                  </a:lnTo>
                  <a:lnTo>
                    <a:pt x="3142" y="1011"/>
                  </a:lnTo>
                  <a:lnTo>
                    <a:pt x="3142" y="1017"/>
                  </a:lnTo>
                  <a:lnTo>
                    <a:pt x="3142" y="1011"/>
                  </a:lnTo>
                  <a:lnTo>
                    <a:pt x="3148" y="1011"/>
                  </a:lnTo>
                  <a:close/>
                  <a:moveTo>
                    <a:pt x="4856" y="1011"/>
                  </a:moveTo>
                  <a:lnTo>
                    <a:pt x="4850" y="1011"/>
                  </a:lnTo>
                  <a:lnTo>
                    <a:pt x="4856" y="1011"/>
                  </a:lnTo>
                  <a:close/>
                  <a:moveTo>
                    <a:pt x="4739" y="991"/>
                  </a:moveTo>
                  <a:lnTo>
                    <a:pt x="4732" y="991"/>
                  </a:lnTo>
                  <a:lnTo>
                    <a:pt x="4739" y="991"/>
                  </a:lnTo>
                  <a:close/>
                  <a:moveTo>
                    <a:pt x="4961" y="978"/>
                  </a:moveTo>
                  <a:lnTo>
                    <a:pt x="4967" y="971"/>
                  </a:lnTo>
                  <a:lnTo>
                    <a:pt x="4967" y="978"/>
                  </a:lnTo>
                  <a:lnTo>
                    <a:pt x="4961" y="978"/>
                  </a:lnTo>
                  <a:close/>
                  <a:moveTo>
                    <a:pt x="4954" y="958"/>
                  </a:moveTo>
                  <a:lnTo>
                    <a:pt x="4954" y="965"/>
                  </a:lnTo>
                  <a:lnTo>
                    <a:pt x="4961" y="965"/>
                  </a:lnTo>
                  <a:lnTo>
                    <a:pt x="4954" y="965"/>
                  </a:lnTo>
                  <a:lnTo>
                    <a:pt x="4954" y="971"/>
                  </a:lnTo>
                  <a:lnTo>
                    <a:pt x="4948" y="971"/>
                  </a:lnTo>
                  <a:lnTo>
                    <a:pt x="4948" y="978"/>
                  </a:lnTo>
                  <a:lnTo>
                    <a:pt x="4941" y="978"/>
                  </a:lnTo>
                  <a:lnTo>
                    <a:pt x="4941" y="971"/>
                  </a:lnTo>
                  <a:lnTo>
                    <a:pt x="4948" y="971"/>
                  </a:lnTo>
                  <a:lnTo>
                    <a:pt x="4948" y="965"/>
                  </a:lnTo>
                  <a:lnTo>
                    <a:pt x="4954" y="965"/>
                  </a:lnTo>
                  <a:lnTo>
                    <a:pt x="4954" y="958"/>
                  </a:lnTo>
                  <a:close/>
                  <a:moveTo>
                    <a:pt x="4882" y="945"/>
                  </a:moveTo>
                  <a:lnTo>
                    <a:pt x="4876" y="945"/>
                  </a:lnTo>
                  <a:lnTo>
                    <a:pt x="4882" y="945"/>
                  </a:lnTo>
                  <a:close/>
                  <a:moveTo>
                    <a:pt x="4876" y="945"/>
                  </a:moveTo>
                  <a:lnTo>
                    <a:pt x="4876" y="939"/>
                  </a:lnTo>
                  <a:lnTo>
                    <a:pt x="4876" y="945"/>
                  </a:lnTo>
                  <a:close/>
                  <a:moveTo>
                    <a:pt x="4915" y="971"/>
                  </a:moveTo>
                  <a:lnTo>
                    <a:pt x="4922" y="971"/>
                  </a:lnTo>
                  <a:lnTo>
                    <a:pt x="4928" y="971"/>
                  </a:lnTo>
                  <a:lnTo>
                    <a:pt x="4935" y="971"/>
                  </a:lnTo>
                  <a:lnTo>
                    <a:pt x="4941" y="971"/>
                  </a:lnTo>
                  <a:lnTo>
                    <a:pt x="4941" y="965"/>
                  </a:lnTo>
                  <a:lnTo>
                    <a:pt x="4941" y="971"/>
                  </a:lnTo>
                  <a:lnTo>
                    <a:pt x="4941" y="978"/>
                  </a:lnTo>
                  <a:lnTo>
                    <a:pt x="4941" y="984"/>
                  </a:lnTo>
                  <a:lnTo>
                    <a:pt x="4941" y="978"/>
                  </a:lnTo>
                  <a:lnTo>
                    <a:pt x="4941" y="984"/>
                  </a:lnTo>
                  <a:lnTo>
                    <a:pt x="4948" y="984"/>
                  </a:lnTo>
                  <a:lnTo>
                    <a:pt x="4948" y="991"/>
                  </a:lnTo>
                  <a:lnTo>
                    <a:pt x="4941" y="991"/>
                  </a:lnTo>
                  <a:lnTo>
                    <a:pt x="4935" y="991"/>
                  </a:lnTo>
                  <a:lnTo>
                    <a:pt x="4928" y="998"/>
                  </a:lnTo>
                  <a:lnTo>
                    <a:pt x="4928" y="991"/>
                  </a:lnTo>
                  <a:lnTo>
                    <a:pt x="4922" y="991"/>
                  </a:lnTo>
                  <a:lnTo>
                    <a:pt x="4922" y="998"/>
                  </a:lnTo>
                  <a:lnTo>
                    <a:pt x="4915" y="998"/>
                  </a:lnTo>
                  <a:lnTo>
                    <a:pt x="4915" y="1004"/>
                  </a:lnTo>
                  <a:lnTo>
                    <a:pt x="4915" y="1011"/>
                  </a:lnTo>
                  <a:lnTo>
                    <a:pt x="4909" y="1011"/>
                  </a:lnTo>
                  <a:lnTo>
                    <a:pt x="4909" y="1017"/>
                  </a:lnTo>
                  <a:lnTo>
                    <a:pt x="4909" y="1011"/>
                  </a:lnTo>
                  <a:lnTo>
                    <a:pt x="4902" y="1011"/>
                  </a:lnTo>
                  <a:lnTo>
                    <a:pt x="4895" y="1004"/>
                  </a:lnTo>
                  <a:lnTo>
                    <a:pt x="4889" y="1004"/>
                  </a:lnTo>
                  <a:lnTo>
                    <a:pt x="4882" y="1004"/>
                  </a:lnTo>
                  <a:lnTo>
                    <a:pt x="4876" y="1004"/>
                  </a:lnTo>
                  <a:lnTo>
                    <a:pt x="4876" y="1011"/>
                  </a:lnTo>
                  <a:lnTo>
                    <a:pt x="4876" y="1004"/>
                  </a:lnTo>
                  <a:lnTo>
                    <a:pt x="4869" y="1004"/>
                  </a:lnTo>
                  <a:lnTo>
                    <a:pt x="4863" y="1004"/>
                  </a:lnTo>
                  <a:lnTo>
                    <a:pt x="4863" y="1011"/>
                  </a:lnTo>
                  <a:lnTo>
                    <a:pt x="4869" y="1011"/>
                  </a:lnTo>
                  <a:lnTo>
                    <a:pt x="4876" y="1011"/>
                  </a:lnTo>
                  <a:lnTo>
                    <a:pt x="4876" y="1017"/>
                  </a:lnTo>
                  <a:lnTo>
                    <a:pt x="4869" y="1017"/>
                  </a:lnTo>
                  <a:lnTo>
                    <a:pt x="4869" y="1024"/>
                  </a:lnTo>
                  <a:lnTo>
                    <a:pt x="4863" y="1024"/>
                  </a:lnTo>
                  <a:lnTo>
                    <a:pt x="4863" y="1017"/>
                  </a:lnTo>
                  <a:lnTo>
                    <a:pt x="4863" y="1011"/>
                  </a:lnTo>
                  <a:lnTo>
                    <a:pt x="4856" y="1011"/>
                  </a:lnTo>
                  <a:lnTo>
                    <a:pt x="4856" y="1004"/>
                  </a:lnTo>
                  <a:lnTo>
                    <a:pt x="4856" y="998"/>
                  </a:lnTo>
                  <a:lnTo>
                    <a:pt x="4863" y="998"/>
                  </a:lnTo>
                  <a:lnTo>
                    <a:pt x="4869" y="998"/>
                  </a:lnTo>
                  <a:lnTo>
                    <a:pt x="4869" y="991"/>
                  </a:lnTo>
                  <a:lnTo>
                    <a:pt x="4863" y="991"/>
                  </a:lnTo>
                  <a:lnTo>
                    <a:pt x="4869" y="984"/>
                  </a:lnTo>
                  <a:lnTo>
                    <a:pt x="4876" y="991"/>
                  </a:lnTo>
                  <a:lnTo>
                    <a:pt x="4882" y="991"/>
                  </a:lnTo>
                  <a:lnTo>
                    <a:pt x="4882" y="984"/>
                  </a:lnTo>
                  <a:lnTo>
                    <a:pt x="4882" y="978"/>
                  </a:lnTo>
                  <a:lnTo>
                    <a:pt x="4882" y="971"/>
                  </a:lnTo>
                  <a:lnTo>
                    <a:pt x="4889" y="971"/>
                  </a:lnTo>
                  <a:lnTo>
                    <a:pt x="4889" y="965"/>
                  </a:lnTo>
                  <a:lnTo>
                    <a:pt x="4889" y="958"/>
                  </a:lnTo>
                  <a:lnTo>
                    <a:pt x="4889" y="952"/>
                  </a:lnTo>
                  <a:lnTo>
                    <a:pt x="4882" y="945"/>
                  </a:lnTo>
                  <a:lnTo>
                    <a:pt x="4889" y="939"/>
                  </a:lnTo>
                  <a:lnTo>
                    <a:pt x="4895" y="939"/>
                  </a:lnTo>
                  <a:lnTo>
                    <a:pt x="4895" y="945"/>
                  </a:lnTo>
                  <a:lnTo>
                    <a:pt x="4902" y="952"/>
                  </a:lnTo>
                  <a:lnTo>
                    <a:pt x="4902" y="958"/>
                  </a:lnTo>
                  <a:lnTo>
                    <a:pt x="4909" y="958"/>
                  </a:lnTo>
                  <a:lnTo>
                    <a:pt x="4915" y="965"/>
                  </a:lnTo>
                  <a:lnTo>
                    <a:pt x="4915" y="971"/>
                  </a:lnTo>
                  <a:close/>
                  <a:moveTo>
                    <a:pt x="4993" y="945"/>
                  </a:moveTo>
                  <a:lnTo>
                    <a:pt x="4987" y="945"/>
                  </a:lnTo>
                  <a:lnTo>
                    <a:pt x="4980" y="945"/>
                  </a:lnTo>
                  <a:lnTo>
                    <a:pt x="4980" y="952"/>
                  </a:lnTo>
                  <a:lnTo>
                    <a:pt x="4974" y="952"/>
                  </a:lnTo>
                  <a:lnTo>
                    <a:pt x="4974" y="958"/>
                  </a:lnTo>
                  <a:lnTo>
                    <a:pt x="4967" y="958"/>
                  </a:lnTo>
                  <a:lnTo>
                    <a:pt x="4967" y="965"/>
                  </a:lnTo>
                  <a:lnTo>
                    <a:pt x="4967" y="958"/>
                  </a:lnTo>
                  <a:lnTo>
                    <a:pt x="4967" y="952"/>
                  </a:lnTo>
                  <a:lnTo>
                    <a:pt x="4974" y="952"/>
                  </a:lnTo>
                  <a:lnTo>
                    <a:pt x="4980" y="945"/>
                  </a:lnTo>
                  <a:lnTo>
                    <a:pt x="4980" y="939"/>
                  </a:lnTo>
                  <a:lnTo>
                    <a:pt x="4980" y="945"/>
                  </a:lnTo>
                  <a:lnTo>
                    <a:pt x="4987" y="945"/>
                  </a:lnTo>
                  <a:lnTo>
                    <a:pt x="4987" y="939"/>
                  </a:lnTo>
                  <a:lnTo>
                    <a:pt x="4993" y="939"/>
                  </a:lnTo>
                  <a:lnTo>
                    <a:pt x="4993" y="945"/>
                  </a:lnTo>
                  <a:close/>
                  <a:moveTo>
                    <a:pt x="5013" y="932"/>
                  </a:moveTo>
                  <a:lnTo>
                    <a:pt x="5006" y="939"/>
                  </a:lnTo>
                  <a:lnTo>
                    <a:pt x="5006" y="932"/>
                  </a:lnTo>
                  <a:lnTo>
                    <a:pt x="5013" y="932"/>
                  </a:lnTo>
                  <a:lnTo>
                    <a:pt x="5013" y="926"/>
                  </a:lnTo>
                  <a:lnTo>
                    <a:pt x="5019" y="926"/>
                  </a:lnTo>
                  <a:lnTo>
                    <a:pt x="5013" y="932"/>
                  </a:lnTo>
                  <a:close/>
                  <a:moveTo>
                    <a:pt x="5045" y="906"/>
                  </a:moveTo>
                  <a:lnTo>
                    <a:pt x="5039" y="913"/>
                  </a:lnTo>
                  <a:lnTo>
                    <a:pt x="5045" y="906"/>
                  </a:lnTo>
                  <a:close/>
                  <a:moveTo>
                    <a:pt x="5071" y="867"/>
                  </a:moveTo>
                  <a:lnTo>
                    <a:pt x="5078" y="867"/>
                  </a:lnTo>
                  <a:lnTo>
                    <a:pt x="5071" y="867"/>
                  </a:lnTo>
                  <a:close/>
                  <a:moveTo>
                    <a:pt x="5078" y="861"/>
                  </a:moveTo>
                  <a:lnTo>
                    <a:pt x="5085" y="861"/>
                  </a:lnTo>
                  <a:lnTo>
                    <a:pt x="5078" y="861"/>
                  </a:lnTo>
                  <a:close/>
                  <a:moveTo>
                    <a:pt x="5085" y="854"/>
                  </a:moveTo>
                  <a:lnTo>
                    <a:pt x="5085" y="848"/>
                  </a:lnTo>
                  <a:lnTo>
                    <a:pt x="5085" y="854"/>
                  </a:lnTo>
                  <a:close/>
                  <a:moveTo>
                    <a:pt x="5104" y="834"/>
                  </a:moveTo>
                  <a:lnTo>
                    <a:pt x="5098" y="834"/>
                  </a:lnTo>
                  <a:lnTo>
                    <a:pt x="5098" y="841"/>
                  </a:lnTo>
                  <a:lnTo>
                    <a:pt x="5091" y="841"/>
                  </a:lnTo>
                  <a:lnTo>
                    <a:pt x="5091" y="834"/>
                  </a:lnTo>
                  <a:lnTo>
                    <a:pt x="5098" y="834"/>
                  </a:lnTo>
                  <a:lnTo>
                    <a:pt x="5098" y="828"/>
                  </a:lnTo>
                  <a:lnTo>
                    <a:pt x="5104" y="828"/>
                  </a:lnTo>
                  <a:lnTo>
                    <a:pt x="5104" y="821"/>
                  </a:lnTo>
                  <a:lnTo>
                    <a:pt x="5104" y="828"/>
                  </a:lnTo>
                  <a:lnTo>
                    <a:pt x="5104" y="834"/>
                  </a:lnTo>
                  <a:close/>
                  <a:moveTo>
                    <a:pt x="5111" y="828"/>
                  </a:moveTo>
                  <a:lnTo>
                    <a:pt x="5104" y="828"/>
                  </a:lnTo>
                  <a:lnTo>
                    <a:pt x="5104" y="821"/>
                  </a:lnTo>
                  <a:lnTo>
                    <a:pt x="5111" y="821"/>
                  </a:lnTo>
                  <a:lnTo>
                    <a:pt x="5111" y="828"/>
                  </a:lnTo>
                  <a:close/>
                  <a:moveTo>
                    <a:pt x="4902" y="743"/>
                  </a:moveTo>
                  <a:lnTo>
                    <a:pt x="4909" y="743"/>
                  </a:lnTo>
                  <a:lnTo>
                    <a:pt x="4909" y="750"/>
                  </a:lnTo>
                  <a:lnTo>
                    <a:pt x="4902" y="750"/>
                  </a:lnTo>
                  <a:lnTo>
                    <a:pt x="4902" y="756"/>
                  </a:lnTo>
                  <a:lnTo>
                    <a:pt x="4909" y="756"/>
                  </a:lnTo>
                  <a:lnTo>
                    <a:pt x="4909" y="763"/>
                  </a:lnTo>
                  <a:lnTo>
                    <a:pt x="4909" y="769"/>
                  </a:lnTo>
                  <a:lnTo>
                    <a:pt x="4909" y="776"/>
                  </a:lnTo>
                  <a:lnTo>
                    <a:pt x="4909" y="782"/>
                  </a:lnTo>
                  <a:lnTo>
                    <a:pt x="4909" y="789"/>
                  </a:lnTo>
                  <a:lnTo>
                    <a:pt x="4909" y="782"/>
                  </a:lnTo>
                  <a:lnTo>
                    <a:pt x="4909" y="789"/>
                  </a:lnTo>
                  <a:lnTo>
                    <a:pt x="4909" y="795"/>
                  </a:lnTo>
                  <a:lnTo>
                    <a:pt x="4909" y="802"/>
                  </a:lnTo>
                  <a:lnTo>
                    <a:pt x="4909" y="795"/>
                  </a:lnTo>
                  <a:lnTo>
                    <a:pt x="4909" y="802"/>
                  </a:lnTo>
                  <a:lnTo>
                    <a:pt x="4909" y="808"/>
                  </a:lnTo>
                  <a:lnTo>
                    <a:pt x="4909" y="802"/>
                  </a:lnTo>
                  <a:lnTo>
                    <a:pt x="4915" y="802"/>
                  </a:lnTo>
                  <a:lnTo>
                    <a:pt x="4915" y="808"/>
                  </a:lnTo>
                  <a:lnTo>
                    <a:pt x="4915" y="815"/>
                  </a:lnTo>
                  <a:lnTo>
                    <a:pt x="4915" y="808"/>
                  </a:lnTo>
                  <a:lnTo>
                    <a:pt x="4915" y="815"/>
                  </a:lnTo>
                  <a:lnTo>
                    <a:pt x="4915" y="821"/>
                  </a:lnTo>
                  <a:lnTo>
                    <a:pt x="4915" y="828"/>
                  </a:lnTo>
                  <a:lnTo>
                    <a:pt x="4922" y="834"/>
                  </a:lnTo>
                  <a:lnTo>
                    <a:pt x="4922" y="841"/>
                  </a:lnTo>
                  <a:lnTo>
                    <a:pt x="4928" y="854"/>
                  </a:lnTo>
                  <a:lnTo>
                    <a:pt x="4928" y="861"/>
                  </a:lnTo>
                  <a:lnTo>
                    <a:pt x="4928" y="867"/>
                  </a:lnTo>
                  <a:lnTo>
                    <a:pt x="4935" y="867"/>
                  </a:lnTo>
                  <a:lnTo>
                    <a:pt x="4935" y="874"/>
                  </a:lnTo>
                  <a:lnTo>
                    <a:pt x="4935" y="867"/>
                  </a:lnTo>
                  <a:lnTo>
                    <a:pt x="4928" y="867"/>
                  </a:lnTo>
                  <a:lnTo>
                    <a:pt x="4928" y="861"/>
                  </a:lnTo>
                  <a:lnTo>
                    <a:pt x="4922" y="861"/>
                  </a:lnTo>
                  <a:lnTo>
                    <a:pt x="4922" y="854"/>
                  </a:lnTo>
                  <a:lnTo>
                    <a:pt x="4915" y="854"/>
                  </a:lnTo>
                  <a:lnTo>
                    <a:pt x="4909" y="854"/>
                  </a:lnTo>
                  <a:lnTo>
                    <a:pt x="4915" y="854"/>
                  </a:lnTo>
                  <a:lnTo>
                    <a:pt x="4909" y="854"/>
                  </a:lnTo>
                  <a:lnTo>
                    <a:pt x="4909" y="861"/>
                  </a:lnTo>
                  <a:lnTo>
                    <a:pt x="4909" y="867"/>
                  </a:lnTo>
                  <a:lnTo>
                    <a:pt x="4902" y="867"/>
                  </a:lnTo>
                  <a:lnTo>
                    <a:pt x="4902" y="874"/>
                  </a:lnTo>
                  <a:lnTo>
                    <a:pt x="4902" y="880"/>
                  </a:lnTo>
                  <a:lnTo>
                    <a:pt x="4902" y="887"/>
                  </a:lnTo>
                  <a:lnTo>
                    <a:pt x="4902" y="893"/>
                  </a:lnTo>
                  <a:lnTo>
                    <a:pt x="4902" y="900"/>
                  </a:lnTo>
                  <a:lnTo>
                    <a:pt x="4909" y="900"/>
                  </a:lnTo>
                  <a:lnTo>
                    <a:pt x="4909" y="906"/>
                  </a:lnTo>
                  <a:lnTo>
                    <a:pt x="4909" y="913"/>
                  </a:lnTo>
                  <a:lnTo>
                    <a:pt x="4915" y="913"/>
                  </a:lnTo>
                  <a:lnTo>
                    <a:pt x="4915" y="919"/>
                  </a:lnTo>
                  <a:lnTo>
                    <a:pt x="4915" y="926"/>
                  </a:lnTo>
                  <a:lnTo>
                    <a:pt x="4915" y="919"/>
                  </a:lnTo>
                  <a:lnTo>
                    <a:pt x="4909" y="919"/>
                  </a:lnTo>
                  <a:lnTo>
                    <a:pt x="4915" y="919"/>
                  </a:lnTo>
                  <a:lnTo>
                    <a:pt x="4909" y="913"/>
                  </a:lnTo>
                  <a:lnTo>
                    <a:pt x="4902" y="913"/>
                  </a:lnTo>
                  <a:lnTo>
                    <a:pt x="4895" y="913"/>
                  </a:lnTo>
                  <a:lnTo>
                    <a:pt x="4895" y="919"/>
                  </a:lnTo>
                  <a:lnTo>
                    <a:pt x="4895" y="926"/>
                  </a:lnTo>
                  <a:lnTo>
                    <a:pt x="4895" y="932"/>
                  </a:lnTo>
                  <a:lnTo>
                    <a:pt x="4889" y="932"/>
                  </a:lnTo>
                  <a:lnTo>
                    <a:pt x="4889" y="926"/>
                  </a:lnTo>
                  <a:lnTo>
                    <a:pt x="4889" y="919"/>
                  </a:lnTo>
                  <a:lnTo>
                    <a:pt x="4889" y="913"/>
                  </a:lnTo>
                  <a:lnTo>
                    <a:pt x="4889" y="906"/>
                  </a:lnTo>
                  <a:lnTo>
                    <a:pt x="4895" y="906"/>
                  </a:lnTo>
                  <a:lnTo>
                    <a:pt x="4889" y="906"/>
                  </a:lnTo>
                  <a:lnTo>
                    <a:pt x="4889" y="900"/>
                  </a:lnTo>
                  <a:lnTo>
                    <a:pt x="4889" y="893"/>
                  </a:lnTo>
                  <a:lnTo>
                    <a:pt x="4895" y="887"/>
                  </a:lnTo>
                  <a:lnTo>
                    <a:pt x="4895" y="880"/>
                  </a:lnTo>
                  <a:lnTo>
                    <a:pt x="4895" y="874"/>
                  </a:lnTo>
                  <a:lnTo>
                    <a:pt x="4889" y="874"/>
                  </a:lnTo>
                  <a:lnTo>
                    <a:pt x="4889" y="867"/>
                  </a:lnTo>
                  <a:lnTo>
                    <a:pt x="4889" y="861"/>
                  </a:lnTo>
                  <a:lnTo>
                    <a:pt x="4895" y="861"/>
                  </a:lnTo>
                  <a:lnTo>
                    <a:pt x="4895" y="854"/>
                  </a:lnTo>
                  <a:lnTo>
                    <a:pt x="4895" y="848"/>
                  </a:lnTo>
                  <a:lnTo>
                    <a:pt x="4895" y="841"/>
                  </a:lnTo>
                  <a:lnTo>
                    <a:pt x="4895" y="834"/>
                  </a:lnTo>
                  <a:lnTo>
                    <a:pt x="4895" y="828"/>
                  </a:lnTo>
                  <a:lnTo>
                    <a:pt x="4889" y="828"/>
                  </a:lnTo>
                  <a:lnTo>
                    <a:pt x="4895" y="821"/>
                  </a:lnTo>
                  <a:lnTo>
                    <a:pt x="4895" y="815"/>
                  </a:lnTo>
                  <a:lnTo>
                    <a:pt x="4895" y="808"/>
                  </a:lnTo>
                  <a:lnTo>
                    <a:pt x="4889" y="808"/>
                  </a:lnTo>
                  <a:lnTo>
                    <a:pt x="4889" y="802"/>
                  </a:lnTo>
                  <a:lnTo>
                    <a:pt x="4889" y="795"/>
                  </a:lnTo>
                  <a:lnTo>
                    <a:pt x="4889" y="789"/>
                  </a:lnTo>
                  <a:lnTo>
                    <a:pt x="4889" y="782"/>
                  </a:lnTo>
                  <a:lnTo>
                    <a:pt x="4889" y="776"/>
                  </a:lnTo>
                  <a:lnTo>
                    <a:pt x="4889" y="769"/>
                  </a:lnTo>
                  <a:lnTo>
                    <a:pt x="4889" y="763"/>
                  </a:lnTo>
                  <a:lnTo>
                    <a:pt x="4895" y="763"/>
                  </a:lnTo>
                  <a:lnTo>
                    <a:pt x="4902" y="763"/>
                  </a:lnTo>
                  <a:lnTo>
                    <a:pt x="4902" y="756"/>
                  </a:lnTo>
                  <a:lnTo>
                    <a:pt x="4902" y="750"/>
                  </a:lnTo>
                  <a:lnTo>
                    <a:pt x="4895" y="743"/>
                  </a:lnTo>
                  <a:lnTo>
                    <a:pt x="4902" y="743"/>
                  </a:lnTo>
                  <a:close/>
                  <a:moveTo>
                    <a:pt x="4830" y="743"/>
                  </a:moveTo>
                  <a:lnTo>
                    <a:pt x="4824" y="743"/>
                  </a:lnTo>
                  <a:lnTo>
                    <a:pt x="4830" y="743"/>
                  </a:lnTo>
                  <a:lnTo>
                    <a:pt x="4830" y="737"/>
                  </a:lnTo>
                  <a:lnTo>
                    <a:pt x="4830" y="743"/>
                  </a:lnTo>
                  <a:close/>
                  <a:moveTo>
                    <a:pt x="4824" y="743"/>
                  </a:moveTo>
                  <a:lnTo>
                    <a:pt x="4824" y="737"/>
                  </a:lnTo>
                  <a:lnTo>
                    <a:pt x="4824" y="743"/>
                  </a:lnTo>
                  <a:close/>
                  <a:moveTo>
                    <a:pt x="3031" y="737"/>
                  </a:moveTo>
                  <a:lnTo>
                    <a:pt x="3038" y="737"/>
                  </a:lnTo>
                  <a:lnTo>
                    <a:pt x="3031" y="737"/>
                  </a:lnTo>
                  <a:close/>
                  <a:moveTo>
                    <a:pt x="5287" y="737"/>
                  </a:moveTo>
                  <a:lnTo>
                    <a:pt x="5280" y="737"/>
                  </a:lnTo>
                  <a:lnTo>
                    <a:pt x="5280" y="730"/>
                  </a:lnTo>
                  <a:lnTo>
                    <a:pt x="5287" y="737"/>
                  </a:lnTo>
                  <a:close/>
                  <a:moveTo>
                    <a:pt x="4817" y="724"/>
                  </a:moveTo>
                  <a:lnTo>
                    <a:pt x="4817" y="730"/>
                  </a:lnTo>
                  <a:lnTo>
                    <a:pt x="4811" y="730"/>
                  </a:lnTo>
                  <a:lnTo>
                    <a:pt x="4811" y="724"/>
                  </a:lnTo>
                  <a:lnTo>
                    <a:pt x="4817" y="724"/>
                  </a:lnTo>
                  <a:close/>
                  <a:moveTo>
                    <a:pt x="4830" y="730"/>
                  </a:moveTo>
                  <a:lnTo>
                    <a:pt x="4830" y="737"/>
                  </a:lnTo>
                  <a:lnTo>
                    <a:pt x="4824" y="737"/>
                  </a:lnTo>
                  <a:lnTo>
                    <a:pt x="4824" y="730"/>
                  </a:lnTo>
                  <a:lnTo>
                    <a:pt x="4817" y="730"/>
                  </a:lnTo>
                  <a:lnTo>
                    <a:pt x="4824" y="730"/>
                  </a:lnTo>
                  <a:lnTo>
                    <a:pt x="4824" y="724"/>
                  </a:lnTo>
                  <a:lnTo>
                    <a:pt x="4830" y="724"/>
                  </a:lnTo>
                  <a:lnTo>
                    <a:pt x="4837" y="724"/>
                  </a:lnTo>
                  <a:lnTo>
                    <a:pt x="4830" y="724"/>
                  </a:lnTo>
                  <a:lnTo>
                    <a:pt x="4830" y="730"/>
                  </a:lnTo>
                  <a:close/>
                  <a:moveTo>
                    <a:pt x="3044" y="730"/>
                  </a:moveTo>
                  <a:lnTo>
                    <a:pt x="3051" y="730"/>
                  </a:lnTo>
                  <a:lnTo>
                    <a:pt x="3057" y="730"/>
                  </a:lnTo>
                  <a:lnTo>
                    <a:pt x="3057" y="724"/>
                  </a:lnTo>
                  <a:lnTo>
                    <a:pt x="3057" y="717"/>
                  </a:lnTo>
                  <a:lnTo>
                    <a:pt x="3057" y="724"/>
                  </a:lnTo>
                  <a:lnTo>
                    <a:pt x="3064" y="724"/>
                  </a:lnTo>
                  <a:lnTo>
                    <a:pt x="3070" y="724"/>
                  </a:lnTo>
                  <a:lnTo>
                    <a:pt x="3077" y="724"/>
                  </a:lnTo>
                  <a:lnTo>
                    <a:pt x="3077" y="730"/>
                  </a:lnTo>
                  <a:lnTo>
                    <a:pt x="3083" y="730"/>
                  </a:lnTo>
                  <a:lnTo>
                    <a:pt x="3077" y="730"/>
                  </a:lnTo>
                  <a:lnTo>
                    <a:pt x="3077" y="737"/>
                  </a:lnTo>
                  <a:lnTo>
                    <a:pt x="3077" y="743"/>
                  </a:lnTo>
                  <a:lnTo>
                    <a:pt x="3083" y="743"/>
                  </a:lnTo>
                  <a:lnTo>
                    <a:pt x="3077" y="743"/>
                  </a:lnTo>
                  <a:lnTo>
                    <a:pt x="3070" y="743"/>
                  </a:lnTo>
                  <a:lnTo>
                    <a:pt x="3064" y="743"/>
                  </a:lnTo>
                  <a:lnTo>
                    <a:pt x="3057" y="743"/>
                  </a:lnTo>
                  <a:lnTo>
                    <a:pt x="3051" y="743"/>
                  </a:lnTo>
                  <a:lnTo>
                    <a:pt x="3044" y="743"/>
                  </a:lnTo>
                  <a:lnTo>
                    <a:pt x="3038" y="743"/>
                  </a:lnTo>
                  <a:lnTo>
                    <a:pt x="3038" y="737"/>
                  </a:lnTo>
                  <a:lnTo>
                    <a:pt x="3044" y="737"/>
                  </a:lnTo>
                  <a:lnTo>
                    <a:pt x="3038" y="737"/>
                  </a:lnTo>
                  <a:lnTo>
                    <a:pt x="3038" y="730"/>
                  </a:lnTo>
                  <a:lnTo>
                    <a:pt x="3038" y="737"/>
                  </a:lnTo>
                  <a:lnTo>
                    <a:pt x="3038" y="730"/>
                  </a:lnTo>
                  <a:lnTo>
                    <a:pt x="3044" y="730"/>
                  </a:lnTo>
                  <a:lnTo>
                    <a:pt x="3044" y="724"/>
                  </a:lnTo>
                  <a:lnTo>
                    <a:pt x="3051" y="724"/>
                  </a:lnTo>
                  <a:lnTo>
                    <a:pt x="3051" y="717"/>
                  </a:lnTo>
                  <a:lnTo>
                    <a:pt x="3051" y="724"/>
                  </a:lnTo>
                  <a:lnTo>
                    <a:pt x="3044" y="724"/>
                  </a:lnTo>
                  <a:lnTo>
                    <a:pt x="3044" y="730"/>
                  </a:lnTo>
                  <a:close/>
                  <a:moveTo>
                    <a:pt x="5261" y="717"/>
                  </a:moveTo>
                  <a:lnTo>
                    <a:pt x="5261" y="724"/>
                  </a:lnTo>
                  <a:lnTo>
                    <a:pt x="5261" y="730"/>
                  </a:lnTo>
                  <a:lnTo>
                    <a:pt x="5267" y="730"/>
                  </a:lnTo>
                  <a:lnTo>
                    <a:pt x="5267" y="737"/>
                  </a:lnTo>
                  <a:lnTo>
                    <a:pt x="5267" y="730"/>
                  </a:lnTo>
                  <a:lnTo>
                    <a:pt x="5261" y="730"/>
                  </a:lnTo>
                  <a:lnTo>
                    <a:pt x="5254" y="724"/>
                  </a:lnTo>
                  <a:lnTo>
                    <a:pt x="5254" y="717"/>
                  </a:lnTo>
                  <a:lnTo>
                    <a:pt x="5261" y="717"/>
                  </a:lnTo>
                  <a:close/>
                  <a:moveTo>
                    <a:pt x="5019" y="632"/>
                  </a:moveTo>
                  <a:lnTo>
                    <a:pt x="5026" y="626"/>
                  </a:lnTo>
                  <a:lnTo>
                    <a:pt x="5026" y="632"/>
                  </a:lnTo>
                  <a:lnTo>
                    <a:pt x="5019" y="632"/>
                  </a:lnTo>
                  <a:close/>
                  <a:moveTo>
                    <a:pt x="5234" y="632"/>
                  </a:moveTo>
                  <a:lnTo>
                    <a:pt x="5228" y="632"/>
                  </a:lnTo>
                  <a:lnTo>
                    <a:pt x="5228" y="639"/>
                  </a:lnTo>
                  <a:lnTo>
                    <a:pt x="5221" y="639"/>
                  </a:lnTo>
                  <a:lnTo>
                    <a:pt x="5221" y="645"/>
                  </a:lnTo>
                  <a:lnTo>
                    <a:pt x="5215" y="645"/>
                  </a:lnTo>
                  <a:lnTo>
                    <a:pt x="5215" y="639"/>
                  </a:lnTo>
                  <a:lnTo>
                    <a:pt x="5221" y="639"/>
                  </a:lnTo>
                  <a:lnTo>
                    <a:pt x="5221" y="632"/>
                  </a:lnTo>
                  <a:lnTo>
                    <a:pt x="5228" y="632"/>
                  </a:lnTo>
                  <a:lnTo>
                    <a:pt x="5228" y="626"/>
                  </a:lnTo>
                  <a:lnTo>
                    <a:pt x="5234" y="626"/>
                  </a:lnTo>
                  <a:lnTo>
                    <a:pt x="5234" y="632"/>
                  </a:lnTo>
                  <a:close/>
                  <a:moveTo>
                    <a:pt x="3350" y="489"/>
                  </a:moveTo>
                  <a:lnTo>
                    <a:pt x="3350" y="495"/>
                  </a:lnTo>
                  <a:lnTo>
                    <a:pt x="3344" y="489"/>
                  </a:lnTo>
                  <a:lnTo>
                    <a:pt x="3344" y="495"/>
                  </a:lnTo>
                  <a:lnTo>
                    <a:pt x="3344" y="489"/>
                  </a:lnTo>
                  <a:lnTo>
                    <a:pt x="3350" y="489"/>
                  </a:lnTo>
                  <a:close/>
                  <a:moveTo>
                    <a:pt x="111" y="489"/>
                  </a:moveTo>
                  <a:lnTo>
                    <a:pt x="117" y="482"/>
                  </a:lnTo>
                  <a:lnTo>
                    <a:pt x="117" y="489"/>
                  </a:lnTo>
                  <a:lnTo>
                    <a:pt x="111" y="489"/>
                  </a:lnTo>
                  <a:close/>
                  <a:moveTo>
                    <a:pt x="3279" y="482"/>
                  </a:moveTo>
                  <a:lnTo>
                    <a:pt x="3272" y="482"/>
                  </a:lnTo>
                  <a:lnTo>
                    <a:pt x="3272" y="476"/>
                  </a:lnTo>
                  <a:lnTo>
                    <a:pt x="3279" y="476"/>
                  </a:lnTo>
                  <a:lnTo>
                    <a:pt x="3279" y="482"/>
                  </a:lnTo>
                  <a:close/>
                  <a:moveTo>
                    <a:pt x="3383" y="437"/>
                  </a:moveTo>
                  <a:lnTo>
                    <a:pt x="3377" y="437"/>
                  </a:lnTo>
                  <a:lnTo>
                    <a:pt x="3383" y="437"/>
                  </a:lnTo>
                  <a:close/>
                  <a:moveTo>
                    <a:pt x="3787" y="437"/>
                  </a:moveTo>
                  <a:lnTo>
                    <a:pt x="3794" y="437"/>
                  </a:lnTo>
                  <a:lnTo>
                    <a:pt x="3800" y="437"/>
                  </a:lnTo>
                  <a:lnTo>
                    <a:pt x="3800" y="443"/>
                  </a:lnTo>
                  <a:lnTo>
                    <a:pt x="3794" y="443"/>
                  </a:lnTo>
                  <a:lnTo>
                    <a:pt x="3794" y="437"/>
                  </a:lnTo>
                  <a:lnTo>
                    <a:pt x="3787" y="437"/>
                  </a:lnTo>
                  <a:close/>
                  <a:moveTo>
                    <a:pt x="3507" y="391"/>
                  </a:moveTo>
                  <a:lnTo>
                    <a:pt x="3513" y="391"/>
                  </a:lnTo>
                  <a:lnTo>
                    <a:pt x="3507" y="391"/>
                  </a:lnTo>
                  <a:close/>
                  <a:moveTo>
                    <a:pt x="3611" y="384"/>
                  </a:moveTo>
                  <a:lnTo>
                    <a:pt x="3605" y="384"/>
                  </a:lnTo>
                  <a:lnTo>
                    <a:pt x="3611" y="384"/>
                  </a:lnTo>
                  <a:lnTo>
                    <a:pt x="3611" y="378"/>
                  </a:lnTo>
                  <a:lnTo>
                    <a:pt x="3611" y="384"/>
                  </a:lnTo>
                  <a:close/>
                  <a:moveTo>
                    <a:pt x="3742" y="371"/>
                  </a:moveTo>
                  <a:lnTo>
                    <a:pt x="3742" y="378"/>
                  </a:lnTo>
                  <a:lnTo>
                    <a:pt x="3748" y="378"/>
                  </a:lnTo>
                  <a:lnTo>
                    <a:pt x="3742" y="378"/>
                  </a:lnTo>
                  <a:lnTo>
                    <a:pt x="3742" y="371"/>
                  </a:lnTo>
                  <a:lnTo>
                    <a:pt x="3735" y="371"/>
                  </a:lnTo>
                  <a:lnTo>
                    <a:pt x="3742" y="371"/>
                  </a:lnTo>
                  <a:close/>
                  <a:moveTo>
                    <a:pt x="3631" y="371"/>
                  </a:moveTo>
                  <a:lnTo>
                    <a:pt x="3637" y="371"/>
                  </a:lnTo>
                  <a:lnTo>
                    <a:pt x="3631" y="371"/>
                  </a:lnTo>
                  <a:lnTo>
                    <a:pt x="3631" y="365"/>
                  </a:lnTo>
                  <a:lnTo>
                    <a:pt x="3624" y="365"/>
                  </a:lnTo>
                  <a:lnTo>
                    <a:pt x="3631" y="365"/>
                  </a:lnTo>
                  <a:lnTo>
                    <a:pt x="3631" y="371"/>
                  </a:lnTo>
                  <a:close/>
                  <a:moveTo>
                    <a:pt x="3259" y="365"/>
                  </a:moveTo>
                  <a:lnTo>
                    <a:pt x="3253" y="365"/>
                  </a:lnTo>
                  <a:lnTo>
                    <a:pt x="3259" y="365"/>
                  </a:lnTo>
                  <a:close/>
                  <a:moveTo>
                    <a:pt x="3755" y="365"/>
                  </a:moveTo>
                  <a:lnTo>
                    <a:pt x="3748" y="365"/>
                  </a:lnTo>
                  <a:lnTo>
                    <a:pt x="3755" y="365"/>
                  </a:lnTo>
                  <a:close/>
                  <a:moveTo>
                    <a:pt x="3500" y="371"/>
                  </a:moveTo>
                  <a:lnTo>
                    <a:pt x="3494" y="378"/>
                  </a:lnTo>
                  <a:lnTo>
                    <a:pt x="3494" y="371"/>
                  </a:lnTo>
                  <a:lnTo>
                    <a:pt x="3494" y="378"/>
                  </a:lnTo>
                  <a:lnTo>
                    <a:pt x="3487" y="378"/>
                  </a:lnTo>
                  <a:lnTo>
                    <a:pt x="3481" y="384"/>
                  </a:lnTo>
                  <a:lnTo>
                    <a:pt x="3474" y="384"/>
                  </a:lnTo>
                  <a:lnTo>
                    <a:pt x="3468" y="378"/>
                  </a:lnTo>
                  <a:lnTo>
                    <a:pt x="3468" y="371"/>
                  </a:lnTo>
                  <a:lnTo>
                    <a:pt x="3468" y="365"/>
                  </a:lnTo>
                  <a:lnTo>
                    <a:pt x="3474" y="365"/>
                  </a:lnTo>
                  <a:lnTo>
                    <a:pt x="3481" y="365"/>
                  </a:lnTo>
                  <a:lnTo>
                    <a:pt x="3487" y="365"/>
                  </a:lnTo>
                  <a:lnTo>
                    <a:pt x="3494" y="365"/>
                  </a:lnTo>
                  <a:lnTo>
                    <a:pt x="3494" y="371"/>
                  </a:lnTo>
                  <a:lnTo>
                    <a:pt x="3500" y="371"/>
                  </a:lnTo>
                  <a:close/>
                  <a:moveTo>
                    <a:pt x="5189" y="378"/>
                  </a:moveTo>
                  <a:lnTo>
                    <a:pt x="5182" y="378"/>
                  </a:lnTo>
                  <a:lnTo>
                    <a:pt x="5182" y="371"/>
                  </a:lnTo>
                  <a:lnTo>
                    <a:pt x="5182" y="365"/>
                  </a:lnTo>
                  <a:lnTo>
                    <a:pt x="5182" y="358"/>
                  </a:lnTo>
                  <a:lnTo>
                    <a:pt x="5189" y="358"/>
                  </a:lnTo>
                  <a:lnTo>
                    <a:pt x="5189" y="365"/>
                  </a:lnTo>
                  <a:lnTo>
                    <a:pt x="5182" y="365"/>
                  </a:lnTo>
                  <a:lnTo>
                    <a:pt x="5182" y="371"/>
                  </a:lnTo>
                  <a:lnTo>
                    <a:pt x="5189" y="371"/>
                  </a:lnTo>
                  <a:lnTo>
                    <a:pt x="5189" y="378"/>
                  </a:lnTo>
                  <a:close/>
                  <a:moveTo>
                    <a:pt x="3755" y="365"/>
                  </a:moveTo>
                  <a:lnTo>
                    <a:pt x="3755" y="358"/>
                  </a:lnTo>
                  <a:lnTo>
                    <a:pt x="3755" y="365"/>
                  </a:lnTo>
                  <a:close/>
                  <a:moveTo>
                    <a:pt x="5189" y="365"/>
                  </a:moveTo>
                  <a:lnTo>
                    <a:pt x="5189" y="358"/>
                  </a:lnTo>
                  <a:lnTo>
                    <a:pt x="5189" y="365"/>
                  </a:lnTo>
                  <a:close/>
                  <a:moveTo>
                    <a:pt x="5189" y="358"/>
                  </a:moveTo>
                  <a:lnTo>
                    <a:pt x="5195" y="358"/>
                  </a:lnTo>
                  <a:lnTo>
                    <a:pt x="5189" y="358"/>
                  </a:lnTo>
                  <a:close/>
                  <a:moveTo>
                    <a:pt x="5306" y="352"/>
                  </a:moveTo>
                  <a:lnTo>
                    <a:pt x="5306" y="358"/>
                  </a:lnTo>
                  <a:lnTo>
                    <a:pt x="5300" y="358"/>
                  </a:lnTo>
                  <a:lnTo>
                    <a:pt x="5293" y="358"/>
                  </a:lnTo>
                  <a:lnTo>
                    <a:pt x="5287" y="358"/>
                  </a:lnTo>
                  <a:lnTo>
                    <a:pt x="5287" y="352"/>
                  </a:lnTo>
                  <a:lnTo>
                    <a:pt x="5280" y="352"/>
                  </a:lnTo>
                  <a:lnTo>
                    <a:pt x="5287" y="352"/>
                  </a:lnTo>
                  <a:lnTo>
                    <a:pt x="5293" y="345"/>
                  </a:lnTo>
                  <a:lnTo>
                    <a:pt x="5293" y="352"/>
                  </a:lnTo>
                  <a:lnTo>
                    <a:pt x="5300" y="352"/>
                  </a:lnTo>
                  <a:lnTo>
                    <a:pt x="5306" y="352"/>
                  </a:lnTo>
                  <a:close/>
                  <a:moveTo>
                    <a:pt x="3996" y="345"/>
                  </a:moveTo>
                  <a:lnTo>
                    <a:pt x="3989" y="345"/>
                  </a:lnTo>
                  <a:lnTo>
                    <a:pt x="3996" y="339"/>
                  </a:lnTo>
                  <a:lnTo>
                    <a:pt x="3996" y="345"/>
                  </a:lnTo>
                  <a:close/>
                  <a:moveTo>
                    <a:pt x="3637" y="339"/>
                  </a:moveTo>
                  <a:lnTo>
                    <a:pt x="3637" y="345"/>
                  </a:lnTo>
                  <a:lnTo>
                    <a:pt x="3644" y="345"/>
                  </a:lnTo>
                  <a:lnTo>
                    <a:pt x="3650" y="352"/>
                  </a:lnTo>
                  <a:lnTo>
                    <a:pt x="3657" y="352"/>
                  </a:lnTo>
                  <a:lnTo>
                    <a:pt x="3650" y="358"/>
                  </a:lnTo>
                  <a:lnTo>
                    <a:pt x="3644" y="358"/>
                  </a:lnTo>
                  <a:lnTo>
                    <a:pt x="3637" y="358"/>
                  </a:lnTo>
                  <a:lnTo>
                    <a:pt x="3637" y="352"/>
                  </a:lnTo>
                  <a:lnTo>
                    <a:pt x="3631" y="352"/>
                  </a:lnTo>
                  <a:lnTo>
                    <a:pt x="3624" y="345"/>
                  </a:lnTo>
                  <a:lnTo>
                    <a:pt x="3624" y="339"/>
                  </a:lnTo>
                  <a:lnTo>
                    <a:pt x="3624" y="345"/>
                  </a:lnTo>
                  <a:lnTo>
                    <a:pt x="3631" y="345"/>
                  </a:lnTo>
                  <a:lnTo>
                    <a:pt x="3624" y="339"/>
                  </a:lnTo>
                  <a:lnTo>
                    <a:pt x="3631" y="339"/>
                  </a:lnTo>
                  <a:lnTo>
                    <a:pt x="3637" y="339"/>
                  </a:lnTo>
                  <a:close/>
                  <a:moveTo>
                    <a:pt x="4002" y="339"/>
                  </a:moveTo>
                  <a:lnTo>
                    <a:pt x="4002" y="332"/>
                  </a:lnTo>
                  <a:lnTo>
                    <a:pt x="4002" y="339"/>
                  </a:lnTo>
                  <a:close/>
                  <a:moveTo>
                    <a:pt x="3605" y="332"/>
                  </a:moveTo>
                  <a:lnTo>
                    <a:pt x="3598" y="332"/>
                  </a:lnTo>
                  <a:lnTo>
                    <a:pt x="3605" y="332"/>
                  </a:lnTo>
                  <a:close/>
                  <a:moveTo>
                    <a:pt x="4002" y="332"/>
                  </a:moveTo>
                  <a:lnTo>
                    <a:pt x="3996" y="332"/>
                  </a:lnTo>
                  <a:lnTo>
                    <a:pt x="4002" y="332"/>
                  </a:lnTo>
                  <a:lnTo>
                    <a:pt x="4002" y="339"/>
                  </a:lnTo>
                  <a:lnTo>
                    <a:pt x="3996" y="339"/>
                  </a:lnTo>
                  <a:lnTo>
                    <a:pt x="3996" y="332"/>
                  </a:lnTo>
                  <a:lnTo>
                    <a:pt x="3996" y="326"/>
                  </a:lnTo>
                  <a:lnTo>
                    <a:pt x="4002" y="326"/>
                  </a:lnTo>
                  <a:lnTo>
                    <a:pt x="4002" y="332"/>
                  </a:lnTo>
                  <a:close/>
                  <a:moveTo>
                    <a:pt x="5176" y="326"/>
                  </a:moveTo>
                  <a:lnTo>
                    <a:pt x="5169" y="326"/>
                  </a:lnTo>
                  <a:lnTo>
                    <a:pt x="5176" y="326"/>
                  </a:lnTo>
                  <a:close/>
                  <a:moveTo>
                    <a:pt x="3996" y="326"/>
                  </a:moveTo>
                  <a:lnTo>
                    <a:pt x="3996" y="319"/>
                  </a:lnTo>
                  <a:lnTo>
                    <a:pt x="3996" y="326"/>
                  </a:lnTo>
                  <a:close/>
                  <a:moveTo>
                    <a:pt x="3989" y="326"/>
                  </a:moveTo>
                  <a:lnTo>
                    <a:pt x="3983" y="326"/>
                  </a:lnTo>
                  <a:lnTo>
                    <a:pt x="3983" y="319"/>
                  </a:lnTo>
                  <a:lnTo>
                    <a:pt x="3989" y="319"/>
                  </a:lnTo>
                  <a:lnTo>
                    <a:pt x="3989" y="326"/>
                  </a:lnTo>
                  <a:close/>
                  <a:moveTo>
                    <a:pt x="3540" y="313"/>
                  </a:moveTo>
                  <a:lnTo>
                    <a:pt x="3533" y="313"/>
                  </a:lnTo>
                  <a:lnTo>
                    <a:pt x="3540" y="313"/>
                  </a:lnTo>
                  <a:lnTo>
                    <a:pt x="3540" y="319"/>
                  </a:lnTo>
                  <a:lnTo>
                    <a:pt x="3533" y="319"/>
                  </a:lnTo>
                  <a:lnTo>
                    <a:pt x="3533" y="313"/>
                  </a:lnTo>
                  <a:lnTo>
                    <a:pt x="3527" y="313"/>
                  </a:lnTo>
                  <a:lnTo>
                    <a:pt x="3533" y="313"/>
                  </a:lnTo>
                  <a:lnTo>
                    <a:pt x="3540" y="313"/>
                  </a:lnTo>
                  <a:close/>
                  <a:moveTo>
                    <a:pt x="4830" y="306"/>
                  </a:moveTo>
                  <a:lnTo>
                    <a:pt x="4824" y="313"/>
                  </a:lnTo>
                  <a:lnTo>
                    <a:pt x="4824" y="306"/>
                  </a:lnTo>
                  <a:lnTo>
                    <a:pt x="4817" y="306"/>
                  </a:lnTo>
                  <a:lnTo>
                    <a:pt x="4824" y="306"/>
                  </a:lnTo>
                  <a:lnTo>
                    <a:pt x="4824" y="313"/>
                  </a:lnTo>
                  <a:lnTo>
                    <a:pt x="4817" y="313"/>
                  </a:lnTo>
                  <a:lnTo>
                    <a:pt x="4817" y="306"/>
                  </a:lnTo>
                  <a:lnTo>
                    <a:pt x="4824" y="306"/>
                  </a:lnTo>
                  <a:lnTo>
                    <a:pt x="4830" y="306"/>
                  </a:lnTo>
                  <a:close/>
                  <a:moveTo>
                    <a:pt x="4837" y="306"/>
                  </a:moveTo>
                  <a:lnTo>
                    <a:pt x="4837" y="300"/>
                  </a:lnTo>
                  <a:lnTo>
                    <a:pt x="4843" y="300"/>
                  </a:lnTo>
                  <a:lnTo>
                    <a:pt x="4837" y="306"/>
                  </a:lnTo>
                  <a:close/>
                  <a:moveTo>
                    <a:pt x="4667" y="293"/>
                  </a:moveTo>
                  <a:lnTo>
                    <a:pt x="4661" y="293"/>
                  </a:lnTo>
                  <a:lnTo>
                    <a:pt x="4667" y="293"/>
                  </a:lnTo>
                  <a:close/>
                  <a:moveTo>
                    <a:pt x="4661" y="287"/>
                  </a:moveTo>
                  <a:lnTo>
                    <a:pt x="4654" y="287"/>
                  </a:lnTo>
                  <a:lnTo>
                    <a:pt x="4654" y="280"/>
                  </a:lnTo>
                  <a:lnTo>
                    <a:pt x="4661" y="280"/>
                  </a:lnTo>
                  <a:lnTo>
                    <a:pt x="4661" y="287"/>
                  </a:lnTo>
                  <a:close/>
                  <a:moveTo>
                    <a:pt x="3918" y="287"/>
                  </a:moveTo>
                  <a:lnTo>
                    <a:pt x="3911" y="287"/>
                  </a:lnTo>
                  <a:lnTo>
                    <a:pt x="3905" y="287"/>
                  </a:lnTo>
                  <a:lnTo>
                    <a:pt x="3905" y="280"/>
                  </a:lnTo>
                  <a:lnTo>
                    <a:pt x="3911" y="280"/>
                  </a:lnTo>
                  <a:lnTo>
                    <a:pt x="3911" y="274"/>
                  </a:lnTo>
                  <a:lnTo>
                    <a:pt x="3918" y="274"/>
                  </a:lnTo>
                  <a:lnTo>
                    <a:pt x="3924" y="280"/>
                  </a:lnTo>
                  <a:lnTo>
                    <a:pt x="3918" y="280"/>
                  </a:lnTo>
                  <a:lnTo>
                    <a:pt x="3918" y="287"/>
                  </a:lnTo>
                  <a:close/>
                  <a:moveTo>
                    <a:pt x="4680" y="280"/>
                  </a:moveTo>
                  <a:lnTo>
                    <a:pt x="4687" y="280"/>
                  </a:lnTo>
                  <a:lnTo>
                    <a:pt x="4693" y="280"/>
                  </a:lnTo>
                  <a:lnTo>
                    <a:pt x="4700" y="280"/>
                  </a:lnTo>
                  <a:lnTo>
                    <a:pt x="4700" y="287"/>
                  </a:lnTo>
                  <a:lnTo>
                    <a:pt x="4700" y="293"/>
                  </a:lnTo>
                  <a:lnTo>
                    <a:pt x="4700" y="287"/>
                  </a:lnTo>
                  <a:lnTo>
                    <a:pt x="4700" y="293"/>
                  </a:lnTo>
                  <a:lnTo>
                    <a:pt x="4693" y="293"/>
                  </a:lnTo>
                  <a:lnTo>
                    <a:pt x="4687" y="293"/>
                  </a:lnTo>
                  <a:lnTo>
                    <a:pt x="4687" y="287"/>
                  </a:lnTo>
                  <a:lnTo>
                    <a:pt x="4680" y="287"/>
                  </a:lnTo>
                  <a:lnTo>
                    <a:pt x="4674" y="287"/>
                  </a:lnTo>
                  <a:lnTo>
                    <a:pt x="4674" y="280"/>
                  </a:lnTo>
                  <a:lnTo>
                    <a:pt x="4667" y="280"/>
                  </a:lnTo>
                  <a:lnTo>
                    <a:pt x="4661" y="280"/>
                  </a:lnTo>
                  <a:lnTo>
                    <a:pt x="4667" y="280"/>
                  </a:lnTo>
                  <a:lnTo>
                    <a:pt x="4667" y="274"/>
                  </a:lnTo>
                  <a:lnTo>
                    <a:pt x="4674" y="274"/>
                  </a:lnTo>
                  <a:lnTo>
                    <a:pt x="4680" y="274"/>
                  </a:lnTo>
                  <a:lnTo>
                    <a:pt x="4680" y="280"/>
                  </a:lnTo>
                  <a:close/>
                  <a:moveTo>
                    <a:pt x="4693" y="280"/>
                  </a:moveTo>
                  <a:lnTo>
                    <a:pt x="4687" y="280"/>
                  </a:lnTo>
                  <a:lnTo>
                    <a:pt x="4680" y="280"/>
                  </a:lnTo>
                  <a:lnTo>
                    <a:pt x="4680" y="274"/>
                  </a:lnTo>
                  <a:lnTo>
                    <a:pt x="4687" y="274"/>
                  </a:lnTo>
                  <a:lnTo>
                    <a:pt x="4693" y="274"/>
                  </a:lnTo>
                  <a:lnTo>
                    <a:pt x="4693" y="280"/>
                  </a:lnTo>
                  <a:close/>
                  <a:moveTo>
                    <a:pt x="4700" y="274"/>
                  </a:moveTo>
                  <a:lnTo>
                    <a:pt x="4693" y="274"/>
                  </a:lnTo>
                  <a:lnTo>
                    <a:pt x="4687" y="274"/>
                  </a:lnTo>
                  <a:lnTo>
                    <a:pt x="4680" y="274"/>
                  </a:lnTo>
                  <a:lnTo>
                    <a:pt x="4674" y="274"/>
                  </a:lnTo>
                  <a:lnTo>
                    <a:pt x="4667" y="274"/>
                  </a:lnTo>
                  <a:lnTo>
                    <a:pt x="4674" y="274"/>
                  </a:lnTo>
                  <a:lnTo>
                    <a:pt x="4680" y="274"/>
                  </a:lnTo>
                  <a:lnTo>
                    <a:pt x="4687" y="274"/>
                  </a:lnTo>
                  <a:lnTo>
                    <a:pt x="4693" y="274"/>
                  </a:lnTo>
                  <a:lnTo>
                    <a:pt x="4700" y="274"/>
                  </a:lnTo>
                  <a:close/>
                  <a:moveTo>
                    <a:pt x="4700" y="267"/>
                  </a:moveTo>
                  <a:lnTo>
                    <a:pt x="4700" y="274"/>
                  </a:lnTo>
                  <a:lnTo>
                    <a:pt x="4693" y="274"/>
                  </a:lnTo>
                  <a:lnTo>
                    <a:pt x="4687" y="274"/>
                  </a:lnTo>
                  <a:lnTo>
                    <a:pt x="4680" y="274"/>
                  </a:lnTo>
                  <a:lnTo>
                    <a:pt x="4680" y="267"/>
                  </a:lnTo>
                  <a:lnTo>
                    <a:pt x="4687" y="267"/>
                  </a:lnTo>
                  <a:lnTo>
                    <a:pt x="4693" y="267"/>
                  </a:lnTo>
                  <a:lnTo>
                    <a:pt x="4700" y="267"/>
                  </a:lnTo>
                  <a:close/>
                  <a:moveTo>
                    <a:pt x="4602" y="267"/>
                  </a:moveTo>
                  <a:lnTo>
                    <a:pt x="4609" y="267"/>
                  </a:lnTo>
                  <a:lnTo>
                    <a:pt x="4609" y="274"/>
                  </a:lnTo>
                  <a:lnTo>
                    <a:pt x="4602" y="274"/>
                  </a:lnTo>
                  <a:lnTo>
                    <a:pt x="4596" y="267"/>
                  </a:lnTo>
                  <a:lnTo>
                    <a:pt x="4589" y="267"/>
                  </a:lnTo>
                  <a:lnTo>
                    <a:pt x="4596" y="267"/>
                  </a:lnTo>
                  <a:lnTo>
                    <a:pt x="4602" y="267"/>
                  </a:lnTo>
                  <a:close/>
                  <a:moveTo>
                    <a:pt x="4693" y="267"/>
                  </a:moveTo>
                  <a:lnTo>
                    <a:pt x="4700" y="267"/>
                  </a:lnTo>
                  <a:lnTo>
                    <a:pt x="4693" y="267"/>
                  </a:lnTo>
                  <a:close/>
                  <a:moveTo>
                    <a:pt x="4596" y="267"/>
                  </a:moveTo>
                  <a:lnTo>
                    <a:pt x="4589" y="267"/>
                  </a:lnTo>
                  <a:lnTo>
                    <a:pt x="4596" y="267"/>
                  </a:lnTo>
                  <a:close/>
                  <a:moveTo>
                    <a:pt x="3944" y="274"/>
                  </a:moveTo>
                  <a:lnTo>
                    <a:pt x="3937" y="274"/>
                  </a:lnTo>
                  <a:lnTo>
                    <a:pt x="3931" y="274"/>
                  </a:lnTo>
                  <a:lnTo>
                    <a:pt x="3931" y="267"/>
                  </a:lnTo>
                  <a:lnTo>
                    <a:pt x="3937" y="267"/>
                  </a:lnTo>
                  <a:lnTo>
                    <a:pt x="3937" y="260"/>
                  </a:lnTo>
                  <a:lnTo>
                    <a:pt x="3937" y="267"/>
                  </a:lnTo>
                  <a:lnTo>
                    <a:pt x="3944" y="267"/>
                  </a:lnTo>
                  <a:lnTo>
                    <a:pt x="3944" y="274"/>
                  </a:lnTo>
                  <a:close/>
                  <a:moveTo>
                    <a:pt x="3872" y="260"/>
                  </a:moveTo>
                  <a:lnTo>
                    <a:pt x="3865" y="267"/>
                  </a:lnTo>
                  <a:lnTo>
                    <a:pt x="3872" y="267"/>
                  </a:lnTo>
                  <a:lnTo>
                    <a:pt x="3865" y="267"/>
                  </a:lnTo>
                  <a:lnTo>
                    <a:pt x="3859" y="267"/>
                  </a:lnTo>
                  <a:lnTo>
                    <a:pt x="3859" y="260"/>
                  </a:lnTo>
                  <a:lnTo>
                    <a:pt x="3865" y="260"/>
                  </a:lnTo>
                  <a:lnTo>
                    <a:pt x="3872" y="260"/>
                  </a:lnTo>
                  <a:close/>
                  <a:moveTo>
                    <a:pt x="4563" y="267"/>
                  </a:moveTo>
                  <a:lnTo>
                    <a:pt x="4556" y="267"/>
                  </a:lnTo>
                  <a:lnTo>
                    <a:pt x="4550" y="260"/>
                  </a:lnTo>
                  <a:lnTo>
                    <a:pt x="4556" y="260"/>
                  </a:lnTo>
                  <a:lnTo>
                    <a:pt x="4563" y="260"/>
                  </a:lnTo>
                  <a:lnTo>
                    <a:pt x="4563" y="267"/>
                  </a:lnTo>
                  <a:close/>
                  <a:moveTo>
                    <a:pt x="3898" y="260"/>
                  </a:moveTo>
                  <a:lnTo>
                    <a:pt x="3892" y="260"/>
                  </a:lnTo>
                  <a:lnTo>
                    <a:pt x="3898" y="260"/>
                  </a:lnTo>
                  <a:close/>
                  <a:moveTo>
                    <a:pt x="3820" y="254"/>
                  </a:moveTo>
                  <a:lnTo>
                    <a:pt x="3813" y="254"/>
                  </a:lnTo>
                  <a:lnTo>
                    <a:pt x="3820" y="254"/>
                  </a:lnTo>
                  <a:close/>
                  <a:moveTo>
                    <a:pt x="3572" y="254"/>
                  </a:moveTo>
                  <a:lnTo>
                    <a:pt x="3579" y="254"/>
                  </a:lnTo>
                  <a:lnTo>
                    <a:pt x="3585" y="260"/>
                  </a:lnTo>
                  <a:lnTo>
                    <a:pt x="3592" y="260"/>
                  </a:lnTo>
                  <a:lnTo>
                    <a:pt x="3585" y="260"/>
                  </a:lnTo>
                  <a:lnTo>
                    <a:pt x="3592" y="260"/>
                  </a:lnTo>
                  <a:lnTo>
                    <a:pt x="3592" y="267"/>
                  </a:lnTo>
                  <a:lnTo>
                    <a:pt x="3585" y="267"/>
                  </a:lnTo>
                  <a:lnTo>
                    <a:pt x="3579" y="267"/>
                  </a:lnTo>
                  <a:lnTo>
                    <a:pt x="3585" y="267"/>
                  </a:lnTo>
                  <a:lnTo>
                    <a:pt x="3592" y="267"/>
                  </a:lnTo>
                  <a:lnTo>
                    <a:pt x="3585" y="267"/>
                  </a:lnTo>
                  <a:lnTo>
                    <a:pt x="3585" y="274"/>
                  </a:lnTo>
                  <a:lnTo>
                    <a:pt x="3579" y="274"/>
                  </a:lnTo>
                  <a:lnTo>
                    <a:pt x="3585" y="274"/>
                  </a:lnTo>
                  <a:lnTo>
                    <a:pt x="3579" y="274"/>
                  </a:lnTo>
                  <a:lnTo>
                    <a:pt x="3579" y="280"/>
                  </a:lnTo>
                  <a:lnTo>
                    <a:pt x="3572" y="280"/>
                  </a:lnTo>
                  <a:lnTo>
                    <a:pt x="3579" y="280"/>
                  </a:lnTo>
                  <a:lnTo>
                    <a:pt x="3572" y="280"/>
                  </a:lnTo>
                  <a:lnTo>
                    <a:pt x="3579" y="280"/>
                  </a:lnTo>
                  <a:lnTo>
                    <a:pt x="3579" y="287"/>
                  </a:lnTo>
                  <a:lnTo>
                    <a:pt x="3579" y="293"/>
                  </a:lnTo>
                  <a:lnTo>
                    <a:pt x="3572" y="293"/>
                  </a:lnTo>
                  <a:lnTo>
                    <a:pt x="3579" y="293"/>
                  </a:lnTo>
                  <a:lnTo>
                    <a:pt x="3572" y="293"/>
                  </a:lnTo>
                  <a:lnTo>
                    <a:pt x="3579" y="293"/>
                  </a:lnTo>
                  <a:lnTo>
                    <a:pt x="3579" y="300"/>
                  </a:lnTo>
                  <a:lnTo>
                    <a:pt x="3579" y="306"/>
                  </a:lnTo>
                  <a:lnTo>
                    <a:pt x="3585" y="306"/>
                  </a:lnTo>
                  <a:lnTo>
                    <a:pt x="3585" y="313"/>
                  </a:lnTo>
                  <a:lnTo>
                    <a:pt x="3592" y="319"/>
                  </a:lnTo>
                  <a:lnTo>
                    <a:pt x="3598" y="326"/>
                  </a:lnTo>
                  <a:lnTo>
                    <a:pt x="3605" y="326"/>
                  </a:lnTo>
                  <a:lnTo>
                    <a:pt x="3611" y="326"/>
                  </a:lnTo>
                  <a:lnTo>
                    <a:pt x="3605" y="332"/>
                  </a:lnTo>
                  <a:lnTo>
                    <a:pt x="3598" y="332"/>
                  </a:lnTo>
                  <a:lnTo>
                    <a:pt x="3605" y="332"/>
                  </a:lnTo>
                  <a:lnTo>
                    <a:pt x="3598" y="332"/>
                  </a:lnTo>
                  <a:lnTo>
                    <a:pt x="3592" y="332"/>
                  </a:lnTo>
                  <a:lnTo>
                    <a:pt x="3592" y="326"/>
                  </a:lnTo>
                  <a:lnTo>
                    <a:pt x="3592" y="332"/>
                  </a:lnTo>
                  <a:lnTo>
                    <a:pt x="3585" y="332"/>
                  </a:lnTo>
                  <a:lnTo>
                    <a:pt x="3592" y="332"/>
                  </a:lnTo>
                  <a:lnTo>
                    <a:pt x="3585" y="332"/>
                  </a:lnTo>
                  <a:lnTo>
                    <a:pt x="3579" y="332"/>
                  </a:lnTo>
                  <a:lnTo>
                    <a:pt x="3579" y="326"/>
                  </a:lnTo>
                  <a:lnTo>
                    <a:pt x="3579" y="332"/>
                  </a:lnTo>
                  <a:lnTo>
                    <a:pt x="3579" y="326"/>
                  </a:lnTo>
                  <a:lnTo>
                    <a:pt x="3572" y="332"/>
                  </a:lnTo>
                  <a:lnTo>
                    <a:pt x="3566" y="332"/>
                  </a:lnTo>
                  <a:lnTo>
                    <a:pt x="3566" y="326"/>
                  </a:lnTo>
                  <a:lnTo>
                    <a:pt x="3559" y="326"/>
                  </a:lnTo>
                  <a:lnTo>
                    <a:pt x="3566" y="332"/>
                  </a:lnTo>
                  <a:lnTo>
                    <a:pt x="3559" y="332"/>
                  </a:lnTo>
                  <a:lnTo>
                    <a:pt x="3559" y="326"/>
                  </a:lnTo>
                  <a:lnTo>
                    <a:pt x="3553" y="326"/>
                  </a:lnTo>
                  <a:lnTo>
                    <a:pt x="3546" y="326"/>
                  </a:lnTo>
                  <a:lnTo>
                    <a:pt x="3553" y="326"/>
                  </a:lnTo>
                  <a:lnTo>
                    <a:pt x="3553" y="319"/>
                  </a:lnTo>
                  <a:lnTo>
                    <a:pt x="3546" y="319"/>
                  </a:lnTo>
                  <a:lnTo>
                    <a:pt x="3553" y="319"/>
                  </a:lnTo>
                  <a:lnTo>
                    <a:pt x="3559" y="319"/>
                  </a:lnTo>
                  <a:lnTo>
                    <a:pt x="3553" y="319"/>
                  </a:lnTo>
                  <a:lnTo>
                    <a:pt x="3546" y="313"/>
                  </a:lnTo>
                  <a:lnTo>
                    <a:pt x="3553" y="313"/>
                  </a:lnTo>
                  <a:lnTo>
                    <a:pt x="3553" y="306"/>
                  </a:lnTo>
                  <a:lnTo>
                    <a:pt x="3553" y="313"/>
                  </a:lnTo>
                  <a:lnTo>
                    <a:pt x="3546" y="313"/>
                  </a:lnTo>
                  <a:lnTo>
                    <a:pt x="3546" y="306"/>
                  </a:lnTo>
                  <a:lnTo>
                    <a:pt x="3540" y="306"/>
                  </a:lnTo>
                  <a:lnTo>
                    <a:pt x="3540" y="313"/>
                  </a:lnTo>
                  <a:lnTo>
                    <a:pt x="3533" y="306"/>
                  </a:lnTo>
                  <a:lnTo>
                    <a:pt x="3527" y="306"/>
                  </a:lnTo>
                  <a:lnTo>
                    <a:pt x="3520" y="306"/>
                  </a:lnTo>
                  <a:lnTo>
                    <a:pt x="3513" y="300"/>
                  </a:lnTo>
                  <a:lnTo>
                    <a:pt x="3513" y="293"/>
                  </a:lnTo>
                  <a:lnTo>
                    <a:pt x="3520" y="293"/>
                  </a:lnTo>
                  <a:lnTo>
                    <a:pt x="3520" y="287"/>
                  </a:lnTo>
                  <a:lnTo>
                    <a:pt x="3520" y="293"/>
                  </a:lnTo>
                  <a:lnTo>
                    <a:pt x="3527" y="293"/>
                  </a:lnTo>
                  <a:lnTo>
                    <a:pt x="3533" y="293"/>
                  </a:lnTo>
                  <a:lnTo>
                    <a:pt x="3533" y="287"/>
                  </a:lnTo>
                  <a:lnTo>
                    <a:pt x="3533" y="280"/>
                  </a:lnTo>
                  <a:lnTo>
                    <a:pt x="3540" y="280"/>
                  </a:lnTo>
                  <a:lnTo>
                    <a:pt x="3540" y="274"/>
                  </a:lnTo>
                  <a:lnTo>
                    <a:pt x="3540" y="280"/>
                  </a:lnTo>
                  <a:lnTo>
                    <a:pt x="3533" y="280"/>
                  </a:lnTo>
                  <a:lnTo>
                    <a:pt x="3533" y="274"/>
                  </a:lnTo>
                  <a:lnTo>
                    <a:pt x="3540" y="274"/>
                  </a:lnTo>
                  <a:lnTo>
                    <a:pt x="3533" y="274"/>
                  </a:lnTo>
                  <a:lnTo>
                    <a:pt x="3533" y="267"/>
                  </a:lnTo>
                  <a:lnTo>
                    <a:pt x="3540" y="267"/>
                  </a:lnTo>
                  <a:lnTo>
                    <a:pt x="3546" y="267"/>
                  </a:lnTo>
                  <a:lnTo>
                    <a:pt x="3540" y="267"/>
                  </a:lnTo>
                  <a:lnTo>
                    <a:pt x="3546" y="267"/>
                  </a:lnTo>
                  <a:lnTo>
                    <a:pt x="3546" y="260"/>
                  </a:lnTo>
                  <a:lnTo>
                    <a:pt x="3540" y="260"/>
                  </a:lnTo>
                  <a:lnTo>
                    <a:pt x="3546" y="260"/>
                  </a:lnTo>
                  <a:lnTo>
                    <a:pt x="3553" y="254"/>
                  </a:lnTo>
                  <a:lnTo>
                    <a:pt x="3553" y="260"/>
                  </a:lnTo>
                  <a:lnTo>
                    <a:pt x="3559" y="260"/>
                  </a:lnTo>
                  <a:lnTo>
                    <a:pt x="3559" y="254"/>
                  </a:lnTo>
                  <a:lnTo>
                    <a:pt x="3566" y="254"/>
                  </a:lnTo>
                  <a:lnTo>
                    <a:pt x="3572" y="254"/>
                  </a:lnTo>
                  <a:close/>
                  <a:moveTo>
                    <a:pt x="4654" y="254"/>
                  </a:moveTo>
                  <a:lnTo>
                    <a:pt x="4661" y="254"/>
                  </a:lnTo>
                  <a:lnTo>
                    <a:pt x="4654" y="254"/>
                  </a:lnTo>
                  <a:close/>
                  <a:moveTo>
                    <a:pt x="3813" y="254"/>
                  </a:moveTo>
                  <a:lnTo>
                    <a:pt x="3820" y="254"/>
                  </a:lnTo>
                  <a:lnTo>
                    <a:pt x="3813" y="254"/>
                  </a:lnTo>
                  <a:lnTo>
                    <a:pt x="3813" y="260"/>
                  </a:lnTo>
                  <a:lnTo>
                    <a:pt x="3820" y="254"/>
                  </a:lnTo>
                  <a:lnTo>
                    <a:pt x="3820" y="260"/>
                  </a:lnTo>
                  <a:lnTo>
                    <a:pt x="3813" y="260"/>
                  </a:lnTo>
                  <a:lnTo>
                    <a:pt x="3807" y="260"/>
                  </a:lnTo>
                  <a:lnTo>
                    <a:pt x="3807" y="267"/>
                  </a:lnTo>
                  <a:lnTo>
                    <a:pt x="3800" y="267"/>
                  </a:lnTo>
                  <a:lnTo>
                    <a:pt x="3800" y="260"/>
                  </a:lnTo>
                  <a:lnTo>
                    <a:pt x="3800" y="267"/>
                  </a:lnTo>
                  <a:lnTo>
                    <a:pt x="3794" y="267"/>
                  </a:lnTo>
                  <a:lnTo>
                    <a:pt x="3794" y="260"/>
                  </a:lnTo>
                  <a:lnTo>
                    <a:pt x="3800" y="260"/>
                  </a:lnTo>
                  <a:lnTo>
                    <a:pt x="3800" y="254"/>
                  </a:lnTo>
                  <a:lnTo>
                    <a:pt x="3794" y="254"/>
                  </a:lnTo>
                  <a:lnTo>
                    <a:pt x="3800" y="254"/>
                  </a:lnTo>
                  <a:lnTo>
                    <a:pt x="3807" y="254"/>
                  </a:lnTo>
                  <a:lnTo>
                    <a:pt x="3813" y="247"/>
                  </a:lnTo>
                  <a:lnTo>
                    <a:pt x="3813" y="254"/>
                  </a:lnTo>
                  <a:close/>
                  <a:moveTo>
                    <a:pt x="4667" y="247"/>
                  </a:moveTo>
                  <a:lnTo>
                    <a:pt x="4667" y="254"/>
                  </a:lnTo>
                  <a:lnTo>
                    <a:pt x="4674" y="254"/>
                  </a:lnTo>
                  <a:lnTo>
                    <a:pt x="4680" y="254"/>
                  </a:lnTo>
                  <a:lnTo>
                    <a:pt x="4687" y="254"/>
                  </a:lnTo>
                  <a:lnTo>
                    <a:pt x="4680" y="254"/>
                  </a:lnTo>
                  <a:lnTo>
                    <a:pt x="4680" y="260"/>
                  </a:lnTo>
                  <a:lnTo>
                    <a:pt x="4687" y="260"/>
                  </a:lnTo>
                  <a:lnTo>
                    <a:pt x="4693" y="260"/>
                  </a:lnTo>
                  <a:lnTo>
                    <a:pt x="4693" y="267"/>
                  </a:lnTo>
                  <a:lnTo>
                    <a:pt x="4687" y="267"/>
                  </a:lnTo>
                  <a:lnTo>
                    <a:pt x="4680" y="267"/>
                  </a:lnTo>
                  <a:lnTo>
                    <a:pt x="4680" y="274"/>
                  </a:lnTo>
                  <a:lnTo>
                    <a:pt x="4674" y="274"/>
                  </a:lnTo>
                  <a:lnTo>
                    <a:pt x="4667" y="274"/>
                  </a:lnTo>
                  <a:lnTo>
                    <a:pt x="4661" y="280"/>
                  </a:lnTo>
                  <a:lnTo>
                    <a:pt x="4654" y="280"/>
                  </a:lnTo>
                  <a:lnTo>
                    <a:pt x="4654" y="274"/>
                  </a:lnTo>
                  <a:lnTo>
                    <a:pt x="4654" y="267"/>
                  </a:lnTo>
                  <a:lnTo>
                    <a:pt x="4661" y="267"/>
                  </a:lnTo>
                  <a:lnTo>
                    <a:pt x="4661" y="260"/>
                  </a:lnTo>
                  <a:lnTo>
                    <a:pt x="4654" y="260"/>
                  </a:lnTo>
                  <a:lnTo>
                    <a:pt x="4661" y="254"/>
                  </a:lnTo>
                  <a:lnTo>
                    <a:pt x="4661" y="247"/>
                  </a:lnTo>
                  <a:lnTo>
                    <a:pt x="4667" y="247"/>
                  </a:lnTo>
                  <a:close/>
                  <a:moveTo>
                    <a:pt x="4680" y="254"/>
                  </a:moveTo>
                  <a:lnTo>
                    <a:pt x="4674" y="254"/>
                  </a:lnTo>
                  <a:lnTo>
                    <a:pt x="4667" y="247"/>
                  </a:lnTo>
                  <a:lnTo>
                    <a:pt x="4674" y="247"/>
                  </a:lnTo>
                  <a:lnTo>
                    <a:pt x="4680" y="254"/>
                  </a:lnTo>
                  <a:close/>
                  <a:moveTo>
                    <a:pt x="3892" y="247"/>
                  </a:moveTo>
                  <a:lnTo>
                    <a:pt x="3898" y="247"/>
                  </a:lnTo>
                  <a:lnTo>
                    <a:pt x="3898" y="254"/>
                  </a:lnTo>
                  <a:lnTo>
                    <a:pt x="3892" y="247"/>
                  </a:lnTo>
                  <a:close/>
                  <a:moveTo>
                    <a:pt x="3892" y="247"/>
                  </a:moveTo>
                  <a:lnTo>
                    <a:pt x="3885" y="254"/>
                  </a:lnTo>
                  <a:lnTo>
                    <a:pt x="3879" y="254"/>
                  </a:lnTo>
                  <a:lnTo>
                    <a:pt x="3879" y="247"/>
                  </a:lnTo>
                  <a:lnTo>
                    <a:pt x="3885" y="247"/>
                  </a:lnTo>
                  <a:lnTo>
                    <a:pt x="3892" y="247"/>
                  </a:lnTo>
                  <a:close/>
                  <a:moveTo>
                    <a:pt x="3957" y="254"/>
                  </a:moveTo>
                  <a:lnTo>
                    <a:pt x="3950" y="247"/>
                  </a:lnTo>
                  <a:lnTo>
                    <a:pt x="3957" y="247"/>
                  </a:lnTo>
                  <a:lnTo>
                    <a:pt x="3957" y="254"/>
                  </a:lnTo>
                  <a:close/>
                  <a:moveTo>
                    <a:pt x="4648" y="247"/>
                  </a:moveTo>
                  <a:lnTo>
                    <a:pt x="4648" y="254"/>
                  </a:lnTo>
                  <a:lnTo>
                    <a:pt x="4641" y="247"/>
                  </a:lnTo>
                  <a:lnTo>
                    <a:pt x="4648" y="247"/>
                  </a:lnTo>
                  <a:close/>
                  <a:moveTo>
                    <a:pt x="4055" y="247"/>
                  </a:moveTo>
                  <a:lnTo>
                    <a:pt x="4048" y="247"/>
                  </a:lnTo>
                  <a:lnTo>
                    <a:pt x="4055" y="247"/>
                  </a:lnTo>
                  <a:close/>
                  <a:moveTo>
                    <a:pt x="4628" y="247"/>
                  </a:moveTo>
                  <a:lnTo>
                    <a:pt x="4635" y="247"/>
                  </a:lnTo>
                  <a:lnTo>
                    <a:pt x="4641" y="247"/>
                  </a:lnTo>
                  <a:lnTo>
                    <a:pt x="4641" y="254"/>
                  </a:lnTo>
                  <a:lnTo>
                    <a:pt x="4648" y="254"/>
                  </a:lnTo>
                  <a:lnTo>
                    <a:pt x="4654" y="247"/>
                  </a:lnTo>
                  <a:lnTo>
                    <a:pt x="4654" y="254"/>
                  </a:lnTo>
                  <a:lnTo>
                    <a:pt x="4648" y="254"/>
                  </a:lnTo>
                  <a:lnTo>
                    <a:pt x="4654" y="254"/>
                  </a:lnTo>
                  <a:lnTo>
                    <a:pt x="4654" y="260"/>
                  </a:lnTo>
                  <a:lnTo>
                    <a:pt x="4661" y="260"/>
                  </a:lnTo>
                  <a:lnTo>
                    <a:pt x="4654" y="267"/>
                  </a:lnTo>
                  <a:lnTo>
                    <a:pt x="4654" y="274"/>
                  </a:lnTo>
                  <a:lnTo>
                    <a:pt x="4654" y="280"/>
                  </a:lnTo>
                  <a:lnTo>
                    <a:pt x="4654" y="287"/>
                  </a:lnTo>
                  <a:lnTo>
                    <a:pt x="4648" y="287"/>
                  </a:lnTo>
                  <a:lnTo>
                    <a:pt x="4648" y="280"/>
                  </a:lnTo>
                  <a:lnTo>
                    <a:pt x="4648" y="287"/>
                  </a:lnTo>
                  <a:lnTo>
                    <a:pt x="4641" y="280"/>
                  </a:lnTo>
                  <a:lnTo>
                    <a:pt x="4635" y="280"/>
                  </a:lnTo>
                  <a:lnTo>
                    <a:pt x="4635" y="274"/>
                  </a:lnTo>
                  <a:lnTo>
                    <a:pt x="4628" y="274"/>
                  </a:lnTo>
                  <a:lnTo>
                    <a:pt x="4622" y="274"/>
                  </a:lnTo>
                  <a:lnTo>
                    <a:pt x="4615" y="274"/>
                  </a:lnTo>
                  <a:lnTo>
                    <a:pt x="4609" y="274"/>
                  </a:lnTo>
                  <a:lnTo>
                    <a:pt x="4609" y="267"/>
                  </a:lnTo>
                  <a:lnTo>
                    <a:pt x="4602" y="267"/>
                  </a:lnTo>
                  <a:lnTo>
                    <a:pt x="4596" y="267"/>
                  </a:lnTo>
                  <a:lnTo>
                    <a:pt x="4602" y="267"/>
                  </a:lnTo>
                  <a:lnTo>
                    <a:pt x="4609" y="267"/>
                  </a:lnTo>
                  <a:lnTo>
                    <a:pt x="4609" y="260"/>
                  </a:lnTo>
                  <a:lnTo>
                    <a:pt x="4615" y="260"/>
                  </a:lnTo>
                  <a:lnTo>
                    <a:pt x="4609" y="260"/>
                  </a:lnTo>
                  <a:lnTo>
                    <a:pt x="4609" y="254"/>
                  </a:lnTo>
                  <a:lnTo>
                    <a:pt x="4609" y="247"/>
                  </a:lnTo>
                  <a:lnTo>
                    <a:pt x="4615" y="247"/>
                  </a:lnTo>
                  <a:lnTo>
                    <a:pt x="4615" y="241"/>
                  </a:lnTo>
                  <a:lnTo>
                    <a:pt x="4622" y="247"/>
                  </a:lnTo>
                  <a:lnTo>
                    <a:pt x="4615" y="247"/>
                  </a:lnTo>
                  <a:lnTo>
                    <a:pt x="4622" y="247"/>
                  </a:lnTo>
                  <a:lnTo>
                    <a:pt x="4622" y="241"/>
                  </a:lnTo>
                  <a:lnTo>
                    <a:pt x="4628" y="241"/>
                  </a:lnTo>
                  <a:lnTo>
                    <a:pt x="4628" y="247"/>
                  </a:lnTo>
                  <a:close/>
                  <a:moveTo>
                    <a:pt x="4055" y="247"/>
                  </a:moveTo>
                  <a:lnTo>
                    <a:pt x="4055" y="241"/>
                  </a:lnTo>
                  <a:lnTo>
                    <a:pt x="4061" y="241"/>
                  </a:lnTo>
                  <a:lnTo>
                    <a:pt x="4061" y="247"/>
                  </a:lnTo>
                  <a:lnTo>
                    <a:pt x="4055" y="247"/>
                  </a:lnTo>
                  <a:close/>
                  <a:moveTo>
                    <a:pt x="4895" y="241"/>
                  </a:moveTo>
                  <a:lnTo>
                    <a:pt x="4902" y="241"/>
                  </a:lnTo>
                  <a:lnTo>
                    <a:pt x="4909" y="247"/>
                  </a:lnTo>
                  <a:lnTo>
                    <a:pt x="4915" y="247"/>
                  </a:lnTo>
                  <a:lnTo>
                    <a:pt x="4915" y="254"/>
                  </a:lnTo>
                  <a:lnTo>
                    <a:pt x="4915" y="260"/>
                  </a:lnTo>
                  <a:lnTo>
                    <a:pt x="4909" y="260"/>
                  </a:lnTo>
                  <a:lnTo>
                    <a:pt x="4902" y="260"/>
                  </a:lnTo>
                  <a:lnTo>
                    <a:pt x="4895" y="260"/>
                  </a:lnTo>
                  <a:lnTo>
                    <a:pt x="4895" y="254"/>
                  </a:lnTo>
                  <a:lnTo>
                    <a:pt x="4889" y="254"/>
                  </a:lnTo>
                  <a:lnTo>
                    <a:pt x="4882" y="254"/>
                  </a:lnTo>
                  <a:lnTo>
                    <a:pt x="4876" y="254"/>
                  </a:lnTo>
                  <a:lnTo>
                    <a:pt x="4869" y="254"/>
                  </a:lnTo>
                  <a:lnTo>
                    <a:pt x="4863" y="254"/>
                  </a:lnTo>
                  <a:lnTo>
                    <a:pt x="4856" y="254"/>
                  </a:lnTo>
                  <a:lnTo>
                    <a:pt x="4863" y="254"/>
                  </a:lnTo>
                  <a:lnTo>
                    <a:pt x="4869" y="254"/>
                  </a:lnTo>
                  <a:lnTo>
                    <a:pt x="4869" y="247"/>
                  </a:lnTo>
                  <a:lnTo>
                    <a:pt x="4876" y="241"/>
                  </a:lnTo>
                  <a:lnTo>
                    <a:pt x="4882" y="241"/>
                  </a:lnTo>
                  <a:lnTo>
                    <a:pt x="4889" y="241"/>
                  </a:lnTo>
                  <a:lnTo>
                    <a:pt x="4895" y="241"/>
                  </a:lnTo>
                  <a:close/>
                  <a:moveTo>
                    <a:pt x="4628" y="241"/>
                  </a:moveTo>
                  <a:lnTo>
                    <a:pt x="4622" y="241"/>
                  </a:lnTo>
                  <a:lnTo>
                    <a:pt x="4628" y="241"/>
                  </a:lnTo>
                  <a:lnTo>
                    <a:pt x="4622" y="241"/>
                  </a:lnTo>
                  <a:lnTo>
                    <a:pt x="4628" y="241"/>
                  </a:lnTo>
                  <a:close/>
                  <a:moveTo>
                    <a:pt x="4015" y="234"/>
                  </a:moveTo>
                  <a:lnTo>
                    <a:pt x="4015" y="241"/>
                  </a:lnTo>
                  <a:lnTo>
                    <a:pt x="4009" y="234"/>
                  </a:lnTo>
                  <a:lnTo>
                    <a:pt x="4015" y="234"/>
                  </a:lnTo>
                  <a:close/>
                  <a:moveTo>
                    <a:pt x="4002" y="234"/>
                  </a:moveTo>
                  <a:lnTo>
                    <a:pt x="3996" y="234"/>
                  </a:lnTo>
                  <a:lnTo>
                    <a:pt x="3989" y="234"/>
                  </a:lnTo>
                  <a:lnTo>
                    <a:pt x="3996" y="234"/>
                  </a:lnTo>
                  <a:lnTo>
                    <a:pt x="4002" y="234"/>
                  </a:lnTo>
                  <a:close/>
                  <a:moveTo>
                    <a:pt x="3989" y="234"/>
                  </a:moveTo>
                  <a:lnTo>
                    <a:pt x="3983" y="234"/>
                  </a:lnTo>
                  <a:lnTo>
                    <a:pt x="3989" y="234"/>
                  </a:lnTo>
                  <a:close/>
                  <a:moveTo>
                    <a:pt x="4798" y="228"/>
                  </a:moveTo>
                  <a:lnTo>
                    <a:pt x="4798" y="234"/>
                  </a:lnTo>
                  <a:lnTo>
                    <a:pt x="4804" y="234"/>
                  </a:lnTo>
                  <a:lnTo>
                    <a:pt x="4804" y="241"/>
                  </a:lnTo>
                  <a:lnTo>
                    <a:pt x="4798" y="241"/>
                  </a:lnTo>
                  <a:lnTo>
                    <a:pt x="4798" y="234"/>
                  </a:lnTo>
                  <a:lnTo>
                    <a:pt x="4791" y="234"/>
                  </a:lnTo>
                  <a:lnTo>
                    <a:pt x="4791" y="228"/>
                  </a:lnTo>
                  <a:lnTo>
                    <a:pt x="4798" y="228"/>
                  </a:lnTo>
                  <a:close/>
                  <a:moveTo>
                    <a:pt x="4876" y="234"/>
                  </a:moveTo>
                  <a:lnTo>
                    <a:pt x="4869" y="241"/>
                  </a:lnTo>
                  <a:lnTo>
                    <a:pt x="4863" y="241"/>
                  </a:lnTo>
                  <a:lnTo>
                    <a:pt x="4863" y="234"/>
                  </a:lnTo>
                  <a:lnTo>
                    <a:pt x="4863" y="228"/>
                  </a:lnTo>
                  <a:lnTo>
                    <a:pt x="4869" y="228"/>
                  </a:lnTo>
                  <a:lnTo>
                    <a:pt x="4876" y="228"/>
                  </a:lnTo>
                  <a:lnTo>
                    <a:pt x="4876" y="234"/>
                  </a:lnTo>
                  <a:close/>
                  <a:moveTo>
                    <a:pt x="4035" y="228"/>
                  </a:moveTo>
                  <a:lnTo>
                    <a:pt x="4028" y="228"/>
                  </a:lnTo>
                  <a:lnTo>
                    <a:pt x="4028" y="221"/>
                  </a:lnTo>
                  <a:lnTo>
                    <a:pt x="4035" y="221"/>
                  </a:lnTo>
                  <a:lnTo>
                    <a:pt x="4035" y="228"/>
                  </a:lnTo>
                  <a:close/>
                  <a:moveTo>
                    <a:pt x="4022" y="221"/>
                  </a:moveTo>
                  <a:lnTo>
                    <a:pt x="4015" y="221"/>
                  </a:lnTo>
                  <a:lnTo>
                    <a:pt x="4022" y="221"/>
                  </a:lnTo>
                  <a:lnTo>
                    <a:pt x="4022" y="228"/>
                  </a:lnTo>
                  <a:lnTo>
                    <a:pt x="4015" y="228"/>
                  </a:lnTo>
                  <a:lnTo>
                    <a:pt x="4015" y="221"/>
                  </a:lnTo>
                  <a:lnTo>
                    <a:pt x="4022" y="221"/>
                  </a:lnTo>
                  <a:close/>
                  <a:moveTo>
                    <a:pt x="4446" y="221"/>
                  </a:moveTo>
                  <a:lnTo>
                    <a:pt x="4452" y="221"/>
                  </a:lnTo>
                  <a:lnTo>
                    <a:pt x="4459" y="221"/>
                  </a:lnTo>
                  <a:lnTo>
                    <a:pt x="4459" y="228"/>
                  </a:lnTo>
                  <a:lnTo>
                    <a:pt x="4452" y="228"/>
                  </a:lnTo>
                  <a:lnTo>
                    <a:pt x="4452" y="234"/>
                  </a:lnTo>
                  <a:lnTo>
                    <a:pt x="4446" y="234"/>
                  </a:lnTo>
                  <a:lnTo>
                    <a:pt x="4439" y="234"/>
                  </a:lnTo>
                  <a:lnTo>
                    <a:pt x="4439" y="228"/>
                  </a:lnTo>
                  <a:lnTo>
                    <a:pt x="4433" y="228"/>
                  </a:lnTo>
                  <a:lnTo>
                    <a:pt x="4426" y="228"/>
                  </a:lnTo>
                  <a:lnTo>
                    <a:pt x="4433" y="228"/>
                  </a:lnTo>
                  <a:lnTo>
                    <a:pt x="4433" y="221"/>
                  </a:lnTo>
                  <a:lnTo>
                    <a:pt x="4439" y="221"/>
                  </a:lnTo>
                  <a:lnTo>
                    <a:pt x="4446" y="221"/>
                  </a:lnTo>
                  <a:close/>
                  <a:moveTo>
                    <a:pt x="4041" y="221"/>
                  </a:moveTo>
                  <a:lnTo>
                    <a:pt x="4035" y="221"/>
                  </a:lnTo>
                  <a:lnTo>
                    <a:pt x="4041" y="221"/>
                  </a:lnTo>
                  <a:close/>
                  <a:moveTo>
                    <a:pt x="4035" y="221"/>
                  </a:moveTo>
                  <a:lnTo>
                    <a:pt x="4028" y="221"/>
                  </a:lnTo>
                  <a:lnTo>
                    <a:pt x="4035" y="221"/>
                  </a:lnTo>
                  <a:close/>
                  <a:moveTo>
                    <a:pt x="3937" y="221"/>
                  </a:moveTo>
                  <a:lnTo>
                    <a:pt x="3944" y="221"/>
                  </a:lnTo>
                  <a:lnTo>
                    <a:pt x="3937" y="221"/>
                  </a:lnTo>
                  <a:lnTo>
                    <a:pt x="3937" y="215"/>
                  </a:lnTo>
                  <a:lnTo>
                    <a:pt x="3937" y="221"/>
                  </a:lnTo>
                  <a:close/>
                  <a:moveTo>
                    <a:pt x="4035" y="215"/>
                  </a:moveTo>
                  <a:lnTo>
                    <a:pt x="4028" y="215"/>
                  </a:lnTo>
                  <a:lnTo>
                    <a:pt x="4035" y="215"/>
                  </a:lnTo>
                  <a:close/>
                  <a:moveTo>
                    <a:pt x="4048" y="215"/>
                  </a:moveTo>
                  <a:lnTo>
                    <a:pt x="4055" y="215"/>
                  </a:lnTo>
                  <a:lnTo>
                    <a:pt x="4048" y="215"/>
                  </a:lnTo>
                  <a:close/>
                  <a:moveTo>
                    <a:pt x="4055" y="208"/>
                  </a:moveTo>
                  <a:lnTo>
                    <a:pt x="4061" y="208"/>
                  </a:lnTo>
                  <a:lnTo>
                    <a:pt x="4055" y="208"/>
                  </a:lnTo>
                  <a:lnTo>
                    <a:pt x="4048" y="208"/>
                  </a:lnTo>
                  <a:lnTo>
                    <a:pt x="4055" y="215"/>
                  </a:lnTo>
                  <a:lnTo>
                    <a:pt x="4048" y="215"/>
                  </a:lnTo>
                  <a:lnTo>
                    <a:pt x="4041" y="208"/>
                  </a:lnTo>
                  <a:lnTo>
                    <a:pt x="4048" y="208"/>
                  </a:lnTo>
                  <a:lnTo>
                    <a:pt x="4055" y="208"/>
                  </a:lnTo>
                  <a:close/>
                  <a:moveTo>
                    <a:pt x="3983" y="195"/>
                  </a:moveTo>
                  <a:lnTo>
                    <a:pt x="3983" y="202"/>
                  </a:lnTo>
                  <a:lnTo>
                    <a:pt x="3976" y="202"/>
                  </a:lnTo>
                  <a:lnTo>
                    <a:pt x="3976" y="195"/>
                  </a:lnTo>
                  <a:lnTo>
                    <a:pt x="3976" y="202"/>
                  </a:lnTo>
                  <a:lnTo>
                    <a:pt x="3976" y="195"/>
                  </a:lnTo>
                  <a:lnTo>
                    <a:pt x="3970" y="195"/>
                  </a:lnTo>
                  <a:lnTo>
                    <a:pt x="3976" y="195"/>
                  </a:lnTo>
                  <a:lnTo>
                    <a:pt x="3983" y="195"/>
                  </a:lnTo>
                  <a:close/>
                  <a:moveTo>
                    <a:pt x="4967" y="195"/>
                  </a:moveTo>
                  <a:lnTo>
                    <a:pt x="4974" y="195"/>
                  </a:lnTo>
                  <a:lnTo>
                    <a:pt x="4967" y="195"/>
                  </a:lnTo>
                  <a:lnTo>
                    <a:pt x="4974" y="195"/>
                  </a:lnTo>
                  <a:lnTo>
                    <a:pt x="4980" y="195"/>
                  </a:lnTo>
                  <a:lnTo>
                    <a:pt x="4987" y="195"/>
                  </a:lnTo>
                  <a:lnTo>
                    <a:pt x="4993" y="195"/>
                  </a:lnTo>
                  <a:lnTo>
                    <a:pt x="4987" y="202"/>
                  </a:lnTo>
                  <a:lnTo>
                    <a:pt x="4993" y="202"/>
                  </a:lnTo>
                  <a:lnTo>
                    <a:pt x="5000" y="202"/>
                  </a:lnTo>
                  <a:lnTo>
                    <a:pt x="5006" y="202"/>
                  </a:lnTo>
                  <a:lnTo>
                    <a:pt x="5013" y="202"/>
                  </a:lnTo>
                  <a:lnTo>
                    <a:pt x="5019" y="202"/>
                  </a:lnTo>
                  <a:lnTo>
                    <a:pt x="5026" y="202"/>
                  </a:lnTo>
                  <a:lnTo>
                    <a:pt x="5026" y="208"/>
                  </a:lnTo>
                  <a:lnTo>
                    <a:pt x="5019" y="208"/>
                  </a:lnTo>
                  <a:lnTo>
                    <a:pt x="5013" y="215"/>
                  </a:lnTo>
                  <a:lnTo>
                    <a:pt x="5006" y="215"/>
                  </a:lnTo>
                  <a:lnTo>
                    <a:pt x="5000" y="215"/>
                  </a:lnTo>
                  <a:lnTo>
                    <a:pt x="4993" y="215"/>
                  </a:lnTo>
                  <a:lnTo>
                    <a:pt x="4987" y="215"/>
                  </a:lnTo>
                  <a:lnTo>
                    <a:pt x="4980" y="215"/>
                  </a:lnTo>
                  <a:lnTo>
                    <a:pt x="4980" y="208"/>
                  </a:lnTo>
                  <a:lnTo>
                    <a:pt x="4974" y="208"/>
                  </a:lnTo>
                  <a:lnTo>
                    <a:pt x="4967" y="208"/>
                  </a:lnTo>
                  <a:lnTo>
                    <a:pt x="4961" y="202"/>
                  </a:lnTo>
                  <a:lnTo>
                    <a:pt x="4954" y="202"/>
                  </a:lnTo>
                  <a:lnTo>
                    <a:pt x="4954" y="195"/>
                  </a:lnTo>
                  <a:lnTo>
                    <a:pt x="4961" y="189"/>
                  </a:lnTo>
                  <a:lnTo>
                    <a:pt x="4961" y="195"/>
                  </a:lnTo>
                  <a:lnTo>
                    <a:pt x="4967" y="195"/>
                  </a:lnTo>
                  <a:close/>
                  <a:moveTo>
                    <a:pt x="4869" y="189"/>
                  </a:moveTo>
                  <a:lnTo>
                    <a:pt x="4876" y="189"/>
                  </a:lnTo>
                  <a:lnTo>
                    <a:pt x="4869" y="189"/>
                  </a:lnTo>
                  <a:close/>
                  <a:moveTo>
                    <a:pt x="4798" y="195"/>
                  </a:moveTo>
                  <a:lnTo>
                    <a:pt x="4791" y="195"/>
                  </a:lnTo>
                  <a:lnTo>
                    <a:pt x="4791" y="189"/>
                  </a:lnTo>
                  <a:lnTo>
                    <a:pt x="4791" y="182"/>
                  </a:lnTo>
                  <a:lnTo>
                    <a:pt x="4798" y="182"/>
                  </a:lnTo>
                  <a:lnTo>
                    <a:pt x="4798" y="189"/>
                  </a:lnTo>
                  <a:lnTo>
                    <a:pt x="4804" y="189"/>
                  </a:lnTo>
                  <a:lnTo>
                    <a:pt x="4798" y="195"/>
                  </a:lnTo>
                  <a:close/>
                  <a:moveTo>
                    <a:pt x="3983" y="182"/>
                  </a:moveTo>
                  <a:lnTo>
                    <a:pt x="3976" y="182"/>
                  </a:lnTo>
                  <a:lnTo>
                    <a:pt x="3970" y="182"/>
                  </a:lnTo>
                  <a:lnTo>
                    <a:pt x="3976" y="182"/>
                  </a:lnTo>
                  <a:lnTo>
                    <a:pt x="3983" y="182"/>
                  </a:lnTo>
                  <a:close/>
                  <a:moveTo>
                    <a:pt x="3624" y="182"/>
                  </a:moveTo>
                  <a:lnTo>
                    <a:pt x="3631" y="182"/>
                  </a:lnTo>
                  <a:lnTo>
                    <a:pt x="3631" y="176"/>
                  </a:lnTo>
                  <a:lnTo>
                    <a:pt x="3637" y="176"/>
                  </a:lnTo>
                  <a:lnTo>
                    <a:pt x="3637" y="182"/>
                  </a:lnTo>
                  <a:lnTo>
                    <a:pt x="3631" y="182"/>
                  </a:lnTo>
                  <a:lnTo>
                    <a:pt x="3624" y="182"/>
                  </a:lnTo>
                  <a:close/>
                  <a:moveTo>
                    <a:pt x="3996" y="182"/>
                  </a:moveTo>
                  <a:lnTo>
                    <a:pt x="4002" y="182"/>
                  </a:lnTo>
                  <a:lnTo>
                    <a:pt x="3996" y="182"/>
                  </a:lnTo>
                  <a:lnTo>
                    <a:pt x="3989" y="182"/>
                  </a:lnTo>
                  <a:lnTo>
                    <a:pt x="3983" y="182"/>
                  </a:lnTo>
                  <a:lnTo>
                    <a:pt x="3989" y="182"/>
                  </a:lnTo>
                  <a:lnTo>
                    <a:pt x="3989" y="176"/>
                  </a:lnTo>
                  <a:lnTo>
                    <a:pt x="3996" y="176"/>
                  </a:lnTo>
                  <a:lnTo>
                    <a:pt x="3996" y="182"/>
                  </a:lnTo>
                  <a:close/>
                  <a:moveTo>
                    <a:pt x="4204" y="182"/>
                  </a:moveTo>
                  <a:lnTo>
                    <a:pt x="4204" y="176"/>
                  </a:lnTo>
                  <a:lnTo>
                    <a:pt x="4211" y="176"/>
                  </a:lnTo>
                  <a:lnTo>
                    <a:pt x="4204" y="176"/>
                  </a:lnTo>
                  <a:lnTo>
                    <a:pt x="4204" y="182"/>
                  </a:lnTo>
                  <a:close/>
                  <a:moveTo>
                    <a:pt x="3650" y="176"/>
                  </a:moveTo>
                  <a:lnTo>
                    <a:pt x="3644" y="176"/>
                  </a:lnTo>
                  <a:lnTo>
                    <a:pt x="3650" y="176"/>
                  </a:lnTo>
                  <a:close/>
                  <a:moveTo>
                    <a:pt x="5052" y="176"/>
                  </a:moveTo>
                  <a:lnTo>
                    <a:pt x="5052" y="169"/>
                  </a:lnTo>
                  <a:lnTo>
                    <a:pt x="5058" y="176"/>
                  </a:lnTo>
                  <a:lnTo>
                    <a:pt x="5052" y="176"/>
                  </a:lnTo>
                  <a:close/>
                  <a:moveTo>
                    <a:pt x="4850" y="176"/>
                  </a:moveTo>
                  <a:lnTo>
                    <a:pt x="4856" y="176"/>
                  </a:lnTo>
                  <a:lnTo>
                    <a:pt x="4856" y="182"/>
                  </a:lnTo>
                  <a:lnTo>
                    <a:pt x="4863" y="182"/>
                  </a:lnTo>
                  <a:lnTo>
                    <a:pt x="4869" y="182"/>
                  </a:lnTo>
                  <a:lnTo>
                    <a:pt x="4869" y="189"/>
                  </a:lnTo>
                  <a:lnTo>
                    <a:pt x="4876" y="189"/>
                  </a:lnTo>
                  <a:lnTo>
                    <a:pt x="4876" y="182"/>
                  </a:lnTo>
                  <a:lnTo>
                    <a:pt x="4876" y="176"/>
                  </a:lnTo>
                  <a:lnTo>
                    <a:pt x="4882" y="176"/>
                  </a:lnTo>
                  <a:lnTo>
                    <a:pt x="4889" y="176"/>
                  </a:lnTo>
                  <a:lnTo>
                    <a:pt x="4895" y="176"/>
                  </a:lnTo>
                  <a:lnTo>
                    <a:pt x="4895" y="182"/>
                  </a:lnTo>
                  <a:lnTo>
                    <a:pt x="4902" y="182"/>
                  </a:lnTo>
                  <a:lnTo>
                    <a:pt x="4909" y="182"/>
                  </a:lnTo>
                  <a:lnTo>
                    <a:pt x="4915" y="182"/>
                  </a:lnTo>
                  <a:lnTo>
                    <a:pt x="4922" y="182"/>
                  </a:lnTo>
                  <a:lnTo>
                    <a:pt x="4928" y="182"/>
                  </a:lnTo>
                  <a:lnTo>
                    <a:pt x="4928" y="189"/>
                  </a:lnTo>
                  <a:lnTo>
                    <a:pt x="4935" y="189"/>
                  </a:lnTo>
                  <a:lnTo>
                    <a:pt x="4941" y="189"/>
                  </a:lnTo>
                  <a:lnTo>
                    <a:pt x="4941" y="195"/>
                  </a:lnTo>
                  <a:lnTo>
                    <a:pt x="4935" y="195"/>
                  </a:lnTo>
                  <a:lnTo>
                    <a:pt x="4935" y="202"/>
                  </a:lnTo>
                  <a:lnTo>
                    <a:pt x="4928" y="202"/>
                  </a:lnTo>
                  <a:lnTo>
                    <a:pt x="4928" y="208"/>
                  </a:lnTo>
                  <a:lnTo>
                    <a:pt x="4922" y="208"/>
                  </a:lnTo>
                  <a:lnTo>
                    <a:pt x="4915" y="208"/>
                  </a:lnTo>
                  <a:lnTo>
                    <a:pt x="4915" y="202"/>
                  </a:lnTo>
                  <a:lnTo>
                    <a:pt x="4915" y="208"/>
                  </a:lnTo>
                  <a:lnTo>
                    <a:pt x="4909" y="208"/>
                  </a:lnTo>
                  <a:lnTo>
                    <a:pt x="4909" y="202"/>
                  </a:lnTo>
                  <a:lnTo>
                    <a:pt x="4902" y="202"/>
                  </a:lnTo>
                  <a:lnTo>
                    <a:pt x="4902" y="195"/>
                  </a:lnTo>
                  <a:lnTo>
                    <a:pt x="4902" y="189"/>
                  </a:lnTo>
                  <a:lnTo>
                    <a:pt x="4909" y="189"/>
                  </a:lnTo>
                  <a:lnTo>
                    <a:pt x="4902" y="189"/>
                  </a:lnTo>
                  <a:lnTo>
                    <a:pt x="4895" y="189"/>
                  </a:lnTo>
                  <a:lnTo>
                    <a:pt x="4895" y="195"/>
                  </a:lnTo>
                  <a:lnTo>
                    <a:pt x="4895" y="202"/>
                  </a:lnTo>
                  <a:lnTo>
                    <a:pt x="4902" y="202"/>
                  </a:lnTo>
                  <a:lnTo>
                    <a:pt x="4902" y="208"/>
                  </a:lnTo>
                  <a:lnTo>
                    <a:pt x="4909" y="208"/>
                  </a:lnTo>
                  <a:lnTo>
                    <a:pt x="4915" y="208"/>
                  </a:lnTo>
                  <a:lnTo>
                    <a:pt x="4909" y="208"/>
                  </a:lnTo>
                  <a:lnTo>
                    <a:pt x="4902" y="208"/>
                  </a:lnTo>
                  <a:lnTo>
                    <a:pt x="4902" y="215"/>
                  </a:lnTo>
                  <a:lnTo>
                    <a:pt x="4895" y="215"/>
                  </a:lnTo>
                  <a:lnTo>
                    <a:pt x="4895" y="208"/>
                  </a:lnTo>
                  <a:lnTo>
                    <a:pt x="4889" y="208"/>
                  </a:lnTo>
                  <a:lnTo>
                    <a:pt x="4895" y="208"/>
                  </a:lnTo>
                  <a:lnTo>
                    <a:pt x="4889" y="208"/>
                  </a:lnTo>
                  <a:lnTo>
                    <a:pt x="4882" y="208"/>
                  </a:lnTo>
                  <a:lnTo>
                    <a:pt x="4876" y="208"/>
                  </a:lnTo>
                  <a:lnTo>
                    <a:pt x="4869" y="208"/>
                  </a:lnTo>
                  <a:lnTo>
                    <a:pt x="4869" y="215"/>
                  </a:lnTo>
                  <a:lnTo>
                    <a:pt x="4863" y="215"/>
                  </a:lnTo>
                  <a:lnTo>
                    <a:pt x="4863" y="208"/>
                  </a:lnTo>
                  <a:lnTo>
                    <a:pt x="4856" y="208"/>
                  </a:lnTo>
                  <a:lnTo>
                    <a:pt x="4850" y="208"/>
                  </a:lnTo>
                  <a:lnTo>
                    <a:pt x="4856" y="215"/>
                  </a:lnTo>
                  <a:lnTo>
                    <a:pt x="4850" y="215"/>
                  </a:lnTo>
                  <a:lnTo>
                    <a:pt x="4843" y="215"/>
                  </a:lnTo>
                  <a:lnTo>
                    <a:pt x="4837" y="215"/>
                  </a:lnTo>
                  <a:lnTo>
                    <a:pt x="4830" y="215"/>
                  </a:lnTo>
                  <a:lnTo>
                    <a:pt x="4830" y="208"/>
                  </a:lnTo>
                  <a:lnTo>
                    <a:pt x="4824" y="208"/>
                  </a:lnTo>
                  <a:lnTo>
                    <a:pt x="4817" y="208"/>
                  </a:lnTo>
                  <a:lnTo>
                    <a:pt x="4817" y="202"/>
                  </a:lnTo>
                  <a:lnTo>
                    <a:pt x="4811" y="195"/>
                  </a:lnTo>
                  <a:lnTo>
                    <a:pt x="4817" y="195"/>
                  </a:lnTo>
                  <a:lnTo>
                    <a:pt x="4824" y="195"/>
                  </a:lnTo>
                  <a:lnTo>
                    <a:pt x="4817" y="195"/>
                  </a:lnTo>
                  <a:lnTo>
                    <a:pt x="4817" y="189"/>
                  </a:lnTo>
                  <a:lnTo>
                    <a:pt x="4817" y="182"/>
                  </a:lnTo>
                  <a:lnTo>
                    <a:pt x="4824" y="182"/>
                  </a:lnTo>
                  <a:lnTo>
                    <a:pt x="4824" y="189"/>
                  </a:lnTo>
                  <a:lnTo>
                    <a:pt x="4824" y="182"/>
                  </a:lnTo>
                  <a:lnTo>
                    <a:pt x="4824" y="176"/>
                  </a:lnTo>
                  <a:lnTo>
                    <a:pt x="4830" y="176"/>
                  </a:lnTo>
                  <a:lnTo>
                    <a:pt x="4837" y="176"/>
                  </a:lnTo>
                  <a:lnTo>
                    <a:pt x="4843" y="169"/>
                  </a:lnTo>
                  <a:lnTo>
                    <a:pt x="4843" y="176"/>
                  </a:lnTo>
                  <a:lnTo>
                    <a:pt x="4850" y="176"/>
                  </a:lnTo>
                  <a:close/>
                  <a:moveTo>
                    <a:pt x="4178" y="169"/>
                  </a:moveTo>
                  <a:lnTo>
                    <a:pt x="4178" y="176"/>
                  </a:lnTo>
                  <a:lnTo>
                    <a:pt x="4172" y="176"/>
                  </a:lnTo>
                  <a:lnTo>
                    <a:pt x="4165" y="169"/>
                  </a:lnTo>
                  <a:lnTo>
                    <a:pt x="4172" y="169"/>
                  </a:lnTo>
                  <a:lnTo>
                    <a:pt x="4178" y="169"/>
                  </a:lnTo>
                  <a:close/>
                  <a:moveTo>
                    <a:pt x="4198" y="169"/>
                  </a:moveTo>
                  <a:lnTo>
                    <a:pt x="4204" y="169"/>
                  </a:lnTo>
                  <a:lnTo>
                    <a:pt x="4204" y="176"/>
                  </a:lnTo>
                  <a:lnTo>
                    <a:pt x="4198" y="176"/>
                  </a:lnTo>
                  <a:lnTo>
                    <a:pt x="4198" y="169"/>
                  </a:lnTo>
                  <a:lnTo>
                    <a:pt x="4198" y="176"/>
                  </a:lnTo>
                  <a:lnTo>
                    <a:pt x="4191" y="176"/>
                  </a:lnTo>
                  <a:lnTo>
                    <a:pt x="4185" y="176"/>
                  </a:lnTo>
                  <a:lnTo>
                    <a:pt x="4185" y="169"/>
                  </a:lnTo>
                  <a:lnTo>
                    <a:pt x="4185" y="176"/>
                  </a:lnTo>
                  <a:lnTo>
                    <a:pt x="4185" y="169"/>
                  </a:lnTo>
                  <a:lnTo>
                    <a:pt x="4178" y="169"/>
                  </a:lnTo>
                  <a:lnTo>
                    <a:pt x="4185" y="169"/>
                  </a:lnTo>
                  <a:lnTo>
                    <a:pt x="4191" y="169"/>
                  </a:lnTo>
                  <a:lnTo>
                    <a:pt x="4198" y="169"/>
                  </a:lnTo>
                  <a:close/>
                  <a:moveTo>
                    <a:pt x="4204" y="169"/>
                  </a:moveTo>
                  <a:lnTo>
                    <a:pt x="4211" y="169"/>
                  </a:lnTo>
                  <a:lnTo>
                    <a:pt x="4204" y="169"/>
                  </a:lnTo>
                  <a:lnTo>
                    <a:pt x="4204" y="176"/>
                  </a:lnTo>
                  <a:lnTo>
                    <a:pt x="4204" y="169"/>
                  </a:lnTo>
                  <a:lnTo>
                    <a:pt x="4211" y="169"/>
                  </a:lnTo>
                  <a:lnTo>
                    <a:pt x="4204" y="169"/>
                  </a:lnTo>
                  <a:close/>
                  <a:moveTo>
                    <a:pt x="4459" y="169"/>
                  </a:moveTo>
                  <a:lnTo>
                    <a:pt x="4452" y="169"/>
                  </a:lnTo>
                  <a:lnTo>
                    <a:pt x="4452" y="163"/>
                  </a:lnTo>
                  <a:lnTo>
                    <a:pt x="4452" y="169"/>
                  </a:lnTo>
                  <a:lnTo>
                    <a:pt x="4459" y="169"/>
                  </a:lnTo>
                  <a:close/>
                  <a:moveTo>
                    <a:pt x="4165" y="163"/>
                  </a:moveTo>
                  <a:lnTo>
                    <a:pt x="4159" y="163"/>
                  </a:lnTo>
                  <a:lnTo>
                    <a:pt x="4165" y="163"/>
                  </a:lnTo>
                  <a:close/>
                  <a:moveTo>
                    <a:pt x="4446" y="163"/>
                  </a:moveTo>
                  <a:lnTo>
                    <a:pt x="4439" y="163"/>
                  </a:lnTo>
                  <a:lnTo>
                    <a:pt x="4433" y="163"/>
                  </a:lnTo>
                  <a:lnTo>
                    <a:pt x="4439" y="163"/>
                  </a:lnTo>
                  <a:lnTo>
                    <a:pt x="4439" y="156"/>
                  </a:lnTo>
                  <a:lnTo>
                    <a:pt x="4446" y="163"/>
                  </a:lnTo>
                  <a:close/>
                  <a:moveTo>
                    <a:pt x="4198" y="156"/>
                  </a:moveTo>
                  <a:lnTo>
                    <a:pt x="4198" y="163"/>
                  </a:lnTo>
                  <a:lnTo>
                    <a:pt x="4191" y="163"/>
                  </a:lnTo>
                  <a:lnTo>
                    <a:pt x="4191" y="156"/>
                  </a:lnTo>
                  <a:lnTo>
                    <a:pt x="4198" y="156"/>
                  </a:lnTo>
                  <a:close/>
                  <a:moveTo>
                    <a:pt x="4178" y="156"/>
                  </a:moveTo>
                  <a:lnTo>
                    <a:pt x="4185" y="156"/>
                  </a:lnTo>
                  <a:lnTo>
                    <a:pt x="4178" y="156"/>
                  </a:lnTo>
                  <a:lnTo>
                    <a:pt x="4178" y="163"/>
                  </a:lnTo>
                  <a:lnTo>
                    <a:pt x="4172" y="163"/>
                  </a:lnTo>
                  <a:lnTo>
                    <a:pt x="4172" y="156"/>
                  </a:lnTo>
                  <a:lnTo>
                    <a:pt x="4178" y="156"/>
                  </a:lnTo>
                  <a:close/>
                  <a:moveTo>
                    <a:pt x="4185" y="156"/>
                  </a:moveTo>
                  <a:lnTo>
                    <a:pt x="4191" y="156"/>
                  </a:lnTo>
                  <a:lnTo>
                    <a:pt x="4185" y="156"/>
                  </a:lnTo>
                  <a:close/>
                  <a:moveTo>
                    <a:pt x="4218" y="163"/>
                  </a:moveTo>
                  <a:lnTo>
                    <a:pt x="4211" y="163"/>
                  </a:lnTo>
                  <a:lnTo>
                    <a:pt x="4211" y="156"/>
                  </a:lnTo>
                  <a:lnTo>
                    <a:pt x="4218" y="156"/>
                  </a:lnTo>
                  <a:lnTo>
                    <a:pt x="4218" y="163"/>
                  </a:lnTo>
                  <a:close/>
                  <a:moveTo>
                    <a:pt x="5000" y="156"/>
                  </a:moveTo>
                  <a:lnTo>
                    <a:pt x="4993" y="156"/>
                  </a:lnTo>
                  <a:lnTo>
                    <a:pt x="4987" y="163"/>
                  </a:lnTo>
                  <a:lnTo>
                    <a:pt x="4987" y="156"/>
                  </a:lnTo>
                  <a:lnTo>
                    <a:pt x="4993" y="156"/>
                  </a:lnTo>
                  <a:lnTo>
                    <a:pt x="5000" y="156"/>
                  </a:lnTo>
                  <a:close/>
                  <a:moveTo>
                    <a:pt x="4218" y="156"/>
                  </a:moveTo>
                  <a:lnTo>
                    <a:pt x="4211" y="156"/>
                  </a:lnTo>
                  <a:lnTo>
                    <a:pt x="4218" y="156"/>
                  </a:lnTo>
                  <a:close/>
                  <a:moveTo>
                    <a:pt x="4224" y="156"/>
                  </a:moveTo>
                  <a:lnTo>
                    <a:pt x="4218" y="156"/>
                  </a:lnTo>
                  <a:lnTo>
                    <a:pt x="4224" y="156"/>
                  </a:lnTo>
                  <a:close/>
                  <a:moveTo>
                    <a:pt x="4198" y="150"/>
                  </a:moveTo>
                  <a:lnTo>
                    <a:pt x="4191" y="150"/>
                  </a:lnTo>
                  <a:lnTo>
                    <a:pt x="4198" y="150"/>
                  </a:lnTo>
                  <a:close/>
                  <a:moveTo>
                    <a:pt x="3774" y="150"/>
                  </a:moveTo>
                  <a:lnTo>
                    <a:pt x="3781" y="150"/>
                  </a:lnTo>
                  <a:lnTo>
                    <a:pt x="3781" y="156"/>
                  </a:lnTo>
                  <a:lnTo>
                    <a:pt x="3781" y="163"/>
                  </a:lnTo>
                  <a:lnTo>
                    <a:pt x="3774" y="169"/>
                  </a:lnTo>
                  <a:lnTo>
                    <a:pt x="3768" y="169"/>
                  </a:lnTo>
                  <a:lnTo>
                    <a:pt x="3774" y="169"/>
                  </a:lnTo>
                  <a:lnTo>
                    <a:pt x="3768" y="169"/>
                  </a:lnTo>
                  <a:lnTo>
                    <a:pt x="3761" y="169"/>
                  </a:lnTo>
                  <a:lnTo>
                    <a:pt x="3761" y="176"/>
                  </a:lnTo>
                  <a:lnTo>
                    <a:pt x="3755" y="176"/>
                  </a:lnTo>
                  <a:lnTo>
                    <a:pt x="3748" y="176"/>
                  </a:lnTo>
                  <a:lnTo>
                    <a:pt x="3742" y="176"/>
                  </a:lnTo>
                  <a:lnTo>
                    <a:pt x="3742" y="182"/>
                  </a:lnTo>
                  <a:lnTo>
                    <a:pt x="3735" y="182"/>
                  </a:lnTo>
                  <a:lnTo>
                    <a:pt x="3729" y="182"/>
                  </a:lnTo>
                  <a:lnTo>
                    <a:pt x="3722" y="182"/>
                  </a:lnTo>
                  <a:lnTo>
                    <a:pt x="3716" y="182"/>
                  </a:lnTo>
                  <a:lnTo>
                    <a:pt x="3716" y="189"/>
                  </a:lnTo>
                  <a:lnTo>
                    <a:pt x="3709" y="189"/>
                  </a:lnTo>
                  <a:lnTo>
                    <a:pt x="3703" y="189"/>
                  </a:lnTo>
                  <a:lnTo>
                    <a:pt x="3696" y="189"/>
                  </a:lnTo>
                  <a:lnTo>
                    <a:pt x="3689" y="189"/>
                  </a:lnTo>
                  <a:lnTo>
                    <a:pt x="3689" y="195"/>
                  </a:lnTo>
                  <a:lnTo>
                    <a:pt x="3683" y="195"/>
                  </a:lnTo>
                  <a:lnTo>
                    <a:pt x="3676" y="195"/>
                  </a:lnTo>
                  <a:lnTo>
                    <a:pt x="3670" y="195"/>
                  </a:lnTo>
                  <a:lnTo>
                    <a:pt x="3670" y="202"/>
                  </a:lnTo>
                  <a:lnTo>
                    <a:pt x="3663" y="202"/>
                  </a:lnTo>
                  <a:lnTo>
                    <a:pt x="3670" y="202"/>
                  </a:lnTo>
                  <a:lnTo>
                    <a:pt x="3663" y="195"/>
                  </a:lnTo>
                  <a:lnTo>
                    <a:pt x="3663" y="202"/>
                  </a:lnTo>
                  <a:lnTo>
                    <a:pt x="3657" y="202"/>
                  </a:lnTo>
                  <a:lnTo>
                    <a:pt x="3657" y="208"/>
                  </a:lnTo>
                  <a:lnTo>
                    <a:pt x="3657" y="202"/>
                  </a:lnTo>
                  <a:lnTo>
                    <a:pt x="3650" y="202"/>
                  </a:lnTo>
                  <a:lnTo>
                    <a:pt x="3650" y="208"/>
                  </a:lnTo>
                  <a:lnTo>
                    <a:pt x="3644" y="208"/>
                  </a:lnTo>
                  <a:lnTo>
                    <a:pt x="3650" y="208"/>
                  </a:lnTo>
                  <a:lnTo>
                    <a:pt x="3657" y="208"/>
                  </a:lnTo>
                  <a:lnTo>
                    <a:pt x="3657" y="215"/>
                  </a:lnTo>
                  <a:lnTo>
                    <a:pt x="3650" y="215"/>
                  </a:lnTo>
                  <a:lnTo>
                    <a:pt x="3644" y="215"/>
                  </a:lnTo>
                  <a:lnTo>
                    <a:pt x="3637" y="215"/>
                  </a:lnTo>
                  <a:lnTo>
                    <a:pt x="3644" y="215"/>
                  </a:lnTo>
                  <a:lnTo>
                    <a:pt x="3644" y="221"/>
                  </a:lnTo>
                  <a:lnTo>
                    <a:pt x="3637" y="221"/>
                  </a:lnTo>
                  <a:lnTo>
                    <a:pt x="3637" y="215"/>
                  </a:lnTo>
                  <a:lnTo>
                    <a:pt x="3631" y="215"/>
                  </a:lnTo>
                  <a:lnTo>
                    <a:pt x="3637" y="221"/>
                  </a:lnTo>
                  <a:lnTo>
                    <a:pt x="3631" y="221"/>
                  </a:lnTo>
                  <a:lnTo>
                    <a:pt x="3624" y="221"/>
                  </a:lnTo>
                  <a:lnTo>
                    <a:pt x="3618" y="221"/>
                  </a:lnTo>
                  <a:lnTo>
                    <a:pt x="3624" y="221"/>
                  </a:lnTo>
                  <a:lnTo>
                    <a:pt x="3624" y="228"/>
                  </a:lnTo>
                  <a:lnTo>
                    <a:pt x="3624" y="234"/>
                  </a:lnTo>
                  <a:lnTo>
                    <a:pt x="3618" y="234"/>
                  </a:lnTo>
                  <a:lnTo>
                    <a:pt x="3618" y="228"/>
                  </a:lnTo>
                  <a:lnTo>
                    <a:pt x="3618" y="234"/>
                  </a:lnTo>
                  <a:lnTo>
                    <a:pt x="3624" y="234"/>
                  </a:lnTo>
                  <a:lnTo>
                    <a:pt x="3618" y="234"/>
                  </a:lnTo>
                  <a:lnTo>
                    <a:pt x="3611" y="234"/>
                  </a:lnTo>
                  <a:lnTo>
                    <a:pt x="3605" y="234"/>
                  </a:lnTo>
                  <a:lnTo>
                    <a:pt x="3611" y="234"/>
                  </a:lnTo>
                  <a:lnTo>
                    <a:pt x="3605" y="234"/>
                  </a:lnTo>
                  <a:lnTo>
                    <a:pt x="3611" y="234"/>
                  </a:lnTo>
                  <a:lnTo>
                    <a:pt x="3611" y="241"/>
                  </a:lnTo>
                  <a:lnTo>
                    <a:pt x="3611" y="247"/>
                  </a:lnTo>
                  <a:lnTo>
                    <a:pt x="3611" y="241"/>
                  </a:lnTo>
                  <a:lnTo>
                    <a:pt x="3605" y="241"/>
                  </a:lnTo>
                  <a:lnTo>
                    <a:pt x="3598" y="241"/>
                  </a:lnTo>
                  <a:lnTo>
                    <a:pt x="3592" y="241"/>
                  </a:lnTo>
                  <a:lnTo>
                    <a:pt x="3598" y="241"/>
                  </a:lnTo>
                  <a:lnTo>
                    <a:pt x="3605" y="241"/>
                  </a:lnTo>
                  <a:lnTo>
                    <a:pt x="3611" y="247"/>
                  </a:lnTo>
                  <a:lnTo>
                    <a:pt x="3605" y="247"/>
                  </a:lnTo>
                  <a:lnTo>
                    <a:pt x="3598" y="247"/>
                  </a:lnTo>
                  <a:lnTo>
                    <a:pt x="3605" y="247"/>
                  </a:lnTo>
                  <a:lnTo>
                    <a:pt x="3605" y="254"/>
                  </a:lnTo>
                  <a:lnTo>
                    <a:pt x="3598" y="254"/>
                  </a:lnTo>
                  <a:lnTo>
                    <a:pt x="3598" y="260"/>
                  </a:lnTo>
                  <a:lnTo>
                    <a:pt x="3592" y="260"/>
                  </a:lnTo>
                  <a:lnTo>
                    <a:pt x="3592" y="254"/>
                  </a:lnTo>
                  <a:lnTo>
                    <a:pt x="3585" y="254"/>
                  </a:lnTo>
                  <a:lnTo>
                    <a:pt x="3579" y="254"/>
                  </a:lnTo>
                  <a:lnTo>
                    <a:pt x="3572" y="254"/>
                  </a:lnTo>
                  <a:lnTo>
                    <a:pt x="3566" y="254"/>
                  </a:lnTo>
                  <a:lnTo>
                    <a:pt x="3559" y="254"/>
                  </a:lnTo>
                  <a:lnTo>
                    <a:pt x="3553" y="254"/>
                  </a:lnTo>
                  <a:lnTo>
                    <a:pt x="3559" y="254"/>
                  </a:lnTo>
                  <a:lnTo>
                    <a:pt x="3559" y="247"/>
                  </a:lnTo>
                  <a:lnTo>
                    <a:pt x="3566" y="247"/>
                  </a:lnTo>
                  <a:lnTo>
                    <a:pt x="3572" y="247"/>
                  </a:lnTo>
                  <a:lnTo>
                    <a:pt x="3566" y="247"/>
                  </a:lnTo>
                  <a:lnTo>
                    <a:pt x="3559" y="247"/>
                  </a:lnTo>
                  <a:lnTo>
                    <a:pt x="3553" y="247"/>
                  </a:lnTo>
                  <a:lnTo>
                    <a:pt x="3546" y="241"/>
                  </a:lnTo>
                  <a:lnTo>
                    <a:pt x="3553" y="241"/>
                  </a:lnTo>
                  <a:lnTo>
                    <a:pt x="3559" y="241"/>
                  </a:lnTo>
                  <a:lnTo>
                    <a:pt x="3566" y="241"/>
                  </a:lnTo>
                  <a:lnTo>
                    <a:pt x="3566" y="234"/>
                  </a:lnTo>
                  <a:lnTo>
                    <a:pt x="3572" y="234"/>
                  </a:lnTo>
                  <a:lnTo>
                    <a:pt x="3579" y="234"/>
                  </a:lnTo>
                  <a:lnTo>
                    <a:pt x="3585" y="234"/>
                  </a:lnTo>
                  <a:lnTo>
                    <a:pt x="3579" y="234"/>
                  </a:lnTo>
                  <a:lnTo>
                    <a:pt x="3579" y="228"/>
                  </a:lnTo>
                  <a:lnTo>
                    <a:pt x="3572" y="228"/>
                  </a:lnTo>
                  <a:lnTo>
                    <a:pt x="3579" y="228"/>
                  </a:lnTo>
                  <a:lnTo>
                    <a:pt x="3572" y="228"/>
                  </a:lnTo>
                  <a:lnTo>
                    <a:pt x="3572" y="221"/>
                  </a:lnTo>
                  <a:lnTo>
                    <a:pt x="3579" y="221"/>
                  </a:lnTo>
                  <a:lnTo>
                    <a:pt x="3585" y="221"/>
                  </a:lnTo>
                  <a:lnTo>
                    <a:pt x="3592" y="221"/>
                  </a:lnTo>
                  <a:lnTo>
                    <a:pt x="3585" y="221"/>
                  </a:lnTo>
                  <a:lnTo>
                    <a:pt x="3579" y="221"/>
                  </a:lnTo>
                  <a:lnTo>
                    <a:pt x="3579" y="215"/>
                  </a:lnTo>
                  <a:lnTo>
                    <a:pt x="3585" y="215"/>
                  </a:lnTo>
                  <a:lnTo>
                    <a:pt x="3592" y="215"/>
                  </a:lnTo>
                  <a:lnTo>
                    <a:pt x="3598" y="215"/>
                  </a:lnTo>
                  <a:lnTo>
                    <a:pt x="3592" y="215"/>
                  </a:lnTo>
                  <a:lnTo>
                    <a:pt x="3585" y="215"/>
                  </a:lnTo>
                  <a:lnTo>
                    <a:pt x="3592" y="208"/>
                  </a:lnTo>
                  <a:lnTo>
                    <a:pt x="3598" y="208"/>
                  </a:lnTo>
                  <a:lnTo>
                    <a:pt x="3592" y="208"/>
                  </a:lnTo>
                  <a:lnTo>
                    <a:pt x="3585" y="208"/>
                  </a:lnTo>
                  <a:lnTo>
                    <a:pt x="3579" y="208"/>
                  </a:lnTo>
                  <a:lnTo>
                    <a:pt x="3579" y="202"/>
                  </a:lnTo>
                  <a:lnTo>
                    <a:pt x="3585" y="202"/>
                  </a:lnTo>
                  <a:lnTo>
                    <a:pt x="3592" y="202"/>
                  </a:lnTo>
                  <a:lnTo>
                    <a:pt x="3592" y="208"/>
                  </a:lnTo>
                  <a:lnTo>
                    <a:pt x="3592" y="202"/>
                  </a:lnTo>
                  <a:lnTo>
                    <a:pt x="3598" y="202"/>
                  </a:lnTo>
                  <a:lnTo>
                    <a:pt x="3598" y="195"/>
                  </a:lnTo>
                  <a:lnTo>
                    <a:pt x="3605" y="195"/>
                  </a:lnTo>
                  <a:lnTo>
                    <a:pt x="3611" y="195"/>
                  </a:lnTo>
                  <a:lnTo>
                    <a:pt x="3605" y="195"/>
                  </a:lnTo>
                  <a:lnTo>
                    <a:pt x="3611" y="195"/>
                  </a:lnTo>
                  <a:lnTo>
                    <a:pt x="3618" y="189"/>
                  </a:lnTo>
                  <a:lnTo>
                    <a:pt x="3611" y="189"/>
                  </a:lnTo>
                  <a:lnTo>
                    <a:pt x="3618" y="189"/>
                  </a:lnTo>
                  <a:lnTo>
                    <a:pt x="3624" y="189"/>
                  </a:lnTo>
                  <a:lnTo>
                    <a:pt x="3624" y="182"/>
                  </a:lnTo>
                  <a:lnTo>
                    <a:pt x="3631" y="182"/>
                  </a:lnTo>
                  <a:lnTo>
                    <a:pt x="3637" y="182"/>
                  </a:lnTo>
                  <a:lnTo>
                    <a:pt x="3644" y="182"/>
                  </a:lnTo>
                  <a:lnTo>
                    <a:pt x="3644" y="176"/>
                  </a:lnTo>
                  <a:lnTo>
                    <a:pt x="3650" y="176"/>
                  </a:lnTo>
                  <a:lnTo>
                    <a:pt x="3644" y="176"/>
                  </a:lnTo>
                  <a:lnTo>
                    <a:pt x="3650" y="176"/>
                  </a:lnTo>
                  <a:lnTo>
                    <a:pt x="3657" y="176"/>
                  </a:lnTo>
                  <a:lnTo>
                    <a:pt x="3650" y="176"/>
                  </a:lnTo>
                  <a:lnTo>
                    <a:pt x="3657" y="176"/>
                  </a:lnTo>
                  <a:lnTo>
                    <a:pt x="3663" y="176"/>
                  </a:lnTo>
                  <a:lnTo>
                    <a:pt x="3657" y="176"/>
                  </a:lnTo>
                  <a:lnTo>
                    <a:pt x="3663" y="169"/>
                  </a:lnTo>
                  <a:lnTo>
                    <a:pt x="3670" y="169"/>
                  </a:lnTo>
                  <a:lnTo>
                    <a:pt x="3676" y="169"/>
                  </a:lnTo>
                  <a:lnTo>
                    <a:pt x="3683" y="169"/>
                  </a:lnTo>
                  <a:lnTo>
                    <a:pt x="3683" y="176"/>
                  </a:lnTo>
                  <a:lnTo>
                    <a:pt x="3683" y="169"/>
                  </a:lnTo>
                  <a:lnTo>
                    <a:pt x="3689" y="169"/>
                  </a:lnTo>
                  <a:lnTo>
                    <a:pt x="3696" y="169"/>
                  </a:lnTo>
                  <a:lnTo>
                    <a:pt x="3703" y="169"/>
                  </a:lnTo>
                  <a:lnTo>
                    <a:pt x="3709" y="169"/>
                  </a:lnTo>
                  <a:lnTo>
                    <a:pt x="3716" y="169"/>
                  </a:lnTo>
                  <a:lnTo>
                    <a:pt x="3716" y="163"/>
                  </a:lnTo>
                  <a:lnTo>
                    <a:pt x="3722" y="163"/>
                  </a:lnTo>
                  <a:lnTo>
                    <a:pt x="3729" y="163"/>
                  </a:lnTo>
                  <a:lnTo>
                    <a:pt x="3735" y="163"/>
                  </a:lnTo>
                  <a:lnTo>
                    <a:pt x="3735" y="156"/>
                  </a:lnTo>
                  <a:lnTo>
                    <a:pt x="3742" y="156"/>
                  </a:lnTo>
                  <a:lnTo>
                    <a:pt x="3742" y="150"/>
                  </a:lnTo>
                  <a:lnTo>
                    <a:pt x="3748" y="150"/>
                  </a:lnTo>
                  <a:lnTo>
                    <a:pt x="3755" y="150"/>
                  </a:lnTo>
                  <a:lnTo>
                    <a:pt x="3761" y="150"/>
                  </a:lnTo>
                  <a:lnTo>
                    <a:pt x="3768" y="150"/>
                  </a:lnTo>
                  <a:lnTo>
                    <a:pt x="3774" y="150"/>
                  </a:lnTo>
                  <a:close/>
                  <a:moveTo>
                    <a:pt x="5111" y="143"/>
                  </a:moveTo>
                  <a:lnTo>
                    <a:pt x="5117" y="143"/>
                  </a:lnTo>
                  <a:lnTo>
                    <a:pt x="5111" y="143"/>
                  </a:lnTo>
                  <a:close/>
                  <a:moveTo>
                    <a:pt x="4081" y="143"/>
                  </a:moveTo>
                  <a:lnTo>
                    <a:pt x="4081" y="150"/>
                  </a:lnTo>
                  <a:lnTo>
                    <a:pt x="4081" y="143"/>
                  </a:lnTo>
                  <a:lnTo>
                    <a:pt x="4087" y="143"/>
                  </a:lnTo>
                  <a:lnTo>
                    <a:pt x="4081" y="143"/>
                  </a:lnTo>
                  <a:close/>
                  <a:moveTo>
                    <a:pt x="4204" y="143"/>
                  </a:moveTo>
                  <a:lnTo>
                    <a:pt x="4198" y="150"/>
                  </a:lnTo>
                  <a:lnTo>
                    <a:pt x="4191" y="150"/>
                  </a:lnTo>
                  <a:lnTo>
                    <a:pt x="4185" y="150"/>
                  </a:lnTo>
                  <a:lnTo>
                    <a:pt x="4191" y="150"/>
                  </a:lnTo>
                  <a:lnTo>
                    <a:pt x="4185" y="150"/>
                  </a:lnTo>
                  <a:lnTo>
                    <a:pt x="4178" y="150"/>
                  </a:lnTo>
                  <a:lnTo>
                    <a:pt x="4185" y="150"/>
                  </a:lnTo>
                  <a:lnTo>
                    <a:pt x="4185" y="143"/>
                  </a:lnTo>
                  <a:lnTo>
                    <a:pt x="4191" y="143"/>
                  </a:lnTo>
                  <a:lnTo>
                    <a:pt x="4198" y="143"/>
                  </a:lnTo>
                  <a:lnTo>
                    <a:pt x="4204" y="143"/>
                  </a:lnTo>
                  <a:close/>
                  <a:moveTo>
                    <a:pt x="4094" y="143"/>
                  </a:moveTo>
                  <a:lnTo>
                    <a:pt x="4087" y="143"/>
                  </a:lnTo>
                  <a:lnTo>
                    <a:pt x="4087" y="137"/>
                  </a:lnTo>
                  <a:lnTo>
                    <a:pt x="4094" y="137"/>
                  </a:lnTo>
                  <a:lnTo>
                    <a:pt x="4094" y="143"/>
                  </a:lnTo>
                  <a:close/>
                  <a:moveTo>
                    <a:pt x="4367" y="143"/>
                  </a:moveTo>
                  <a:lnTo>
                    <a:pt x="4361" y="143"/>
                  </a:lnTo>
                  <a:lnTo>
                    <a:pt x="4367" y="137"/>
                  </a:lnTo>
                  <a:lnTo>
                    <a:pt x="4367" y="143"/>
                  </a:lnTo>
                  <a:close/>
                  <a:moveTo>
                    <a:pt x="4354" y="137"/>
                  </a:moveTo>
                  <a:lnTo>
                    <a:pt x="4361" y="137"/>
                  </a:lnTo>
                  <a:lnTo>
                    <a:pt x="4354" y="137"/>
                  </a:lnTo>
                  <a:close/>
                  <a:moveTo>
                    <a:pt x="3989" y="137"/>
                  </a:moveTo>
                  <a:lnTo>
                    <a:pt x="3983" y="137"/>
                  </a:lnTo>
                  <a:lnTo>
                    <a:pt x="3983" y="130"/>
                  </a:lnTo>
                  <a:lnTo>
                    <a:pt x="3989" y="130"/>
                  </a:lnTo>
                  <a:lnTo>
                    <a:pt x="3989" y="137"/>
                  </a:lnTo>
                  <a:close/>
                  <a:moveTo>
                    <a:pt x="4133" y="130"/>
                  </a:moveTo>
                  <a:lnTo>
                    <a:pt x="4126" y="130"/>
                  </a:lnTo>
                  <a:lnTo>
                    <a:pt x="4133" y="130"/>
                  </a:lnTo>
                  <a:close/>
                  <a:moveTo>
                    <a:pt x="4367" y="110"/>
                  </a:moveTo>
                  <a:lnTo>
                    <a:pt x="4367" y="117"/>
                  </a:lnTo>
                  <a:lnTo>
                    <a:pt x="4361" y="117"/>
                  </a:lnTo>
                  <a:lnTo>
                    <a:pt x="4354" y="117"/>
                  </a:lnTo>
                  <a:lnTo>
                    <a:pt x="4354" y="110"/>
                  </a:lnTo>
                  <a:lnTo>
                    <a:pt x="4361" y="110"/>
                  </a:lnTo>
                  <a:lnTo>
                    <a:pt x="4367" y="110"/>
                  </a:lnTo>
                  <a:close/>
                  <a:moveTo>
                    <a:pt x="4159" y="110"/>
                  </a:moveTo>
                  <a:lnTo>
                    <a:pt x="4159" y="117"/>
                  </a:lnTo>
                  <a:lnTo>
                    <a:pt x="4159" y="110"/>
                  </a:lnTo>
                  <a:lnTo>
                    <a:pt x="4152" y="110"/>
                  </a:lnTo>
                  <a:lnTo>
                    <a:pt x="4159" y="110"/>
                  </a:lnTo>
                  <a:close/>
                  <a:moveTo>
                    <a:pt x="4354" y="110"/>
                  </a:moveTo>
                  <a:lnTo>
                    <a:pt x="4348" y="110"/>
                  </a:lnTo>
                  <a:lnTo>
                    <a:pt x="4341" y="110"/>
                  </a:lnTo>
                  <a:lnTo>
                    <a:pt x="4348" y="110"/>
                  </a:lnTo>
                  <a:lnTo>
                    <a:pt x="4354" y="110"/>
                  </a:lnTo>
                  <a:close/>
                  <a:moveTo>
                    <a:pt x="4296" y="78"/>
                  </a:moveTo>
                  <a:lnTo>
                    <a:pt x="4302" y="78"/>
                  </a:lnTo>
                  <a:lnTo>
                    <a:pt x="4296" y="78"/>
                  </a:lnTo>
                  <a:lnTo>
                    <a:pt x="4296" y="84"/>
                  </a:lnTo>
                  <a:lnTo>
                    <a:pt x="4296" y="91"/>
                  </a:lnTo>
                  <a:lnTo>
                    <a:pt x="4289" y="91"/>
                  </a:lnTo>
                  <a:lnTo>
                    <a:pt x="4296" y="91"/>
                  </a:lnTo>
                  <a:lnTo>
                    <a:pt x="4296" y="84"/>
                  </a:lnTo>
                  <a:lnTo>
                    <a:pt x="4302" y="84"/>
                  </a:lnTo>
                  <a:lnTo>
                    <a:pt x="4309" y="84"/>
                  </a:lnTo>
                  <a:lnTo>
                    <a:pt x="4315" y="84"/>
                  </a:lnTo>
                  <a:lnTo>
                    <a:pt x="4315" y="91"/>
                  </a:lnTo>
                  <a:lnTo>
                    <a:pt x="4322" y="91"/>
                  </a:lnTo>
                  <a:lnTo>
                    <a:pt x="4322" y="97"/>
                  </a:lnTo>
                  <a:lnTo>
                    <a:pt x="4328" y="97"/>
                  </a:lnTo>
                  <a:lnTo>
                    <a:pt x="4328" y="91"/>
                  </a:lnTo>
                  <a:lnTo>
                    <a:pt x="4335" y="91"/>
                  </a:lnTo>
                  <a:lnTo>
                    <a:pt x="4335" y="97"/>
                  </a:lnTo>
                  <a:lnTo>
                    <a:pt x="4335" y="104"/>
                  </a:lnTo>
                  <a:lnTo>
                    <a:pt x="4328" y="104"/>
                  </a:lnTo>
                  <a:lnTo>
                    <a:pt x="4328" y="110"/>
                  </a:lnTo>
                  <a:lnTo>
                    <a:pt x="4322" y="110"/>
                  </a:lnTo>
                  <a:lnTo>
                    <a:pt x="4315" y="110"/>
                  </a:lnTo>
                  <a:lnTo>
                    <a:pt x="4309" y="110"/>
                  </a:lnTo>
                  <a:lnTo>
                    <a:pt x="4302" y="110"/>
                  </a:lnTo>
                  <a:lnTo>
                    <a:pt x="4296" y="110"/>
                  </a:lnTo>
                  <a:lnTo>
                    <a:pt x="4289" y="110"/>
                  </a:lnTo>
                  <a:lnTo>
                    <a:pt x="4283" y="110"/>
                  </a:lnTo>
                  <a:lnTo>
                    <a:pt x="4276" y="110"/>
                  </a:lnTo>
                  <a:lnTo>
                    <a:pt x="4270" y="110"/>
                  </a:lnTo>
                  <a:lnTo>
                    <a:pt x="4270" y="117"/>
                  </a:lnTo>
                  <a:lnTo>
                    <a:pt x="4263" y="117"/>
                  </a:lnTo>
                  <a:lnTo>
                    <a:pt x="4257" y="117"/>
                  </a:lnTo>
                  <a:lnTo>
                    <a:pt x="4250" y="117"/>
                  </a:lnTo>
                  <a:lnTo>
                    <a:pt x="4244" y="117"/>
                  </a:lnTo>
                  <a:lnTo>
                    <a:pt x="4244" y="110"/>
                  </a:lnTo>
                  <a:lnTo>
                    <a:pt x="4250" y="110"/>
                  </a:lnTo>
                  <a:lnTo>
                    <a:pt x="4250" y="104"/>
                  </a:lnTo>
                  <a:lnTo>
                    <a:pt x="4257" y="104"/>
                  </a:lnTo>
                  <a:lnTo>
                    <a:pt x="4257" y="97"/>
                  </a:lnTo>
                  <a:lnTo>
                    <a:pt x="4263" y="97"/>
                  </a:lnTo>
                  <a:lnTo>
                    <a:pt x="4263" y="91"/>
                  </a:lnTo>
                  <a:lnTo>
                    <a:pt x="4263" y="97"/>
                  </a:lnTo>
                  <a:lnTo>
                    <a:pt x="4270" y="97"/>
                  </a:lnTo>
                  <a:lnTo>
                    <a:pt x="4270" y="91"/>
                  </a:lnTo>
                  <a:lnTo>
                    <a:pt x="4263" y="91"/>
                  </a:lnTo>
                  <a:lnTo>
                    <a:pt x="4270" y="91"/>
                  </a:lnTo>
                  <a:lnTo>
                    <a:pt x="4270" y="84"/>
                  </a:lnTo>
                  <a:lnTo>
                    <a:pt x="4276" y="91"/>
                  </a:lnTo>
                  <a:lnTo>
                    <a:pt x="4276" y="84"/>
                  </a:lnTo>
                  <a:lnTo>
                    <a:pt x="4270" y="84"/>
                  </a:lnTo>
                  <a:lnTo>
                    <a:pt x="4270" y="78"/>
                  </a:lnTo>
                  <a:lnTo>
                    <a:pt x="4276" y="78"/>
                  </a:lnTo>
                  <a:lnTo>
                    <a:pt x="4283" y="78"/>
                  </a:lnTo>
                  <a:lnTo>
                    <a:pt x="4289" y="78"/>
                  </a:lnTo>
                  <a:lnTo>
                    <a:pt x="4283" y="78"/>
                  </a:lnTo>
                  <a:lnTo>
                    <a:pt x="4289" y="78"/>
                  </a:lnTo>
                  <a:lnTo>
                    <a:pt x="4289" y="71"/>
                  </a:lnTo>
                  <a:lnTo>
                    <a:pt x="4289" y="78"/>
                  </a:lnTo>
                  <a:lnTo>
                    <a:pt x="4296" y="78"/>
                  </a:lnTo>
                  <a:close/>
                  <a:moveTo>
                    <a:pt x="4146" y="78"/>
                  </a:moveTo>
                  <a:lnTo>
                    <a:pt x="4139" y="78"/>
                  </a:lnTo>
                  <a:lnTo>
                    <a:pt x="4146" y="71"/>
                  </a:lnTo>
                  <a:lnTo>
                    <a:pt x="4146" y="78"/>
                  </a:lnTo>
                  <a:close/>
                  <a:moveTo>
                    <a:pt x="4139" y="71"/>
                  </a:moveTo>
                  <a:lnTo>
                    <a:pt x="4139" y="78"/>
                  </a:lnTo>
                  <a:lnTo>
                    <a:pt x="4133" y="78"/>
                  </a:lnTo>
                  <a:lnTo>
                    <a:pt x="4126" y="78"/>
                  </a:lnTo>
                  <a:lnTo>
                    <a:pt x="4133" y="78"/>
                  </a:lnTo>
                  <a:lnTo>
                    <a:pt x="4133" y="71"/>
                  </a:lnTo>
                  <a:lnTo>
                    <a:pt x="4139" y="71"/>
                  </a:lnTo>
                  <a:close/>
                  <a:moveTo>
                    <a:pt x="3892" y="71"/>
                  </a:moveTo>
                  <a:lnTo>
                    <a:pt x="3898" y="71"/>
                  </a:lnTo>
                  <a:lnTo>
                    <a:pt x="3898" y="65"/>
                  </a:lnTo>
                  <a:lnTo>
                    <a:pt x="3898" y="71"/>
                  </a:lnTo>
                  <a:lnTo>
                    <a:pt x="3905" y="71"/>
                  </a:lnTo>
                  <a:lnTo>
                    <a:pt x="3911" y="71"/>
                  </a:lnTo>
                  <a:lnTo>
                    <a:pt x="3905" y="71"/>
                  </a:lnTo>
                  <a:lnTo>
                    <a:pt x="3898" y="71"/>
                  </a:lnTo>
                  <a:lnTo>
                    <a:pt x="3892" y="71"/>
                  </a:lnTo>
                  <a:lnTo>
                    <a:pt x="3892" y="65"/>
                  </a:lnTo>
                  <a:lnTo>
                    <a:pt x="3892" y="71"/>
                  </a:lnTo>
                  <a:close/>
                  <a:moveTo>
                    <a:pt x="4257" y="71"/>
                  </a:moveTo>
                  <a:lnTo>
                    <a:pt x="4250" y="71"/>
                  </a:lnTo>
                  <a:lnTo>
                    <a:pt x="4250" y="65"/>
                  </a:lnTo>
                  <a:lnTo>
                    <a:pt x="4257" y="65"/>
                  </a:lnTo>
                  <a:lnTo>
                    <a:pt x="4257" y="71"/>
                  </a:lnTo>
                  <a:close/>
                  <a:moveTo>
                    <a:pt x="4126" y="65"/>
                  </a:moveTo>
                  <a:lnTo>
                    <a:pt x="4120" y="65"/>
                  </a:lnTo>
                  <a:lnTo>
                    <a:pt x="4126" y="65"/>
                  </a:lnTo>
                  <a:lnTo>
                    <a:pt x="4133" y="65"/>
                  </a:lnTo>
                  <a:lnTo>
                    <a:pt x="4126" y="65"/>
                  </a:lnTo>
                  <a:close/>
                  <a:moveTo>
                    <a:pt x="3624" y="58"/>
                  </a:moveTo>
                  <a:lnTo>
                    <a:pt x="3631" y="58"/>
                  </a:lnTo>
                  <a:lnTo>
                    <a:pt x="3624" y="58"/>
                  </a:lnTo>
                  <a:lnTo>
                    <a:pt x="3618" y="58"/>
                  </a:lnTo>
                  <a:lnTo>
                    <a:pt x="3624" y="58"/>
                  </a:lnTo>
                  <a:close/>
                  <a:moveTo>
                    <a:pt x="4165" y="58"/>
                  </a:moveTo>
                  <a:lnTo>
                    <a:pt x="4159" y="58"/>
                  </a:lnTo>
                  <a:lnTo>
                    <a:pt x="4165" y="58"/>
                  </a:lnTo>
                  <a:close/>
                  <a:moveTo>
                    <a:pt x="4120" y="58"/>
                  </a:moveTo>
                  <a:lnTo>
                    <a:pt x="4126" y="58"/>
                  </a:lnTo>
                  <a:lnTo>
                    <a:pt x="4126" y="52"/>
                  </a:lnTo>
                  <a:lnTo>
                    <a:pt x="4133" y="52"/>
                  </a:lnTo>
                  <a:lnTo>
                    <a:pt x="4133" y="58"/>
                  </a:lnTo>
                  <a:lnTo>
                    <a:pt x="4139" y="58"/>
                  </a:lnTo>
                  <a:lnTo>
                    <a:pt x="4146" y="58"/>
                  </a:lnTo>
                  <a:lnTo>
                    <a:pt x="4152" y="58"/>
                  </a:lnTo>
                  <a:lnTo>
                    <a:pt x="4159" y="58"/>
                  </a:lnTo>
                  <a:lnTo>
                    <a:pt x="4159" y="65"/>
                  </a:lnTo>
                  <a:lnTo>
                    <a:pt x="4152" y="65"/>
                  </a:lnTo>
                  <a:lnTo>
                    <a:pt x="4146" y="65"/>
                  </a:lnTo>
                  <a:lnTo>
                    <a:pt x="4139" y="65"/>
                  </a:lnTo>
                  <a:lnTo>
                    <a:pt x="4133" y="65"/>
                  </a:lnTo>
                  <a:lnTo>
                    <a:pt x="4139" y="65"/>
                  </a:lnTo>
                  <a:lnTo>
                    <a:pt x="4133" y="65"/>
                  </a:lnTo>
                  <a:lnTo>
                    <a:pt x="4126" y="65"/>
                  </a:lnTo>
                  <a:lnTo>
                    <a:pt x="4120" y="65"/>
                  </a:lnTo>
                  <a:lnTo>
                    <a:pt x="4120" y="58"/>
                  </a:lnTo>
                  <a:lnTo>
                    <a:pt x="4113" y="58"/>
                  </a:lnTo>
                  <a:lnTo>
                    <a:pt x="4113" y="52"/>
                  </a:lnTo>
                  <a:lnTo>
                    <a:pt x="4120" y="52"/>
                  </a:lnTo>
                  <a:lnTo>
                    <a:pt x="4120" y="58"/>
                  </a:lnTo>
                  <a:close/>
                  <a:moveTo>
                    <a:pt x="3487" y="52"/>
                  </a:moveTo>
                  <a:lnTo>
                    <a:pt x="3487" y="58"/>
                  </a:lnTo>
                  <a:lnTo>
                    <a:pt x="3481" y="58"/>
                  </a:lnTo>
                  <a:lnTo>
                    <a:pt x="3481" y="52"/>
                  </a:lnTo>
                  <a:lnTo>
                    <a:pt x="3487" y="52"/>
                  </a:lnTo>
                  <a:close/>
                  <a:moveTo>
                    <a:pt x="3513" y="58"/>
                  </a:moveTo>
                  <a:lnTo>
                    <a:pt x="3507" y="58"/>
                  </a:lnTo>
                  <a:lnTo>
                    <a:pt x="3500" y="58"/>
                  </a:lnTo>
                  <a:lnTo>
                    <a:pt x="3494" y="58"/>
                  </a:lnTo>
                  <a:lnTo>
                    <a:pt x="3500" y="58"/>
                  </a:lnTo>
                  <a:lnTo>
                    <a:pt x="3507" y="58"/>
                  </a:lnTo>
                  <a:lnTo>
                    <a:pt x="3507" y="52"/>
                  </a:lnTo>
                  <a:lnTo>
                    <a:pt x="3513" y="58"/>
                  </a:lnTo>
                  <a:close/>
                  <a:moveTo>
                    <a:pt x="3637" y="58"/>
                  </a:moveTo>
                  <a:lnTo>
                    <a:pt x="3631" y="58"/>
                  </a:lnTo>
                  <a:lnTo>
                    <a:pt x="3624" y="58"/>
                  </a:lnTo>
                  <a:lnTo>
                    <a:pt x="3631" y="52"/>
                  </a:lnTo>
                  <a:lnTo>
                    <a:pt x="3637" y="52"/>
                  </a:lnTo>
                  <a:lnTo>
                    <a:pt x="3644" y="52"/>
                  </a:lnTo>
                  <a:lnTo>
                    <a:pt x="3644" y="58"/>
                  </a:lnTo>
                  <a:lnTo>
                    <a:pt x="3637" y="58"/>
                  </a:lnTo>
                  <a:close/>
                  <a:moveTo>
                    <a:pt x="4218" y="52"/>
                  </a:moveTo>
                  <a:lnTo>
                    <a:pt x="4224" y="52"/>
                  </a:lnTo>
                  <a:lnTo>
                    <a:pt x="4224" y="58"/>
                  </a:lnTo>
                  <a:lnTo>
                    <a:pt x="4218" y="58"/>
                  </a:lnTo>
                  <a:lnTo>
                    <a:pt x="4218" y="65"/>
                  </a:lnTo>
                  <a:lnTo>
                    <a:pt x="4211" y="65"/>
                  </a:lnTo>
                  <a:lnTo>
                    <a:pt x="4218" y="65"/>
                  </a:lnTo>
                  <a:lnTo>
                    <a:pt x="4224" y="65"/>
                  </a:lnTo>
                  <a:lnTo>
                    <a:pt x="4224" y="58"/>
                  </a:lnTo>
                  <a:lnTo>
                    <a:pt x="4231" y="58"/>
                  </a:lnTo>
                  <a:lnTo>
                    <a:pt x="4237" y="58"/>
                  </a:lnTo>
                  <a:lnTo>
                    <a:pt x="4244" y="58"/>
                  </a:lnTo>
                  <a:lnTo>
                    <a:pt x="4250" y="58"/>
                  </a:lnTo>
                  <a:lnTo>
                    <a:pt x="4257" y="65"/>
                  </a:lnTo>
                  <a:lnTo>
                    <a:pt x="4250" y="65"/>
                  </a:lnTo>
                  <a:lnTo>
                    <a:pt x="4250" y="71"/>
                  </a:lnTo>
                  <a:lnTo>
                    <a:pt x="4250" y="78"/>
                  </a:lnTo>
                  <a:lnTo>
                    <a:pt x="4244" y="78"/>
                  </a:lnTo>
                  <a:lnTo>
                    <a:pt x="4237" y="78"/>
                  </a:lnTo>
                  <a:lnTo>
                    <a:pt x="4244" y="84"/>
                  </a:lnTo>
                  <a:lnTo>
                    <a:pt x="4250" y="84"/>
                  </a:lnTo>
                  <a:lnTo>
                    <a:pt x="4244" y="84"/>
                  </a:lnTo>
                  <a:lnTo>
                    <a:pt x="4250" y="84"/>
                  </a:lnTo>
                  <a:lnTo>
                    <a:pt x="4250" y="91"/>
                  </a:lnTo>
                  <a:lnTo>
                    <a:pt x="4244" y="91"/>
                  </a:lnTo>
                  <a:lnTo>
                    <a:pt x="4237" y="91"/>
                  </a:lnTo>
                  <a:lnTo>
                    <a:pt x="4231" y="91"/>
                  </a:lnTo>
                  <a:lnTo>
                    <a:pt x="4231" y="97"/>
                  </a:lnTo>
                  <a:lnTo>
                    <a:pt x="4224" y="91"/>
                  </a:lnTo>
                  <a:lnTo>
                    <a:pt x="4218" y="91"/>
                  </a:lnTo>
                  <a:lnTo>
                    <a:pt x="4211" y="91"/>
                  </a:lnTo>
                  <a:lnTo>
                    <a:pt x="4204" y="91"/>
                  </a:lnTo>
                  <a:lnTo>
                    <a:pt x="4198" y="91"/>
                  </a:lnTo>
                  <a:lnTo>
                    <a:pt x="4198" y="84"/>
                  </a:lnTo>
                  <a:lnTo>
                    <a:pt x="4191" y="91"/>
                  </a:lnTo>
                  <a:lnTo>
                    <a:pt x="4185" y="91"/>
                  </a:lnTo>
                  <a:lnTo>
                    <a:pt x="4185" y="84"/>
                  </a:lnTo>
                  <a:lnTo>
                    <a:pt x="4178" y="84"/>
                  </a:lnTo>
                  <a:lnTo>
                    <a:pt x="4172" y="84"/>
                  </a:lnTo>
                  <a:lnTo>
                    <a:pt x="4172" y="78"/>
                  </a:lnTo>
                  <a:lnTo>
                    <a:pt x="4165" y="78"/>
                  </a:lnTo>
                  <a:lnTo>
                    <a:pt x="4165" y="71"/>
                  </a:lnTo>
                  <a:lnTo>
                    <a:pt x="4159" y="78"/>
                  </a:lnTo>
                  <a:lnTo>
                    <a:pt x="4159" y="71"/>
                  </a:lnTo>
                  <a:lnTo>
                    <a:pt x="4152" y="71"/>
                  </a:lnTo>
                  <a:lnTo>
                    <a:pt x="4146" y="71"/>
                  </a:lnTo>
                  <a:lnTo>
                    <a:pt x="4152" y="71"/>
                  </a:lnTo>
                  <a:lnTo>
                    <a:pt x="4146" y="71"/>
                  </a:lnTo>
                  <a:lnTo>
                    <a:pt x="4152" y="71"/>
                  </a:lnTo>
                  <a:lnTo>
                    <a:pt x="4159" y="71"/>
                  </a:lnTo>
                  <a:lnTo>
                    <a:pt x="4159" y="65"/>
                  </a:lnTo>
                  <a:lnTo>
                    <a:pt x="4165" y="65"/>
                  </a:lnTo>
                  <a:lnTo>
                    <a:pt x="4172" y="65"/>
                  </a:lnTo>
                  <a:lnTo>
                    <a:pt x="4165" y="58"/>
                  </a:lnTo>
                  <a:lnTo>
                    <a:pt x="4172" y="58"/>
                  </a:lnTo>
                  <a:lnTo>
                    <a:pt x="4178" y="52"/>
                  </a:lnTo>
                  <a:lnTo>
                    <a:pt x="4178" y="58"/>
                  </a:lnTo>
                  <a:lnTo>
                    <a:pt x="4185" y="58"/>
                  </a:lnTo>
                  <a:lnTo>
                    <a:pt x="4185" y="52"/>
                  </a:lnTo>
                  <a:lnTo>
                    <a:pt x="4191" y="52"/>
                  </a:lnTo>
                  <a:lnTo>
                    <a:pt x="4198" y="52"/>
                  </a:lnTo>
                  <a:lnTo>
                    <a:pt x="4204" y="52"/>
                  </a:lnTo>
                  <a:lnTo>
                    <a:pt x="4211" y="52"/>
                  </a:lnTo>
                  <a:lnTo>
                    <a:pt x="4218" y="52"/>
                  </a:lnTo>
                  <a:close/>
                  <a:moveTo>
                    <a:pt x="3650" y="52"/>
                  </a:moveTo>
                  <a:lnTo>
                    <a:pt x="3644" y="52"/>
                  </a:lnTo>
                  <a:lnTo>
                    <a:pt x="3650" y="52"/>
                  </a:lnTo>
                  <a:close/>
                  <a:moveTo>
                    <a:pt x="3500" y="52"/>
                  </a:moveTo>
                  <a:lnTo>
                    <a:pt x="3494" y="52"/>
                  </a:lnTo>
                  <a:lnTo>
                    <a:pt x="3494" y="58"/>
                  </a:lnTo>
                  <a:lnTo>
                    <a:pt x="3494" y="52"/>
                  </a:lnTo>
                  <a:lnTo>
                    <a:pt x="3487" y="52"/>
                  </a:lnTo>
                  <a:lnTo>
                    <a:pt x="3494" y="52"/>
                  </a:lnTo>
                  <a:lnTo>
                    <a:pt x="3500" y="52"/>
                  </a:lnTo>
                  <a:close/>
                  <a:moveTo>
                    <a:pt x="3559" y="52"/>
                  </a:moveTo>
                  <a:lnTo>
                    <a:pt x="3559" y="45"/>
                  </a:lnTo>
                  <a:lnTo>
                    <a:pt x="3559" y="52"/>
                  </a:lnTo>
                  <a:close/>
                  <a:moveTo>
                    <a:pt x="3572" y="52"/>
                  </a:moveTo>
                  <a:lnTo>
                    <a:pt x="3566" y="52"/>
                  </a:lnTo>
                  <a:lnTo>
                    <a:pt x="3566" y="45"/>
                  </a:lnTo>
                  <a:lnTo>
                    <a:pt x="3572" y="45"/>
                  </a:lnTo>
                  <a:lnTo>
                    <a:pt x="3579" y="45"/>
                  </a:lnTo>
                  <a:lnTo>
                    <a:pt x="3572" y="52"/>
                  </a:lnTo>
                  <a:close/>
                  <a:moveTo>
                    <a:pt x="3605" y="45"/>
                  </a:moveTo>
                  <a:lnTo>
                    <a:pt x="3605" y="52"/>
                  </a:lnTo>
                  <a:lnTo>
                    <a:pt x="3598" y="52"/>
                  </a:lnTo>
                  <a:lnTo>
                    <a:pt x="3605" y="52"/>
                  </a:lnTo>
                  <a:lnTo>
                    <a:pt x="3598" y="52"/>
                  </a:lnTo>
                  <a:lnTo>
                    <a:pt x="3592" y="52"/>
                  </a:lnTo>
                  <a:lnTo>
                    <a:pt x="3585" y="52"/>
                  </a:lnTo>
                  <a:lnTo>
                    <a:pt x="3579" y="52"/>
                  </a:lnTo>
                  <a:lnTo>
                    <a:pt x="3585" y="52"/>
                  </a:lnTo>
                  <a:lnTo>
                    <a:pt x="3585" y="45"/>
                  </a:lnTo>
                  <a:lnTo>
                    <a:pt x="3592" y="45"/>
                  </a:lnTo>
                  <a:lnTo>
                    <a:pt x="3598" y="45"/>
                  </a:lnTo>
                  <a:lnTo>
                    <a:pt x="3605" y="45"/>
                  </a:lnTo>
                  <a:close/>
                  <a:moveTo>
                    <a:pt x="3546" y="45"/>
                  </a:moveTo>
                  <a:lnTo>
                    <a:pt x="3553" y="45"/>
                  </a:lnTo>
                  <a:lnTo>
                    <a:pt x="3553" y="52"/>
                  </a:lnTo>
                  <a:lnTo>
                    <a:pt x="3546" y="52"/>
                  </a:lnTo>
                  <a:lnTo>
                    <a:pt x="3540" y="52"/>
                  </a:lnTo>
                  <a:lnTo>
                    <a:pt x="3533" y="52"/>
                  </a:lnTo>
                  <a:lnTo>
                    <a:pt x="3527" y="52"/>
                  </a:lnTo>
                  <a:lnTo>
                    <a:pt x="3527" y="45"/>
                  </a:lnTo>
                  <a:lnTo>
                    <a:pt x="3533" y="45"/>
                  </a:lnTo>
                  <a:lnTo>
                    <a:pt x="3540" y="45"/>
                  </a:lnTo>
                  <a:lnTo>
                    <a:pt x="3546" y="45"/>
                  </a:lnTo>
                  <a:close/>
                  <a:moveTo>
                    <a:pt x="3592" y="45"/>
                  </a:moveTo>
                  <a:lnTo>
                    <a:pt x="3585" y="45"/>
                  </a:lnTo>
                  <a:lnTo>
                    <a:pt x="3579" y="45"/>
                  </a:lnTo>
                  <a:lnTo>
                    <a:pt x="3585" y="45"/>
                  </a:lnTo>
                  <a:lnTo>
                    <a:pt x="3592" y="45"/>
                  </a:lnTo>
                  <a:close/>
                  <a:moveTo>
                    <a:pt x="3566" y="45"/>
                  </a:moveTo>
                  <a:lnTo>
                    <a:pt x="3559" y="45"/>
                  </a:lnTo>
                  <a:lnTo>
                    <a:pt x="3566" y="39"/>
                  </a:lnTo>
                  <a:lnTo>
                    <a:pt x="3566" y="45"/>
                  </a:lnTo>
                  <a:close/>
                  <a:moveTo>
                    <a:pt x="3618" y="39"/>
                  </a:moveTo>
                  <a:lnTo>
                    <a:pt x="3624" y="45"/>
                  </a:lnTo>
                  <a:lnTo>
                    <a:pt x="3631" y="45"/>
                  </a:lnTo>
                  <a:lnTo>
                    <a:pt x="3637" y="45"/>
                  </a:lnTo>
                  <a:lnTo>
                    <a:pt x="3631" y="45"/>
                  </a:lnTo>
                  <a:lnTo>
                    <a:pt x="3624" y="45"/>
                  </a:lnTo>
                  <a:lnTo>
                    <a:pt x="3618" y="45"/>
                  </a:lnTo>
                  <a:lnTo>
                    <a:pt x="3618" y="52"/>
                  </a:lnTo>
                  <a:lnTo>
                    <a:pt x="3624" y="52"/>
                  </a:lnTo>
                  <a:lnTo>
                    <a:pt x="3618" y="52"/>
                  </a:lnTo>
                  <a:lnTo>
                    <a:pt x="3611" y="52"/>
                  </a:lnTo>
                  <a:lnTo>
                    <a:pt x="3618" y="52"/>
                  </a:lnTo>
                  <a:lnTo>
                    <a:pt x="3611" y="52"/>
                  </a:lnTo>
                  <a:lnTo>
                    <a:pt x="3605" y="52"/>
                  </a:lnTo>
                  <a:lnTo>
                    <a:pt x="3605" y="45"/>
                  </a:lnTo>
                  <a:lnTo>
                    <a:pt x="3598" y="45"/>
                  </a:lnTo>
                  <a:lnTo>
                    <a:pt x="3598" y="39"/>
                  </a:lnTo>
                  <a:lnTo>
                    <a:pt x="3605" y="39"/>
                  </a:lnTo>
                  <a:lnTo>
                    <a:pt x="3611" y="39"/>
                  </a:lnTo>
                  <a:lnTo>
                    <a:pt x="3618" y="39"/>
                  </a:lnTo>
                  <a:close/>
                  <a:moveTo>
                    <a:pt x="3572" y="39"/>
                  </a:moveTo>
                  <a:lnTo>
                    <a:pt x="3572" y="45"/>
                  </a:lnTo>
                  <a:lnTo>
                    <a:pt x="3566" y="45"/>
                  </a:lnTo>
                  <a:lnTo>
                    <a:pt x="3566" y="39"/>
                  </a:lnTo>
                  <a:lnTo>
                    <a:pt x="3572" y="39"/>
                  </a:lnTo>
                  <a:close/>
                  <a:moveTo>
                    <a:pt x="3559" y="45"/>
                  </a:moveTo>
                  <a:lnTo>
                    <a:pt x="3553" y="45"/>
                  </a:lnTo>
                  <a:lnTo>
                    <a:pt x="3553" y="39"/>
                  </a:lnTo>
                  <a:lnTo>
                    <a:pt x="3559" y="39"/>
                  </a:lnTo>
                  <a:lnTo>
                    <a:pt x="3559" y="45"/>
                  </a:lnTo>
                  <a:close/>
                  <a:moveTo>
                    <a:pt x="3618" y="39"/>
                  </a:moveTo>
                  <a:lnTo>
                    <a:pt x="3611" y="39"/>
                  </a:lnTo>
                  <a:lnTo>
                    <a:pt x="3605" y="39"/>
                  </a:lnTo>
                  <a:lnTo>
                    <a:pt x="3611" y="39"/>
                  </a:lnTo>
                  <a:lnTo>
                    <a:pt x="3618" y="39"/>
                  </a:lnTo>
                  <a:close/>
                  <a:moveTo>
                    <a:pt x="3631" y="39"/>
                  </a:moveTo>
                  <a:lnTo>
                    <a:pt x="3624" y="39"/>
                  </a:lnTo>
                  <a:lnTo>
                    <a:pt x="3631" y="39"/>
                  </a:lnTo>
                  <a:close/>
                  <a:moveTo>
                    <a:pt x="3546" y="39"/>
                  </a:moveTo>
                  <a:lnTo>
                    <a:pt x="3540" y="39"/>
                  </a:lnTo>
                  <a:lnTo>
                    <a:pt x="3546" y="39"/>
                  </a:lnTo>
                  <a:lnTo>
                    <a:pt x="3540" y="39"/>
                  </a:lnTo>
                  <a:lnTo>
                    <a:pt x="3546" y="39"/>
                  </a:lnTo>
                  <a:close/>
                  <a:moveTo>
                    <a:pt x="3598" y="32"/>
                  </a:moveTo>
                  <a:lnTo>
                    <a:pt x="3598" y="39"/>
                  </a:lnTo>
                  <a:lnTo>
                    <a:pt x="3592" y="39"/>
                  </a:lnTo>
                  <a:lnTo>
                    <a:pt x="3585" y="39"/>
                  </a:lnTo>
                  <a:lnTo>
                    <a:pt x="3579" y="39"/>
                  </a:lnTo>
                  <a:lnTo>
                    <a:pt x="3579" y="32"/>
                  </a:lnTo>
                  <a:lnTo>
                    <a:pt x="3585" y="32"/>
                  </a:lnTo>
                  <a:lnTo>
                    <a:pt x="3592" y="32"/>
                  </a:lnTo>
                  <a:lnTo>
                    <a:pt x="3598" y="32"/>
                  </a:lnTo>
                  <a:close/>
                  <a:moveTo>
                    <a:pt x="3461" y="32"/>
                  </a:moveTo>
                  <a:lnTo>
                    <a:pt x="3468" y="32"/>
                  </a:lnTo>
                  <a:lnTo>
                    <a:pt x="3474" y="32"/>
                  </a:lnTo>
                  <a:lnTo>
                    <a:pt x="3468" y="32"/>
                  </a:lnTo>
                  <a:lnTo>
                    <a:pt x="3474" y="32"/>
                  </a:lnTo>
                  <a:lnTo>
                    <a:pt x="3474" y="39"/>
                  </a:lnTo>
                  <a:lnTo>
                    <a:pt x="3468" y="39"/>
                  </a:lnTo>
                  <a:lnTo>
                    <a:pt x="3461" y="39"/>
                  </a:lnTo>
                  <a:lnTo>
                    <a:pt x="3461" y="32"/>
                  </a:lnTo>
                  <a:lnTo>
                    <a:pt x="3455" y="32"/>
                  </a:lnTo>
                  <a:lnTo>
                    <a:pt x="3455" y="39"/>
                  </a:lnTo>
                  <a:lnTo>
                    <a:pt x="3448" y="39"/>
                  </a:lnTo>
                  <a:lnTo>
                    <a:pt x="3442" y="39"/>
                  </a:lnTo>
                  <a:lnTo>
                    <a:pt x="3442" y="45"/>
                  </a:lnTo>
                  <a:lnTo>
                    <a:pt x="3435" y="45"/>
                  </a:lnTo>
                  <a:lnTo>
                    <a:pt x="3435" y="39"/>
                  </a:lnTo>
                  <a:lnTo>
                    <a:pt x="3429" y="39"/>
                  </a:lnTo>
                  <a:lnTo>
                    <a:pt x="3422" y="39"/>
                  </a:lnTo>
                  <a:lnTo>
                    <a:pt x="3416" y="39"/>
                  </a:lnTo>
                  <a:lnTo>
                    <a:pt x="3422" y="39"/>
                  </a:lnTo>
                  <a:lnTo>
                    <a:pt x="3429" y="39"/>
                  </a:lnTo>
                  <a:lnTo>
                    <a:pt x="3435" y="39"/>
                  </a:lnTo>
                  <a:lnTo>
                    <a:pt x="3435" y="32"/>
                  </a:lnTo>
                  <a:lnTo>
                    <a:pt x="3442" y="32"/>
                  </a:lnTo>
                  <a:lnTo>
                    <a:pt x="3448" y="32"/>
                  </a:lnTo>
                  <a:lnTo>
                    <a:pt x="3455" y="32"/>
                  </a:lnTo>
                  <a:lnTo>
                    <a:pt x="3461" y="32"/>
                  </a:lnTo>
                  <a:close/>
                  <a:moveTo>
                    <a:pt x="3676" y="32"/>
                  </a:moveTo>
                  <a:lnTo>
                    <a:pt x="3683" y="32"/>
                  </a:lnTo>
                  <a:lnTo>
                    <a:pt x="3676" y="32"/>
                  </a:lnTo>
                  <a:lnTo>
                    <a:pt x="3676" y="39"/>
                  </a:lnTo>
                  <a:lnTo>
                    <a:pt x="3670" y="39"/>
                  </a:lnTo>
                  <a:lnTo>
                    <a:pt x="3663" y="45"/>
                  </a:lnTo>
                  <a:lnTo>
                    <a:pt x="3657" y="45"/>
                  </a:lnTo>
                  <a:lnTo>
                    <a:pt x="3650" y="45"/>
                  </a:lnTo>
                  <a:lnTo>
                    <a:pt x="3650" y="39"/>
                  </a:lnTo>
                  <a:lnTo>
                    <a:pt x="3650" y="45"/>
                  </a:lnTo>
                  <a:lnTo>
                    <a:pt x="3644" y="45"/>
                  </a:lnTo>
                  <a:lnTo>
                    <a:pt x="3637" y="45"/>
                  </a:lnTo>
                  <a:lnTo>
                    <a:pt x="3637" y="39"/>
                  </a:lnTo>
                  <a:lnTo>
                    <a:pt x="3631" y="39"/>
                  </a:lnTo>
                  <a:lnTo>
                    <a:pt x="3637" y="32"/>
                  </a:lnTo>
                  <a:lnTo>
                    <a:pt x="3644" y="32"/>
                  </a:lnTo>
                  <a:lnTo>
                    <a:pt x="3650" y="32"/>
                  </a:lnTo>
                  <a:lnTo>
                    <a:pt x="3644" y="32"/>
                  </a:lnTo>
                  <a:lnTo>
                    <a:pt x="3650" y="32"/>
                  </a:lnTo>
                  <a:lnTo>
                    <a:pt x="3657" y="32"/>
                  </a:lnTo>
                  <a:lnTo>
                    <a:pt x="3663" y="32"/>
                  </a:lnTo>
                  <a:lnTo>
                    <a:pt x="3670" y="32"/>
                  </a:lnTo>
                  <a:lnTo>
                    <a:pt x="3670" y="26"/>
                  </a:lnTo>
                  <a:lnTo>
                    <a:pt x="3676" y="26"/>
                  </a:lnTo>
                  <a:lnTo>
                    <a:pt x="3676" y="32"/>
                  </a:lnTo>
                  <a:close/>
                  <a:moveTo>
                    <a:pt x="3579" y="32"/>
                  </a:moveTo>
                  <a:lnTo>
                    <a:pt x="3585" y="32"/>
                  </a:lnTo>
                  <a:lnTo>
                    <a:pt x="3579" y="32"/>
                  </a:lnTo>
                  <a:lnTo>
                    <a:pt x="3572" y="32"/>
                  </a:lnTo>
                  <a:lnTo>
                    <a:pt x="3566" y="32"/>
                  </a:lnTo>
                  <a:lnTo>
                    <a:pt x="3559" y="32"/>
                  </a:lnTo>
                  <a:lnTo>
                    <a:pt x="3553" y="32"/>
                  </a:lnTo>
                  <a:lnTo>
                    <a:pt x="3559" y="32"/>
                  </a:lnTo>
                  <a:lnTo>
                    <a:pt x="3566" y="32"/>
                  </a:lnTo>
                  <a:lnTo>
                    <a:pt x="3572" y="26"/>
                  </a:lnTo>
                  <a:lnTo>
                    <a:pt x="3572" y="32"/>
                  </a:lnTo>
                  <a:lnTo>
                    <a:pt x="3579" y="32"/>
                  </a:lnTo>
                  <a:close/>
                  <a:moveTo>
                    <a:pt x="3631" y="32"/>
                  </a:moveTo>
                  <a:lnTo>
                    <a:pt x="3624" y="32"/>
                  </a:lnTo>
                  <a:lnTo>
                    <a:pt x="3618" y="32"/>
                  </a:lnTo>
                  <a:lnTo>
                    <a:pt x="3611" y="32"/>
                  </a:lnTo>
                  <a:lnTo>
                    <a:pt x="3618" y="32"/>
                  </a:lnTo>
                  <a:lnTo>
                    <a:pt x="3624" y="26"/>
                  </a:lnTo>
                  <a:lnTo>
                    <a:pt x="3631" y="26"/>
                  </a:lnTo>
                  <a:lnTo>
                    <a:pt x="3631" y="32"/>
                  </a:lnTo>
                  <a:close/>
                  <a:moveTo>
                    <a:pt x="3494" y="32"/>
                  </a:moveTo>
                  <a:lnTo>
                    <a:pt x="3507" y="26"/>
                  </a:lnTo>
                  <a:lnTo>
                    <a:pt x="3507" y="32"/>
                  </a:lnTo>
                  <a:lnTo>
                    <a:pt x="3500" y="32"/>
                  </a:lnTo>
                  <a:lnTo>
                    <a:pt x="3507" y="32"/>
                  </a:lnTo>
                  <a:lnTo>
                    <a:pt x="3513" y="32"/>
                  </a:lnTo>
                  <a:lnTo>
                    <a:pt x="3520" y="32"/>
                  </a:lnTo>
                  <a:lnTo>
                    <a:pt x="3520" y="39"/>
                  </a:lnTo>
                  <a:lnTo>
                    <a:pt x="3513" y="39"/>
                  </a:lnTo>
                  <a:lnTo>
                    <a:pt x="3507" y="39"/>
                  </a:lnTo>
                  <a:lnTo>
                    <a:pt x="3500" y="39"/>
                  </a:lnTo>
                  <a:lnTo>
                    <a:pt x="3494" y="39"/>
                  </a:lnTo>
                  <a:lnTo>
                    <a:pt x="3487" y="39"/>
                  </a:lnTo>
                  <a:lnTo>
                    <a:pt x="3487" y="45"/>
                  </a:lnTo>
                  <a:lnTo>
                    <a:pt x="3494" y="45"/>
                  </a:lnTo>
                  <a:lnTo>
                    <a:pt x="3487" y="45"/>
                  </a:lnTo>
                  <a:lnTo>
                    <a:pt x="3481" y="45"/>
                  </a:lnTo>
                  <a:lnTo>
                    <a:pt x="3474" y="45"/>
                  </a:lnTo>
                  <a:lnTo>
                    <a:pt x="3481" y="45"/>
                  </a:lnTo>
                  <a:lnTo>
                    <a:pt x="3481" y="52"/>
                  </a:lnTo>
                  <a:lnTo>
                    <a:pt x="3474" y="52"/>
                  </a:lnTo>
                  <a:lnTo>
                    <a:pt x="3468" y="52"/>
                  </a:lnTo>
                  <a:lnTo>
                    <a:pt x="3474" y="52"/>
                  </a:lnTo>
                  <a:lnTo>
                    <a:pt x="3468" y="52"/>
                  </a:lnTo>
                  <a:lnTo>
                    <a:pt x="3461" y="52"/>
                  </a:lnTo>
                  <a:lnTo>
                    <a:pt x="3455" y="52"/>
                  </a:lnTo>
                  <a:lnTo>
                    <a:pt x="3461" y="52"/>
                  </a:lnTo>
                  <a:lnTo>
                    <a:pt x="3455" y="52"/>
                  </a:lnTo>
                  <a:lnTo>
                    <a:pt x="3448" y="52"/>
                  </a:lnTo>
                  <a:lnTo>
                    <a:pt x="3442" y="52"/>
                  </a:lnTo>
                  <a:lnTo>
                    <a:pt x="3442" y="45"/>
                  </a:lnTo>
                  <a:lnTo>
                    <a:pt x="3448" y="45"/>
                  </a:lnTo>
                  <a:lnTo>
                    <a:pt x="3455" y="45"/>
                  </a:lnTo>
                  <a:lnTo>
                    <a:pt x="3461" y="45"/>
                  </a:lnTo>
                  <a:lnTo>
                    <a:pt x="3468" y="45"/>
                  </a:lnTo>
                  <a:lnTo>
                    <a:pt x="3461" y="45"/>
                  </a:lnTo>
                  <a:lnTo>
                    <a:pt x="3455" y="45"/>
                  </a:lnTo>
                  <a:lnTo>
                    <a:pt x="3461" y="45"/>
                  </a:lnTo>
                  <a:lnTo>
                    <a:pt x="3468" y="45"/>
                  </a:lnTo>
                  <a:lnTo>
                    <a:pt x="3461" y="45"/>
                  </a:lnTo>
                  <a:lnTo>
                    <a:pt x="3455" y="45"/>
                  </a:lnTo>
                  <a:lnTo>
                    <a:pt x="3461" y="39"/>
                  </a:lnTo>
                  <a:lnTo>
                    <a:pt x="3468" y="39"/>
                  </a:lnTo>
                  <a:lnTo>
                    <a:pt x="3474" y="39"/>
                  </a:lnTo>
                  <a:lnTo>
                    <a:pt x="3481" y="39"/>
                  </a:lnTo>
                  <a:lnTo>
                    <a:pt x="3487" y="39"/>
                  </a:lnTo>
                  <a:lnTo>
                    <a:pt x="3481" y="39"/>
                  </a:lnTo>
                  <a:lnTo>
                    <a:pt x="3487" y="39"/>
                  </a:lnTo>
                  <a:lnTo>
                    <a:pt x="3487" y="32"/>
                  </a:lnTo>
                  <a:lnTo>
                    <a:pt x="3481" y="32"/>
                  </a:lnTo>
                  <a:lnTo>
                    <a:pt x="3487" y="32"/>
                  </a:lnTo>
                  <a:lnTo>
                    <a:pt x="3487" y="26"/>
                  </a:lnTo>
                  <a:lnTo>
                    <a:pt x="3494" y="26"/>
                  </a:lnTo>
                  <a:lnTo>
                    <a:pt x="3500" y="26"/>
                  </a:lnTo>
                  <a:lnTo>
                    <a:pt x="3494" y="26"/>
                  </a:lnTo>
                  <a:lnTo>
                    <a:pt x="3494" y="32"/>
                  </a:lnTo>
                  <a:close/>
                  <a:moveTo>
                    <a:pt x="3950" y="26"/>
                  </a:moveTo>
                  <a:lnTo>
                    <a:pt x="3957" y="26"/>
                  </a:lnTo>
                  <a:lnTo>
                    <a:pt x="3957" y="32"/>
                  </a:lnTo>
                  <a:lnTo>
                    <a:pt x="3950" y="32"/>
                  </a:lnTo>
                  <a:lnTo>
                    <a:pt x="3944" y="32"/>
                  </a:lnTo>
                  <a:lnTo>
                    <a:pt x="3937" y="32"/>
                  </a:lnTo>
                  <a:lnTo>
                    <a:pt x="3931" y="32"/>
                  </a:lnTo>
                  <a:lnTo>
                    <a:pt x="3937" y="32"/>
                  </a:lnTo>
                  <a:lnTo>
                    <a:pt x="3937" y="26"/>
                  </a:lnTo>
                  <a:lnTo>
                    <a:pt x="3944" y="26"/>
                  </a:lnTo>
                  <a:lnTo>
                    <a:pt x="3950" y="26"/>
                  </a:lnTo>
                  <a:close/>
                  <a:moveTo>
                    <a:pt x="3624" y="26"/>
                  </a:moveTo>
                  <a:lnTo>
                    <a:pt x="3618" y="26"/>
                  </a:lnTo>
                  <a:lnTo>
                    <a:pt x="3611" y="26"/>
                  </a:lnTo>
                  <a:lnTo>
                    <a:pt x="3618" y="19"/>
                  </a:lnTo>
                  <a:lnTo>
                    <a:pt x="3618" y="26"/>
                  </a:lnTo>
                  <a:lnTo>
                    <a:pt x="3624" y="26"/>
                  </a:lnTo>
                  <a:close/>
                  <a:moveTo>
                    <a:pt x="3592" y="19"/>
                  </a:moveTo>
                  <a:lnTo>
                    <a:pt x="3598" y="19"/>
                  </a:lnTo>
                  <a:lnTo>
                    <a:pt x="3598" y="26"/>
                  </a:lnTo>
                  <a:lnTo>
                    <a:pt x="3605" y="26"/>
                  </a:lnTo>
                  <a:lnTo>
                    <a:pt x="3611" y="26"/>
                  </a:lnTo>
                  <a:lnTo>
                    <a:pt x="3618" y="26"/>
                  </a:lnTo>
                  <a:lnTo>
                    <a:pt x="3611" y="32"/>
                  </a:lnTo>
                  <a:lnTo>
                    <a:pt x="3605" y="32"/>
                  </a:lnTo>
                  <a:lnTo>
                    <a:pt x="3605" y="26"/>
                  </a:lnTo>
                  <a:lnTo>
                    <a:pt x="3598" y="26"/>
                  </a:lnTo>
                  <a:lnTo>
                    <a:pt x="3592" y="26"/>
                  </a:lnTo>
                  <a:lnTo>
                    <a:pt x="3585" y="26"/>
                  </a:lnTo>
                  <a:lnTo>
                    <a:pt x="3585" y="19"/>
                  </a:lnTo>
                  <a:lnTo>
                    <a:pt x="3592" y="19"/>
                  </a:lnTo>
                  <a:close/>
                  <a:moveTo>
                    <a:pt x="3566" y="19"/>
                  </a:moveTo>
                  <a:lnTo>
                    <a:pt x="3566" y="26"/>
                  </a:lnTo>
                  <a:lnTo>
                    <a:pt x="3572" y="26"/>
                  </a:lnTo>
                  <a:lnTo>
                    <a:pt x="3579" y="26"/>
                  </a:lnTo>
                  <a:lnTo>
                    <a:pt x="3585" y="26"/>
                  </a:lnTo>
                  <a:lnTo>
                    <a:pt x="3592" y="26"/>
                  </a:lnTo>
                  <a:lnTo>
                    <a:pt x="3598" y="26"/>
                  </a:lnTo>
                  <a:lnTo>
                    <a:pt x="3598" y="32"/>
                  </a:lnTo>
                  <a:lnTo>
                    <a:pt x="3605" y="32"/>
                  </a:lnTo>
                  <a:lnTo>
                    <a:pt x="3611" y="32"/>
                  </a:lnTo>
                  <a:lnTo>
                    <a:pt x="3605" y="32"/>
                  </a:lnTo>
                  <a:lnTo>
                    <a:pt x="3598" y="32"/>
                  </a:lnTo>
                  <a:lnTo>
                    <a:pt x="3592" y="32"/>
                  </a:lnTo>
                  <a:lnTo>
                    <a:pt x="3585" y="32"/>
                  </a:lnTo>
                  <a:lnTo>
                    <a:pt x="3579" y="32"/>
                  </a:lnTo>
                  <a:lnTo>
                    <a:pt x="3579" y="26"/>
                  </a:lnTo>
                  <a:lnTo>
                    <a:pt x="3572" y="26"/>
                  </a:lnTo>
                  <a:lnTo>
                    <a:pt x="3579" y="26"/>
                  </a:lnTo>
                  <a:lnTo>
                    <a:pt x="3572" y="26"/>
                  </a:lnTo>
                  <a:lnTo>
                    <a:pt x="3566" y="26"/>
                  </a:lnTo>
                  <a:lnTo>
                    <a:pt x="3559" y="26"/>
                  </a:lnTo>
                  <a:lnTo>
                    <a:pt x="3566" y="19"/>
                  </a:lnTo>
                  <a:close/>
                  <a:moveTo>
                    <a:pt x="3663" y="26"/>
                  </a:moveTo>
                  <a:lnTo>
                    <a:pt x="3657" y="26"/>
                  </a:lnTo>
                  <a:lnTo>
                    <a:pt x="3650" y="26"/>
                  </a:lnTo>
                  <a:lnTo>
                    <a:pt x="3644" y="26"/>
                  </a:lnTo>
                  <a:lnTo>
                    <a:pt x="3650" y="26"/>
                  </a:lnTo>
                  <a:lnTo>
                    <a:pt x="3657" y="26"/>
                  </a:lnTo>
                  <a:lnTo>
                    <a:pt x="3657" y="19"/>
                  </a:lnTo>
                  <a:lnTo>
                    <a:pt x="3663" y="19"/>
                  </a:lnTo>
                  <a:lnTo>
                    <a:pt x="3670" y="19"/>
                  </a:lnTo>
                  <a:lnTo>
                    <a:pt x="3670" y="26"/>
                  </a:lnTo>
                  <a:lnTo>
                    <a:pt x="3663" y="26"/>
                  </a:lnTo>
                  <a:close/>
                  <a:moveTo>
                    <a:pt x="3624" y="19"/>
                  </a:moveTo>
                  <a:lnTo>
                    <a:pt x="3618" y="19"/>
                  </a:lnTo>
                  <a:lnTo>
                    <a:pt x="3624" y="19"/>
                  </a:lnTo>
                  <a:close/>
                  <a:moveTo>
                    <a:pt x="3500" y="26"/>
                  </a:moveTo>
                  <a:lnTo>
                    <a:pt x="3500" y="19"/>
                  </a:lnTo>
                  <a:lnTo>
                    <a:pt x="3507" y="19"/>
                  </a:lnTo>
                  <a:lnTo>
                    <a:pt x="3507" y="26"/>
                  </a:lnTo>
                  <a:lnTo>
                    <a:pt x="3500" y="26"/>
                  </a:lnTo>
                  <a:close/>
                  <a:moveTo>
                    <a:pt x="3729" y="26"/>
                  </a:moveTo>
                  <a:lnTo>
                    <a:pt x="3722" y="32"/>
                  </a:lnTo>
                  <a:lnTo>
                    <a:pt x="3716" y="32"/>
                  </a:lnTo>
                  <a:lnTo>
                    <a:pt x="3709" y="32"/>
                  </a:lnTo>
                  <a:lnTo>
                    <a:pt x="3703" y="32"/>
                  </a:lnTo>
                  <a:lnTo>
                    <a:pt x="3696" y="32"/>
                  </a:lnTo>
                  <a:lnTo>
                    <a:pt x="3689" y="32"/>
                  </a:lnTo>
                  <a:lnTo>
                    <a:pt x="3683" y="32"/>
                  </a:lnTo>
                  <a:lnTo>
                    <a:pt x="3689" y="26"/>
                  </a:lnTo>
                  <a:lnTo>
                    <a:pt x="3696" y="26"/>
                  </a:lnTo>
                  <a:lnTo>
                    <a:pt x="3703" y="26"/>
                  </a:lnTo>
                  <a:lnTo>
                    <a:pt x="3709" y="26"/>
                  </a:lnTo>
                  <a:lnTo>
                    <a:pt x="3709" y="19"/>
                  </a:lnTo>
                  <a:lnTo>
                    <a:pt x="3716" y="19"/>
                  </a:lnTo>
                  <a:lnTo>
                    <a:pt x="3722" y="19"/>
                  </a:lnTo>
                  <a:lnTo>
                    <a:pt x="3729" y="19"/>
                  </a:lnTo>
                  <a:lnTo>
                    <a:pt x="3729" y="26"/>
                  </a:lnTo>
                  <a:close/>
                  <a:moveTo>
                    <a:pt x="3644" y="19"/>
                  </a:moveTo>
                  <a:lnTo>
                    <a:pt x="3637" y="19"/>
                  </a:lnTo>
                  <a:lnTo>
                    <a:pt x="3631" y="19"/>
                  </a:lnTo>
                  <a:lnTo>
                    <a:pt x="3637" y="19"/>
                  </a:lnTo>
                  <a:lnTo>
                    <a:pt x="3644" y="19"/>
                  </a:lnTo>
                  <a:close/>
                  <a:moveTo>
                    <a:pt x="4120" y="26"/>
                  </a:moveTo>
                  <a:lnTo>
                    <a:pt x="4113" y="26"/>
                  </a:lnTo>
                  <a:lnTo>
                    <a:pt x="4100" y="19"/>
                  </a:lnTo>
                  <a:lnTo>
                    <a:pt x="4107" y="19"/>
                  </a:lnTo>
                  <a:lnTo>
                    <a:pt x="4113" y="19"/>
                  </a:lnTo>
                  <a:lnTo>
                    <a:pt x="4120" y="19"/>
                  </a:lnTo>
                  <a:lnTo>
                    <a:pt x="4126" y="19"/>
                  </a:lnTo>
                  <a:lnTo>
                    <a:pt x="4120" y="19"/>
                  </a:lnTo>
                  <a:lnTo>
                    <a:pt x="4120" y="26"/>
                  </a:lnTo>
                  <a:close/>
                  <a:moveTo>
                    <a:pt x="3611" y="19"/>
                  </a:moveTo>
                  <a:lnTo>
                    <a:pt x="3605" y="19"/>
                  </a:lnTo>
                  <a:lnTo>
                    <a:pt x="3598" y="19"/>
                  </a:lnTo>
                  <a:lnTo>
                    <a:pt x="3605" y="19"/>
                  </a:lnTo>
                  <a:lnTo>
                    <a:pt x="3611" y="19"/>
                  </a:lnTo>
                  <a:lnTo>
                    <a:pt x="3618" y="19"/>
                  </a:lnTo>
                  <a:lnTo>
                    <a:pt x="3611" y="19"/>
                  </a:lnTo>
                  <a:close/>
                  <a:moveTo>
                    <a:pt x="4191" y="19"/>
                  </a:moveTo>
                  <a:lnTo>
                    <a:pt x="4198" y="19"/>
                  </a:lnTo>
                  <a:lnTo>
                    <a:pt x="4198" y="26"/>
                  </a:lnTo>
                  <a:lnTo>
                    <a:pt x="4204" y="26"/>
                  </a:lnTo>
                  <a:lnTo>
                    <a:pt x="4211" y="32"/>
                  </a:lnTo>
                  <a:lnTo>
                    <a:pt x="4218" y="32"/>
                  </a:lnTo>
                  <a:lnTo>
                    <a:pt x="4224" y="32"/>
                  </a:lnTo>
                  <a:lnTo>
                    <a:pt x="4218" y="39"/>
                  </a:lnTo>
                  <a:lnTo>
                    <a:pt x="4211" y="39"/>
                  </a:lnTo>
                  <a:lnTo>
                    <a:pt x="4211" y="45"/>
                  </a:lnTo>
                  <a:lnTo>
                    <a:pt x="4211" y="52"/>
                  </a:lnTo>
                  <a:lnTo>
                    <a:pt x="4204" y="52"/>
                  </a:lnTo>
                  <a:lnTo>
                    <a:pt x="4198" y="52"/>
                  </a:lnTo>
                  <a:lnTo>
                    <a:pt x="4191" y="52"/>
                  </a:lnTo>
                  <a:lnTo>
                    <a:pt x="4185" y="52"/>
                  </a:lnTo>
                  <a:lnTo>
                    <a:pt x="4178" y="52"/>
                  </a:lnTo>
                  <a:lnTo>
                    <a:pt x="4172" y="52"/>
                  </a:lnTo>
                  <a:lnTo>
                    <a:pt x="4165" y="52"/>
                  </a:lnTo>
                  <a:lnTo>
                    <a:pt x="4165" y="58"/>
                  </a:lnTo>
                  <a:lnTo>
                    <a:pt x="4159" y="58"/>
                  </a:lnTo>
                  <a:lnTo>
                    <a:pt x="4152" y="58"/>
                  </a:lnTo>
                  <a:lnTo>
                    <a:pt x="4152" y="52"/>
                  </a:lnTo>
                  <a:lnTo>
                    <a:pt x="4146" y="52"/>
                  </a:lnTo>
                  <a:lnTo>
                    <a:pt x="4139" y="52"/>
                  </a:lnTo>
                  <a:lnTo>
                    <a:pt x="4133" y="52"/>
                  </a:lnTo>
                  <a:lnTo>
                    <a:pt x="4139" y="52"/>
                  </a:lnTo>
                  <a:lnTo>
                    <a:pt x="4146" y="52"/>
                  </a:lnTo>
                  <a:lnTo>
                    <a:pt x="4139" y="52"/>
                  </a:lnTo>
                  <a:lnTo>
                    <a:pt x="4133" y="52"/>
                  </a:lnTo>
                  <a:lnTo>
                    <a:pt x="4133" y="45"/>
                  </a:lnTo>
                  <a:lnTo>
                    <a:pt x="4139" y="45"/>
                  </a:lnTo>
                  <a:lnTo>
                    <a:pt x="4146" y="45"/>
                  </a:lnTo>
                  <a:lnTo>
                    <a:pt x="4152" y="45"/>
                  </a:lnTo>
                  <a:lnTo>
                    <a:pt x="4146" y="45"/>
                  </a:lnTo>
                  <a:lnTo>
                    <a:pt x="4139" y="45"/>
                  </a:lnTo>
                  <a:lnTo>
                    <a:pt x="4133" y="45"/>
                  </a:lnTo>
                  <a:lnTo>
                    <a:pt x="4126" y="45"/>
                  </a:lnTo>
                  <a:lnTo>
                    <a:pt x="4133" y="45"/>
                  </a:lnTo>
                  <a:lnTo>
                    <a:pt x="4139" y="45"/>
                  </a:lnTo>
                  <a:lnTo>
                    <a:pt x="4133" y="45"/>
                  </a:lnTo>
                  <a:lnTo>
                    <a:pt x="4139" y="39"/>
                  </a:lnTo>
                  <a:lnTo>
                    <a:pt x="4146" y="39"/>
                  </a:lnTo>
                  <a:lnTo>
                    <a:pt x="4146" y="32"/>
                  </a:lnTo>
                  <a:lnTo>
                    <a:pt x="4152" y="32"/>
                  </a:lnTo>
                  <a:lnTo>
                    <a:pt x="4146" y="32"/>
                  </a:lnTo>
                  <a:lnTo>
                    <a:pt x="4139" y="32"/>
                  </a:lnTo>
                  <a:lnTo>
                    <a:pt x="4146" y="26"/>
                  </a:lnTo>
                  <a:lnTo>
                    <a:pt x="4152" y="26"/>
                  </a:lnTo>
                  <a:lnTo>
                    <a:pt x="4146" y="26"/>
                  </a:lnTo>
                  <a:lnTo>
                    <a:pt x="4152" y="26"/>
                  </a:lnTo>
                  <a:lnTo>
                    <a:pt x="4159" y="26"/>
                  </a:lnTo>
                  <a:lnTo>
                    <a:pt x="4165" y="26"/>
                  </a:lnTo>
                  <a:lnTo>
                    <a:pt x="4165" y="19"/>
                  </a:lnTo>
                  <a:lnTo>
                    <a:pt x="4172" y="19"/>
                  </a:lnTo>
                  <a:lnTo>
                    <a:pt x="4178" y="19"/>
                  </a:lnTo>
                  <a:lnTo>
                    <a:pt x="4185" y="19"/>
                  </a:lnTo>
                  <a:lnTo>
                    <a:pt x="4178" y="19"/>
                  </a:lnTo>
                  <a:lnTo>
                    <a:pt x="4185" y="19"/>
                  </a:lnTo>
                  <a:lnTo>
                    <a:pt x="4191" y="19"/>
                  </a:lnTo>
                  <a:close/>
                  <a:moveTo>
                    <a:pt x="3657" y="19"/>
                  </a:moveTo>
                  <a:lnTo>
                    <a:pt x="3650" y="19"/>
                  </a:lnTo>
                  <a:lnTo>
                    <a:pt x="3644" y="19"/>
                  </a:lnTo>
                  <a:lnTo>
                    <a:pt x="3644" y="13"/>
                  </a:lnTo>
                  <a:lnTo>
                    <a:pt x="3650" y="13"/>
                  </a:lnTo>
                  <a:lnTo>
                    <a:pt x="3657" y="19"/>
                  </a:lnTo>
                  <a:close/>
                  <a:moveTo>
                    <a:pt x="3559" y="13"/>
                  </a:moveTo>
                  <a:lnTo>
                    <a:pt x="3559" y="19"/>
                  </a:lnTo>
                  <a:lnTo>
                    <a:pt x="3559" y="13"/>
                  </a:lnTo>
                  <a:close/>
                  <a:moveTo>
                    <a:pt x="3605" y="13"/>
                  </a:moveTo>
                  <a:lnTo>
                    <a:pt x="3611" y="13"/>
                  </a:lnTo>
                  <a:lnTo>
                    <a:pt x="3611" y="19"/>
                  </a:lnTo>
                  <a:lnTo>
                    <a:pt x="3605" y="19"/>
                  </a:lnTo>
                  <a:lnTo>
                    <a:pt x="3598" y="19"/>
                  </a:lnTo>
                  <a:lnTo>
                    <a:pt x="3592" y="19"/>
                  </a:lnTo>
                  <a:lnTo>
                    <a:pt x="3585" y="19"/>
                  </a:lnTo>
                  <a:lnTo>
                    <a:pt x="3579" y="19"/>
                  </a:lnTo>
                  <a:lnTo>
                    <a:pt x="3579" y="13"/>
                  </a:lnTo>
                  <a:lnTo>
                    <a:pt x="3585" y="13"/>
                  </a:lnTo>
                  <a:lnTo>
                    <a:pt x="3585" y="19"/>
                  </a:lnTo>
                  <a:lnTo>
                    <a:pt x="3592" y="19"/>
                  </a:lnTo>
                  <a:lnTo>
                    <a:pt x="3592" y="13"/>
                  </a:lnTo>
                  <a:lnTo>
                    <a:pt x="3598" y="13"/>
                  </a:lnTo>
                  <a:lnTo>
                    <a:pt x="3605" y="13"/>
                  </a:lnTo>
                  <a:close/>
                  <a:moveTo>
                    <a:pt x="3631" y="19"/>
                  </a:moveTo>
                  <a:lnTo>
                    <a:pt x="3624" y="13"/>
                  </a:lnTo>
                  <a:lnTo>
                    <a:pt x="3631" y="13"/>
                  </a:lnTo>
                  <a:lnTo>
                    <a:pt x="3637" y="13"/>
                  </a:lnTo>
                  <a:lnTo>
                    <a:pt x="3631" y="19"/>
                  </a:lnTo>
                  <a:close/>
                  <a:moveTo>
                    <a:pt x="3611" y="6"/>
                  </a:moveTo>
                  <a:lnTo>
                    <a:pt x="3611" y="13"/>
                  </a:lnTo>
                  <a:lnTo>
                    <a:pt x="3618" y="13"/>
                  </a:lnTo>
                  <a:lnTo>
                    <a:pt x="3624" y="13"/>
                  </a:lnTo>
                  <a:lnTo>
                    <a:pt x="3618" y="13"/>
                  </a:lnTo>
                  <a:lnTo>
                    <a:pt x="3611" y="13"/>
                  </a:lnTo>
                  <a:lnTo>
                    <a:pt x="3605" y="13"/>
                  </a:lnTo>
                  <a:lnTo>
                    <a:pt x="3598" y="13"/>
                  </a:lnTo>
                  <a:lnTo>
                    <a:pt x="3598" y="6"/>
                  </a:lnTo>
                  <a:lnTo>
                    <a:pt x="3605" y="6"/>
                  </a:lnTo>
                  <a:lnTo>
                    <a:pt x="3611" y="6"/>
                  </a:lnTo>
                  <a:close/>
                  <a:moveTo>
                    <a:pt x="3676" y="6"/>
                  </a:moveTo>
                  <a:lnTo>
                    <a:pt x="3670" y="6"/>
                  </a:lnTo>
                  <a:lnTo>
                    <a:pt x="3676" y="6"/>
                  </a:lnTo>
                  <a:close/>
                  <a:moveTo>
                    <a:pt x="3624" y="6"/>
                  </a:moveTo>
                  <a:lnTo>
                    <a:pt x="3618" y="6"/>
                  </a:lnTo>
                  <a:lnTo>
                    <a:pt x="3624" y="6"/>
                  </a:lnTo>
                  <a:close/>
                  <a:moveTo>
                    <a:pt x="3689" y="0"/>
                  </a:moveTo>
                  <a:lnTo>
                    <a:pt x="3696" y="0"/>
                  </a:lnTo>
                  <a:lnTo>
                    <a:pt x="3703" y="6"/>
                  </a:lnTo>
                  <a:lnTo>
                    <a:pt x="3696" y="6"/>
                  </a:lnTo>
                  <a:lnTo>
                    <a:pt x="3689" y="6"/>
                  </a:lnTo>
                  <a:lnTo>
                    <a:pt x="3683" y="6"/>
                  </a:lnTo>
                  <a:lnTo>
                    <a:pt x="3676" y="6"/>
                  </a:lnTo>
                  <a:lnTo>
                    <a:pt x="3683" y="6"/>
                  </a:lnTo>
                  <a:lnTo>
                    <a:pt x="3683" y="0"/>
                  </a:lnTo>
                  <a:lnTo>
                    <a:pt x="3689" y="0"/>
                  </a:lnTo>
                  <a:close/>
                  <a:moveTo>
                    <a:pt x="3637" y="0"/>
                  </a:moveTo>
                  <a:lnTo>
                    <a:pt x="3631" y="0"/>
                  </a:lnTo>
                  <a:lnTo>
                    <a:pt x="3624" y="0"/>
                  </a:lnTo>
                  <a:lnTo>
                    <a:pt x="3618" y="0"/>
                  </a:lnTo>
                  <a:lnTo>
                    <a:pt x="3618" y="6"/>
                  </a:lnTo>
                  <a:lnTo>
                    <a:pt x="3611" y="6"/>
                  </a:lnTo>
                  <a:lnTo>
                    <a:pt x="3611" y="0"/>
                  </a:lnTo>
                  <a:lnTo>
                    <a:pt x="3618" y="0"/>
                  </a:lnTo>
                  <a:lnTo>
                    <a:pt x="3624" y="0"/>
                  </a:lnTo>
                  <a:lnTo>
                    <a:pt x="3631" y="0"/>
                  </a:lnTo>
                  <a:lnTo>
                    <a:pt x="3637" y="0"/>
                  </a:lnTo>
                  <a:close/>
                </a:path>
              </a:pathLst>
            </a:custGeom>
            <a:grpFill/>
            <a:ln w="9525" cap="flat" cmpd="sng">
              <a:solidFill>
                <a:schemeClr val="bg2">
                  <a:lumMod val="20000"/>
                  <a:lumOff val="8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5" name="Freeform 4">
              <a:extLst>
                <a:ext uri="{FF2B5EF4-FFF2-40B4-BE49-F238E27FC236}">
                  <a16:creationId xmlns:a16="http://schemas.microsoft.com/office/drawing/2014/main" id="{D02E65B1-B552-43C7-AD19-3B10BD183906}"/>
                </a:ext>
              </a:extLst>
            </p:cNvPr>
            <p:cNvSpPr>
              <a:spLocks noEditPoints="1"/>
            </p:cNvSpPr>
            <p:nvPr/>
          </p:nvSpPr>
          <p:spPr bwMode="gray">
            <a:xfrm>
              <a:off x="2034827" y="4933930"/>
              <a:ext cx="8161606" cy="1349950"/>
            </a:xfrm>
            <a:custGeom>
              <a:avLst/>
              <a:gdLst/>
              <a:ahLst/>
              <a:cxnLst>
                <a:cxn ang="0">
                  <a:pos x="5216" y="796"/>
                </a:cxn>
                <a:cxn ang="0">
                  <a:pos x="5222" y="691"/>
                </a:cxn>
                <a:cxn ang="0">
                  <a:pos x="4929" y="639"/>
                </a:cxn>
                <a:cxn ang="0">
                  <a:pos x="4942" y="607"/>
                </a:cxn>
                <a:cxn ang="0">
                  <a:pos x="4903" y="639"/>
                </a:cxn>
                <a:cxn ang="0">
                  <a:pos x="5333" y="587"/>
                </a:cxn>
                <a:cxn ang="0">
                  <a:pos x="5333" y="594"/>
                </a:cxn>
                <a:cxn ang="0">
                  <a:pos x="5320" y="652"/>
                </a:cxn>
                <a:cxn ang="0">
                  <a:pos x="5268" y="711"/>
                </a:cxn>
                <a:cxn ang="0">
                  <a:pos x="5229" y="685"/>
                </a:cxn>
                <a:cxn ang="0">
                  <a:pos x="5268" y="646"/>
                </a:cxn>
                <a:cxn ang="0">
                  <a:pos x="4942" y="574"/>
                </a:cxn>
                <a:cxn ang="0">
                  <a:pos x="5352" y="502"/>
                </a:cxn>
                <a:cxn ang="0">
                  <a:pos x="5320" y="470"/>
                </a:cxn>
                <a:cxn ang="0">
                  <a:pos x="5359" y="509"/>
                </a:cxn>
                <a:cxn ang="0">
                  <a:pos x="5398" y="541"/>
                </a:cxn>
                <a:cxn ang="0">
                  <a:pos x="5339" y="600"/>
                </a:cxn>
                <a:cxn ang="0">
                  <a:pos x="5346" y="535"/>
                </a:cxn>
                <a:cxn ang="0">
                  <a:pos x="5339" y="496"/>
                </a:cxn>
                <a:cxn ang="0">
                  <a:pos x="5020" y="326"/>
                </a:cxn>
                <a:cxn ang="0">
                  <a:pos x="5020" y="274"/>
                </a:cxn>
                <a:cxn ang="0">
                  <a:pos x="4805" y="124"/>
                </a:cxn>
                <a:cxn ang="0">
                  <a:pos x="4583" y="91"/>
                </a:cxn>
                <a:cxn ang="0">
                  <a:pos x="4674" y="26"/>
                </a:cxn>
                <a:cxn ang="0">
                  <a:pos x="4707" y="13"/>
                </a:cxn>
                <a:cxn ang="0">
                  <a:pos x="4870" y="46"/>
                </a:cxn>
                <a:cxn ang="0">
                  <a:pos x="4903" y="117"/>
                </a:cxn>
                <a:cxn ang="0">
                  <a:pos x="4942" y="176"/>
                </a:cxn>
                <a:cxn ang="0">
                  <a:pos x="4968" y="215"/>
                </a:cxn>
                <a:cxn ang="0">
                  <a:pos x="5007" y="281"/>
                </a:cxn>
                <a:cxn ang="0">
                  <a:pos x="5013" y="378"/>
                </a:cxn>
                <a:cxn ang="0">
                  <a:pos x="4981" y="463"/>
                </a:cxn>
                <a:cxn ang="0">
                  <a:pos x="4922" y="535"/>
                </a:cxn>
                <a:cxn ang="0">
                  <a:pos x="4890" y="535"/>
                </a:cxn>
                <a:cxn ang="0">
                  <a:pos x="4844" y="541"/>
                </a:cxn>
                <a:cxn ang="0">
                  <a:pos x="4811" y="489"/>
                </a:cxn>
                <a:cxn ang="0">
                  <a:pos x="4785" y="470"/>
                </a:cxn>
                <a:cxn ang="0">
                  <a:pos x="4779" y="424"/>
                </a:cxn>
                <a:cxn ang="0">
                  <a:pos x="4740" y="463"/>
                </a:cxn>
                <a:cxn ang="0">
                  <a:pos x="4701" y="411"/>
                </a:cxn>
                <a:cxn ang="0">
                  <a:pos x="4609" y="417"/>
                </a:cxn>
                <a:cxn ang="0">
                  <a:pos x="4544" y="450"/>
                </a:cxn>
                <a:cxn ang="0">
                  <a:pos x="4472" y="470"/>
                </a:cxn>
                <a:cxn ang="0">
                  <a:pos x="4446" y="424"/>
                </a:cxn>
                <a:cxn ang="0">
                  <a:pos x="4427" y="339"/>
                </a:cxn>
                <a:cxn ang="0">
                  <a:pos x="4414" y="281"/>
                </a:cxn>
                <a:cxn ang="0">
                  <a:pos x="4420" y="228"/>
                </a:cxn>
                <a:cxn ang="0">
                  <a:pos x="4453" y="196"/>
                </a:cxn>
                <a:cxn ang="0">
                  <a:pos x="4544" y="150"/>
                </a:cxn>
                <a:cxn ang="0">
                  <a:pos x="4570" y="117"/>
                </a:cxn>
                <a:cxn ang="0">
                  <a:pos x="4583" y="98"/>
                </a:cxn>
                <a:cxn ang="0">
                  <a:pos x="4603" y="72"/>
                </a:cxn>
                <a:cxn ang="0">
                  <a:pos x="4635" y="78"/>
                </a:cxn>
                <a:cxn ang="0">
                  <a:pos x="4655" y="78"/>
                </a:cxn>
                <a:cxn ang="0">
                  <a:pos x="4681" y="33"/>
                </a:cxn>
                <a:cxn ang="0">
                  <a:pos x="4720" y="26"/>
                </a:cxn>
                <a:cxn ang="0">
                  <a:pos x="4759" y="33"/>
                </a:cxn>
                <a:cxn ang="0">
                  <a:pos x="4746" y="78"/>
                </a:cxn>
                <a:cxn ang="0">
                  <a:pos x="4818" y="137"/>
                </a:cxn>
                <a:cxn ang="0">
                  <a:pos x="4844" y="46"/>
                </a:cxn>
              </a:cxnLst>
              <a:rect l="0" t="0" r="r" b="b"/>
              <a:pathLst>
                <a:path w="5405" h="894">
                  <a:moveTo>
                    <a:pt x="5105" y="894"/>
                  </a:moveTo>
                  <a:lnTo>
                    <a:pt x="5105" y="887"/>
                  </a:lnTo>
                  <a:lnTo>
                    <a:pt x="5105" y="894"/>
                  </a:lnTo>
                  <a:close/>
                  <a:moveTo>
                    <a:pt x="5261" y="848"/>
                  </a:moveTo>
                  <a:lnTo>
                    <a:pt x="5255" y="841"/>
                  </a:lnTo>
                  <a:lnTo>
                    <a:pt x="5261" y="841"/>
                  </a:lnTo>
                  <a:lnTo>
                    <a:pt x="5261" y="848"/>
                  </a:lnTo>
                  <a:close/>
                  <a:moveTo>
                    <a:pt x="5216" y="809"/>
                  </a:moveTo>
                  <a:lnTo>
                    <a:pt x="5209" y="809"/>
                  </a:lnTo>
                  <a:lnTo>
                    <a:pt x="5216" y="809"/>
                  </a:lnTo>
                  <a:close/>
                  <a:moveTo>
                    <a:pt x="5216" y="802"/>
                  </a:moveTo>
                  <a:lnTo>
                    <a:pt x="5216" y="809"/>
                  </a:lnTo>
                  <a:lnTo>
                    <a:pt x="5216" y="802"/>
                  </a:lnTo>
                  <a:lnTo>
                    <a:pt x="5209" y="802"/>
                  </a:lnTo>
                  <a:lnTo>
                    <a:pt x="5209" y="809"/>
                  </a:lnTo>
                  <a:lnTo>
                    <a:pt x="5209" y="802"/>
                  </a:lnTo>
                  <a:lnTo>
                    <a:pt x="5216" y="802"/>
                  </a:lnTo>
                  <a:lnTo>
                    <a:pt x="5216" y="796"/>
                  </a:lnTo>
                  <a:lnTo>
                    <a:pt x="5216" y="802"/>
                  </a:lnTo>
                  <a:close/>
                  <a:moveTo>
                    <a:pt x="5405" y="783"/>
                  </a:moveTo>
                  <a:lnTo>
                    <a:pt x="5405" y="776"/>
                  </a:lnTo>
                  <a:lnTo>
                    <a:pt x="5405" y="783"/>
                  </a:lnTo>
                  <a:close/>
                  <a:moveTo>
                    <a:pt x="5242" y="718"/>
                  </a:moveTo>
                  <a:lnTo>
                    <a:pt x="5248" y="718"/>
                  </a:lnTo>
                  <a:lnTo>
                    <a:pt x="5248" y="724"/>
                  </a:lnTo>
                  <a:lnTo>
                    <a:pt x="5242" y="724"/>
                  </a:lnTo>
                  <a:lnTo>
                    <a:pt x="5235" y="724"/>
                  </a:lnTo>
                  <a:lnTo>
                    <a:pt x="5235" y="718"/>
                  </a:lnTo>
                  <a:lnTo>
                    <a:pt x="5242" y="718"/>
                  </a:lnTo>
                  <a:lnTo>
                    <a:pt x="5235" y="718"/>
                  </a:lnTo>
                  <a:lnTo>
                    <a:pt x="5235" y="711"/>
                  </a:lnTo>
                  <a:lnTo>
                    <a:pt x="5242" y="711"/>
                  </a:lnTo>
                  <a:lnTo>
                    <a:pt x="5242" y="718"/>
                  </a:lnTo>
                  <a:close/>
                  <a:moveTo>
                    <a:pt x="5222" y="691"/>
                  </a:moveTo>
                  <a:lnTo>
                    <a:pt x="5216" y="691"/>
                  </a:lnTo>
                  <a:lnTo>
                    <a:pt x="5222" y="691"/>
                  </a:lnTo>
                  <a:close/>
                  <a:moveTo>
                    <a:pt x="5229" y="685"/>
                  </a:moveTo>
                  <a:lnTo>
                    <a:pt x="5222" y="685"/>
                  </a:lnTo>
                  <a:lnTo>
                    <a:pt x="5222" y="678"/>
                  </a:lnTo>
                  <a:lnTo>
                    <a:pt x="5229" y="678"/>
                  </a:lnTo>
                  <a:lnTo>
                    <a:pt x="5229" y="685"/>
                  </a:lnTo>
                  <a:close/>
                  <a:moveTo>
                    <a:pt x="7" y="652"/>
                  </a:moveTo>
                  <a:lnTo>
                    <a:pt x="13" y="652"/>
                  </a:lnTo>
                  <a:lnTo>
                    <a:pt x="7" y="652"/>
                  </a:lnTo>
                  <a:lnTo>
                    <a:pt x="7" y="659"/>
                  </a:lnTo>
                  <a:lnTo>
                    <a:pt x="7" y="652"/>
                  </a:lnTo>
                  <a:lnTo>
                    <a:pt x="0" y="652"/>
                  </a:lnTo>
                  <a:lnTo>
                    <a:pt x="7" y="652"/>
                  </a:lnTo>
                  <a:close/>
                  <a:moveTo>
                    <a:pt x="4929" y="646"/>
                  </a:moveTo>
                  <a:lnTo>
                    <a:pt x="4922" y="646"/>
                  </a:lnTo>
                  <a:lnTo>
                    <a:pt x="4922" y="639"/>
                  </a:lnTo>
                  <a:lnTo>
                    <a:pt x="4929" y="639"/>
                  </a:lnTo>
                  <a:lnTo>
                    <a:pt x="4929" y="646"/>
                  </a:lnTo>
                  <a:close/>
                  <a:moveTo>
                    <a:pt x="4929" y="639"/>
                  </a:moveTo>
                  <a:lnTo>
                    <a:pt x="4929" y="633"/>
                  </a:lnTo>
                  <a:lnTo>
                    <a:pt x="4929" y="639"/>
                  </a:lnTo>
                  <a:close/>
                  <a:moveTo>
                    <a:pt x="4942" y="626"/>
                  </a:moveTo>
                  <a:lnTo>
                    <a:pt x="4935" y="626"/>
                  </a:lnTo>
                  <a:lnTo>
                    <a:pt x="4942" y="626"/>
                  </a:lnTo>
                  <a:close/>
                  <a:moveTo>
                    <a:pt x="4896" y="587"/>
                  </a:moveTo>
                  <a:lnTo>
                    <a:pt x="4903" y="587"/>
                  </a:lnTo>
                  <a:lnTo>
                    <a:pt x="4903" y="594"/>
                  </a:lnTo>
                  <a:lnTo>
                    <a:pt x="4909" y="594"/>
                  </a:lnTo>
                  <a:lnTo>
                    <a:pt x="4916" y="594"/>
                  </a:lnTo>
                  <a:lnTo>
                    <a:pt x="4922" y="594"/>
                  </a:lnTo>
                  <a:lnTo>
                    <a:pt x="4929" y="594"/>
                  </a:lnTo>
                  <a:lnTo>
                    <a:pt x="4929" y="587"/>
                  </a:lnTo>
                  <a:lnTo>
                    <a:pt x="4935" y="587"/>
                  </a:lnTo>
                  <a:lnTo>
                    <a:pt x="4942" y="587"/>
                  </a:lnTo>
                  <a:lnTo>
                    <a:pt x="4942" y="594"/>
                  </a:lnTo>
                  <a:lnTo>
                    <a:pt x="4942" y="600"/>
                  </a:lnTo>
                  <a:lnTo>
                    <a:pt x="4942" y="607"/>
                  </a:lnTo>
                  <a:lnTo>
                    <a:pt x="4942" y="613"/>
                  </a:lnTo>
                  <a:lnTo>
                    <a:pt x="4942" y="620"/>
                  </a:lnTo>
                  <a:lnTo>
                    <a:pt x="4942" y="613"/>
                  </a:lnTo>
                  <a:lnTo>
                    <a:pt x="4935" y="626"/>
                  </a:lnTo>
                  <a:lnTo>
                    <a:pt x="4935" y="633"/>
                  </a:lnTo>
                  <a:lnTo>
                    <a:pt x="4935" y="639"/>
                  </a:lnTo>
                  <a:lnTo>
                    <a:pt x="4929" y="633"/>
                  </a:lnTo>
                  <a:lnTo>
                    <a:pt x="4935" y="633"/>
                  </a:lnTo>
                  <a:lnTo>
                    <a:pt x="4929" y="633"/>
                  </a:lnTo>
                  <a:lnTo>
                    <a:pt x="4929" y="639"/>
                  </a:lnTo>
                  <a:lnTo>
                    <a:pt x="4922" y="639"/>
                  </a:lnTo>
                  <a:lnTo>
                    <a:pt x="4922" y="646"/>
                  </a:lnTo>
                  <a:lnTo>
                    <a:pt x="4916" y="646"/>
                  </a:lnTo>
                  <a:lnTo>
                    <a:pt x="4909" y="646"/>
                  </a:lnTo>
                  <a:lnTo>
                    <a:pt x="4909" y="639"/>
                  </a:lnTo>
                  <a:lnTo>
                    <a:pt x="4909" y="646"/>
                  </a:lnTo>
                  <a:lnTo>
                    <a:pt x="4909" y="639"/>
                  </a:lnTo>
                  <a:lnTo>
                    <a:pt x="4903" y="639"/>
                  </a:lnTo>
                  <a:lnTo>
                    <a:pt x="4903" y="633"/>
                  </a:lnTo>
                  <a:lnTo>
                    <a:pt x="4896" y="633"/>
                  </a:lnTo>
                  <a:lnTo>
                    <a:pt x="4896" y="626"/>
                  </a:lnTo>
                  <a:lnTo>
                    <a:pt x="4896" y="620"/>
                  </a:lnTo>
                  <a:lnTo>
                    <a:pt x="4896" y="626"/>
                  </a:lnTo>
                  <a:lnTo>
                    <a:pt x="4903" y="620"/>
                  </a:lnTo>
                  <a:lnTo>
                    <a:pt x="4896" y="620"/>
                  </a:lnTo>
                  <a:lnTo>
                    <a:pt x="4896" y="613"/>
                  </a:lnTo>
                  <a:lnTo>
                    <a:pt x="4890" y="613"/>
                  </a:lnTo>
                  <a:lnTo>
                    <a:pt x="4890" y="607"/>
                  </a:lnTo>
                  <a:lnTo>
                    <a:pt x="4890" y="600"/>
                  </a:lnTo>
                  <a:lnTo>
                    <a:pt x="4890" y="594"/>
                  </a:lnTo>
                  <a:lnTo>
                    <a:pt x="4883" y="594"/>
                  </a:lnTo>
                  <a:lnTo>
                    <a:pt x="4890" y="587"/>
                  </a:lnTo>
                  <a:lnTo>
                    <a:pt x="4896" y="587"/>
                  </a:lnTo>
                  <a:close/>
                  <a:moveTo>
                    <a:pt x="5326" y="594"/>
                  </a:moveTo>
                  <a:lnTo>
                    <a:pt x="5326" y="587"/>
                  </a:lnTo>
                  <a:lnTo>
                    <a:pt x="5333" y="587"/>
                  </a:lnTo>
                  <a:lnTo>
                    <a:pt x="5326" y="594"/>
                  </a:lnTo>
                  <a:close/>
                  <a:moveTo>
                    <a:pt x="5313" y="581"/>
                  </a:moveTo>
                  <a:lnTo>
                    <a:pt x="5320" y="581"/>
                  </a:lnTo>
                  <a:lnTo>
                    <a:pt x="5313" y="581"/>
                  </a:lnTo>
                  <a:lnTo>
                    <a:pt x="5313" y="587"/>
                  </a:lnTo>
                  <a:lnTo>
                    <a:pt x="5320" y="587"/>
                  </a:lnTo>
                  <a:lnTo>
                    <a:pt x="5320" y="594"/>
                  </a:lnTo>
                  <a:lnTo>
                    <a:pt x="5320" y="600"/>
                  </a:lnTo>
                  <a:lnTo>
                    <a:pt x="5320" y="594"/>
                  </a:lnTo>
                  <a:lnTo>
                    <a:pt x="5326" y="594"/>
                  </a:lnTo>
                  <a:lnTo>
                    <a:pt x="5333" y="594"/>
                  </a:lnTo>
                  <a:lnTo>
                    <a:pt x="5333" y="587"/>
                  </a:lnTo>
                  <a:lnTo>
                    <a:pt x="5333" y="594"/>
                  </a:lnTo>
                  <a:lnTo>
                    <a:pt x="5326" y="594"/>
                  </a:lnTo>
                  <a:lnTo>
                    <a:pt x="5333" y="594"/>
                  </a:lnTo>
                  <a:lnTo>
                    <a:pt x="5333" y="600"/>
                  </a:lnTo>
                  <a:lnTo>
                    <a:pt x="5326" y="600"/>
                  </a:lnTo>
                  <a:lnTo>
                    <a:pt x="5333" y="594"/>
                  </a:lnTo>
                  <a:lnTo>
                    <a:pt x="5339" y="594"/>
                  </a:lnTo>
                  <a:lnTo>
                    <a:pt x="5333" y="594"/>
                  </a:lnTo>
                  <a:lnTo>
                    <a:pt x="5333" y="600"/>
                  </a:lnTo>
                  <a:lnTo>
                    <a:pt x="5339" y="600"/>
                  </a:lnTo>
                  <a:lnTo>
                    <a:pt x="5333" y="600"/>
                  </a:lnTo>
                  <a:lnTo>
                    <a:pt x="5333" y="607"/>
                  </a:lnTo>
                  <a:lnTo>
                    <a:pt x="5339" y="607"/>
                  </a:lnTo>
                  <a:lnTo>
                    <a:pt x="5333" y="613"/>
                  </a:lnTo>
                  <a:lnTo>
                    <a:pt x="5333" y="620"/>
                  </a:lnTo>
                  <a:lnTo>
                    <a:pt x="5326" y="620"/>
                  </a:lnTo>
                  <a:lnTo>
                    <a:pt x="5326" y="626"/>
                  </a:lnTo>
                  <a:lnTo>
                    <a:pt x="5326" y="633"/>
                  </a:lnTo>
                  <a:lnTo>
                    <a:pt x="5320" y="633"/>
                  </a:lnTo>
                  <a:lnTo>
                    <a:pt x="5320" y="639"/>
                  </a:lnTo>
                  <a:lnTo>
                    <a:pt x="5313" y="639"/>
                  </a:lnTo>
                  <a:lnTo>
                    <a:pt x="5313" y="646"/>
                  </a:lnTo>
                  <a:lnTo>
                    <a:pt x="5320" y="646"/>
                  </a:lnTo>
                  <a:lnTo>
                    <a:pt x="5320" y="652"/>
                  </a:lnTo>
                  <a:lnTo>
                    <a:pt x="5313" y="652"/>
                  </a:lnTo>
                  <a:lnTo>
                    <a:pt x="5307" y="652"/>
                  </a:lnTo>
                  <a:lnTo>
                    <a:pt x="5300" y="652"/>
                  </a:lnTo>
                  <a:lnTo>
                    <a:pt x="5300" y="659"/>
                  </a:lnTo>
                  <a:lnTo>
                    <a:pt x="5294" y="659"/>
                  </a:lnTo>
                  <a:lnTo>
                    <a:pt x="5294" y="665"/>
                  </a:lnTo>
                  <a:lnTo>
                    <a:pt x="5287" y="665"/>
                  </a:lnTo>
                  <a:lnTo>
                    <a:pt x="5287" y="672"/>
                  </a:lnTo>
                  <a:lnTo>
                    <a:pt x="5287" y="678"/>
                  </a:lnTo>
                  <a:lnTo>
                    <a:pt x="5287" y="685"/>
                  </a:lnTo>
                  <a:lnTo>
                    <a:pt x="5281" y="691"/>
                  </a:lnTo>
                  <a:lnTo>
                    <a:pt x="5281" y="698"/>
                  </a:lnTo>
                  <a:lnTo>
                    <a:pt x="5281" y="691"/>
                  </a:lnTo>
                  <a:lnTo>
                    <a:pt x="5281" y="698"/>
                  </a:lnTo>
                  <a:lnTo>
                    <a:pt x="5274" y="698"/>
                  </a:lnTo>
                  <a:lnTo>
                    <a:pt x="5274" y="704"/>
                  </a:lnTo>
                  <a:lnTo>
                    <a:pt x="5268" y="704"/>
                  </a:lnTo>
                  <a:lnTo>
                    <a:pt x="5268" y="711"/>
                  </a:lnTo>
                  <a:lnTo>
                    <a:pt x="5261" y="711"/>
                  </a:lnTo>
                  <a:lnTo>
                    <a:pt x="5255" y="711"/>
                  </a:lnTo>
                  <a:lnTo>
                    <a:pt x="5248" y="711"/>
                  </a:lnTo>
                  <a:lnTo>
                    <a:pt x="5248" y="704"/>
                  </a:lnTo>
                  <a:lnTo>
                    <a:pt x="5242" y="704"/>
                  </a:lnTo>
                  <a:lnTo>
                    <a:pt x="5235" y="704"/>
                  </a:lnTo>
                  <a:lnTo>
                    <a:pt x="5229" y="704"/>
                  </a:lnTo>
                  <a:lnTo>
                    <a:pt x="5222" y="704"/>
                  </a:lnTo>
                  <a:lnTo>
                    <a:pt x="5222" y="698"/>
                  </a:lnTo>
                  <a:lnTo>
                    <a:pt x="5229" y="698"/>
                  </a:lnTo>
                  <a:lnTo>
                    <a:pt x="5222" y="698"/>
                  </a:lnTo>
                  <a:lnTo>
                    <a:pt x="5216" y="698"/>
                  </a:lnTo>
                  <a:lnTo>
                    <a:pt x="5216" y="691"/>
                  </a:lnTo>
                  <a:lnTo>
                    <a:pt x="5222" y="691"/>
                  </a:lnTo>
                  <a:lnTo>
                    <a:pt x="5229" y="691"/>
                  </a:lnTo>
                  <a:lnTo>
                    <a:pt x="5222" y="691"/>
                  </a:lnTo>
                  <a:lnTo>
                    <a:pt x="5229" y="691"/>
                  </a:lnTo>
                  <a:lnTo>
                    <a:pt x="5229" y="685"/>
                  </a:lnTo>
                  <a:lnTo>
                    <a:pt x="5229" y="691"/>
                  </a:lnTo>
                  <a:lnTo>
                    <a:pt x="5222" y="691"/>
                  </a:lnTo>
                  <a:lnTo>
                    <a:pt x="5222" y="685"/>
                  </a:lnTo>
                  <a:lnTo>
                    <a:pt x="5229" y="685"/>
                  </a:lnTo>
                  <a:lnTo>
                    <a:pt x="5229" y="678"/>
                  </a:lnTo>
                  <a:lnTo>
                    <a:pt x="5229" y="672"/>
                  </a:lnTo>
                  <a:lnTo>
                    <a:pt x="5235" y="672"/>
                  </a:lnTo>
                  <a:lnTo>
                    <a:pt x="5235" y="678"/>
                  </a:lnTo>
                  <a:lnTo>
                    <a:pt x="5235" y="672"/>
                  </a:lnTo>
                  <a:lnTo>
                    <a:pt x="5242" y="665"/>
                  </a:lnTo>
                  <a:lnTo>
                    <a:pt x="5242" y="659"/>
                  </a:lnTo>
                  <a:lnTo>
                    <a:pt x="5248" y="659"/>
                  </a:lnTo>
                  <a:lnTo>
                    <a:pt x="5255" y="652"/>
                  </a:lnTo>
                  <a:lnTo>
                    <a:pt x="5255" y="659"/>
                  </a:lnTo>
                  <a:lnTo>
                    <a:pt x="5255" y="652"/>
                  </a:lnTo>
                  <a:lnTo>
                    <a:pt x="5261" y="652"/>
                  </a:lnTo>
                  <a:lnTo>
                    <a:pt x="5261" y="646"/>
                  </a:lnTo>
                  <a:lnTo>
                    <a:pt x="5268" y="646"/>
                  </a:lnTo>
                  <a:lnTo>
                    <a:pt x="5274" y="639"/>
                  </a:lnTo>
                  <a:lnTo>
                    <a:pt x="5281" y="633"/>
                  </a:lnTo>
                  <a:lnTo>
                    <a:pt x="5287" y="626"/>
                  </a:lnTo>
                  <a:lnTo>
                    <a:pt x="5287" y="620"/>
                  </a:lnTo>
                  <a:lnTo>
                    <a:pt x="5294" y="620"/>
                  </a:lnTo>
                  <a:lnTo>
                    <a:pt x="5294" y="613"/>
                  </a:lnTo>
                  <a:lnTo>
                    <a:pt x="5294" y="607"/>
                  </a:lnTo>
                  <a:lnTo>
                    <a:pt x="5300" y="607"/>
                  </a:lnTo>
                  <a:lnTo>
                    <a:pt x="5300" y="600"/>
                  </a:lnTo>
                  <a:lnTo>
                    <a:pt x="5307" y="600"/>
                  </a:lnTo>
                  <a:lnTo>
                    <a:pt x="5307" y="594"/>
                  </a:lnTo>
                  <a:lnTo>
                    <a:pt x="5307" y="587"/>
                  </a:lnTo>
                  <a:lnTo>
                    <a:pt x="5313" y="587"/>
                  </a:lnTo>
                  <a:lnTo>
                    <a:pt x="5313" y="581"/>
                  </a:lnTo>
                  <a:close/>
                  <a:moveTo>
                    <a:pt x="4942" y="581"/>
                  </a:moveTo>
                  <a:lnTo>
                    <a:pt x="4935" y="581"/>
                  </a:lnTo>
                  <a:lnTo>
                    <a:pt x="4942" y="581"/>
                  </a:lnTo>
                  <a:close/>
                  <a:moveTo>
                    <a:pt x="4942" y="574"/>
                  </a:moveTo>
                  <a:lnTo>
                    <a:pt x="4935" y="574"/>
                  </a:lnTo>
                  <a:lnTo>
                    <a:pt x="4935" y="567"/>
                  </a:lnTo>
                  <a:lnTo>
                    <a:pt x="4942" y="567"/>
                  </a:lnTo>
                  <a:lnTo>
                    <a:pt x="4942" y="574"/>
                  </a:lnTo>
                  <a:close/>
                  <a:moveTo>
                    <a:pt x="4877" y="574"/>
                  </a:moveTo>
                  <a:lnTo>
                    <a:pt x="4877" y="567"/>
                  </a:lnTo>
                  <a:lnTo>
                    <a:pt x="4877" y="561"/>
                  </a:lnTo>
                  <a:lnTo>
                    <a:pt x="4877" y="567"/>
                  </a:lnTo>
                  <a:lnTo>
                    <a:pt x="4877" y="574"/>
                  </a:lnTo>
                  <a:close/>
                  <a:moveTo>
                    <a:pt x="4903" y="535"/>
                  </a:moveTo>
                  <a:lnTo>
                    <a:pt x="4896" y="535"/>
                  </a:lnTo>
                  <a:lnTo>
                    <a:pt x="4896" y="541"/>
                  </a:lnTo>
                  <a:lnTo>
                    <a:pt x="4896" y="535"/>
                  </a:lnTo>
                  <a:lnTo>
                    <a:pt x="4903" y="535"/>
                  </a:lnTo>
                  <a:close/>
                  <a:moveTo>
                    <a:pt x="5352" y="509"/>
                  </a:moveTo>
                  <a:lnTo>
                    <a:pt x="5346" y="509"/>
                  </a:lnTo>
                  <a:lnTo>
                    <a:pt x="5346" y="502"/>
                  </a:lnTo>
                  <a:lnTo>
                    <a:pt x="5352" y="502"/>
                  </a:lnTo>
                  <a:lnTo>
                    <a:pt x="5352" y="509"/>
                  </a:lnTo>
                  <a:close/>
                  <a:moveTo>
                    <a:pt x="5359" y="496"/>
                  </a:moveTo>
                  <a:lnTo>
                    <a:pt x="5352" y="496"/>
                  </a:lnTo>
                  <a:lnTo>
                    <a:pt x="5352" y="489"/>
                  </a:lnTo>
                  <a:lnTo>
                    <a:pt x="5359" y="496"/>
                  </a:lnTo>
                  <a:close/>
                  <a:moveTo>
                    <a:pt x="4779" y="483"/>
                  </a:moveTo>
                  <a:lnTo>
                    <a:pt x="4785" y="483"/>
                  </a:lnTo>
                  <a:lnTo>
                    <a:pt x="4785" y="489"/>
                  </a:lnTo>
                  <a:lnTo>
                    <a:pt x="4779" y="489"/>
                  </a:lnTo>
                  <a:lnTo>
                    <a:pt x="4772" y="489"/>
                  </a:lnTo>
                  <a:lnTo>
                    <a:pt x="4766" y="489"/>
                  </a:lnTo>
                  <a:lnTo>
                    <a:pt x="4766" y="483"/>
                  </a:lnTo>
                  <a:lnTo>
                    <a:pt x="4772" y="483"/>
                  </a:lnTo>
                  <a:lnTo>
                    <a:pt x="4779" y="483"/>
                  </a:lnTo>
                  <a:close/>
                  <a:moveTo>
                    <a:pt x="5320" y="457"/>
                  </a:moveTo>
                  <a:lnTo>
                    <a:pt x="5313" y="463"/>
                  </a:lnTo>
                  <a:lnTo>
                    <a:pt x="5320" y="463"/>
                  </a:lnTo>
                  <a:lnTo>
                    <a:pt x="5320" y="470"/>
                  </a:lnTo>
                  <a:lnTo>
                    <a:pt x="5326" y="463"/>
                  </a:lnTo>
                  <a:lnTo>
                    <a:pt x="5326" y="470"/>
                  </a:lnTo>
                  <a:lnTo>
                    <a:pt x="5333" y="470"/>
                  </a:lnTo>
                  <a:lnTo>
                    <a:pt x="5333" y="476"/>
                  </a:lnTo>
                  <a:lnTo>
                    <a:pt x="5339" y="476"/>
                  </a:lnTo>
                  <a:lnTo>
                    <a:pt x="5339" y="483"/>
                  </a:lnTo>
                  <a:lnTo>
                    <a:pt x="5339" y="489"/>
                  </a:lnTo>
                  <a:lnTo>
                    <a:pt x="5339" y="483"/>
                  </a:lnTo>
                  <a:lnTo>
                    <a:pt x="5339" y="489"/>
                  </a:lnTo>
                  <a:lnTo>
                    <a:pt x="5339" y="483"/>
                  </a:lnTo>
                  <a:lnTo>
                    <a:pt x="5339" y="489"/>
                  </a:lnTo>
                  <a:lnTo>
                    <a:pt x="5346" y="496"/>
                  </a:lnTo>
                  <a:lnTo>
                    <a:pt x="5346" y="502"/>
                  </a:lnTo>
                  <a:lnTo>
                    <a:pt x="5346" y="509"/>
                  </a:lnTo>
                  <a:lnTo>
                    <a:pt x="5352" y="509"/>
                  </a:lnTo>
                  <a:lnTo>
                    <a:pt x="5352" y="515"/>
                  </a:lnTo>
                  <a:lnTo>
                    <a:pt x="5359" y="515"/>
                  </a:lnTo>
                  <a:lnTo>
                    <a:pt x="5359" y="509"/>
                  </a:lnTo>
                  <a:lnTo>
                    <a:pt x="5352" y="509"/>
                  </a:lnTo>
                  <a:lnTo>
                    <a:pt x="5352" y="502"/>
                  </a:lnTo>
                  <a:lnTo>
                    <a:pt x="5359" y="502"/>
                  </a:lnTo>
                  <a:lnTo>
                    <a:pt x="5359" y="509"/>
                  </a:lnTo>
                  <a:lnTo>
                    <a:pt x="5359" y="515"/>
                  </a:lnTo>
                  <a:lnTo>
                    <a:pt x="5365" y="515"/>
                  </a:lnTo>
                  <a:lnTo>
                    <a:pt x="5365" y="522"/>
                  </a:lnTo>
                  <a:lnTo>
                    <a:pt x="5359" y="522"/>
                  </a:lnTo>
                  <a:lnTo>
                    <a:pt x="5365" y="522"/>
                  </a:lnTo>
                  <a:lnTo>
                    <a:pt x="5372" y="528"/>
                  </a:lnTo>
                  <a:lnTo>
                    <a:pt x="5378" y="528"/>
                  </a:lnTo>
                  <a:lnTo>
                    <a:pt x="5385" y="528"/>
                  </a:lnTo>
                  <a:lnTo>
                    <a:pt x="5392" y="522"/>
                  </a:lnTo>
                  <a:lnTo>
                    <a:pt x="5398" y="522"/>
                  </a:lnTo>
                  <a:lnTo>
                    <a:pt x="5405" y="522"/>
                  </a:lnTo>
                  <a:lnTo>
                    <a:pt x="5398" y="528"/>
                  </a:lnTo>
                  <a:lnTo>
                    <a:pt x="5398" y="535"/>
                  </a:lnTo>
                  <a:lnTo>
                    <a:pt x="5398" y="541"/>
                  </a:lnTo>
                  <a:lnTo>
                    <a:pt x="5392" y="548"/>
                  </a:lnTo>
                  <a:lnTo>
                    <a:pt x="5392" y="554"/>
                  </a:lnTo>
                  <a:lnTo>
                    <a:pt x="5385" y="554"/>
                  </a:lnTo>
                  <a:lnTo>
                    <a:pt x="5378" y="554"/>
                  </a:lnTo>
                  <a:lnTo>
                    <a:pt x="5378" y="561"/>
                  </a:lnTo>
                  <a:lnTo>
                    <a:pt x="5378" y="567"/>
                  </a:lnTo>
                  <a:lnTo>
                    <a:pt x="5378" y="574"/>
                  </a:lnTo>
                  <a:lnTo>
                    <a:pt x="5372" y="574"/>
                  </a:lnTo>
                  <a:lnTo>
                    <a:pt x="5372" y="581"/>
                  </a:lnTo>
                  <a:lnTo>
                    <a:pt x="5372" y="587"/>
                  </a:lnTo>
                  <a:lnTo>
                    <a:pt x="5365" y="587"/>
                  </a:lnTo>
                  <a:lnTo>
                    <a:pt x="5365" y="594"/>
                  </a:lnTo>
                  <a:lnTo>
                    <a:pt x="5365" y="600"/>
                  </a:lnTo>
                  <a:lnTo>
                    <a:pt x="5359" y="600"/>
                  </a:lnTo>
                  <a:lnTo>
                    <a:pt x="5352" y="607"/>
                  </a:lnTo>
                  <a:lnTo>
                    <a:pt x="5352" y="600"/>
                  </a:lnTo>
                  <a:lnTo>
                    <a:pt x="5346" y="600"/>
                  </a:lnTo>
                  <a:lnTo>
                    <a:pt x="5339" y="600"/>
                  </a:lnTo>
                  <a:lnTo>
                    <a:pt x="5346" y="600"/>
                  </a:lnTo>
                  <a:lnTo>
                    <a:pt x="5346" y="594"/>
                  </a:lnTo>
                  <a:lnTo>
                    <a:pt x="5346" y="587"/>
                  </a:lnTo>
                  <a:lnTo>
                    <a:pt x="5352" y="587"/>
                  </a:lnTo>
                  <a:lnTo>
                    <a:pt x="5352" y="581"/>
                  </a:lnTo>
                  <a:lnTo>
                    <a:pt x="5352" y="574"/>
                  </a:lnTo>
                  <a:lnTo>
                    <a:pt x="5346" y="574"/>
                  </a:lnTo>
                  <a:lnTo>
                    <a:pt x="5346" y="567"/>
                  </a:lnTo>
                  <a:lnTo>
                    <a:pt x="5339" y="567"/>
                  </a:lnTo>
                  <a:lnTo>
                    <a:pt x="5339" y="561"/>
                  </a:lnTo>
                  <a:lnTo>
                    <a:pt x="5333" y="561"/>
                  </a:lnTo>
                  <a:lnTo>
                    <a:pt x="5326" y="561"/>
                  </a:lnTo>
                  <a:lnTo>
                    <a:pt x="5326" y="554"/>
                  </a:lnTo>
                  <a:lnTo>
                    <a:pt x="5333" y="554"/>
                  </a:lnTo>
                  <a:lnTo>
                    <a:pt x="5333" y="548"/>
                  </a:lnTo>
                  <a:lnTo>
                    <a:pt x="5339" y="548"/>
                  </a:lnTo>
                  <a:lnTo>
                    <a:pt x="5339" y="541"/>
                  </a:lnTo>
                  <a:lnTo>
                    <a:pt x="5346" y="535"/>
                  </a:lnTo>
                  <a:lnTo>
                    <a:pt x="5346" y="528"/>
                  </a:lnTo>
                  <a:lnTo>
                    <a:pt x="5346" y="522"/>
                  </a:lnTo>
                  <a:lnTo>
                    <a:pt x="5346" y="528"/>
                  </a:lnTo>
                  <a:lnTo>
                    <a:pt x="5346" y="522"/>
                  </a:lnTo>
                  <a:lnTo>
                    <a:pt x="5346" y="515"/>
                  </a:lnTo>
                  <a:lnTo>
                    <a:pt x="5339" y="515"/>
                  </a:lnTo>
                  <a:lnTo>
                    <a:pt x="5339" y="509"/>
                  </a:lnTo>
                  <a:lnTo>
                    <a:pt x="5346" y="515"/>
                  </a:lnTo>
                  <a:lnTo>
                    <a:pt x="5346" y="509"/>
                  </a:lnTo>
                  <a:lnTo>
                    <a:pt x="5339" y="509"/>
                  </a:lnTo>
                  <a:lnTo>
                    <a:pt x="5339" y="502"/>
                  </a:lnTo>
                  <a:lnTo>
                    <a:pt x="5333" y="502"/>
                  </a:lnTo>
                  <a:lnTo>
                    <a:pt x="5333" y="496"/>
                  </a:lnTo>
                  <a:lnTo>
                    <a:pt x="5339" y="496"/>
                  </a:lnTo>
                  <a:lnTo>
                    <a:pt x="5339" y="502"/>
                  </a:lnTo>
                  <a:lnTo>
                    <a:pt x="5339" y="496"/>
                  </a:lnTo>
                  <a:lnTo>
                    <a:pt x="5339" y="489"/>
                  </a:lnTo>
                  <a:lnTo>
                    <a:pt x="5339" y="496"/>
                  </a:lnTo>
                  <a:lnTo>
                    <a:pt x="5339" y="489"/>
                  </a:lnTo>
                  <a:lnTo>
                    <a:pt x="5333" y="489"/>
                  </a:lnTo>
                  <a:lnTo>
                    <a:pt x="5333" y="496"/>
                  </a:lnTo>
                  <a:lnTo>
                    <a:pt x="5339" y="496"/>
                  </a:lnTo>
                  <a:lnTo>
                    <a:pt x="5333" y="496"/>
                  </a:lnTo>
                  <a:lnTo>
                    <a:pt x="5333" y="489"/>
                  </a:lnTo>
                  <a:lnTo>
                    <a:pt x="5333" y="496"/>
                  </a:lnTo>
                  <a:lnTo>
                    <a:pt x="5333" y="489"/>
                  </a:lnTo>
                  <a:lnTo>
                    <a:pt x="5326" y="489"/>
                  </a:lnTo>
                  <a:lnTo>
                    <a:pt x="5326" y="483"/>
                  </a:lnTo>
                  <a:lnTo>
                    <a:pt x="5326" y="476"/>
                  </a:lnTo>
                  <a:lnTo>
                    <a:pt x="5326" y="483"/>
                  </a:lnTo>
                  <a:lnTo>
                    <a:pt x="5320" y="476"/>
                  </a:lnTo>
                  <a:lnTo>
                    <a:pt x="5320" y="470"/>
                  </a:lnTo>
                  <a:lnTo>
                    <a:pt x="5313" y="463"/>
                  </a:lnTo>
                  <a:lnTo>
                    <a:pt x="5313" y="457"/>
                  </a:lnTo>
                  <a:lnTo>
                    <a:pt x="5320" y="457"/>
                  </a:lnTo>
                  <a:close/>
                  <a:moveTo>
                    <a:pt x="5020" y="326"/>
                  </a:moveTo>
                  <a:lnTo>
                    <a:pt x="5020" y="320"/>
                  </a:lnTo>
                  <a:lnTo>
                    <a:pt x="5020" y="326"/>
                  </a:lnTo>
                  <a:close/>
                  <a:moveTo>
                    <a:pt x="5020" y="313"/>
                  </a:moveTo>
                  <a:lnTo>
                    <a:pt x="5020" y="320"/>
                  </a:lnTo>
                  <a:lnTo>
                    <a:pt x="5020" y="313"/>
                  </a:lnTo>
                  <a:close/>
                  <a:moveTo>
                    <a:pt x="4407" y="294"/>
                  </a:moveTo>
                  <a:lnTo>
                    <a:pt x="4407" y="287"/>
                  </a:lnTo>
                  <a:lnTo>
                    <a:pt x="4407" y="281"/>
                  </a:lnTo>
                  <a:lnTo>
                    <a:pt x="4407" y="287"/>
                  </a:lnTo>
                  <a:lnTo>
                    <a:pt x="4407" y="294"/>
                  </a:lnTo>
                  <a:close/>
                  <a:moveTo>
                    <a:pt x="5013" y="287"/>
                  </a:moveTo>
                  <a:lnTo>
                    <a:pt x="5013" y="281"/>
                  </a:lnTo>
                  <a:lnTo>
                    <a:pt x="5013" y="274"/>
                  </a:lnTo>
                  <a:lnTo>
                    <a:pt x="5020" y="274"/>
                  </a:lnTo>
                  <a:lnTo>
                    <a:pt x="5020" y="267"/>
                  </a:lnTo>
                  <a:lnTo>
                    <a:pt x="5013" y="267"/>
                  </a:lnTo>
                  <a:lnTo>
                    <a:pt x="5020" y="267"/>
                  </a:lnTo>
                  <a:lnTo>
                    <a:pt x="5020" y="274"/>
                  </a:lnTo>
                  <a:lnTo>
                    <a:pt x="5020" y="281"/>
                  </a:lnTo>
                  <a:lnTo>
                    <a:pt x="5013" y="281"/>
                  </a:lnTo>
                  <a:lnTo>
                    <a:pt x="5013" y="287"/>
                  </a:lnTo>
                  <a:close/>
                  <a:moveTo>
                    <a:pt x="4987" y="248"/>
                  </a:moveTo>
                  <a:lnTo>
                    <a:pt x="4981" y="248"/>
                  </a:lnTo>
                  <a:lnTo>
                    <a:pt x="4981" y="241"/>
                  </a:lnTo>
                  <a:lnTo>
                    <a:pt x="4987" y="241"/>
                  </a:lnTo>
                  <a:lnTo>
                    <a:pt x="4987" y="248"/>
                  </a:lnTo>
                  <a:close/>
                  <a:moveTo>
                    <a:pt x="4446" y="189"/>
                  </a:moveTo>
                  <a:lnTo>
                    <a:pt x="4440" y="196"/>
                  </a:lnTo>
                  <a:lnTo>
                    <a:pt x="4440" y="189"/>
                  </a:lnTo>
                  <a:lnTo>
                    <a:pt x="4446" y="189"/>
                  </a:lnTo>
                  <a:close/>
                  <a:moveTo>
                    <a:pt x="4909" y="150"/>
                  </a:moveTo>
                  <a:lnTo>
                    <a:pt x="4909" y="144"/>
                  </a:lnTo>
                  <a:lnTo>
                    <a:pt x="4916" y="150"/>
                  </a:lnTo>
                  <a:lnTo>
                    <a:pt x="4909" y="150"/>
                  </a:lnTo>
                  <a:close/>
                  <a:moveTo>
                    <a:pt x="4811" y="124"/>
                  </a:moveTo>
                  <a:lnTo>
                    <a:pt x="4805" y="124"/>
                  </a:lnTo>
                  <a:lnTo>
                    <a:pt x="4811" y="117"/>
                  </a:lnTo>
                  <a:lnTo>
                    <a:pt x="4811" y="124"/>
                  </a:lnTo>
                  <a:close/>
                  <a:moveTo>
                    <a:pt x="4811" y="111"/>
                  </a:moveTo>
                  <a:lnTo>
                    <a:pt x="4805" y="111"/>
                  </a:lnTo>
                  <a:lnTo>
                    <a:pt x="4805" y="117"/>
                  </a:lnTo>
                  <a:lnTo>
                    <a:pt x="4805" y="111"/>
                  </a:lnTo>
                  <a:lnTo>
                    <a:pt x="4811" y="111"/>
                  </a:lnTo>
                  <a:close/>
                  <a:moveTo>
                    <a:pt x="4772" y="98"/>
                  </a:moveTo>
                  <a:lnTo>
                    <a:pt x="4772" y="91"/>
                  </a:lnTo>
                  <a:lnTo>
                    <a:pt x="4772" y="98"/>
                  </a:lnTo>
                  <a:close/>
                  <a:moveTo>
                    <a:pt x="4766" y="98"/>
                  </a:moveTo>
                  <a:lnTo>
                    <a:pt x="4766" y="91"/>
                  </a:lnTo>
                  <a:lnTo>
                    <a:pt x="4766" y="98"/>
                  </a:lnTo>
                  <a:close/>
                  <a:moveTo>
                    <a:pt x="4583" y="91"/>
                  </a:moveTo>
                  <a:lnTo>
                    <a:pt x="4577" y="91"/>
                  </a:lnTo>
                  <a:lnTo>
                    <a:pt x="4583" y="91"/>
                  </a:lnTo>
                  <a:lnTo>
                    <a:pt x="4583" y="85"/>
                  </a:lnTo>
                  <a:lnTo>
                    <a:pt x="4583" y="91"/>
                  </a:lnTo>
                  <a:close/>
                  <a:moveTo>
                    <a:pt x="4590" y="78"/>
                  </a:moveTo>
                  <a:lnTo>
                    <a:pt x="4590" y="72"/>
                  </a:lnTo>
                  <a:lnTo>
                    <a:pt x="4590" y="78"/>
                  </a:lnTo>
                  <a:close/>
                  <a:moveTo>
                    <a:pt x="4766" y="59"/>
                  </a:moveTo>
                  <a:lnTo>
                    <a:pt x="4772" y="59"/>
                  </a:lnTo>
                  <a:lnTo>
                    <a:pt x="4766" y="59"/>
                  </a:lnTo>
                  <a:lnTo>
                    <a:pt x="4766" y="65"/>
                  </a:lnTo>
                  <a:lnTo>
                    <a:pt x="4772" y="65"/>
                  </a:lnTo>
                  <a:lnTo>
                    <a:pt x="4772" y="72"/>
                  </a:lnTo>
                  <a:lnTo>
                    <a:pt x="4766" y="72"/>
                  </a:lnTo>
                  <a:lnTo>
                    <a:pt x="4759" y="65"/>
                  </a:lnTo>
                  <a:lnTo>
                    <a:pt x="4759" y="59"/>
                  </a:lnTo>
                  <a:lnTo>
                    <a:pt x="4766" y="59"/>
                  </a:lnTo>
                  <a:close/>
                  <a:moveTo>
                    <a:pt x="4759" y="20"/>
                  </a:moveTo>
                  <a:lnTo>
                    <a:pt x="4766" y="20"/>
                  </a:lnTo>
                  <a:lnTo>
                    <a:pt x="4759" y="20"/>
                  </a:lnTo>
                  <a:close/>
                  <a:moveTo>
                    <a:pt x="4674" y="20"/>
                  </a:moveTo>
                  <a:lnTo>
                    <a:pt x="4674" y="26"/>
                  </a:lnTo>
                  <a:lnTo>
                    <a:pt x="4668" y="26"/>
                  </a:lnTo>
                  <a:lnTo>
                    <a:pt x="4661" y="26"/>
                  </a:lnTo>
                  <a:lnTo>
                    <a:pt x="4668" y="20"/>
                  </a:lnTo>
                  <a:lnTo>
                    <a:pt x="4668" y="13"/>
                  </a:lnTo>
                  <a:lnTo>
                    <a:pt x="4668" y="20"/>
                  </a:lnTo>
                  <a:lnTo>
                    <a:pt x="4674" y="20"/>
                  </a:lnTo>
                  <a:close/>
                  <a:moveTo>
                    <a:pt x="4674" y="13"/>
                  </a:moveTo>
                  <a:lnTo>
                    <a:pt x="4681" y="13"/>
                  </a:lnTo>
                  <a:lnTo>
                    <a:pt x="4687" y="13"/>
                  </a:lnTo>
                  <a:lnTo>
                    <a:pt x="4687" y="20"/>
                  </a:lnTo>
                  <a:lnTo>
                    <a:pt x="4681" y="20"/>
                  </a:lnTo>
                  <a:lnTo>
                    <a:pt x="4681" y="26"/>
                  </a:lnTo>
                  <a:lnTo>
                    <a:pt x="4674" y="26"/>
                  </a:lnTo>
                  <a:lnTo>
                    <a:pt x="4674" y="20"/>
                  </a:lnTo>
                  <a:lnTo>
                    <a:pt x="4668" y="20"/>
                  </a:lnTo>
                  <a:lnTo>
                    <a:pt x="4668" y="13"/>
                  </a:lnTo>
                  <a:lnTo>
                    <a:pt x="4674" y="13"/>
                  </a:lnTo>
                  <a:close/>
                  <a:moveTo>
                    <a:pt x="4707" y="13"/>
                  </a:moveTo>
                  <a:lnTo>
                    <a:pt x="4701" y="13"/>
                  </a:lnTo>
                  <a:lnTo>
                    <a:pt x="4701" y="7"/>
                  </a:lnTo>
                  <a:lnTo>
                    <a:pt x="4701" y="13"/>
                  </a:lnTo>
                  <a:lnTo>
                    <a:pt x="4707" y="13"/>
                  </a:lnTo>
                  <a:close/>
                  <a:moveTo>
                    <a:pt x="4766" y="20"/>
                  </a:moveTo>
                  <a:lnTo>
                    <a:pt x="4766" y="13"/>
                  </a:lnTo>
                  <a:lnTo>
                    <a:pt x="4766" y="7"/>
                  </a:lnTo>
                  <a:lnTo>
                    <a:pt x="4766" y="13"/>
                  </a:lnTo>
                  <a:lnTo>
                    <a:pt x="4766" y="20"/>
                  </a:lnTo>
                  <a:close/>
                  <a:moveTo>
                    <a:pt x="4857" y="7"/>
                  </a:moveTo>
                  <a:lnTo>
                    <a:pt x="4857" y="13"/>
                  </a:lnTo>
                  <a:lnTo>
                    <a:pt x="4857" y="20"/>
                  </a:lnTo>
                  <a:lnTo>
                    <a:pt x="4857" y="26"/>
                  </a:lnTo>
                  <a:lnTo>
                    <a:pt x="4864" y="26"/>
                  </a:lnTo>
                  <a:lnTo>
                    <a:pt x="4864" y="33"/>
                  </a:lnTo>
                  <a:lnTo>
                    <a:pt x="4864" y="39"/>
                  </a:lnTo>
                  <a:lnTo>
                    <a:pt x="4870" y="39"/>
                  </a:lnTo>
                  <a:lnTo>
                    <a:pt x="4870" y="46"/>
                  </a:lnTo>
                  <a:lnTo>
                    <a:pt x="4870" y="52"/>
                  </a:lnTo>
                  <a:lnTo>
                    <a:pt x="4870" y="59"/>
                  </a:lnTo>
                  <a:lnTo>
                    <a:pt x="4870" y="65"/>
                  </a:lnTo>
                  <a:lnTo>
                    <a:pt x="4870" y="72"/>
                  </a:lnTo>
                  <a:lnTo>
                    <a:pt x="4877" y="72"/>
                  </a:lnTo>
                  <a:lnTo>
                    <a:pt x="4883" y="72"/>
                  </a:lnTo>
                  <a:lnTo>
                    <a:pt x="4883" y="65"/>
                  </a:lnTo>
                  <a:lnTo>
                    <a:pt x="4883" y="72"/>
                  </a:lnTo>
                  <a:lnTo>
                    <a:pt x="4890" y="72"/>
                  </a:lnTo>
                  <a:lnTo>
                    <a:pt x="4890" y="78"/>
                  </a:lnTo>
                  <a:lnTo>
                    <a:pt x="4896" y="78"/>
                  </a:lnTo>
                  <a:lnTo>
                    <a:pt x="4896" y="85"/>
                  </a:lnTo>
                  <a:lnTo>
                    <a:pt x="4896" y="91"/>
                  </a:lnTo>
                  <a:lnTo>
                    <a:pt x="4896" y="98"/>
                  </a:lnTo>
                  <a:lnTo>
                    <a:pt x="4896" y="104"/>
                  </a:lnTo>
                  <a:lnTo>
                    <a:pt x="4896" y="111"/>
                  </a:lnTo>
                  <a:lnTo>
                    <a:pt x="4903" y="111"/>
                  </a:lnTo>
                  <a:lnTo>
                    <a:pt x="4903" y="117"/>
                  </a:lnTo>
                  <a:lnTo>
                    <a:pt x="4909" y="117"/>
                  </a:lnTo>
                  <a:lnTo>
                    <a:pt x="4903" y="117"/>
                  </a:lnTo>
                  <a:lnTo>
                    <a:pt x="4903" y="124"/>
                  </a:lnTo>
                  <a:lnTo>
                    <a:pt x="4909" y="124"/>
                  </a:lnTo>
                  <a:lnTo>
                    <a:pt x="4909" y="130"/>
                  </a:lnTo>
                  <a:lnTo>
                    <a:pt x="4909" y="137"/>
                  </a:lnTo>
                  <a:lnTo>
                    <a:pt x="4909" y="144"/>
                  </a:lnTo>
                  <a:lnTo>
                    <a:pt x="4909" y="150"/>
                  </a:lnTo>
                  <a:lnTo>
                    <a:pt x="4909" y="157"/>
                  </a:lnTo>
                  <a:lnTo>
                    <a:pt x="4916" y="157"/>
                  </a:lnTo>
                  <a:lnTo>
                    <a:pt x="4916" y="163"/>
                  </a:lnTo>
                  <a:lnTo>
                    <a:pt x="4922" y="163"/>
                  </a:lnTo>
                  <a:lnTo>
                    <a:pt x="4929" y="163"/>
                  </a:lnTo>
                  <a:lnTo>
                    <a:pt x="4929" y="170"/>
                  </a:lnTo>
                  <a:lnTo>
                    <a:pt x="4935" y="176"/>
                  </a:lnTo>
                  <a:lnTo>
                    <a:pt x="4935" y="170"/>
                  </a:lnTo>
                  <a:lnTo>
                    <a:pt x="4935" y="176"/>
                  </a:lnTo>
                  <a:lnTo>
                    <a:pt x="4942" y="176"/>
                  </a:lnTo>
                  <a:lnTo>
                    <a:pt x="4942" y="183"/>
                  </a:lnTo>
                  <a:lnTo>
                    <a:pt x="4942" y="176"/>
                  </a:lnTo>
                  <a:lnTo>
                    <a:pt x="4948" y="176"/>
                  </a:lnTo>
                  <a:lnTo>
                    <a:pt x="4948" y="183"/>
                  </a:lnTo>
                  <a:lnTo>
                    <a:pt x="4955" y="189"/>
                  </a:lnTo>
                  <a:lnTo>
                    <a:pt x="4948" y="189"/>
                  </a:lnTo>
                  <a:lnTo>
                    <a:pt x="4948" y="183"/>
                  </a:lnTo>
                  <a:lnTo>
                    <a:pt x="4948" y="189"/>
                  </a:lnTo>
                  <a:lnTo>
                    <a:pt x="4948" y="196"/>
                  </a:lnTo>
                  <a:lnTo>
                    <a:pt x="4955" y="196"/>
                  </a:lnTo>
                  <a:lnTo>
                    <a:pt x="4955" y="202"/>
                  </a:lnTo>
                  <a:lnTo>
                    <a:pt x="4961" y="209"/>
                  </a:lnTo>
                  <a:lnTo>
                    <a:pt x="4961" y="215"/>
                  </a:lnTo>
                  <a:lnTo>
                    <a:pt x="4961" y="222"/>
                  </a:lnTo>
                  <a:lnTo>
                    <a:pt x="4968" y="222"/>
                  </a:lnTo>
                  <a:lnTo>
                    <a:pt x="4968" y="228"/>
                  </a:lnTo>
                  <a:lnTo>
                    <a:pt x="4968" y="222"/>
                  </a:lnTo>
                  <a:lnTo>
                    <a:pt x="4968" y="215"/>
                  </a:lnTo>
                  <a:lnTo>
                    <a:pt x="4968" y="222"/>
                  </a:lnTo>
                  <a:lnTo>
                    <a:pt x="4974" y="222"/>
                  </a:lnTo>
                  <a:lnTo>
                    <a:pt x="4974" y="228"/>
                  </a:lnTo>
                  <a:lnTo>
                    <a:pt x="4974" y="222"/>
                  </a:lnTo>
                  <a:lnTo>
                    <a:pt x="4981" y="222"/>
                  </a:lnTo>
                  <a:lnTo>
                    <a:pt x="4981" y="228"/>
                  </a:lnTo>
                  <a:lnTo>
                    <a:pt x="4981" y="235"/>
                  </a:lnTo>
                  <a:lnTo>
                    <a:pt x="4981" y="241"/>
                  </a:lnTo>
                  <a:lnTo>
                    <a:pt x="4981" y="248"/>
                  </a:lnTo>
                  <a:lnTo>
                    <a:pt x="4987" y="248"/>
                  </a:lnTo>
                  <a:lnTo>
                    <a:pt x="4987" y="254"/>
                  </a:lnTo>
                  <a:lnTo>
                    <a:pt x="4994" y="254"/>
                  </a:lnTo>
                  <a:lnTo>
                    <a:pt x="5000" y="254"/>
                  </a:lnTo>
                  <a:lnTo>
                    <a:pt x="5000" y="261"/>
                  </a:lnTo>
                  <a:lnTo>
                    <a:pt x="5000" y="267"/>
                  </a:lnTo>
                  <a:lnTo>
                    <a:pt x="5007" y="267"/>
                  </a:lnTo>
                  <a:lnTo>
                    <a:pt x="5007" y="274"/>
                  </a:lnTo>
                  <a:lnTo>
                    <a:pt x="5007" y="281"/>
                  </a:lnTo>
                  <a:lnTo>
                    <a:pt x="5013" y="281"/>
                  </a:lnTo>
                  <a:lnTo>
                    <a:pt x="5013" y="287"/>
                  </a:lnTo>
                  <a:lnTo>
                    <a:pt x="5013" y="294"/>
                  </a:lnTo>
                  <a:lnTo>
                    <a:pt x="5013" y="300"/>
                  </a:lnTo>
                  <a:lnTo>
                    <a:pt x="5013" y="307"/>
                  </a:lnTo>
                  <a:lnTo>
                    <a:pt x="5013" y="313"/>
                  </a:lnTo>
                  <a:lnTo>
                    <a:pt x="5013" y="320"/>
                  </a:lnTo>
                  <a:lnTo>
                    <a:pt x="5020" y="320"/>
                  </a:lnTo>
                  <a:lnTo>
                    <a:pt x="5020" y="326"/>
                  </a:lnTo>
                  <a:lnTo>
                    <a:pt x="5020" y="333"/>
                  </a:lnTo>
                  <a:lnTo>
                    <a:pt x="5020" y="339"/>
                  </a:lnTo>
                  <a:lnTo>
                    <a:pt x="5020" y="346"/>
                  </a:lnTo>
                  <a:lnTo>
                    <a:pt x="5020" y="352"/>
                  </a:lnTo>
                  <a:lnTo>
                    <a:pt x="5020" y="359"/>
                  </a:lnTo>
                  <a:lnTo>
                    <a:pt x="5020" y="365"/>
                  </a:lnTo>
                  <a:lnTo>
                    <a:pt x="5020" y="372"/>
                  </a:lnTo>
                  <a:lnTo>
                    <a:pt x="5013" y="372"/>
                  </a:lnTo>
                  <a:lnTo>
                    <a:pt x="5013" y="378"/>
                  </a:lnTo>
                  <a:lnTo>
                    <a:pt x="5013" y="385"/>
                  </a:lnTo>
                  <a:lnTo>
                    <a:pt x="5013" y="391"/>
                  </a:lnTo>
                  <a:lnTo>
                    <a:pt x="5013" y="398"/>
                  </a:lnTo>
                  <a:lnTo>
                    <a:pt x="5013" y="404"/>
                  </a:lnTo>
                  <a:lnTo>
                    <a:pt x="5007" y="404"/>
                  </a:lnTo>
                  <a:lnTo>
                    <a:pt x="5007" y="411"/>
                  </a:lnTo>
                  <a:lnTo>
                    <a:pt x="5007" y="417"/>
                  </a:lnTo>
                  <a:lnTo>
                    <a:pt x="5000" y="417"/>
                  </a:lnTo>
                  <a:lnTo>
                    <a:pt x="5000" y="424"/>
                  </a:lnTo>
                  <a:lnTo>
                    <a:pt x="4994" y="424"/>
                  </a:lnTo>
                  <a:lnTo>
                    <a:pt x="4994" y="431"/>
                  </a:lnTo>
                  <a:lnTo>
                    <a:pt x="4994" y="437"/>
                  </a:lnTo>
                  <a:lnTo>
                    <a:pt x="4987" y="437"/>
                  </a:lnTo>
                  <a:lnTo>
                    <a:pt x="4987" y="444"/>
                  </a:lnTo>
                  <a:lnTo>
                    <a:pt x="4987" y="450"/>
                  </a:lnTo>
                  <a:lnTo>
                    <a:pt x="4981" y="450"/>
                  </a:lnTo>
                  <a:lnTo>
                    <a:pt x="4981" y="457"/>
                  </a:lnTo>
                  <a:lnTo>
                    <a:pt x="4981" y="463"/>
                  </a:lnTo>
                  <a:lnTo>
                    <a:pt x="4981" y="470"/>
                  </a:lnTo>
                  <a:lnTo>
                    <a:pt x="4974" y="470"/>
                  </a:lnTo>
                  <a:lnTo>
                    <a:pt x="4974" y="476"/>
                  </a:lnTo>
                  <a:lnTo>
                    <a:pt x="4974" y="483"/>
                  </a:lnTo>
                  <a:lnTo>
                    <a:pt x="4968" y="489"/>
                  </a:lnTo>
                  <a:lnTo>
                    <a:pt x="4968" y="496"/>
                  </a:lnTo>
                  <a:lnTo>
                    <a:pt x="4968" y="502"/>
                  </a:lnTo>
                  <a:lnTo>
                    <a:pt x="4968" y="509"/>
                  </a:lnTo>
                  <a:lnTo>
                    <a:pt x="4968" y="515"/>
                  </a:lnTo>
                  <a:lnTo>
                    <a:pt x="4968" y="522"/>
                  </a:lnTo>
                  <a:lnTo>
                    <a:pt x="4961" y="522"/>
                  </a:lnTo>
                  <a:lnTo>
                    <a:pt x="4961" y="528"/>
                  </a:lnTo>
                  <a:lnTo>
                    <a:pt x="4955" y="528"/>
                  </a:lnTo>
                  <a:lnTo>
                    <a:pt x="4948" y="528"/>
                  </a:lnTo>
                  <a:lnTo>
                    <a:pt x="4942" y="528"/>
                  </a:lnTo>
                  <a:lnTo>
                    <a:pt x="4935" y="528"/>
                  </a:lnTo>
                  <a:lnTo>
                    <a:pt x="4929" y="535"/>
                  </a:lnTo>
                  <a:lnTo>
                    <a:pt x="4922" y="535"/>
                  </a:lnTo>
                  <a:lnTo>
                    <a:pt x="4922" y="541"/>
                  </a:lnTo>
                  <a:lnTo>
                    <a:pt x="4916" y="541"/>
                  </a:lnTo>
                  <a:lnTo>
                    <a:pt x="4916" y="548"/>
                  </a:lnTo>
                  <a:lnTo>
                    <a:pt x="4916" y="541"/>
                  </a:lnTo>
                  <a:lnTo>
                    <a:pt x="4909" y="541"/>
                  </a:lnTo>
                  <a:lnTo>
                    <a:pt x="4909" y="548"/>
                  </a:lnTo>
                  <a:lnTo>
                    <a:pt x="4916" y="548"/>
                  </a:lnTo>
                  <a:lnTo>
                    <a:pt x="4916" y="554"/>
                  </a:lnTo>
                  <a:lnTo>
                    <a:pt x="4909" y="554"/>
                  </a:lnTo>
                  <a:lnTo>
                    <a:pt x="4909" y="548"/>
                  </a:lnTo>
                  <a:lnTo>
                    <a:pt x="4903" y="548"/>
                  </a:lnTo>
                  <a:lnTo>
                    <a:pt x="4903" y="541"/>
                  </a:lnTo>
                  <a:lnTo>
                    <a:pt x="4896" y="541"/>
                  </a:lnTo>
                  <a:lnTo>
                    <a:pt x="4903" y="541"/>
                  </a:lnTo>
                  <a:lnTo>
                    <a:pt x="4903" y="535"/>
                  </a:lnTo>
                  <a:lnTo>
                    <a:pt x="4896" y="535"/>
                  </a:lnTo>
                  <a:lnTo>
                    <a:pt x="4890" y="541"/>
                  </a:lnTo>
                  <a:lnTo>
                    <a:pt x="4890" y="535"/>
                  </a:lnTo>
                  <a:lnTo>
                    <a:pt x="4896" y="535"/>
                  </a:lnTo>
                  <a:lnTo>
                    <a:pt x="4896" y="528"/>
                  </a:lnTo>
                  <a:lnTo>
                    <a:pt x="4890" y="528"/>
                  </a:lnTo>
                  <a:lnTo>
                    <a:pt x="4883" y="535"/>
                  </a:lnTo>
                  <a:lnTo>
                    <a:pt x="4890" y="535"/>
                  </a:lnTo>
                  <a:lnTo>
                    <a:pt x="4883" y="535"/>
                  </a:lnTo>
                  <a:lnTo>
                    <a:pt x="4877" y="541"/>
                  </a:lnTo>
                  <a:lnTo>
                    <a:pt x="4870" y="548"/>
                  </a:lnTo>
                  <a:lnTo>
                    <a:pt x="4864" y="548"/>
                  </a:lnTo>
                  <a:lnTo>
                    <a:pt x="4864" y="541"/>
                  </a:lnTo>
                  <a:lnTo>
                    <a:pt x="4857" y="541"/>
                  </a:lnTo>
                  <a:lnTo>
                    <a:pt x="4850" y="535"/>
                  </a:lnTo>
                  <a:lnTo>
                    <a:pt x="4850" y="541"/>
                  </a:lnTo>
                  <a:lnTo>
                    <a:pt x="4850" y="535"/>
                  </a:lnTo>
                  <a:lnTo>
                    <a:pt x="4844" y="535"/>
                  </a:lnTo>
                  <a:lnTo>
                    <a:pt x="4837" y="535"/>
                  </a:lnTo>
                  <a:lnTo>
                    <a:pt x="4844" y="535"/>
                  </a:lnTo>
                  <a:lnTo>
                    <a:pt x="4844" y="541"/>
                  </a:lnTo>
                  <a:lnTo>
                    <a:pt x="4837" y="541"/>
                  </a:lnTo>
                  <a:lnTo>
                    <a:pt x="4837" y="535"/>
                  </a:lnTo>
                  <a:lnTo>
                    <a:pt x="4831" y="535"/>
                  </a:lnTo>
                  <a:lnTo>
                    <a:pt x="4831" y="528"/>
                  </a:lnTo>
                  <a:lnTo>
                    <a:pt x="4824" y="528"/>
                  </a:lnTo>
                  <a:lnTo>
                    <a:pt x="4818" y="528"/>
                  </a:lnTo>
                  <a:lnTo>
                    <a:pt x="4818" y="522"/>
                  </a:lnTo>
                  <a:lnTo>
                    <a:pt x="4811" y="515"/>
                  </a:lnTo>
                  <a:lnTo>
                    <a:pt x="4811" y="509"/>
                  </a:lnTo>
                  <a:lnTo>
                    <a:pt x="4811" y="502"/>
                  </a:lnTo>
                  <a:lnTo>
                    <a:pt x="4811" y="496"/>
                  </a:lnTo>
                  <a:lnTo>
                    <a:pt x="4811" y="489"/>
                  </a:lnTo>
                  <a:lnTo>
                    <a:pt x="4805" y="489"/>
                  </a:lnTo>
                  <a:lnTo>
                    <a:pt x="4805" y="483"/>
                  </a:lnTo>
                  <a:lnTo>
                    <a:pt x="4805" y="489"/>
                  </a:lnTo>
                  <a:lnTo>
                    <a:pt x="4811" y="489"/>
                  </a:lnTo>
                  <a:lnTo>
                    <a:pt x="4811" y="496"/>
                  </a:lnTo>
                  <a:lnTo>
                    <a:pt x="4811" y="489"/>
                  </a:lnTo>
                  <a:lnTo>
                    <a:pt x="4805" y="489"/>
                  </a:lnTo>
                  <a:lnTo>
                    <a:pt x="4805" y="483"/>
                  </a:lnTo>
                  <a:lnTo>
                    <a:pt x="4805" y="476"/>
                  </a:lnTo>
                  <a:lnTo>
                    <a:pt x="4805" y="483"/>
                  </a:lnTo>
                  <a:lnTo>
                    <a:pt x="4805" y="476"/>
                  </a:lnTo>
                  <a:lnTo>
                    <a:pt x="4798" y="476"/>
                  </a:lnTo>
                  <a:lnTo>
                    <a:pt x="4798" y="483"/>
                  </a:lnTo>
                  <a:lnTo>
                    <a:pt x="4792" y="483"/>
                  </a:lnTo>
                  <a:lnTo>
                    <a:pt x="4785" y="483"/>
                  </a:lnTo>
                  <a:lnTo>
                    <a:pt x="4792" y="483"/>
                  </a:lnTo>
                  <a:lnTo>
                    <a:pt x="4792" y="476"/>
                  </a:lnTo>
                  <a:lnTo>
                    <a:pt x="4792" y="470"/>
                  </a:lnTo>
                  <a:lnTo>
                    <a:pt x="4792" y="463"/>
                  </a:lnTo>
                  <a:lnTo>
                    <a:pt x="4792" y="457"/>
                  </a:lnTo>
                  <a:lnTo>
                    <a:pt x="4785" y="450"/>
                  </a:lnTo>
                  <a:lnTo>
                    <a:pt x="4785" y="457"/>
                  </a:lnTo>
                  <a:lnTo>
                    <a:pt x="4785" y="463"/>
                  </a:lnTo>
                  <a:lnTo>
                    <a:pt x="4785" y="470"/>
                  </a:lnTo>
                  <a:lnTo>
                    <a:pt x="4779" y="470"/>
                  </a:lnTo>
                  <a:lnTo>
                    <a:pt x="4772" y="470"/>
                  </a:lnTo>
                  <a:lnTo>
                    <a:pt x="4772" y="476"/>
                  </a:lnTo>
                  <a:lnTo>
                    <a:pt x="4766" y="476"/>
                  </a:lnTo>
                  <a:lnTo>
                    <a:pt x="4766" y="470"/>
                  </a:lnTo>
                  <a:lnTo>
                    <a:pt x="4772" y="470"/>
                  </a:lnTo>
                  <a:lnTo>
                    <a:pt x="4779" y="470"/>
                  </a:lnTo>
                  <a:lnTo>
                    <a:pt x="4779" y="463"/>
                  </a:lnTo>
                  <a:lnTo>
                    <a:pt x="4779" y="457"/>
                  </a:lnTo>
                  <a:lnTo>
                    <a:pt x="4779" y="450"/>
                  </a:lnTo>
                  <a:lnTo>
                    <a:pt x="4779" y="444"/>
                  </a:lnTo>
                  <a:lnTo>
                    <a:pt x="4785" y="444"/>
                  </a:lnTo>
                  <a:lnTo>
                    <a:pt x="4785" y="437"/>
                  </a:lnTo>
                  <a:lnTo>
                    <a:pt x="4785" y="431"/>
                  </a:lnTo>
                  <a:lnTo>
                    <a:pt x="4785" y="424"/>
                  </a:lnTo>
                  <a:lnTo>
                    <a:pt x="4785" y="417"/>
                  </a:lnTo>
                  <a:lnTo>
                    <a:pt x="4779" y="417"/>
                  </a:lnTo>
                  <a:lnTo>
                    <a:pt x="4779" y="424"/>
                  </a:lnTo>
                  <a:lnTo>
                    <a:pt x="4785" y="424"/>
                  </a:lnTo>
                  <a:lnTo>
                    <a:pt x="4785" y="431"/>
                  </a:lnTo>
                  <a:lnTo>
                    <a:pt x="4779" y="431"/>
                  </a:lnTo>
                  <a:lnTo>
                    <a:pt x="4779" y="437"/>
                  </a:lnTo>
                  <a:lnTo>
                    <a:pt x="4772" y="437"/>
                  </a:lnTo>
                  <a:lnTo>
                    <a:pt x="4772" y="444"/>
                  </a:lnTo>
                  <a:lnTo>
                    <a:pt x="4766" y="444"/>
                  </a:lnTo>
                  <a:lnTo>
                    <a:pt x="4766" y="450"/>
                  </a:lnTo>
                  <a:lnTo>
                    <a:pt x="4759" y="450"/>
                  </a:lnTo>
                  <a:lnTo>
                    <a:pt x="4759" y="457"/>
                  </a:lnTo>
                  <a:lnTo>
                    <a:pt x="4753" y="457"/>
                  </a:lnTo>
                  <a:lnTo>
                    <a:pt x="4753" y="463"/>
                  </a:lnTo>
                  <a:lnTo>
                    <a:pt x="4753" y="470"/>
                  </a:lnTo>
                  <a:lnTo>
                    <a:pt x="4753" y="463"/>
                  </a:lnTo>
                  <a:lnTo>
                    <a:pt x="4753" y="470"/>
                  </a:lnTo>
                  <a:lnTo>
                    <a:pt x="4746" y="470"/>
                  </a:lnTo>
                  <a:lnTo>
                    <a:pt x="4746" y="463"/>
                  </a:lnTo>
                  <a:lnTo>
                    <a:pt x="4740" y="463"/>
                  </a:lnTo>
                  <a:lnTo>
                    <a:pt x="4740" y="457"/>
                  </a:lnTo>
                  <a:lnTo>
                    <a:pt x="4746" y="457"/>
                  </a:lnTo>
                  <a:lnTo>
                    <a:pt x="4746" y="463"/>
                  </a:lnTo>
                  <a:lnTo>
                    <a:pt x="4746" y="457"/>
                  </a:lnTo>
                  <a:lnTo>
                    <a:pt x="4746" y="450"/>
                  </a:lnTo>
                  <a:lnTo>
                    <a:pt x="4740" y="444"/>
                  </a:lnTo>
                  <a:lnTo>
                    <a:pt x="4740" y="437"/>
                  </a:lnTo>
                  <a:lnTo>
                    <a:pt x="4733" y="431"/>
                  </a:lnTo>
                  <a:lnTo>
                    <a:pt x="4727" y="431"/>
                  </a:lnTo>
                  <a:lnTo>
                    <a:pt x="4727" y="424"/>
                  </a:lnTo>
                  <a:lnTo>
                    <a:pt x="4727" y="417"/>
                  </a:lnTo>
                  <a:lnTo>
                    <a:pt x="4720" y="417"/>
                  </a:lnTo>
                  <a:lnTo>
                    <a:pt x="4727" y="417"/>
                  </a:lnTo>
                  <a:lnTo>
                    <a:pt x="4720" y="417"/>
                  </a:lnTo>
                  <a:lnTo>
                    <a:pt x="4720" y="411"/>
                  </a:lnTo>
                  <a:lnTo>
                    <a:pt x="4714" y="411"/>
                  </a:lnTo>
                  <a:lnTo>
                    <a:pt x="4707" y="411"/>
                  </a:lnTo>
                  <a:lnTo>
                    <a:pt x="4701" y="411"/>
                  </a:lnTo>
                  <a:lnTo>
                    <a:pt x="4694" y="411"/>
                  </a:lnTo>
                  <a:lnTo>
                    <a:pt x="4694" y="404"/>
                  </a:lnTo>
                  <a:lnTo>
                    <a:pt x="4687" y="404"/>
                  </a:lnTo>
                  <a:lnTo>
                    <a:pt x="4687" y="398"/>
                  </a:lnTo>
                  <a:lnTo>
                    <a:pt x="4681" y="398"/>
                  </a:lnTo>
                  <a:lnTo>
                    <a:pt x="4674" y="404"/>
                  </a:lnTo>
                  <a:lnTo>
                    <a:pt x="4674" y="398"/>
                  </a:lnTo>
                  <a:lnTo>
                    <a:pt x="4668" y="398"/>
                  </a:lnTo>
                  <a:lnTo>
                    <a:pt x="4661" y="398"/>
                  </a:lnTo>
                  <a:lnTo>
                    <a:pt x="4661" y="404"/>
                  </a:lnTo>
                  <a:lnTo>
                    <a:pt x="4655" y="404"/>
                  </a:lnTo>
                  <a:lnTo>
                    <a:pt x="4648" y="404"/>
                  </a:lnTo>
                  <a:lnTo>
                    <a:pt x="4642" y="404"/>
                  </a:lnTo>
                  <a:lnTo>
                    <a:pt x="4635" y="411"/>
                  </a:lnTo>
                  <a:lnTo>
                    <a:pt x="4629" y="411"/>
                  </a:lnTo>
                  <a:lnTo>
                    <a:pt x="4622" y="417"/>
                  </a:lnTo>
                  <a:lnTo>
                    <a:pt x="4616" y="417"/>
                  </a:lnTo>
                  <a:lnTo>
                    <a:pt x="4609" y="417"/>
                  </a:lnTo>
                  <a:lnTo>
                    <a:pt x="4609" y="411"/>
                  </a:lnTo>
                  <a:lnTo>
                    <a:pt x="4603" y="411"/>
                  </a:lnTo>
                  <a:lnTo>
                    <a:pt x="4603" y="417"/>
                  </a:lnTo>
                  <a:lnTo>
                    <a:pt x="4596" y="417"/>
                  </a:lnTo>
                  <a:lnTo>
                    <a:pt x="4596" y="424"/>
                  </a:lnTo>
                  <a:lnTo>
                    <a:pt x="4590" y="424"/>
                  </a:lnTo>
                  <a:lnTo>
                    <a:pt x="4583" y="424"/>
                  </a:lnTo>
                  <a:lnTo>
                    <a:pt x="4583" y="431"/>
                  </a:lnTo>
                  <a:lnTo>
                    <a:pt x="4577" y="431"/>
                  </a:lnTo>
                  <a:lnTo>
                    <a:pt x="4570" y="437"/>
                  </a:lnTo>
                  <a:lnTo>
                    <a:pt x="4570" y="444"/>
                  </a:lnTo>
                  <a:lnTo>
                    <a:pt x="4564" y="450"/>
                  </a:lnTo>
                  <a:lnTo>
                    <a:pt x="4557" y="450"/>
                  </a:lnTo>
                  <a:lnTo>
                    <a:pt x="4557" y="444"/>
                  </a:lnTo>
                  <a:lnTo>
                    <a:pt x="4557" y="450"/>
                  </a:lnTo>
                  <a:lnTo>
                    <a:pt x="4551" y="444"/>
                  </a:lnTo>
                  <a:lnTo>
                    <a:pt x="4551" y="450"/>
                  </a:lnTo>
                  <a:lnTo>
                    <a:pt x="4544" y="450"/>
                  </a:lnTo>
                  <a:lnTo>
                    <a:pt x="4544" y="444"/>
                  </a:lnTo>
                  <a:lnTo>
                    <a:pt x="4538" y="444"/>
                  </a:lnTo>
                  <a:lnTo>
                    <a:pt x="4538" y="450"/>
                  </a:lnTo>
                  <a:lnTo>
                    <a:pt x="4538" y="444"/>
                  </a:lnTo>
                  <a:lnTo>
                    <a:pt x="4531" y="444"/>
                  </a:lnTo>
                  <a:lnTo>
                    <a:pt x="4525" y="444"/>
                  </a:lnTo>
                  <a:lnTo>
                    <a:pt x="4525" y="450"/>
                  </a:lnTo>
                  <a:lnTo>
                    <a:pt x="4518" y="450"/>
                  </a:lnTo>
                  <a:lnTo>
                    <a:pt x="4511" y="450"/>
                  </a:lnTo>
                  <a:lnTo>
                    <a:pt x="4505" y="450"/>
                  </a:lnTo>
                  <a:lnTo>
                    <a:pt x="4505" y="457"/>
                  </a:lnTo>
                  <a:lnTo>
                    <a:pt x="4498" y="457"/>
                  </a:lnTo>
                  <a:lnTo>
                    <a:pt x="4492" y="457"/>
                  </a:lnTo>
                  <a:lnTo>
                    <a:pt x="4492" y="463"/>
                  </a:lnTo>
                  <a:lnTo>
                    <a:pt x="4485" y="463"/>
                  </a:lnTo>
                  <a:lnTo>
                    <a:pt x="4485" y="470"/>
                  </a:lnTo>
                  <a:lnTo>
                    <a:pt x="4479" y="470"/>
                  </a:lnTo>
                  <a:lnTo>
                    <a:pt x="4472" y="470"/>
                  </a:lnTo>
                  <a:lnTo>
                    <a:pt x="4466" y="470"/>
                  </a:lnTo>
                  <a:lnTo>
                    <a:pt x="4459" y="470"/>
                  </a:lnTo>
                  <a:lnTo>
                    <a:pt x="4453" y="470"/>
                  </a:lnTo>
                  <a:lnTo>
                    <a:pt x="4453" y="463"/>
                  </a:lnTo>
                  <a:lnTo>
                    <a:pt x="4446" y="463"/>
                  </a:lnTo>
                  <a:lnTo>
                    <a:pt x="4446" y="457"/>
                  </a:lnTo>
                  <a:lnTo>
                    <a:pt x="4440" y="457"/>
                  </a:lnTo>
                  <a:lnTo>
                    <a:pt x="4433" y="457"/>
                  </a:lnTo>
                  <a:lnTo>
                    <a:pt x="4433" y="450"/>
                  </a:lnTo>
                  <a:lnTo>
                    <a:pt x="4433" y="444"/>
                  </a:lnTo>
                  <a:lnTo>
                    <a:pt x="4433" y="437"/>
                  </a:lnTo>
                  <a:lnTo>
                    <a:pt x="4440" y="437"/>
                  </a:lnTo>
                  <a:lnTo>
                    <a:pt x="4440" y="444"/>
                  </a:lnTo>
                  <a:lnTo>
                    <a:pt x="4446" y="437"/>
                  </a:lnTo>
                  <a:lnTo>
                    <a:pt x="4446" y="431"/>
                  </a:lnTo>
                  <a:lnTo>
                    <a:pt x="4446" y="424"/>
                  </a:lnTo>
                  <a:lnTo>
                    <a:pt x="4446" y="417"/>
                  </a:lnTo>
                  <a:lnTo>
                    <a:pt x="4446" y="424"/>
                  </a:lnTo>
                  <a:lnTo>
                    <a:pt x="4446" y="417"/>
                  </a:lnTo>
                  <a:lnTo>
                    <a:pt x="4446" y="411"/>
                  </a:lnTo>
                  <a:lnTo>
                    <a:pt x="4446" y="404"/>
                  </a:lnTo>
                  <a:lnTo>
                    <a:pt x="4446" y="398"/>
                  </a:lnTo>
                  <a:lnTo>
                    <a:pt x="4440" y="398"/>
                  </a:lnTo>
                  <a:lnTo>
                    <a:pt x="4440" y="391"/>
                  </a:lnTo>
                  <a:lnTo>
                    <a:pt x="4440" y="385"/>
                  </a:lnTo>
                  <a:lnTo>
                    <a:pt x="4440" y="378"/>
                  </a:lnTo>
                  <a:lnTo>
                    <a:pt x="4440" y="372"/>
                  </a:lnTo>
                  <a:lnTo>
                    <a:pt x="4433" y="372"/>
                  </a:lnTo>
                  <a:lnTo>
                    <a:pt x="4433" y="365"/>
                  </a:lnTo>
                  <a:lnTo>
                    <a:pt x="4433" y="359"/>
                  </a:lnTo>
                  <a:lnTo>
                    <a:pt x="4433" y="352"/>
                  </a:lnTo>
                  <a:lnTo>
                    <a:pt x="4433" y="346"/>
                  </a:lnTo>
                  <a:lnTo>
                    <a:pt x="4427" y="346"/>
                  </a:lnTo>
                  <a:lnTo>
                    <a:pt x="4433" y="346"/>
                  </a:lnTo>
                  <a:lnTo>
                    <a:pt x="4427" y="346"/>
                  </a:lnTo>
                  <a:lnTo>
                    <a:pt x="4427" y="339"/>
                  </a:lnTo>
                  <a:lnTo>
                    <a:pt x="4427" y="333"/>
                  </a:lnTo>
                  <a:lnTo>
                    <a:pt x="4420" y="333"/>
                  </a:lnTo>
                  <a:lnTo>
                    <a:pt x="4420" y="326"/>
                  </a:lnTo>
                  <a:lnTo>
                    <a:pt x="4420" y="320"/>
                  </a:lnTo>
                  <a:lnTo>
                    <a:pt x="4420" y="313"/>
                  </a:lnTo>
                  <a:lnTo>
                    <a:pt x="4414" y="307"/>
                  </a:lnTo>
                  <a:lnTo>
                    <a:pt x="4414" y="300"/>
                  </a:lnTo>
                  <a:lnTo>
                    <a:pt x="4407" y="300"/>
                  </a:lnTo>
                  <a:lnTo>
                    <a:pt x="4407" y="294"/>
                  </a:lnTo>
                  <a:lnTo>
                    <a:pt x="4414" y="300"/>
                  </a:lnTo>
                  <a:lnTo>
                    <a:pt x="4414" y="294"/>
                  </a:lnTo>
                  <a:lnTo>
                    <a:pt x="4414" y="300"/>
                  </a:lnTo>
                  <a:lnTo>
                    <a:pt x="4414" y="307"/>
                  </a:lnTo>
                  <a:lnTo>
                    <a:pt x="4420" y="300"/>
                  </a:lnTo>
                  <a:lnTo>
                    <a:pt x="4420" y="294"/>
                  </a:lnTo>
                  <a:lnTo>
                    <a:pt x="4414" y="294"/>
                  </a:lnTo>
                  <a:lnTo>
                    <a:pt x="4414" y="287"/>
                  </a:lnTo>
                  <a:lnTo>
                    <a:pt x="4414" y="281"/>
                  </a:lnTo>
                  <a:lnTo>
                    <a:pt x="4414" y="287"/>
                  </a:lnTo>
                  <a:lnTo>
                    <a:pt x="4414" y="294"/>
                  </a:lnTo>
                  <a:lnTo>
                    <a:pt x="4420" y="294"/>
                  </a:lnTo>
                  <a:lnTo>
                    <a:pt x="4420" y="300"/>
                  </a:lnTo>
                  <a:lnTo>
                    <a:pt x="4427" y="300"/>
                  </a:lnTo>
                  <a:lnTo>
                    <a:pt x="4427" y="294"/>
                  </a:lnTo>
                  <a:lnTo>
                    <a:pt x="4427" y="287"/>
                  </a:lnTo>
                  <a:lnTo>
                    <a:pt x="4420" y="287"/>
                  </a:lnTo>
                  <a:lnTo>
                    <a:pt x="4420" y="281"/>
                  </a:lnTo>
                  <a:lnTo>
                    <a:pt x="4420" y="274"/>
                  </a:lnTo>
                  <a:lnTo>
                    <a:pt x="4414" y="274"/>
                  </a:lnTo>
                  <a:lnTo>
                    <a:pt x="4414" y="267"/>
                  </a:lnTo>
                  <a:lnTo>
                    <a:pt x="4414" y="261"/>
                  </a:lnTo>
                  <a:lnTo>
                    <a:pt x="4414" y="254"/>
                  </a:lnTo>
                  <a:lnTo>
                    <a:pt x="4414" y="248"/>
                  </a:lnTo>
                  <a:lnTo>
                    <a:pt x="4420" y="241"/>
                  </a:lnTo>
                  <a:lnTo>
                    <a:pt x="4420" y="235"/>
                  </a:lnTo>
                  <a:lnTo>
                    <a:pt x="4420" y="228"/>
                  </a:lnTo>
                  <a:lnTo>
                    <a:pt x="4414" y="228"/>
                  </a:lnTo>
                  <a:lnTo>
                    <a:pt x="4414" y="222"/>
                  </a:lnTo>
                  <a:lnTo>
                    <a:pt x="4420" y="222"/>
                  </a:lnTo>
                  <a:lnTo>
                    <a:pt x="4420" y="215"/>
                  </a:lnTo>
                  <a:lnTo>
                    <a:pt x="4420" y="209"/>
                  </a:lnTo>
                  <a:lnTo>
                    <a:pt x="4427" y="209"/>
                  </a:lnTo>
                  <a:lnTo>
                    <a:pt x="4420" y="209"/>
                  </a:lnTo>
                  <a:lnTo>
                    <a:pt x="4420" y="215"/>
                  </a:lnTo>
                  <a:lnTo>
                    <a:pt x="4420" y="222"/>
                  </a:lnTo>
                  <a:lnTo>
                    <a:pt x="4427" y="222"/>
                  </a:lnTo>
                  <a:lnTo>
                    <a:pt x="4427" y="215"/>
                  </a:lnTo>
                  <a:lnTo>
                    <a:pt x="4433" y="215"/>
                  </a:lnTo>
                  <a:lnTo>
                    <a:pt x="4433" y="209"/>
                  </a:lnTo>
                  <a:lnTo>
                    <a:pt x="4440" y="209"/>
                  </a:lnTo>
                  <a:lnTo>
                    <a:pt x="4446" y="209"/>
                  </a:lnTo>
                  <a:lnTo>
                    <a:pt x="4446" y="202"/>
                  </a:lnTo>
                  <a:lnTo>
                    <a:pt x="4446" y="196"/>
                  </a:lnTo>
                  <a:lnTo>
                    <a:pt x="4453" y="196"/>
                  </a:lnTo>
                  <a:lnTo>
                    <a:pt x="4459" y="189"/>
                  </a:lnTo>
                  <a:lnTo>
                    <a:pt x="4466" y="189"/>
                  </a:lnTo>
                  <a:lnTo>
                    <a:pt x="4472" y="189"/>
                  </a:lnTo>
                  <a:lnTo>
                    <a:pt x="4479" y="189"/>
                  </a:lnTo>
                  <a:lnTo>
                    <a:pt x="4479" y="183"/>
                  </a:lnTo>
                  <a:lnTo>
                    <a:pt x="4485" y="183"/>
                  </a:lnTo>
                  <a:lnTo>
                    <a:pt x="4492" y="183"/>
                  </a:lnTo>
                  <a:lnTo>
                    <a:pt x="4498" y="176"/>
                  </a:lnTo>
                  <a:lnTo>
                    <a:pt x="4505" y="176"/>
                  </a:lnTo>
                  <a:lnTo>
                    <a:pt x="4511" y="176"/>
                  </a:lnTo>
                  <a:lnTo>
                    <a:pt x="4518" y="176"/>
                  </a:lnTo>
                  <a:lnTo>
                    <a:pt x="4525" y="170"/>
                  </a:lnTo>
                  <a:lnTo>
                    <a:pt x="4531" y="170"/>
                  </a:lnTo>
                  <a:lnTo>
                    <a:pt x="4531" y="163"/>
                  </a:lnTo>
                  <a:lnTo>
                    <a:pt x="4538" y="163"/>
                  </a:lnTo>
                  <a:lnTo>
                    <a:pt x="4538" y="157"/>
                  </a:lnTo>
                  <a:lnTo>
                    <a:pt x="4538" y="150"/>
                  </a:lnTo>
                  <a:lnTo>
                    <a:pt x="4544" y="150"/>
                  </a:lnTo>
                  <a:lnTo>
                    <a:pt x="4544" y="144"/>
                  </a:lnTo>
                  <a:lnTo>
                    <a:pt x="4551" y="144"/>
                  </a:lnTo>
                  <a:lnTo>
                    <a:pt x="4551" y="137"/>
                  </a:lnTo>
                  <a:lnTo>
                    <a:pt x="4544" y="137"/>
                  </a:lnTo>
                  <a:lnTo>
                    <a:pt x="4544" y="130"/>
                  </a:lnTo>
                  <a:lnTo>
                    <a:pt x="4544" y="124"/>
                  </a:lnTo>
                  <a:lnTo>
                    <a:pt x="4551" y="117"/>
                  </a:lnTo>
                  <a:lnTo>
                    <a:pt x="4557" y="117"/>
                  </a:lnTo>
                  <a:lnTo>
                    <a:pt x="4551" y="117"/>
                  </a:lnTo>
                  <a:lnTo>
                    <a:pt x="4557" y="111"/>
                  </a:lnTo>
                  <a:lnTo>
                    <a:pt x="4557" y="117"/>
                  </a:lnTo>
                  <a:lnTo>
                    <a:pt x="4564" y="117"/>
                  </a:lnTo>
                  <a:lnTo>
                    <a:pt x="4564" y="124"/>
                  </a:lnTo>
                  <a:lnTo>
                    <a:pt x="4564" y="130"/>
                  </a:lnTo>
                  <a:lnTo>
                    <a:pt x="4570" y="124"/>
                  </a:lnTo>
                  <a:lnTo>
                    <a:pt x="4564" y="124"/>
                  </a:lnTo>
                  <a:lnTo>
                    <a:pt x="4564" y="117"/>
                  </a:lnTo>
                  <a:lnTo>
                    <a:pt x="4570" y="117"/>
                  </a:lnTo>
                  <a:lnTo>
                    <a:pt x="4570" y="124"/>
                  </a:lnTo>
                  <a:lnTo>
                    <a:pt x="4570" y="117"/>
                  </a:lnTo>
                  <a:lnTo>
                    <a:pt x="4570" y="111"/>
                  </a:lnTo>
                  <a:lnTo>
                    <a:pt x="4564" y="111"/>
                  </a:lnTo>
                  <a:lnTo>
                    <a:pt x="4570" y="111"/>
                  </a:lnTo>
                  <a:lnTo>
                    <a:pt x="4564" y="104"/>
                  </a:lnTo>
                  <a:lnTo>
                    <a:pt x="4570" y="104"/>
                  </a:lnTo>
                  <a:lnTo>
                    <a:pt x="4570" y="111"/>
                  </a:lnTo>
                  <a:lnTo>
                    <a:pt x="4570" y="104"/>
                  </a:lnTo>
                  <a:lnTo>
                    <a:pt x="4577" y="104"/>
                  </a:lnTo>
                  <a:lnTo>
                    <a:pt x="4577" y="111"/>
                  </a:lnTo>
                  <a:lnTo>
                    <a:pt x="4583" y="111"/>
                  </a:lnTo>
                  <a:lnTo>
                    <a:pt x="4590" y="111"/>
                  </a:lnTo>
                  <a:lnTo>
                    <a:pt x="4583" y="111"/>
                  </a:lnTo>
                  <a:lnTo>
                    <a:pt x="4577" y="111"/>
                  </a:lnTo>
                  <a:lnTo>
                    <a:pt x="4577" y="104"/>
                  </a:lnTo>
                  <a:lnTo>
                    <a:pt x="4583" y="104"/>
                  </a:lnTo>
                  <a:lnTo>
                    <a:pt x="4583" y="98"/>
                  </a:lnTo>
                  <a:lnTo>
                    <a:pt x="4577" y="98"/>
                  </a:lnTo>
                  <a:lnTo>
                    <a:pt x="4577" y="91"/>
                  </a:lnTo>
                  <a:lnTo>
                    <a:pt x="4583" y="91"/>
                  </a:lnTo>
                  <a:lnTo>
                    <a:pt x="4583" y="85"/>
                  </a:lnTo>
                  <a:lnTo>
                    <a:pt x="4590" y="91"/>
                  </a:lnTo>
                  <a:lnTo>
                    <a:pt x="4590" y="85"/>
                  </a:lnTo>
                  <a:lnTo>
                    <a:pt x="4583" y="85"/>
                  </a:lnTo>
                  <a:lnTo>
                    <a:pt x="4590" y="85"/>
                  </a:lnTo>
                  <a:lnTo>
                    <a:pt x="4596" y="85"/>
                  </a:lnTo>
                  <a:lnTo>
                    <a:pt x="4590" y="85"/>
                  </a:lnTo>
                  <a:lnTo>
                    <a:pt x="4590" y="78"/>
                  </a:lnTo>
                  <a:lnTo>
                    <a:pt x="4590" y="72"/>
                  </a:lnTo>
                  <a:lnTo>
                    <a:pt x="4596" y="72"/>
                  </a:lnTo>
                  <a:lnTo>
                    <a:pt x="4596" y="65"/>
                  </a:lnTo>
                  <a:lnTo>
                    <a:pt x="4596" y="72"/>
                  </a:lnTo>
                  <a:lnTo>
                    <a:pt x="4596" y="78"/>
                  </a:lnTo>
                  <a:lnTo>
                    <a:pt x="4596" y="72"/>
                  </a:lnTo>
                  <a:lnTo>
                    <a:pt x="4603" y="72"/>
                  </a:lnTo>
                  <a:lnTo>
                    <a:pt x="4603" y="78"/>
                  </a:lnTo>
                  <a:lnTo>
                    <a:pt x="4603" y="72"/>
                  </a:lnTo>
                  <a:lnTo>
                    <a:pt x="4603" y="65"/>
                  </a:lnTo>
                  <a:lnTo>
                    <a:pt x="4609" y="65"/>
                  </a:lnTo>
                  <a:lnTo>
                    <a:pt x="4603" y="65"/>
                  </a:lnTo>
                  <a:lnTo>
                    <a:pt x="4609" y="65"/>
                  </a:lnTo>
                  <a:lnTo>
                    <a:pt x="4609" y="72"/>
                  </a:lnTo>
                  <a:lnTo>
                    <a:pt x="4609" y="65"/>
                  </a:lnTo>
                  <a:lnTo>
                    <a:pt x="4609" y="72"/>
                  </a:lnTo>
                  <a:lnTo>
                    <a:pt x="4616" y="65"/>
                  </a:lnTo>
                  <a:lnTo>
                    <a:pt x="4616" y="59"/>
                  </a:lnTo>
                  <a:lnTo>
                    <a:pt x="4622" y="59"/>
                  </a:lnTo>
                  <a:lnTo>
                    <a:pt x="4622" y="65"/>
                  </a:lnTo>
                  <a:lnTo>
                    <a:pt x="4629" y="65"/>
                  </a:lnTo>
                  <a:lnTo>
                    <a:pt x="4629" y="72"/>
                  </a:lnTo>
                  <a:lnTo>
                    <a:pt x="4635" y="78"/>
                  </a:lnTo>
                  <a:lnTo>
                    <a:pt x="4635" y="72"/>
                  </a:lnTo>
                  <a:lnTo>
                    <a:pt x="4635" y="78"/>
                  </a:lnTo>
                  <a:lnTo>
                    <a:pt x="4635" y="85"/>
                  </a:lnTo>
                  <a:lnTo>
                    <a:pt x="4635" y="91"/>
                  </a:lnTo>
                  <a:lnTo>
                    <a:pt x="4635" y="85"/>
                  </a:lnTo>
                  <a:lnTo>
                    <a:pt x="4635" y="91"/>
                  </a:lnTo>
                  <a:lnTo>
                    <a:pt x="4635" y="85"/>
                  </a:lnTo>
                  <a:lnTo>
                    <a:pt x="4635" y="78"/>
                  </a:lnTo>
                  <a:lnTo>
                    <a:pt x="4642" y="78"/>
                  </a:lnTo>
                  <a:lnTo>
                    <a:pt x="4642" y="85"/>
                  </a:lnTo>
                  <a:lnTo>
                    <a:pt x="4642" y="78"/>
                  </a:lnTo>
                  <a:lnTo>
                    <a:pt x="4648" y="78"/>
                  </a:lnTo>
                  <a:lnTo>
                    <a:pt x="4655" y="85"/>
                  </a:lnTo>
                  <a:lnTo>
                    <a:pt x="4648" y="85"/>
                  </a:lnTo>
                  <a:lnTo>
                    <a:pt x="4655" y="85"/>
                  </a:lnTo>
                  <a:lnTo>
                    <a:pt x="4655" y="78"/>
                  </a:lnTo>
                  <a:lnTo>
                    <a:pt x="4655" y="85"/>
                  </a:lnTo>
                  <a:lnTo>
                    <a:pt x="4661" y="85"/>
                  </a:lnTo>
                  <a:lnTo>
                    <a:pt x="4661" y="78"/>
                  </a:lnTo>
                  <a:lnTo>
                    <a:pt x="4655" y="78"/>
                  </a:lnTo>
                  <a:lnTo>
                    <a:pt x="4661" y="78"/>
                  </a:lnTo>
                  <a:lnTo>
                    <a:pt x="4661" y="72"/>
                  </a:lnTo>
                  <a:lnTo>
                    <a:pt x="4655" y="72"/>
                  </a:lnTo>
                  <a:lnTo>
                    <a:pt x="4655" y="65"/>
                  </a:lnTo>
                  <a:lnTo>
                    <a:pt x="4661" y="65"/>
                  </a:lnTo>
                  <a:lnTo>
                    <a:pt x="4661" y="59"/>
                  </a:lnTo>
                  <a:lnTo>
                    <a:pt x="4661" y="52"/>
                  </a:lnTo>
                  <a:lnTo>
                    <a:pt x="4661" y="59"/>
                  </a:lnTo>
                  <a:lnTo>
                    <a:pt x="4661" y="52"/>
                  </a:lnTo>
                  <a:lnTo>
                    <a:pt x="4668" y="52"/>
                  </a:lnTo>
                  <a:lnTo>
                    <a:pt x="4668" y="46"/>
                  </a:lnTo>
                  <a:lnTo>
                    <a:pt x="4668" y="39"/>
                  </a:lnTo>
                  <a:lnTo>
                    <a:pt x="4674" y="39"/>
                  </a:lnTo>
                  <a:lnTo>
                    <a:pt x="4674" y="33"/>
                  </a:lnTo>
                  <a:lnTo>
                    <a:pt x="4674" y="39"/>
                  </a:lnTo>
                  <a:lnTo>
                    <a:pt x="4681" y="39"/>
                  </a:lnTo>
                  <a:lnTo>
                    <a:pt x="4674" y="33"/>
                  </a:lnTo>
                  <a:lnTo>
                    <a:pt x="4681" y="33"/>
                  </a:lnTo>
                  <a:lnTo>
                    <a:pt x="4687" y="33"/>
                  </a:lnTo>
                  <a:lnTo>
                    <a:pt x="4694" y="33"/>
                  </a:lnTo>
                  <a:lnTo>
                    <a:pt x="4701" y="33"/>
                  </a:lnTo>
                  <a:lnTo>
                    <a:pt x="4701" y="26"/>
                  </a:lnTo>
                  <a:lnTo>
                    <a:pt x="4707" y="33"/>
                  </a:lnTo>
                  <a:lnTo>
                    <a:pt x="4707" y="26"/>
                  </a:lnTo>
                  <a:lnTo>
                    <a:pt x="4707" y="20"/>
                  </a:lnTo>
                  <a:lnTo>
                    <a:pt x="4701" y="20"/>
                  </a:lnTo>
                  <a:lnTo>
                    <a:pt x="4694" y="20"/>
                  </a:lnTo>
                  <a:lnTo>
                    <a:pt x="4694" y="13"/>
                  </a:lnTo>
                  <a:lnTo>
                    <a:pt x="4701" y="13"/>
                  </a:lnTo>
                  <a:lnTo>
                    <a:pt x="4694" y="13"/>
                  </a:lnTo>
                  <a:lnTo>
                    <a:pt x="4701" y="13"/>
                  </a:lnTo>
                  <a:lnTo>
                    <a:pt x="4707" y="20"/>
                  </a:lnTo>
                  <a:lnTo>
                    <a:pt x="4707" y="13"/>
                  </a:lnTo>
                  <a:lnTo>
                    <a:pt x="4714" y="20"/>
                  </a:lnTo>
                  <a:lnTo>
                    <a:pt x="4714" y="26"/>
                  </a:lnTo>
                  <a:lnTo>
                    <a:pt x="4720" y="26"/>
                  </a:lnTo>
                  <a:lnTo>
                    <a:pt x="4720" y="20"/>
                  </a:lnTo>
                  <a:lnTo>
                    <a:pt x="4727" y="20"/>
                  </a:lnTo>
                  <a:lnTo>
                    <a:pt x="4720" y="26"/>
                  </a:lnTo>
                  <a:lnTo>
                    <a:pt x="4727" y="26"/>
                  </a:lnTo>
                  <a:lnTo>
                    <a:pt x="4733" y="26"/>
                  </a:lnTo>
                  <a:lnTo>
                    <a:pt x="4740" y="26"/>
                  </a:lnTo>
                  <a:lnTo>
                    <a:pt x="4740" y="33"/>
                  </a:lnTo>
                  <a:lnTo>
                    <a:pt x="4746" y="33"/>
                  </a:lnTo>
                  <a:lnTo>
                    <a:pt x="4746" y="26"/>
                  </a:lnTo>
                  <a:lnTo>
                    <a:pt x="4753" y="26"/>
                  </a:lnTo>
                  <a:lnTo>
                    <a:pt x="4746" y="26"/>
                  </a:lnTo>
                  <a:lnTo>
                    <a:pt x="4753" y="26"/>
                  </a:lnTo>
                  <a:lnTo>
                    <a:pt x="4753" y="20"/>
                  </a:lnTo>
                  <a:lnTo>
                    <a:pt x="4753" y="26"/>
                  </a:lnTo>
                  <a:lnTo>
                    <a:pt x="4753" y="33"/>
                  </a:lnTo>
                  <a:lnTo>
                    <a:pt x="4753" y="26"/>
                  </a:lnTo>
                  <a:lnTo>
                    <a:pt x="4753" y="33"/>
                  </a:lnTo>
                  <a:lnTo>
                    <a:pt x="4759" y="33"/>
                  </a:lnTo>
                  <a:lnTo>
                    <a:pt x="4753" y="33"/>
                  </a:lnTo>
                  <a:lnTo>
                    <a:pt x="4759" y="33"/>
                  </a:lnTo>
                  <a:lnTo>
                    <a:pt x="4759" y="26"/>
                  </a:lnTo>
                  <a:lnTo>
                    <a:pt x="4766" y="26"/>
                  </a:lnTo>
                  <a:lnTo>
                    <a:pt x="4766" y="33"/>
                  </a:lnTo>
                  <a:lnTo>
                    <a:pt x="4772" y="33"/>
                  </a:lnTo>
                  <a:lnTo>
                    <a:pt x="4766" y="39"/>
                  </a:lnTo>
                  <a:lnTo>
                    <a:pt x="4766" y="46"/>
                  </a:lnTo>
                  <a:lnTo>
                    <a:pt x="4766" y="52"/>
                  </a:lnTo>
                  <a:lnTo>
                    <a:pt x="4759" y="52"/>
                  </a:lnTo>
                  <a:lnTo>
                    <a:pt x="4759" y="46"/>
                  </a:lnTo>
                  <a:lnTo>
                    <a:pt x="4759" y="52"/>
                  </a:lnTo>
                  <a:lnTo>
                    <a:pt x="4753" y="52"/>
                  </a:lnTo>
                  <a:lnTo>
                    <a:pt x="4753" y="59"/>
                  </a:lnTo>
                  <a:lnTo>
                    <a:pt x="4753" y="65"/>
                  </a:lnTo>
                  <a:lnTo>
                    <a:pt x="4753" y="72"/>
                  </a:lnTo>
                  <a:lnTo>
                    <a:pt x="4746" y="72"/>
                  </a:lnTo>
                  <a:lnTo>
                    <a:pt x="4746" y="78"/>
                  </a:lnTo>
                  <a:lnTo>
                    <a:pt x="4746" y="85"/>
                  </a:lnTo>
                  <a:lnTo>
                    <a:pt x="4753" y="85"/>
                  </a:lnTo>
                  <a:lnTo>
                    <a:pt x="4759" y="91"/>
                  </a:lnTo>
                  <a:lnTo>
                    <a:pt x="4759" y="98"/>
                  </a:lnTo>
                  <a:lnTo>
                    <a:pt x="4766" y="98"/>
                  </a:lnTo>
                  <a:lnTo>
                    <a:pt x="4772" y="98"/>
                  </a:lnTo>
                  <a:lnTo>
                    <a:pt x="4772" y="104"/>
                  </a:lnTo>
                  <a:lnTo>
                    <a:pt x="4779" y="104"/>
                  </a:lnTo>
                  <a:lnTo>
                    <a:pt x="4785" y="104"/>
                  </a:lnTo>
                  <a:lnTo>
                    <a:pt x="4785" y="111"/>
                  </a:lnTo>
                  <a:lnTo>
                    <a:pt x="4785" y="117"/>
                  </a:lnTo>
                  <a:lnTo>
                    <a:pt x="4792" y="117"/>
                  </a:lnTo>
                  <a:lnTo>
                    <a:pt x="4798" y="117"/>
                  </a:lnTo>
                  <a:lnTo>
                    <a:pt x="4805" y="124"/>
                  </a:lnTo>
                  <a:lnTo>
                    <a:pt x="4805" y="130"/>
                  </a:lnTo>
                  <a:lnTo>
                    <a:pt x="4811" y="130"/>
                  </a:lnTo>
                  <a:lnTo>
                    <a:pt x="4818" y="130"/>
                  </a:lnTo>
                  <a:lnTo>
                    <a:pt x="4818" y="137"/>
                  </a:lnTo>
                  <a:lnTo>
                    <a:pt x="4824" y="130"/>
                  </a:lnTo>
                  <a:lnTo>
                    <a:pt x="4831" y="130"/>
                  </a:lnTo>
                  <a:lnTo>
                    <a:pt x="4831" y="124"/>
                  </a:lnTo>
                  <a:lnTo>
                    <a:pt x="4831" y="117"/>
                  </a:lnTo>
                  <a:lnTo>
                    <a:pt x="4837" y="111"/>
                  </a:lnTo>
                  <a:lnTo>
                    <a:pt x="4837" y="104"/>
                  </a:lnTo>
                  <a:lnTo>
                    <a:pt x="4837" y="98"/>
                  </a:lnTo>
                  <a:lnTo>
                    <a:pt x="4837" y="91"/>
                  </a:lnTo>
                  <a:lnTo>
                    <a:pt x="4844" y="85"/>
                  </a:lnTo>
                  <a:lnTo>
                    <a:pt x="4837" y="78"/>
                  </a:lnTo>
                  <a:lnTo>
                    <a:pt x="4837" y="72"/>
                  </a:lnTo>
                  <a:lnTo>
                    <a:pt x="4837" y="65"/>
                  </a:lnTo>
                  <a:lnTo>
                    <a:pt x="4837" y="59"/>
                  </a:lnTo>
                  <a:lnTo>
                    <a:pt x="4837" y="52"/>
                  </a:lnTo>
                  <a:lnTo>
                    <a:pt x="4844" y="52"/>
                  </a:lnTo>
                  <a:lnTo>
                    <a:pt x="4844" y="46"/>
                  </a:lnTo>
                  <a:lnTo>
                    <a:pt x="4837" y="46"/>
                  </a:lnTo>
                  <a:lnTo>
                    <a:pt x="4844" y="46"/>
                  </a:lnTo>
                  <a:lnTo>
                    <a:pt x="4844" y="39"/>
                  </a:lnTo>
                  <a:lnTo>
                    <a:pt x="4844" y="46"/>
                  </a:lnTo>
                  <a:lnTo>
                    <a:pt x="4844" y="39"/>
                  </a:lnTo>
                  <a:lnTo>
                    <a:pt x="4844" y="33"/>
                  </a:lnTo>
                  <a:lnTo>
                    <a:pt x="4844" y="39"/>
                  </a:lnTo>
                  <a:lnTo>
                    <a:pt x="4837" y="39"/>
                  </a:lnTo>
                  <a:lnTo>
                    <a:pt x="4844" y="33"/>
                  </a:lnTo>
                  <a:lnTo>
                    <a:pt x="4844" y="26"/>
                  </a:lnTo>
                  <a:lnTo>
                    <a:pt x="4850" y="20"/>
                  </a:lnTo>
                  <a:lnTo>
                    <a:pt x="4850" y="13"/>
                  </a:lnTo>
                  <a:lnTo>
                    <a:pt x="4850" y="7"/>
                  </a:lnTo>
                  <a:lnTo>
                    <a:pt x="4850" y="0"/>
                  </a:lnTo>
                  <a:lnTo>
                    <a:pt x="4857" y="0"/>
                  </a:lnTo>
                  <a:lnTo>
                    <a:pt x="4857" y="7"/>
                  </a:lnTo>
                  <a:close/>
                  <a:moveTo>
                    <a:pt x="4850" y="7"/>
                  </a:moveTo>
                  <a:lnTo>
                    <a:pt x="4850" y="0"/>
                  </a:lnTo>
                  <a:lnTo>
                    <a:pt x="4850" y="7"/>
                  </a:lnTo>
                  <a:close/>
                </a:path>
              </a:pathLst>
            </a:custGeom>
            <a:grpFill/>
            <a:ln w="9525" cap="flat" cmpd="sng">
              <a:solidFill>
                <a:schemeClr val="bg2">
                  <a:lumMod val="20000"/>
                  <a:lumOff val="8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6" name="Freeform 5">
              <a:extLst>
                <a:ext uri="{FF2B5EF4-FFF2-40B4-BE49-F238E27FC236}">
                  <a16:creationId xmlns:a16="http://schemas.microsoft.com/office/drawing/2014/main" id="{DA39D2BB-4736-43F4-878B-BB736C52B60C}"/>
                </a:ext>
              </a:extLst>
            </p:cNvPr>
            <p:cNvSpPr>
              <a:spLocks noEditPoints="1"/>
            </p:cNvSpPr>
            <p:nvPr/>
          </p:nvSpPr>
          <p:spPr bwMode="gray">
            <a:xfrm>
              <a:off x="5382521" y="1939578"/>
              <a:ext cx="1633831" cy="1920734"/>
            </a:xfrm>
            <a:custGeom>
              <a:avLst/>
              <a:gdLst/>
              <a:ahLst/>
              <a:cxnLst>
                <a:cxn ang="0">
                  <a:pos x="841" y="1122"/>
                </a:cxn>
                <a:cxn ang="0">
                  <a:pos x="789" y="1070"/>
                </a:cxn>
                <a:cxn ang="0">
                  <a:pos x="847" y="1050"/>
                </a:cxn>
                <a:cxn ang="0">
                  <a:pos x="854" y="1031"/>
                </a:cxn>
                <a:cxn ang="0">
                  <a:pos x="606" y="985"/>
                </a:cxn>
                <a:cxn ang="0">
                  <a:pos x="489" y="776"/>
                </a:cxn>
                <a:cxn ang="0">
                  <a:pos x="665" y="698"/>
                </a:cxn>
                <a:cxn ang="0">
                  <a:pos x="319" y="770"/>
                </a:cxn>
                <a:cxn ang="0">
                  <a:pos x="632" y="685"/>
                </a:cxn>
                <a:cxn ang="0">
                  <a:pos x="378" y="679"/>
                </a:cxn>
                <a:cxn ang="0">
                  <a:pos x="371" y="639"/>
                </a:cxn>
                <a:cxn ang="0">
                  <a:pos x="378" y="613"/>
                </a:cxn>
                <a:cxn ang="0">
                  <a:pos x="476" y="724"/>
                </a:cxn>
                <a:cxn ang="0">
                  <a:pos x="430" y="776"/>
                </a:cxn>
                <a:cxn ang="0">
                  <a:pos x="397" y="672"/>
                </a:cxn>
                <a:cxn ang="0">
                  <a:pos x="828" y="607"/>
                </a:cxn>
                <a:cxn ang="0">
                  <a:pos x="691" y="724"/>
                </a:cxn>
                <a:cxn ang="0">
                  <a:pos x="795" y="646"/>
                </a:cxn>
                <a:cxn ang="0">
                  <a:pos x="899" y="659"/>
                </a:cxn>
                <a:cxn ang="0">
                  <a:pos x="1030" y="802"/>
                </a:cxn>
                <a:cxn ang="0">
                  <a:pos x="1004" y="907"/>
                </a:cxn>
                <a:cxn ang="0">
                  <a:pos x="958" y="868"/>
                </a:cxn>
                <a:cxn ang="0">
                  <a:pos x="841" y="1018"/>
                </a:cxn>
                <a:cxn ang="0">
                  <a:pos x="821" y="1063"/>
                </a:cxn>
                <a:cxn ang="0">
                  <a:pos x="684" y="907"/>
                </a:cxn>
                <a:cxn ang="0">
                  <a:pos x="710" y="1063"/>
                </a:cxn>
                <a:cxn ang="0">
                  <a:pos x="534" y="952"/>
                </a:cxn>
                <a:cxn ang="0">
                  <a:pos x="339" y="1083"/>
                </a:cxn>
                <a:cxn ang="0">
                  <a:pos x="450" y="952"/>
                </a:cxn>
                <a:cxn ang="0">
                  <a:pos x="443" y="816"/>
                </a:cxn>
                <a:cxn ang="0">
                  <a:pos x="573" y="731"/>
                </a:cxn>
                <a:cxn ang="0">
                  <a:pos x="626" y="659"/>
                </a:cxn>
                <a:cxn ang="0">
                  <a:pos x="769" y="568"/>
                </a:cxn>
                <a:cxn ang="0">
                  <a:pos x="365" y="542"/>
                </a:cxn>
                <a:cxn ang="0">
                  <a:pos x="593" y="489"/>
                </a:cxn>
                <a:cxn ang="0">
                  <a:pos x="248" y="424"/>
                </a:cxn>
                <a:cxn ang="0">
                  <a:pos x="150" y="463"/>
                </a:cxn>
                <a:cxn ang="0">
                  <a:pos x="124" y="418"/>
                </a:cxn>
                <a:cxn ang="0">
                  <a:pos x="665" y="379"/>
                </a:cxn>
                <a:cxn ang="0">
                  <a:pos x="704" y="352"/>
                </a:cxn>
                <a:cxn ang="0">
                  <a:pos x="926" y="326"/>
                </a:cxn>
                <a:cxn ang="0">
                  <a:pos x="821" y="294"/>
                </a:cxn>
                <a:cxn ang="0">
                  <a:pos x="939" y="326"/>
                </a:cxn>
                <a:cxn ang="0">
                  <a:pos x="912" y="548"/>
                </a:cxn>
                <a:cxn ang="0">
                  <a:pos x="841" y="457"/>
                </a:cxn>
                <a:cxn ang="0">
                  <a:pos x="750" y="502"/>
                </a:cxn>
                <a:cxn ang="0">
                  <a:pos x="750" y="594"/>
                </a:cxn>
                <a:cxn ang="0">
                  <a:pos x="652" y="620"/>
                </a:cxn>
                <a:cxn ang="0">
                  <a:pos x="560" y="587"/>
                </a:cxn>
                <a:cxn ang="0">
                  <a:pos x="554" y="548"/>
                </a:cxn>
                <a:cxn ang="0">
                  <a:pos x="580" y="509"/>
                </a:cxn>
                <a:cxn ang="0">
                  <a:pos x="645" y="470"/>
                </a:cxn>
                <a:cxn ang="0">
                  <a:pos x="710" y="398"/>
                </a:cxn>
                <a:cxn ang="0">
                  <a:pos x="736" y="346"/>
                </a:cxn>
                <a:cxn ang="0">
                  <a:pos x="808" y="313"/>
                </a:cxn>
                <a:cxn ang="0">
                  <a:pos x="867" y="287"/>
                </a:cxn>
                <a:cxn ang="0">
                  <a:pos x="789" y="78"/>
                </a:cxn>
                <a:cxn ang="0">
                  <a:pos x="750" y="39"/>
                </a:cxn>
                <a:cxn ang="0">
                  <a:pos x="704" y="92"/>
                </a:cxn>
                <a:cxn ang="0">
                  <a:pos x="645" y="59"/>
                </a:cxn>
                <a:cxn ang="0">
                  <a:pos x="893" y="20"/>
                </a:cxn>
                <a:cxn ang="0">
                  <a:pos x="867" y="33"/>
                </a:cxn>
                <a:cxn ang="0">
                  <a:pos x="795" y="7"/>
                </a:cxn>
              </a:cxnLst>
              <a:rect l="0" t="0" r="r" b="b"/>
              <a:pathLst>
                <a:path w="1082" h="1272">
                  <a:moveTo>
                    <a:pt x="202" y="1272"/>
                  </a:moveTo>
                  <a:lnTo>
                    <a:pt x="195" y="1272"/>
                  </a:lnTo>
                  <a:lnTo>
                    <a:pt x="195" y="1266"/>
                  </a:lnTo>
                  <a:lnTo>
                    <a:pt x="202" y="1266"/>
                  </a:lnTo>
                  <a:lnTo>
                    <a:pt x="202" y="1272"/>
                  </a:lnTo>
                  <a:close/>
                  <a:moveTo>
                    <a:pt x="235" y="1259"/>
                  </a:moveTo>
                  <a:lnTo>
                    <a:pt x="241" y="1259"/>
                  </a:lnTo>
                  <a:lnTo>
                    <a:pt x="241" y="1266"/>
                  </a:lnTo>
                  <a:lnTo>
                    <a:pt x="235" y="1266"/>
                  </a:lnTo>
                  <a:lnTo>
                    <a:pt x="235" y="1272"/>
                  </a:lnTo>
                  <a:lnTo>
                    <a:pt x="235" y="1266"/>
                  </a:lnTo>
                  <a:lnTo>
                    <a:pt x="235" y="1259"/>
                  </a:lnTo>
                  <a:close/>
                  <a:moveTo>
                    <a:pt x="208" y="1266"/>
                  </a:moveTo>
                  <a:lnTo>
                    <a:pt x="208" y="1259"/>
                  </a:lnTo>
                  <a:lnTo>
                    <a:pt x="215" y="1259"/>
                  </a:lnTo>
                  <a:lnTo>
                    <a:pt x="215" y="1266"/>
                  </a:lnTo>
                  <a:lnTo>
                    <a:pt x="208" y="1266"/>
                  </a:lnTo>
                  <a:close/>
                  <a:moveTo>
                    <a:pt x="221" y="1259"/>
                  </a:moveTo>
                  <a:lnTo>
                    <a:pt x="221" y="1266"/>
                  </a:lnTo>
                  <a:lnTo>
                    <a:pt x="215" y="1266"/>
                  </a:lnTo>
                  <a:lnTo>
                    <a:pt x="215" y="1259"/>
                  </a:lnTo>
                  <a:lnTo>
                    <a:pt x="221" y="1259"/>
                  </a:lnTo>
                  <a:lnTo>
                    <a:pt x="221" y="1253"/>
                  </a:lnTo>
                  <a:lnTo>
                    <a:pt x="228" y="1253"/>
                  </a:lnTo>
                  <a:lnTo>
                    <a:pt x="228" y="1259"/>
                  </a:lnTo>
                  <a:lnTo>
                    <a:pt x="221" y="1259"/>
                  </a:lnTo>
                  <a:close/>
                  <a:moveTo>
                    <a:pt x="254" y="1266"/>
                  </a:moveTo>
                  <a:lnTo>
                    <a:pt x="254" y="1259"/>
                  </a:lnTo>
                  <a:lnTo>
                    <a:pt x="261" y="1253"/>
                  </a:lnTo>
                  <a:lnTo>
                    <a:pt x="261" y="1259"/>
                  </a:lnTo>
                  <a:lnTo>
                    <a:pt x="254" y="1259"/>
                  </a:lnTo>
                  <a:lnTo>
                    <a:pt x="254" y="1266"/>
                  </a:lnTo>
                  <a:close/>
                  <a:moveTo>
                    <a:pt x="202" y="1253"/>
                  </a:moveTo>
                  <a:lnTo>
                    <a:pt x="202" y="1259"/>
                  </a:lnTo>
                  <a:lnTo>
                    <a:pt x="202" y="1253"/>
                  </a:lnTo>
                  <a:lnTo>
                    <a:pt x="195" y="1253"/>
                  </a:lnTo>
                  <a:lnTo>
                    <a:pt x="202" y="1246"/>
                  </a:lnTo>
                  <a:lnTo>
                    <a:pt x="202" y="1253"/>
                  </a:lnTo>
                  <a:close/>
                  <a:moveTo>
                    <a:pt x="267" y="1246"/>
                  </a:moveTo>
                  <a:lnTo>
                    <a:pt x="261" y="1246"/>
                  </a:lnTo>
                  <a:lnTo>
                    <a:pt x="267" y="1246"/>
                  </a:lnTo>
                  <a:lnTo>
                    <a:pt x="267" y="1239"/>
                  </a:lnTo>
                  <a:lnTo>
                    <a:pt x="267" y="1246"/>
                  </a:lnTo>
                  <a:close/>
                  <a:moveTo>
                    <a:pt x="215" y="1168"/>
                  </a:moveTo>
                  <a:lnTo>
                    <a:pt x="215" y="1174"/>
                  </a:lnTo>
                  <a:lnTo>
                    <a:pt x="208" y="1174"/>
                  </a:lnTo>
                  <a:lnTo>
                    <a:pt x="208" y="1168"/>
                  </a:lnTo>
                  <a:lnTo>
                    <a:pt x="215" y="1168"/>
                  </a:lnTo>
                  <a:close/>
                  <a:moveTo>
                    <a:pt x="834" y="1116"/>
                  </a:moveTo>
                  <a:lnTo>
                    <a:pt x="841" y="1116"/>
                  </a:lnTo>
                  <a:lnTo>
                    <a:pt x="841" y="1122"/>
                  </a:lnTo>
                  <a:lnTo>
                    <a:pt x="847" y="1116"/>
                  </a:lnTo>
                  <a:lnTo>
                    <a:pt x="854" y="1116"/>
                  </a:lnTo>
                  <a:lnTo>
                    <a:pt x="854" y="1122"/>
                  </a:lnTo>
                  <a:lnTo>
                    <a:pt x="860" y="1122"/>
                  </a:lnTo>
                  <a:lnTo>
                    <a:pt x="867" y="1122"/>
                  </a:lnTo>
                  <a:lnTo>
                    <a:pt x="873" y="1122"/>
                  </a:lnTo>
                  <a:lnTo>
                    <a:pt x="873" y="1129"/>
                  </a:lnTo>
                  <a:lnTo>
                    <a:pt x="867" y="1129"/>
                  </a:lnTo>
                  <a:lnTo>
                    <a:pt x="860" y="1129"/>
                  </a:lnTo>
                  <a:lnTo>
                    <a:pt x="854" y="1129"/>
                  </a:lnTo>
                  <a:lnTo>
                    <a:pt x="847" y="1129"/>
                  </a:lnTo>
                  <a:lnTo>
                    <a:pt x="847" y="1122"/>
                  </a:lnTo>
                  <a:lnTo>
                    <a:pt x="841" y="1122"/>
                  </a:lnTo>
                  <a:lnTo>
                    <a:pt x="834" y="1122"/>
                  </a:lnTo>
                  <a:lnTo>
                    <a:pt x="828" y="1122"/>
                  </a:lnTo>
                  <a:lnTo>
                    <a:pt x="828" y="1116"/>
                  </a:lnTo>
                  <a:lnTo>
                    <a:pt x="834" y="1116"/>
                  </a:lnTo>
                  <a:lnTo>
                    <a:pt x="834" y="1109"/>
                  </a:lnTo>
                  <a:lnTo>
                    <a:pt x="834" y="1116"/>
                  </a:lnTo>
                  <a:close/>
                  <a:moveTo>
                    <a:pt x="886" y="1116"/>
                  </a:moveTo>
                  <a:lnTo>
                    <a:pt x="886" y="1109"/>
                  </a:lnTo>
                  <a:lnTo>
                    <a:pt x="886" y="1116"/>
                  </a:lnTo>
                  <a:close/>
                  <a:moveTo>
                    <a:pt x="821" y="1102"/>
                  </a:moveTo>
                  <a:lnTo>
                    <a:pt x="821" y="1096"/>
                  </a:lnTo>
                  <a:lnTo>
                    <a:pt x="821" y="1102"/>
                  </a:lnTo>
                  <a:close/>
                  <a:moveTo>
                    <a:pt x="893" y="1109"/>
                  </a:moveTo>
                  <a:lnTo>
                    <a:pt x="893" y="1102"/>
                  </a:lnTo>
                  <a:lnTo>
                    <a:pt x="893" y="1096"/>
                  </a:lnTo>
                  <a:lnTo>
                    <a:pt x="899" y="1096"/>
                  </a:lnTo>
                  <a:lnTo>
                    <a:pt x="899" y="1102"/>
                  </a:lnTo>
                  <a:lnTo>
                    <a:pt x="893" y="1109"/>
                  </a:lnTo>
                  <a:close/>
                  <a:moveTo>
                    <a:pt x="841" y="1089"/>
                  </a:moveTo>
                  <a:lnTo>
                    <a:pt x="847" y="1089"/>
                  </a:lnTo>
                  <a:lnTo>
                    <a:pt x="841" y="1089"/>
                  </a:lnTo>
                  <a:close/>
                  <a:moveTo>
                    <a:pt x="860" y="1089"/>
                  </a:moveTo>
                  <a:lnTo>
                    <a:pt x="860" y="1096"/>
                  </a:lnTo>
                  <a:lnTo>
                    <a:pt x="854" y="1089"/>
                  </a:lnTo>
                  <a:lnTo>
                    <a:pt x="860" y="1089"/>
                  </a:lnTo>
                  <a:close/>
                  <a:moveTo>
                    <a:pt x="880" y="1089"/>
                  </a:moveTo>
                  <a:lnTo>
                    <a:pt x="886" y="1089"/>
                  </a:lnTo>
                  <a:lnTo>
                    <a:pt x="880" y="1089"/>
                  </a:lnTo>
                  <a:close/>
                  <a:moveTo>
                    <a:pt x="91" y="1083"/>
                  </a:moveTo>
                  <a:lnTo>
                    <a:pt x="91" y="1089"/>
                  </a:lnTo>
                  <a:lnTo>
                    <a:pt x="91" y="1083"/>
                  </a:lnTo>
                  <a:close/>
                  <a:moveTo>
                    <a:pt x="880" y="1089"/>
                  </a:moveTo>
                  <a:lnTo>
                    <a:pt x="880" y="1083"/>
                  </a:lnTo>
                  <a:lnTo>
                    <a:pt x="880" y="1089"/>
                  </a:lnTo>
                  <a:close/>
                  <a:moveTo>
                    <a:pt x="860" y="1089"/>
                  </a:moveTo>
                  <a:lnTo>
                    <a:pt x="854" y="1083"/>
                  </a:lnTo>
                  <a:lnTo>
                    <a:pt x="860" y="1083"/>
                  </a:lnTo>
                  <a:lnTo>
                    <a:pt x="860" y="1089"/>
                  </a:lnTo>
                  <a:close/>
                  <a:moveTo>
                    <a:pt x="854" y="1076"/>
                  </a:moveTo>
                  <a:lnTo>
                    <a:pt x="854" y="1070"/>
                  </a:lnTo>
                  <a:lnTo>
                    <a:pt x="854" y="1076"/>
                  </a:lnTo>
                  <a:close/>
                  <a:moveTo>
                    <a:pt x="841" y="1076"/>
                  </a:moveTo>
                  <a:lnTo>
                    <a:pt x="841" y="1070"/>
                  </a:lnTo>
                  <a:lnTo>
                    <a:pt x="841" y="1076"/>
                  </a:lnTo>
                  <a:close/>
                  <a:moveTo>
                    <a:pt x="867" y="1076"/>
                  </a:moveTo>
                  <a:lnTo>
                    <a:pt x="867" y="1070"/>
                  </a:lnTo>
                  <a:lnTo>
                    <a:pt x="873" y="1070"/>
                  </a:lnTo>
                  <a:lnTo>
                    <a:pt x="873" y="1076"/>
                  </a:lnTo>
                  <a:lnTo>
                    <a:pt x="867" y="1076"/>
                  </a:lnTo>
                  <a:close/>
                  <a:moveTo>
                    <a:pt x="886" y="1070"/>
                  </a:moveTo>
                  <a:lnTo>
                    <a:pt x="880" y="1070"/>
                  </a:lnTo>
                  <a:lnTo>
                    <a:pt x="873" y="1070"/>
                  </a:lnTo>
                  <a:lnTo>
                    <a:pt x="880" y="1070"/>
                  </a:lnTo>
                  <a:lnTo>
                    <a:pt x="886" y="1070"/>
                  </a:lnTo>
                  <a:close/>
                  <a:moveTo>
                    <a:pt x="85" y="1070"/>
                  </a:moveTo>
                  <a:lnTo>
                    <a:pt x="91" y="1070"/>
                  </a:lnTo>
                  <a:lnTo>
                    <a:pt x="85" y="1070"/>
                  </a:lnTo>
                  <a:lnTo>
                    <a:pt x="78" y="1070"/>
                  </a:lnTo>
                  <a:lnTo>
                    <a:pt x="85" y="1070"/>
                  </a:lnTo>
                  <a:close/>
                  <a:moveTo>
                    <a:pt x="789" y="1070"/>
                  </a:moveTo>
                  <a:lnTo>
                    <a:pt x="782" y="1070"/>
                  </a:lnTo>
                  <a:lnTo>
                    <a:pt x="789" y="1070"/>
                  </a:lnTo>
                  <a:lnTo>
                    <a:pt x="789" y="1063"/>
                  </a:lnTo>
                  <a:lnTo>
                    <a:pt x="789" y="1070"/>
                  </a:lnTo>
                  <a:close/>
                  <a:moveTo>
                    <a:pt x="847" y="1063"/>
                  </a:moveTo>
                  <a:lnTo>
                    <a:pt x="854" y="1070"/>
                  </a:lnTo>
                  <a:lnTo>
                    <a:pt x="847" y="1070"/>
                  </a:lnTo>
                  <a:lnTo>
                    <a:pt x="847" y="1063"/>
                  </a:lnTo>
                  <a:close/>
                  <a:moveTo>
                    <a:pt x="828" y="1070"/>
                  </a:moveTo>
                  <a:lnTo>
                    <a:pt x="828" y="1063"/>
                  </a:lnTo>
                  <a:lnTo>
                    <a:pt x="828" y="1070"/>
                  </a:lnTo>
                  <a:close/>
                  <a:moveTo>
                    <a:pt x="710" y="1063"/>
                  </a:moveTo>
                  <a:lnTo>
                    <a:pt x="704" y="1063"/>
                  </a:lnTo>
                  <a:lnTo>
                    <a:pt x="704" y="1070"/>
                  </a:lnTo>
                  <a:lnTo>
                    <a:pt x="704" y="1076"/>
                  </a:lnTo>
                  <a:lnTo>
                    <a:pt x="704" y="1083"/>
                  </a:lnTo>
                  <a:lnTo>
                    <a:pt x="704" y="1089"/>
                  </a:lnTo>
                  <a:lnTo>
                    <a:pt x="697" y="1089"/>
                  </a:lnTo>
                  <a:lnTo>
                    <a:pt x="691" y="1089"/>
                  </a:lnTo>
                  <a:lnTo>
                    <a:pt x="691" y="1083"/>
                  </a:lnTo>
                  <a:lnTo>
                    <a:pt x="684" y="1083"/>
                  </a:lnTo>
                  <a:lnTo>
                    <a:pt x="678" y="1083"/>
                  </a:lnTo>
                  <a:lnTo>
                    <a:pt x="678" y="1076"/>
                  </a:lnTo>
                  <a:lnTo>
                    <a:pt x="671" y="1076"/>
                  </a:lnTo>
                  <a:lnTo>
                    <a:pt x="665" y="1076"/>
                  </a:lnTo>
                  <a:lnTo>
                    <a:pt x="665" y="1070"/>
                  </a:lnTo>
                  <a:lnTo>
                    <a:pt x="658" y="1070"/>
                  </a:lnTo>
                  <a:lnTo>
                    <a:pt x="665" y="1070"/>
                  </a:lnTo>
                  <a:lnTo>
                    <a:pt x="658" y="1070"/>
                  </a:lnTo>
                  <a:lnTo>
                    <a:pt x="665" y="1063"/>
                  </a:lnTo>
                  <a:lnTo>
                    <a:pt x="671" y="1063"/>
                  </a:lnTo>
                  <a:lnTo>
                    <a:pt x="678" y="1063"/>
                  </a:lnTo>
                  <a:lnTo>
                    <a:pt x="684" y="1063"/>
                  </a:lnTo>
                  <a:lnTo>
                    <a:pt x="691" y="1063"/>
                  </a:lnTo>
                  <a:lnTo>
                    <a:pt x="697" y="1063"/>
                  </a:lnTo>
                  <a:lnTo>
                    <a:pt x="704" y="1063"/>
                  </a:lnTo>
                  <a:lnTo>
                    <a:pt x="710" y="1057"/>
                  </a:lnTo>
                  <a:lnTo>
                    <a:pt x="710" y="1063"/>
                  </a:lnTo>
                  <a:close/>
                  <a:moveTo>
                    <a:pt x="782" y="1057"/>
                  </a:moveTo>
                  <a:lnTo>
                    <a:pt x="789" y="1057"/>
                  </a:lnTo>
                  <a:lnTo>
                    <a:pt x="789" y="1063"/>
                  </a:lnTo>
                  <a:lnTo>
                    <a:pt x="782" y="1063"/>
                  </a:lnTo>
                  <a:lnTo>
                    <a:pt x="782" y="1057"/>
                  </a:lnTo>
                  <a:close/>
                  <a:moveTo>
                    <a:pt x="789" y="1057"/>
                  </a:moveTo>
                  <a:lnTo>
                    <a:pt x="782" y="1057"/>
                  </a:lnTo>
                  <a:lnTo>
                    <a:pt x="789" y="1057"/>
                  </a:lnTo>
                  <a:close/>
                  <a:moveTo>
                    <a:pt x="45" y="1057"/>
                  </a:moveTo>
                  <a:lnTo>
                    <a:pt x="39" y="1057"/>
                  </a:lnTo>
                  <a:lnTo>
                    <a:pt x="45" y="1057"/>
                  </a:lnTo>
                  <a:close/>
                  <a:moveTo>
                    <a:pt x="867" y="1063"/>
                  </a:moveTo>
                  <a:lnTo>
                    <a:pt x="867" y="1057"/>
                  </a:lnTo>
                  <a:lnTo>
                    <a:pt x="867" y="1050"/>
                  </a:lnTo>
                  <a:lnTo>
                    <a:pt x="867" y="1057"/>
                  </a:lnTo>
                  <a:lnTo>
                    <a:pt x="867" y="1063"/>
                  </a:lnTo>
                  <a:close/>
                  <a:moveTo>
                    <a:pt x="39" y="1057"/>
                  </a:moveTo>
                  <a:lnTo>
                    <a:pt x="32" y="1057"/>
                  </a:lnTo>
                  <a:lnTo>
                    <a:pt x="32" y="1050"/>
                  </a:lnTo>
                  <a:lnTo>
                    <a:pt x="39" y="1050"/>
                  </a:lnTo>
                  <a:lnTo>
                    <a:pt x="39" y="1057"/>
                  </a:lnTo>
                  <a:close/>
                  <a:moveTo>
                    <a:pt x="52" y="1057"/>
                  </a:moveTo>
                  <a:lnTo>
                    <a:pt x="45" y="1050"/>
                  </a:lnTo>
                  <a:lnTo>
                    <a:pt x="39" y="1050"/>
                  </a:lnTo>
                  <a:lnTo>
                    <a:pt x="45" y="1050"/>
                  </a:lnTo>
                  <a:lnTo>
                    <a:pt x="52" y="1057"/>
                  </a:lnTo>
                  <a:close/>
                  <a:moveTo>
                    <a:pt x="789" y="1050"/>
                  </a:moveTo>
                  <a:lnTo>
                    <a:pt x="782" y="1050"/>
                  </a:lnTo>
                  <a:lnTo>
                    <a:pt x="789" y="1050"/>
                  </a:lnTo>
                  <a:close/>
                  <a:moveTo>
                    <a:pt x="847" y="1050"/>
                  </a:moveTo>
                  <a:lnTo>
                    <a:pt x="841" y="1044"/>
                  </a:lnTo>
                  <a:lnTo>
                    <a:pt x="847" y="1044"/>
                  </a:lnTo>
                  <a:lnTo>
                    <a:pt x="847" y="1050"/>
                  </a:lnTo>
                  <a:close/>
                  <a:moveTo>
                    <a:pt x="828" y="1050"/>
                  </a:moveTo>
                  <a:lnTo>
                    <a:pt x="834" y="1050"/>
                  </a:lnTo>
                  <a:lnTo>
                    <a:pt x="841" y="1050"/>
                  </a:lnTo>
                  <a:lnTo>
                    <a:pt x="841" y="1057"/>
                  </a:lnTo>
                  <a:lnTo>
                    <a:pt x="841" y="1063"/>
                  </a:lnTo>
                  <a:lnTo>
                    <a:pt x="847" y="1063"/>
                  </a:lnTo>
                  <a:lnTo>
                    <a:pt x="841" y="1063"/>
                  </a:lnTo>
                  <a:lnTo>
                    <a:pt x="841" y="1057"/>
                  </a:lnTo>
                  <a:lnTo>
                    <a:pt x="834" y="1057"/>
                  </a:lnTo>
                  <a:lnTo>
                    <a:pt x="828" y="1057"/>
                  </a:lnTo>
                  <a:lnTo>
                    <a:pt x="834" y="1057"/>
                  </a:lnTo>
                  <a:lnTo>
                    <a:pt x="828" y="1057"/>
                  </a:lnTo>
                  <a:lnTo>
                    <a:pt x="828" y="1050"/>
                  </a:lnTo>
                  <a:lnTo>
                    <a:pt x="821" y="1050"/>
                  </a:lnTo>
                  <a:lnTo>
                    <a:pt x="821" y="1044"/>
                  </a:lnTo>
                  <a:lnTo>
                    <a:pt x="828" y="1044"/>
                  </a:lnTo>
                  <a:lnTo>
                    <a:pt x="828" y="1050"/>
                  </a:lnTo>
                  <a:close/>
                  <a:moveTo>
                    <a:pt x="495" y="1044"/>
                  </a:moveTo>
                  <a:lnTo>
                    <a:pt x="495" y="1050"/>
                  </a:lnTo>
                  <a:lnTo>
                    <a:pt x="489" y="1044"/>
                  </a:lnTo>
                  <a:lnTo>
                    <a:pt x="489" y="1050"/>
                  </a:lnTo>
                  <a:lnTo>
                    <a:pt x="489" y="1044"/>
                  </a:lnTo>
                  <a:lnTo>
                    <a:pt x="495" y="1044"/>
                  </a:lnTo>
                  <a:close/>
                  <a:moveTo>
                    <a:pt x="834" y="1044"/>
                  </a:moveTo>
                  <a:lnTo>
                    <a:pt x="828" y="1037"/>
                  </a:lnTo>
                  <a:lnTo>
                    <a:pt x="834" y="1044"/>
                  </a:lnTo>
                  <a:close/>
                  <a:moveTo>
                    <a:pt x="873" y="1037"/>
                  </a:moveTo>
                  <a:lnTo>
                    <a:pt x="873" y="1044"/>
                  </a:lnTo>
                  <a:lnTo>
                    <a:pt x="867" y="1044"/>
                  </a:lnTo>
                  <a:lnTo>
                    <a:pt x="873" y="1044"/>
                  </a:lnTo>
                  <a:lnTo>
                    <a:pt x="873" y="1037"/>
                  </a:lnTo>
                  <a:lnTo>
                    <a:pt x="867" y="1037"/>
                  </a:lnTo>
                  <a:lnTo>
                    <a:pt x="867" y="1044"/>
                  </a:lnTo>
                  <a:lnTo>
                    <a:pt x="867" y="1037"/>
                  </a:lnTo>
                  <a:lnTo>
                    <a:pt x="873" y="1037"/>
                  </a:lnTo>
                  <a:close/>
                  <a:moveTo>
                    <a:pt x="0" y="1037"/>
                  </a:moveTo>
                  <a:lnTo>
                    <a:pt x="0" y="1031"/>
                  </a:lnTo>
                  <a:lnTo>
                    <a:pt x="0" y="1037"/>
                  </a:lnTo>
                  <a:close/>
                  <a:moveTo>
                    <a:pt x="776" y="1031"/>
                  </a:moveTo>
                  <a:lnTo>
                    <a:pt x="776" y="1037"/>
                  </a:lnTo>
                  <a:lnTo>
                    <a:pt x="776" y="1031"/>
                  </a:lnTo>
                  <a:lnTo>
                    <a:pt x="769" y="1031"/>
                  </a:lnTo>
                  <a:lnTo>
                    <a:pt x="776" y="1031"/>
                  </a:lnTo>
                  <a:close/>
                  <a:moveTo>
                    <a:pt x="521" y="1031"/>
                  </a:moveTo>
                  <a:lnTo>
                    <a:pt x="528" y="1031"/>
                  </a:lnTo>
                  <a:lnTo>
                    <a:pt x="521" y="1031"/>
                  </a:lnTo>
                  <a:lnTo>
                    <a:pt x="521" y="1037"/>
                  </a:lnTo>
                  <a:lnTo>
                    <a:pt x="515" y="1037"/>
                  </a:lnTo>
                  <a:lnTo>
                    <a:pt x="515" y="1031"/>
                  </a:lnTo>
                  <a:lnTo>
                    <a:pt x="508" y="1031"/>
                  </a:lnTo>
                  <a:lnTo>
                    <a:pt x="515" y="1031"/>
                  </a:lnTo>
                  <a:lnTo>
                    <a:pt x="515" y="1024"/>
                  </a:lnTo>
                  <a:lnTo>
                    <a:pt x="521" y="1024"/>
                  </a:lnTo>
                  <a:lnTo>
                    <a:pt x="521" y="1031"/>
                  </a:lnTo>
                  <a:close/>
                  <a:moveTo>
                    <a:pt x="860" y="1024"/>
                  </a:moveTo>
                  <a:lnTo>
                    <a:pt x="854" y="1024"/>
                  </a:lnTo>
                  <a:lnTo>
                    <a:pt x="860" y="1024"/>
                  </a:lnTo>
                  <a:lnTo>
                    <a:pt x="860" y="1031"/>
                  </a:lnTo>
                  <a:lnTo>
                    <a:pt x="854" y="1031"/>
                  </a:lnTo>
                  <a:lnTo>
                    <a:pt x="854" y="1024"/>
                  </a:lnTo>
                  <a:lnTo>
                    <a:pt x="854" y="1031"/>
                  </a:lnTo>
                  <a:lnTo>
                    <a:pt x="854" y="1024"/>
                  </a:lnTo>
                  <a:lnTo>
                    <a:pt x="860" y="1024"/>
                  </a:lnTo>
                  <a:close/>
                  <a:moveTo>
                    <a:pt x="534" y="1024"/>
                  </a:moveTo>
                  <a:lnTo>
                    <a:pt x="534" y="1031"/>
                  </a:lnTo>
                  <a:lnTo>
                    <a:pt x="534" y="1024"/>
                  </a:lnTo>
                  <a:lnTo>
                    <a:pt x="528" y="1024"/>
                  </a:lnTo>
                  <a:lnTo>
                    <a:pt x="534" y="1024"/>
                  </a:lnTo>
                  <a:close/>
                  <a:moveTo>
                    <a:pt x="860" y="1018"/>
                  </a:moveTo>
                  <a:lnTo>
                    <a:pt x="860" y="1011"/>
                  </a:lnTo>
                  <a:lnTo>
                    <a:pt x="860" y="1018"/>
                  </a:lnTo>
                  <a:close/>
                  <a:moveTo>
                    <a:pt x="847" y="1011"/>
                  </a:moveTo>
                  <a:lnTo>
                    <a:pt x="847" y="1005"/>
                  </a:lnTo>
                  <a:lnTo>
                    <a:pt x="847" y="1011"/>
                  </a:lnTo>
                  <a:close/>
                  <a:moveTo>
                    <a:pt x="619" y="1005"/>
                  </a:moveTo>
                  <a:lnTo>
                    <a:pt x="619" y="1011"/>
                  </a:lnTo>
                  <a:lnTo>
                    <a:pt x="619" y="1018"/>
                  </a:lnTo>
                  <a:lnTo>
                    <a:pt x="619" y="1024"/>
                  </a:lnTo>
                  <a:lnTo>
                    <a:pt x="619" y="1031"/>
                  </a:lnTo>
                  <a:lnTo>
                    <a:pt x="619" y="1037"/>
                  </a:lnTo>
                  <a:lnTo>
                    <a:pt x="619" y="1044"/>
                  </a:lnTo>
                  <a:lnTo>
                    <a:pt x="613" y="1044"/>
                  </a:lnTo>
                  <a:lnTo>
                    <a:pt x="613" y="1037"/>
                  </a:lnTo>
                  <a:lnTo>
                    <a:pt x="613" y="1044"/>
                  </a:lnTo>
                  <a:lnTo>
                    <a:pt x="606" y="1037"/>
                  </a:lnTo>
                  <a:lnTo>
                    <a:pt x="606" y="1044"/>
                  </a:lnTo>
                  <a:lnTo>
                    <a:pt x="613" y="1044"/>
                  </a:lnTo>
                  <a:lnTo>
                    <a:pt x="606" y="1044"/>
                  </a:lnTo>
                  <a:lnTo>
                    <a:pt x="600" y="1044"/>
                  </a:lnTo>
                  <a:lnTo>
                    <a:pt x="600" y="1037"/>
                  </a:lnTo>
                  <a:lnTo>
                    <a:pt x="600" y="1031"/>
                  </a:lnTo>
                  <a:lnTo>
                    <a:pt x="600" y="1024"/>
                  </a:lnTo>
                  <a:lnTo>
                    <a:pt x="600" y="1018"/>
                  </a:lnTo>
                  <a:lnTo>
                    <a:pt x="600" y="1011"/>
                  </a:lnTo>
                  <a:lnTo>
                    <a:pt x="593" y="1011"/>
                  </a:lnTo>
                  <a:lnTo>
                    <a:pt x="600" y="1005"/>
                  </a:lnTo>
                  <a:lnTo>
                    <a:pt x="606" y="1005"/>
                  </a:lnTo>
                  <a:lnTo>
                    <a:pt x="606" y="998"/>
                  </a:lnTo>
                  <a:lnTo>
                    <a:pt x="613" y="998"/>
                  </a:lnTo>
                  <a:lnTo>
                    <a:pt x="619" y="998"/>
                  </a:lnTo>
                  <a:lnTo>
                    <a:pt x="619" y="1005"/>
                  </a:lnTo>
                  <a:close/>
                  <a:moveTo>
                    <a:pt x="743" y="966"/>
                  </a:moveTo>
                  <a:lnTo>
                    <a:pt x="736" y="966"/>
                  </a:lnTo>
                  <a:lnTo>
                    <a:pt x="743" y="966"/>
                  </a:lnTo>
                  <a:close/>
                  <a:moveTo>
                    <a:pt x="632" y="966"/>
                  </a:moveTo>
                  <a:lnTo>
                    <a:pt x="626" y="966"/>
                  </a:lnTo>
                  <a:lnTo>
                    <a:pt x="632" y="966"/>
                  </a:lnTo>
                  <a:close/>
                  <a:moveTo>
                    <a:pt x="730" y="959"/>
                  </a:moveTo>
                  <a:lnTo>
                    <a:pt x="730" y="966"/>
                  </a:lnTo>
                  <a:lnTo>
                    <a:pt x="723" y="966"/>
                  </a:lnTo>
                  <a:lnTo>
                    <a:pt x="723" y="959"/>
                  </a:lnTo>
                  <a:lnTo>
                    <a:pt x="730" y="959"/>
                  </a:lnTo>
                  <a:close/>
                  <a:moveTo>
                    <a:pt x="613" y="966"/>
                  </a:moveTo>
                  <a:lnTo>
                    <a:pt x="619" y="972"/>
                  </a:lnTo>
                  <a:lnTo>
                    <a:pt x="613" y="966"/>
                  </a:lnTo>
                  <a:lnTo>
                    <a:pt x="619" y="972"/>
                  </a:lnTo>
                  <a:lnTo>
                    <a:pt x="619" y="979"/>
                  </a:lnTo>
                  <a:lnTo>
                    <a:pt x="613" y="985"/>
                  </a:lnTo>
                  <a:lnTo>
                    <a:pt x="613" y="992"/>
                  </a:lnTo>
                  <a:lnTo>
                    <a:pt x="613" y="998"/>
                  </a:lnTo>
                  <a:lnTo>
                    <a:pt x="613" y="992"/>
                  </a:lnTo>
                  <a:lnTo>
                    <a:pt x="606" y="992"/>
                  </a:lnTo>
                  <a:lnTo>
                    <a:pt x="606" y="985"/>
                  </a:lnTo>
                  <a:lnTo>
                    <a:pt x="600" y="985"/>
                  </a:lnTo>
                  <a:lnTo>
                    <a:pt x="606" y="985"/>
                  </a:lnTo>
                  <a:lnTo>
                    <a:pt x="606" y="979"/>
                  </a:lnTo>
                  <a:lnTo>
                    <a:pt x="600" y="979"/>
                  </a:lnTo>
                  <a:lnTo>
                    <a:pt x="606" y="979"/>
                  </a:lnTo>
                  <a:lnTo>
                    <a:pt x="606" y="972"/>
                  </a:lnTo>
                  <a:lnTo>
                    <a:pt x="600" y="972"/>
                  </a:lnTo>
                  <a:lnTo>
                    <a:pt x="606" y="972"/>
                  </a:lnTo>
                  <a:lnTo>
                    <a:pt x="606" y="966"/>
                  </a:lnTo>
                  <a:lnTo>
                    <a:pt x="613" y="966"/>
                  </a:lnTo>
                  <a:lnTo>
                    <a:pt x="613" y="959"/>
                  </a:lnTo>
                  <a:lnTo>
                    <a:pt x="619" y="966"/>
                  </a:lnTo>
                  <a:lnTo>
                    <a:pt x="613" y="966"/>
                  </a:lnTo>
                  <a:close/>
                  <a:moveTo>
                    <a:pt x="730" y="959"/>
                  </a:moveTo>
                  <a:lnTo>
                    <a:pt x="723" y="959"/>
                  </a:lnTo>
                  <a:lnTo>
                    <a:pt x="730" y="959"/>
                  </a:lnTo>
                  <a:close/>
                  <a:moveTo>
                    <a:pt x="730" y="952"/>
                  </a:moveTo>
                  <a:lnTo>
                    <a:pt x="723" y="952"/>
                  </a:lnTo>
                  <a:lnTo>
                    <a:pt x="730" y="952"/>
                  </a:lnTo>
                  <a:close/>
                  <a:moveTo>
                    <a:pt x="704" y="939"/>
                  </a:moveTo>
                  <a:lnTo>
                    <a:pt x="697" y="939"/>
                  </a:lnTo>
                  <a:lnTo>
                    <a:pt x="697" y="933"/>
                  </a:lnTo>
                  <a:lnTo>
                    <a:pt x="697" y="939"/>
                  </a:lnTo>
                  <a:lnTo>
                    <a:pt x="704" y="939"/>
                  </a:lnTo>
                  <a:close/>
                  <a:moveTo>
                    <a:pt x="697" y="926"/>
                  </a:moveTo>
                  <a:lnTo>
                    <a:pt x="704" y="926"/>
                  </a:lnTo>
                  <a:lnTo>
                    <a:pt x="697" y="926"/>
                  </a:lnTo>
                  <a:lnTo>
                    <a:pt x="704" y="926"/>
                  </a:lnTo>
                  <a:lnTo>
                    <a:pt x="704" y="933"/>
                  </a:lnTo>
                  <a:lnTo>
                    <a:pt x="697" y="933"/>
                  </a:lnTo>
                  <a:lnTo>
                    <a:pt x="697" y="926"/>
                  </a:lnTo>
                  <a:close/>
                  <a:moveTo>
                    <a:pt x="691" y="920"/>
                  </a:moveTo>
                  <a:lnTo>
                    <a:pt x="691" y="926"/>
                  </a:lnTo>
                  <a:lnTo>
                    <a:pt x="691" y="920"/>
                  </a:lnTo>
                  <a:lnTo>
                    <a:pt x="691" y="913"/>
                  </a:lnTo>
                  <a:lnTo>
                    <a:pt x="691" y="920"/>
                  </a:lnTo>
                  <a:close/>
                  <a:moveTo>
                    <a:pt x="697" y="920"/>
                  </a:moveTo>
                  <a:lnTo>
                    <a:pt x="691" y="920"/>
                  </a:lnTo>
                  <a:lnTo>
                    <a:pt x="691" y="913"/>
                  </a:lnTo>
                  <a:lnTo>
                    <a:pt x="697" y="913"/>
                  </a:lnTo>
                  <a:lnTo>
                    <a:pt x="697" y="920"/>
                  </a:lnTo>
                  <a:close/>
                  <a:moveTo>
                    <a:pt x="658" y="907"/>
                  </a:moveTo>
                  <a:lnTo>
                    <a:pt x="658" y="913"/>
                  </a:lnTo>
                  <a:lnTo>
                    <a:pt x="658" y="907"/>
                  </a:lnTo>
                  <a:close/>
                  <a:moveTo>
                    <a:pt x="456" y="900"/>
                  </a:moveTo>
                  <a:lnTo>
                    <a:pt x="450" y="900"/>
                  </a:lnTo>
                  <a:lnTo>
                    <a:pt x="450" y="894"/>
                  </a:lnTo>
                  <a:lnTo>
                    <a:pt x="456" y="900"/>
                  </a:lnTo>
                  <a:close/>
                  <a:moveTo>
                    <a:pt x="456" y="894"/>
                  </a:moveTo>
                  <a:lnTo>
                    <a:pt x="450" y="894"/>
                  </a:lnTo>
                  <a:lnTo>
                    <a:pt x="456" y="894"/>
                  </a:lnTo>
                  <a:close/>
                  <a:moveTo>
                    <a:pt x="443" y="829"/>
                  </a:moveTo>
                  <a:lnTo>
                    <a:pt x="437" y="829"/>
                  </a:lnTo>
                  <a:lnTo>
                    <a:pt x="437" y="822"/>
                  </a:lnTo>
                  <a:lnTo>
                    <a:pt x="443" y="829"/>
                  </a:lnTo>
                  <a:close/>
                  <a:moveTo>
                    <a:pt x="430" y="822"/>
                  </a:moveTo>
                  <a:lnTo>
                    <a:pt x="437" y="822"/>
                  </a:lnTo>
                  <a:lnTo>
                    <a:pt x="430" y="822"/>
                  </a:lnTo>
                  <a:close/>
                  <a:moveTo>
                    <a:pt x="456" y="796"/>
                  </a:moveTo>
                  <a:lnTo>
                    <a:pt x="450" y="796"/>
                  </a:lnTo>
                  <a:lnTo>
                    <a:pt x="450" y="789"/>
                  </a:lnTo>
                  <a:lnTo>
                    <a:pt x="456" y="789"/>
                  </a:lnTo>
                  <a:lnTo>
                    <a:pt x="456" y="796"/>
                  </a:lnTo>
                  <a:close/>
                  <a:moveTo>
                    <a:pt x="489" y="776"/>
                  </a:moveTo>
                  <a:lnTo>
                    <a:pt x="482" y="776"/>
                  </a:lnTo>
                  <a:lnTo>
                    <a:pt x="489" y="776"/>
                  </a:lnTo>
                  <a:close/>
                  <a:moveTo>
                    <a:pt x="528" y="770"/>
                  </a:moveTo>
                  <a:lnTo>
                    <a:pt x="534" y="770"/>
                  </a:lnTo>
                  <a:lnTo>
                    <a:pt x="528" y="770"/>
                  </a:lnTo>
                  <a:close/>
                  <a:moveTo>
                    <a:pt x="554" y="757"/>
                  </a:moveTo>
                  <a:lnTo>
                    <a:pt x="547" y="757"/>
                  </a:lnTo>
                  <a:lnTo>
                    <a:pt x="554" y="757"/>
                  </a:lnTo>
                  <a:lnTo>
                    <a:pt x="554" y="750"/>
                  </a:lnTo>
                  <a:lnTo>
                    <a:pt x="560" y="750"/>
                  </a:lnTo>
                  <a:lnTo>
                    <a:pt x="560" y="757"/>
                  </a:lnTo>
                  <a:lnTo>
                    <a:pt x="554" y="757"/>
                  </a:lnTo>
                  <a:close/>
                  <a:moveTo>
                    <a:pt x="554" y="750"/>
                  </a:moveTo>
                  <a:lnTo>
                    <a:pt x="554" y="757"/>
                  </a:lnTo>
                  <a:lnTo>
                    <a:pt x="547" y="757"/>
                  </a:lnTo>
                  <a:lnTo>
                    <a:pt x="547" y="750"/>
                  </a:lnTo>
                  <a:lnTo>
                    <a:pt x="554" y="750"/>
                  </a:lnTo>
                  <a:close/>
                  <a:moveTo>
                    <a:pt x="547" y="744"/>
                  </a:moveTo>
                  <a:lnTo>
                    <a:pt x="541" y="744"/>
                  </a:lnTo>
                  <a:lnTo>
                    <a:pt x="541" y="737"/>
                  </a:lnTo>
                  <a:lnTo>
                    <a:pt x="547" y="737"/>
                  </a:lnTo>
                  <a:lnTo>
                    <a:pt x="547" y="744"/>
                  </a:lnTo>
                  <a:close/>
                  <a:moveTo>
                    <a:pt x="411" y="731"/>
                  </a:moveTo>
                  <a:lnTo>
                    <a:pt x="411" y="737"/>
                  </a:lnTo>
                  <a:lnTo>
                    <a:pt x="404" y="737"/>
                  </a:lnTo>
                  <a:lnTo>
                    <a:pt x="404" y="731"/>
                  </a:lnTo>
                  <a:lnTo>
                    <a:pt x="411" y="731"/>
                  </a:lnTo>
                  <a:close/>
                  <a:moveTo>
                    <a:pt x="554" y="731"/>
                  </a:moveTo>
                  <a:lnTo>
                    <a:pt x="547" y="731"/>
                  </a:lnTo>
                  <a:lnTo>
                    <a:pt x="554" y="731"/>
                  </a:lnTo>
                  <a:close/>
                  <a:moveTo>
                    <a:pt x="404" y="718"/>
                  </a:moveTo>
                  <a:lnTo>
                    <a:pt x="397" y="718"/>
                  </a:lnTo>
                  <a:lnTo>
                    <a:pt x="397" y="711"/>
                  </a:lnTo>
                  <a:lnTo>
                    <a:pt x="404" y="711"/>
                  </a:lnTo>
                  <a:lnTo>
                    <a:pt x="404" y="718"/>
                  </a:lnTo>
                  <a:close/>
                  <a:moveTo>
                    <a:pt x="645" y="711"/>
                  </a:moveTo>
                  <a:lnTo>
                    <a:pt x="639" y="711"/>
                  </a:lnTo>
                  <a:lnTo>
                    <a:pt x="639" y="705"/>
                  </a:lnTo>
                  <a:lnTo>
                    <a:pt x="645" y="705"/>
                  </a:lnTo>
                  <a:lnTo>
                    <a:pt x="645" y="711"/>
                  </a:lnTo>
                  <a:close/>
                  <a:moveTo>
                    <a:pt x="678" y="705"/>
                  </a:moveTo>
                  <a:lnTo>
                    <a:pt x="678" y="711"/>
                  </a:lnTo>
                  <a:lnTo>
                    <a:pt x="671" y="711"/>
                  </a:lnTo>
                  <a:lnTo>
                    <a:pt x="671" y="705"/>
                  </a:lnTo>
                  <a:lnTo>
                    <a:pt x="678" y="705"/>
                  </a:lnTo>
                  <a:lnTo>
                    <a:pt x="671" y="705"/>
                  </a:lnTo>
                  <a:lnTo>
                    <a:pt x="678" y="705"/>
                  </a:lnTo>
                  <a:close/>
                  <a:moveTo>
                    <a:pt x="600" y="705"/>
                  </a:moveTo>
                  <a:lnTo>
                    <a:pt x="600" y="698"/>
                  </a:lnTo>
                  <a:lnTo>
                    <a:pt x="600" y="705"/>
                  </a:lnTo>
                  <a:close/>
                  <a:moveTo>
                    <a:pt x="645" y="698"/>
                  </a:moveTo>
                  <a:lnTo>
                    <a:pt x="652" y="698"/>
                  </a:lnTo>
                  <a:lnTo>
                    <a:pt x="652" y="705"/>
                  </a:lnTo>
                  <a:lnTo>
                    <a:pt x="645" y="705"/>
                  </a:lnTo>
                  <a:lnTo>
                    <a:pt x="645" y="698"/>
                  </a:lnTo>
                  <a:lnTo>
                    <a:pt x="639" y="698"/>
                  </a:lnTo>
                  <a:lnTo>
                    <a:pt x="645" y="698"/>
                  </a:lnTo>
                  <a:close/>
                  <a:moveTo>
                    <a:pt x="652" y="698"/>
                  </a:moveTo>
                  <a:lnTo>
                    <a:pt x="658" y="698"/>
                  </a:lnTo>
                  <a:lnTo>
                    <a:pt x="652" y="698"/>
                  </a:lnTo>
                  <a:lnTo>
                    <a:pt x="652" y="705"/>
                  </a:lnTo>
                  <a:lnTo>
                    <a:pt x="652" y="698"/>
                  </a:lnTo>
                  <a:close/>
                  <a:moveTo>
                    <a:pt x="632" y="698"/>
                  </a:moveTo>
                  <a:lnTo>
                    <a:pt x="626" y="698"/>
                  </a:lnTo>
                  <a:lnTo>
                    <a:pt x="632" y="698"/>
                  </a:lnTo>
                  <a:close/>
                  <a:moveTo>
                    <a:pt x="665" y="698"/>
                  </a:moveTo>
                  <a:lnTo>
                    <a:pt x="658" y="698"/>
                  </a:lnTo>
                  <a:lnTo>
                    <a:pt x="658" y="692"/>
                  </a:lnTo>
                  <a:lnTo>
                    <a:pt x="665" y="692"/>
                  </a:lnTo>
                  <a:lnTo>
                    <a:pt x="665" y="698"/>
                  </a:lnTo>
                  <a:close/>
                  <a:moveTo>
                    <a:pt x="632" y="698"/>
                  </a:moveTo>
                  <a:lnTo>
                    <a:pt x="632" y="692"/>
                  </a:lnTo>
                  <a:lnTo>
                    <a:pt x="632" y="698"/>
                  </a:lnTo>
                  <a:close/>
                  <a:moveTo>
                    <a:pt x="619" y="692"/>
                  </a:moveTo>
                  <a:lnTo>
                    <a:pt x="626" y="692"/>
                  </a:lnTo>
                  <a:lnTo>
                    <a:pt x="626" y="698"/>
                  </a:lnTo>
                  <a:lnTo>
                    <a:pt x="619" y="698"/>
                  </a:lnTo>
                  <a:lnTo>
                    <a:pt x="619" y="692"/>
                  </a:lnTo>
                  <a:close/>
                  <a:moveTo>
                    <a:pt x="639" y="698"/>
                  </a:moveTo>
                  <a:lnTo>
                    <a:pt x="632" y="698"/>
                  </a:lnTo>
                  <a:lnTo>
                    <a:pt x="639" y="698"/>
                  </a:lnTo>
                  <a:lnTo>
                    <a:pt x="639" y="692"/>
                  </a:lnTo>
                  <a:lnTo>
                    <a:pt x="639" y="698"/>
                  </a:lnTo>
                  <a:close/>
                  <a:moveTo>
                    <a:pt x="704" y="692"/>
                  </a:moveTo>
                  <a:lnTo>
                    <a:pt x="697" y="692"/>
                  </a:lnTo>
                  <a:lnTo>
                    <a:pt x="697" y="685"/>
                  </a:lnTo>
                  <a:lnTo>
                    <a:pt x="697" y="692"/>
                  </a:lnTo>
                  <a:lnTo>
                    <a:pt x="704" y="692"/>
                  </a:lnTo>
                  <a:close/>
                  <a:moveTo>
                    <a:pt x="365" y="692"/>
                  </a:moveTo>
                  <a:lnTo>
                    <a:pt x="371" y="692"/>
                  </a:lnTo>
                  <a:lnTo>
                    <a:pt x="378" y="692"/>
                  </a:lnTo>
                  <a:lnTo>
                    <a:pt x="384" y="698"/>
                  </a:lnTo>
                  <a:lnTo>
                    <a:pt x="384" y="705"/>
                  </a:lnTo>
                  <a:lnTo>
                    <a:pt x="391" y="705"/>
                  </a:lnTo>
                  <a:lnTo>
                    <a:pt x="391" y="711"/>
                  </a:lnTo>
                  <a:lnTo>
                    <a:pt x="391" y="705"/>
                  </a:lnTo>
                  <a:lnTo>
                    <a:pt x="384" y="705"/>
                  </a:lnTo>
                  <a:lnTo>
                    <a:pt x="384" y="711"/>
                  </a:lnTo>
                  <a:lnTo>
                    <a:pt x="384" y="718"/>
                  </a:lnTo>
                  <a:lnTo>
                    <a:pt x="378" y="718"/>
                  </a:lnTo>
                  <a:lnTo>
                    <a:pt x="378" y="724"/>
                  </a:lnTo>
                  <a:lnTo>
                    <a:pt x="378" y="731"/>
                  </a:lnTo>
                  <a:lnTo>
                    <a:pt x="378" y="737"/>
                  </a:lnTo>
                  <a:lnTo>
                    <a:pt x="378" y="744"/>
                  </a:lnTo>
                  <a:lnTo>
                    <a:pt x="378" y="750"/>
                  </a:lnTo>
                  <a:lnTo>
                    <a:pt x="378" y="757"/>
                  </a:lnTo>
                  <a:lnTo>
                    <a:pt x="371" y="757"/>
                  </a:lnTo>
                  <a:lnTo>
                    <a:pt x="378" y="757"/>
                  </a:lnTo>
                  <a:lnTo>
                    <a:pt x="371" y="757"/>
                  </a:lnTo>
                  <a:lnTo>
                    <a:pt x="365" y="757"/>
                  </a:lnTo>
                  <a:lnTo>
                    <a:pt x="365" y="763"/>
                  </a:lnTo>
                  <a:lnTo>
                    <a:pt x="358" y="763"/>
                  </a:lnTo>
                  <a:lnTo>
                    <a:pt x="352" y="763"/>
                  </a:lnTo>
                  <a:lnTo>
                    <a:pt x="352" y="770"/>
                  </a:lnTo>
                  <a:lnTo>
                    <a:pt x="345" y="770"/>
                  </a:lnTo>
                  <a:lnTo>
                    <a:pt x="345" y="763"/>
                  </a:lnTo>
                  <a:lnTo>
                    <a:pt x="345" y="770"/>
                  </a:lnTo>
                  <a:lnTo>
                    <a:pt x="339" y="770"/>
                  </a:lnTo>
                  <a:lnTo>
                    <a:pt x="339" y="776"/>
                  </a:lnTo>
                  <a:lnTo>
                    <a:pt x="332" y="776"/>
                  </a:lnTo>
                  <a:lnTo>
                    <a:pt x="326" y="776"/>
                  </a:lnTo>
                  <a:lnTo>
                    <a:pt x="326" y="770"/>
                  </a:lnTo>
                  <a:lnTo>
                    <a:pt x="326" y="776"/>
                  </a:lnTo>
                  <a:lnTo>
                    <a:pt x="319" y="776"/>
                  </a:lnTo>
                  <a:lnTo>
                    <a:pt x="326" y="770"/>
                  </a:lnTo>
                  <a:lnTo>
                    <a:pt x="319" y="770"/>
                  </a:lnTo>
                  <a:lnTo>
                    <a:pt x="326" y="770"/>
                  </a:lnTo>
                  <a:lnTo>
                    <a:pt x="326" y="763"/>
                  </a:lnTo>
                  <a:lnTo>
                    <a:pt x="326" y="770"/>
                  </a:lnTo>
                  <a:lnTo>
                    <a:pt x="319" y="770"/>
                  </a:lnTo>
                  <a:lnTo>
                    <a:pt x="313" y="770"/>
                  </a:lnTo>
                  <a:lnTo>
                    <a:pt x="313" y="763"/>
                  </a:lnTo>
                  <a:lnTo>
                    <a:pt x="319" y="763"/>
                  </a:lnTo>
                  <a:lnTo>
                    <a:pt x="326" y="763"/>
                  </a:lnTo>
                  <a:lnTo>
                    <a:pt x="319" y="763"/>
                  </a:lnTo>
                  <a:lnTo>
                    <a:pt x="313" y="763"/>
                  </a:lnTo>
                  <a:lnTo>
                    <a:pt x="313" y="757"/>
                  </a:lnTo>
                  <a:lnTo>
                    <a:pt x="319" y="757"/>
                  </a:lnTo>
                  <a:lnTo>
                    <a:pt x="326" y="757"/>
                  </a:lnTo>
                  <a:lnTo>
                    <a:pt x="326" y="750"/>
                  </a:lnTo>
                  <a:lnTo>
                    <a:pt x="332" y="750"/>
                  </a:lnTo>
                  <a:lnTo>
                    <a:pt x="339" y="750"/>
                  </a:lnTo>
                  <a:lnTo>
                    <a:pt x="332" y="744"/>
                  </a:lnTo>
                  <a:lnTo>
                    <a:pt x="332" y="750"/>
                  </a:lnTo>
                  <a:lnTo>
                    <a:pt x="326" y="750"/>
                  </a:lnTo>
                  <a:lnTo>
                    <a:pt x="319" y="750"/>
                  </a:lnTo>
                  <a:lnTo>
                    <a:pt x="326" y="750"/>
                  </a:lnTo>
                  <a:lnTo>
                    <a:pt x="326" y="744"/>
                  </a:lnTo>
                  <a:lnTo>
                    <a:pt x="332" y="744"/>
                  </a:lnTo>
                  <a:lnTo>
                    <a:pt x="326" y="744"/>
                  </a:lnTo>
                  <a:lnTo>
                    <a:pt x="332" y="737"/>
                  </a:lnTo>
                  <a:lnTo>
                    <a:pt x="339" y="737"/>
                  </a:lnTo>
                  <a:lnTo>
                    <a:pt x="332" y="737"/>
                  </a:lnTo>
                  <a:lnTo>
                    <a:pt x="326" y="737"/>
                  </a:lnTo>
                  <a:lnTo>
                    <a:pt x="326" y="731"/>
                  </a:lnTo>
                  <a:lnTo>
                    <a:pt x="326" y="737"/>
                  </a:lnTo>
                  <a:lnTo>
                    <a:pt x="319" y="731"/>
                  </a:lnTo>
                  <a:lnTo>
                    <a:pt x="326" y="731"/>
                  </a:lnTo>
                  <a:lnTo>
                    <a:pt x="319" y="731"/>
                  </a:lnTo>
                  <a:lnTo>
                    <a:pt x="319" y="724"/>
                  </a:lnTo>
                  <a:lnTo>
                    <a:pt x="326" y="724"/>
                  </a:lnTo>
                  <a:lnTo>
                    <a:pt x="319" y="724"/>
                  </a:lnTo>
                  <a:lnTo>
                    <a:pt x="326" y="724"/>
                  </a:lnTo>
                  <a:lnTo>
                    <a:pt x="326" y="718"/>
                  </a:lnTo>
                  <a:lnTo>
                    <a:pt x="319" y="724"/>
                  </a:lnTo>
                  <a:lnTo>
                    <a:pt x="319" y="718"/>
                  </a:lnTo>
                  <a:lnTo>
                    <a:pt x="326" y="718"/>
                  </a:lnTo>
                  <a:lnTo>
                    <a:pt x="319" y="718"/>
                  </a:lnTo>
                  <a:lnTo>
                    <a:pt x="319" y="711"/>
                  </a:lnTo>
                  <a:lnTo>
                    <a:pt x="319" y="718"/>
                  </a:lnTo>
                  <a:lnTo>
                    <a:pt x="319" y="711"/>
                  </a:lnTo>
                  <a:lnTo>
                    <a:pt x="326" y="711"/>
                  </a:lnTo>
                  <a:lnTo>
                    <a:pt x="332" y="711"/>
                  </a:lnTo>
                  <a:lnTo>
                    <a:pt x="339" y="711"/>
                  </a:lnTo>
                  <a:lnTo>
                    <a:pt x="345" y="711"/>
                  </a:lnTo>
                  <a:lnTo>
                    <a:pt x="339" y="711"/>
                  </a:lnTo>
                  <a:lnTo>
                    <a:pt x="345" y="705"/>
                  </a:lnTo>
                  <a:lnTo>
                    <a:pt x="339" y="705"/>
                  </a:lnTo>
                  <a:lnTo>
                    <a:pt x="339" y="698"/>
                  </a:lnTo>
                  <a:lnTo>
                    <a:pt x="345" y="698"/>
                  </a:lnTo>
                  <a:lnTo>
                    <a:pt x="345" y="692"/>
                  </a:lnTo>
                  <a:lnTo>
                    <a:pt x="352" y="692"/>
                  </a:lnTo>
                  <a:lnTo>
                    <a:pt x="358" y="692"/>
                  </a:lnTo>
                  <a:lnTo>
                    <a:pt x="352" y="692"/>
                  </a:lnTo>
                  <a:lnTo>
                    <a:pt x="358" y="685"/>
                  </a:lnTo>
                  <a:lnTo>
                    <a:pt x="358" y="692"/>
                  </a:lnTo>
                  <a:lnTo>
                    <a:pt x="358" y="698"/>
                  </a:lnTo>
                  <a:lnTo>
                    <a:pt x="358" y="692"/>
                  </a:lnTo>
                  <a:lnTo>
                    <a:pt x="358" y="685"/>
                  </a:lnTo>
                  <a:lnTo>
                    <a:pt x="365" y="685"/>
                  </a:lnTo>
                  <a:lnTo>
                    <a:pt x="365" y="692"/>
                  </a:lnTo>
                  <a:close/>
                  <a:moveTo>
                    <a:pt x="632" y="685"/>
                  </a:moveTo>
                  <a:lnTo>
                    <a:pt x="632" y="679"/>
                  </a:lnTo>
                  <a:lnTo>
                    <a:pt x="632" y="685"/>
                  </a:lnTo>
                  <a:lnTo>
                    <a:pt x="639" y="685"/>
                  </a:lnTo>
                  <a:lnTo>
                    <a:pt x="639" y="692"/>
                  </a:lnTo>
                  <a:lnTo>
                    <a:pt x="632" y="692"/>
                  </a:lnTo>
                  <a:lnTo>
                    <a:pt x="626" y="692"/>
                  </a:lnTo>
                  <a:lnTo>
                    <a:pt x="626" y="685"/>
                  </a:lnTo>
                  <a:lnTo>
                    <a:pt x="619" y="685"/>
                  </a:lnTo>
                  <a:lnTo>
                    <a:pt x="619" y="679"/>
                  </a:lnTo>
                  <a:lnTo>
                    <a:pt x="619" y="685"/>
                  </a:lnTo>
                  <a:lnTo>
                    <a:pt x="626" y="685"/>
                  </a:lnTo>
                  <a:lnTo>
                    <a:pt x="626" y="679"/>
                  </a:lnTo>
                  <a:lnTo>
                    <a:pt x="632" y="679"/>
                  </a:lnTo>
                  <a:lnTo>
                    <a:pt x="632" y="685"/>
                  </a:lnTo>
                  <a:close/>
                  <a:moveTo>
                    <a:pt x="789" y="685"/>
                  </a:moveTo>
                  <a:lnTo>
                    <a:pt x="795" y="685"/>
                  </a:lnTo>
                  <a:lnTo>
                    <a:pt x="795" y="679"/>
                  </a:lnTo>
                  <a:lnTo>
                    <a:pt x="795" y="685"/>
                  </a:lnTo>
                  <a:lnTo>
                    <a:pt x="789" y="685"/>
                  </a:lnTo>
                  <a:close/>
                  <a:moveTo>
                    <a:pt x="397" y="685"/>
                  </a:moveTo>
                  <a:lnTo>
                    <a:pt x="391" y="685"/>
                  </a:lnTo>
                  <a:lnTo>
                    <a:pt x="391" y="679"/>
                  </a:lnTo>
                  <a:lnTo>
                    <a:pt x="397" y="679"/>
                  </a:lnTo>
                  <a:lnTo>
                    <a:pt x="397" y="685"/>
                  </a:lnTo>
                  <a:close/>
                  <a:moveTo>
                    <a:pt x="397" y="679"/>
                  </a:moveTo>
                  <a:lnTo>
                    <a:pt x="391" y="672"/>
                  </a:lnTo>
                  <a:lnTo>
                    <a:pt x="397" y="672"/>
                  </a:lnTo>
                  <a:lnTo>
                    <a:pt x="397" y="679"/>
                  </a:lnTo>
                  <a:close/>
                  <a:moveTo>
                    <a:pt x="378" y="672"/>
                  </a:moveTo>
                  <a:lnTo>
                    <a:pt x="378" y="679"/>
                  </a:lnTo>
                  <a:lnTo>
                    <a:pt x="371" y="679"/>
                  </a:lnTo>
                  <a:lnTo>
                    <a:pt x="371" y="672"/>
                  </a:lnTo>
                  <a:lnTo>
                    <a:pt x="378" y="672"/>
                  </a:lnTo>
                  <a:close/>
                  <a:moveTo>
                    <a:pt x="632" y="672"/>
                  </a:moveTo>
                  <a:lnTo>
                    <a:pt x="632" y="679"/>
                  </a:lnTo>
                  <a:lnTo>
                    <a:pt x="632" y="672"/>
                  </a:lnTo>
                  <a:close/>
                  <a:moveTo>
                    <a:pt x="665" y="672"/>
                  </a:moveTo>
                  <a:lnTo>
                    <a:pt x="665" y="679"/>
                  </a:lnTo>
                  <a:lnTo>
                    <a:pt x="658" y="679"/>
                  </a:lnTo>
                  <a:lnTo>
                    <a:pt x="658" y="685"/>
                  </a:lnTo>
                  <a:lnTo>
                    <a:pt x="658" y="692"/>
                  </a:lnTo>
                  <a:lnTo>
                    <a:pt x="652" y="692"/>
                  </a:lnTo>
                  <a:lnTo>
                    <a:pt x="658" y="692"/>
                  </a:lnTo>
                  <a:lnTo>
                    <a:pt x="658" y="698"/>
                  </a:lnTo>
                  <a:lnTo>
                    <a:pt x="652" y="698"/>
                  </a:lnTo>
                  <a:lnTo>
                    <a:pt x="652" y="692"/>
                  </a:lnTo>
                  <a:lnTo>
                    <a:pt x="652" y="698"/>
                  </a:lnTo>
                  <a:lnTo>
                    <a:pt x="652" y="692"/>
                  </a:lnTo>
                  <a:lnTo>
                    <a:pt x="645" y="692"/>
                  </a:lnTo>
                  <a:lnTo>
                    <a:pt x="645" y="685"/>
                  </a:lnTo>
                  <a:lnTo>
                    <a:pt x="639" y="679"/>
                  </a:lnTo>
                  <a:lnTo>
                    <a:pt x="645" y="679"/>
                  </a:lnTo>
                  <a:lnTo>
                    <a:pt x="645" y="672"/>
                  </a:lnTo>
                  <a:lnTo>
                    <a:pt x="652" y="672"/>
                  </a:lnTo>
                  <a:lnTo>
                    <a:pt x="652" y="679"/>
                  </a:lnTo>
                  <a:lnTo>
                    <a:pt x="652" y="672"/>
                  </a:lnTo>
                  <a:lnTo>
                    <a:pt x="652" y="679"/>
                  </a:lnTo>
                  <a:lnTo>
                    <a:pt x="658" y="679"/>
                  </a:lnTo>
                  <a:lnTo>
                    <a:pt x="652" y="679"/>
                  </a:lnTo>
                  <a:lnTo>
                    <a:pt x="658" y="679"/>
                  </a:lnTo>
                  <a:lnTo>
                    <a:pt x="652" y="672"/>
                  </a:lnTo>
                  <a:lnTo>
                    <a:pt x="658" y="665"/>
                  </a:lnTo>
                  <a:lnTo>
                    <a:pt x="665" y="672"/>
                  </a:lnTo>
                  <a:close/>
                  <a:moveTo>
                    <a:pt x="384" y="672"/>
                  </a:moveTo>
                  <a:lnTo>
                    <a:pt x="384" y="679"/>
                  </a:lnTo>
                  <a:lnTo>
                    <a:pt x="378" y="679"/>
                  </a:lnTo>
                  <a:lnTo>
                    <a:pt x="378" y="672"/>
                  </a:lnTo>
                  <a:lnTo>
                    <a:pt x="384" y="672"/>
                  </a:lnTo>
                  <a:lnTo>
                    <a:pt x="384" y="665"/>
                  </a:lnTo>
                  <a:lnTo>
                    <a:pt x="384" y="672"/>
                  </a:lnTo>
                  <a:close/>
                  <a:moveTo>
                    <a:pt x="371" y="659"/>
                  </a:moveTo>
                  <a:lnTo>
                    <a:pt x="365" y="659"/>
                  </a:lnTo>
                  <a:lnTo>
                    <a:pt x="371" y="659"/>
                  </a:lnTo>
                  <a:close/>
                  <a:moveTo>
                    <a:pt x="384" y="659"/>
                  </a:moveTo>
                  <a:lnTo>
                    <a:pt x="384" y="665"/>
                  </a:lnTo>
                  <a:lnTo>
                    <a:pt x="378" y="665"/>
                  </a:lnTo>
                  <a:lnTo>
                    <a:pt x="378" y="659"/>
                  </a:lnTo>
                  <a:lnTo>
                    <a:pt x="378" y="665"/>
                  </a:lnTo>
                  <a:lnTo>
                    <a:pt x="378" y="659"/>
                  </a:lnTo>
                  <a:lnTo>
                    <a:pt x="378" y="652"/>
                  </a:lnTo>
                  <a:lnTo>
                    <a:pt x="378" y="659"/>
                  </a:lnTo>
                  <a:lnTo>
                    <a:pt x="384" y="659"/>
                  </a:lnTo>
                  <a:close/>
                  <a:moveTo>
                    <a:pt x="371" y="659"/>
                  </a:moveTo>
                  <a:lnTo>
                    <a:pt x="371" y="652"/>
                  </a:lnTo>
                  <a:lnTo>
                    <a:pt x="371" y="659"/>
                  </a:lnTo>
                  <a:close/>
                  <a:moveTo>
                    <a:pt x="606" y="652"/>
                  </a:moveTo>
                  <a:lnTo>
                    <a:pt x="600" y="652"/>
                  </a:lnTo>
                  <a:lnTo>
                    <a:pt x="606" y="652"/>
                  </a:lnTo>
                  <a:lnTo>
                    <a:pt x="606" y="646"/>
                  </a:lnTo>
                  <a:lnTo>
                    <a:pt x="606" y="652"/>
                  </a:lnTo>
                  <a:close/>
                  <a:moveTo>
                    <a:pt x="378" y="646"/>
                  </a:moveTo>
                  <a:lnTo>
                    <a:pt x="371" y="646"/>
                  </a:lnTo>
                  <a:lnTo>
                    <a:pt x="378" y="646"/>
                  </a:lnTo>
                  <a:close/>
                  <a:moveTo>
                    <a:pt x="645" y="639"/>
                  </a:moveTo>
                  <a:lnTo>
                    <a:pt x="639" y="639"/>
                  </a:lnTo>
                  <a:lnTo>
                    <a:pt x="645" y="639"/>
                  </a:lnTo>
                  <a:close/>
                  <a:moveTo>
                    <a:pt x="723" y="665"/>
                  </a:moveTo>
                  <a:lnTo>
                    <a:pt x="723" y="659"/>
                  </a:lnTo>
                  <a:lnTo>
                    <a:pt x="723" y="652"/>
                  </a:lnTo>
                  <a:lnTo>
                    <a:pt x="723" y="646"/>
                  </a:lnTo>
                  <a:lnTo>
                    <a:pt x="730" y="646"/>
                  </a:lnTo>
                  <a:lnTo>
                    <a:pt x="730" y="639"/>
                  </a:lnTo>
                  <a:lnTo>
                    <a:pt x="730" y="646"/>
                  </a:lnTo>
                  <a:lnTo>
                    <a:pt x="730" y="652"/>
                  </a:lnTo>
                  <a:lnTo>
                    <a:pt x="723" y="652"/>
                  </a:lnTo>
                  <a:lnTo>
                    <a:pt x="723" y="659"/>
                  </a:lnTo>
                  <a:lnTo>
                    <a:pt x="723" y="665"/>
                  </a:lnTo>
                  <a:close/>
                  <a:moveTo>
                    <a:pt x="365" y="639"/>
                  </a:moveTo>
                  <a:lnTo>
                    <a:pt x="358" y="639"/>
                  </a:lnTo>
                  <a:lnTo>
                    <a:pt x="365" y="646"/>
                  </a:lnTo>
                  <a:lnTo>
                    <a:pt x="358" y="646"/>
                  </a:lnTo>
                  <a:lnTo>
                    <a:pt x="358" y="639"/>
                  </a:lnTo>
                  <a:lnTo>
                    <a:pt x="365" y="639"/>
                  </a:lnTo>
                  <a:close/>
                  <a:moveTo>
                    <a:pt x="358" y="639"/>
                  </a:moveTo>
                  <a:lnTo>
                    <a:pt x="358" y="633"/>
                  </a:lnTo>
                  <a:lnTo>
                    <a:pt x="365" y="633"/>
                  </a:lnTo>
                  <a:lnTo>
                    <a:pt x="365" y="639"/>
                  </a:lnTo>
                  <a:lnTo>
                    <a:pt x="358" y="639"/>
                  </a:lnTo>
                  <a:close/>
                  <a:moveTo>
                    <a:pt x="378" y="639"/>
                  </a:moveTo>
                  <a:lnTo>
                    <a:pt x="378" y="633"/>
                  </a:lnTo>
                  <a:lnTo>
                    <a:pt x="384" y="633"/>
                  </a:lnTo>
                  <a:lnTo>
                    <a:pt x="378" y="639"/>
                  </a:lnTo>
                  <a:close/>
                  <a:moveTo>
                    <a:pt x="378" y="633"/>
                  </a:moveTo>
                  <a:lnTo>
                    <a:pt x="378" y="639"/>
                  </a:lnTo>
                  <a:lnTo>
                    <a:pt x="384" y="639"/>
                  </a:lnTo>
                  <a:lnTo>
                    <a:pt x="384" y="646"/>
                  </a:lnTo>
                  <a:lnTo>
                    <a:pt x="378" y="646"/>
                  </a:lnTo>
                  <a:lnTo>
                    <a:pt x="384" y="646"/>
                  </a:lnTo>
                  <a:lnTo>
                    <a:pt x="378" y="646"/>
                  </a:lnTo>
                  <a:lnTo>
                    <a:pt x="371" y="639"/>
                  </a:lnTo>
                  <a:lnTo>
                    <a:pt x="378" y="639"/>
                  </a:lnTo>
                  <a:lnTo>
                    <a:pt x="371" y="639"/>
                  </a:lnTo>
                  <a:lnTo>
                    <a:pt x="371" y="633"/>
                  </a:lnTo>
                  <a:lnTo>
                    <a:pt x="378" y="633"/>
                  </a:lnTo>
                  <a:lnTo>
                    <a:pt x="371" y="633"/>
                  </a:lnTo>
                  <a:lnTo>
                    <a:pt x="378" y="633"/>
                  </a:lnTo>
                  <a:close/>
                  <a:moveTo>
                    <a:pt x="365" y="633"/>
                  </a:moveTo>
                  <a:lnTo>
                    <a:pt x="358" y="633"/>
                  </a:lnTo>
                  <a:lnTo>
                    <a:pt x="365" y="633"/>
                  </a:lnTo>
                  <a:close/>
                  <a:moveTo>
                    <a:pt x="632" y="633"/>
                  </a:moveTo>
                  <a:lnTo>
                    <a:pt x="632" y="639"/>
                  </a:lnTo>
                  <a:lnTo>
                    <a:pt x="632" y="646"/>
                  </a:lnTo>
                  <a:lnTo>
                    <a:pt x="626" y="646"/>
                  </a:lnTo>
                  <a:lnTo>
                    <a:pt x="619" y="646"/>
                  </a:lnTo>
                  <a:lnTo>
                    <a:pt x="613" y="646"/>
                  </a:lnTo>
                  <a:lnTo>
                    <a:pt x="606" y="646"/>
                  </a:lnTo>
                  <a:lnTo>
                    <a:pt x="606" y="652"/>
                  </a:lnTo>
                  <a:lnTo>
                    <a:pt x="600" y="652"/>
                  </a:lnTo>
                  <a:lnTo>
                    <a:pt x="600" y="659"/>
                  </a:lnTo>
                  <a:lnTo>
                    <a:pt x="600" y="652"/>
                  </a:lnTo>
                  <a:lnTo>
                    <a:pt x="600" y="646"/>
                  </a:lnTo>
                  <a:lnTo>
                    <a:pt x="606" y="646"/>
                  </a:lnTo>
                  <a:lnTo>
                    <a:pt x="613" y="646"/>
                  </a:lnTo>
                  <a:lnTo>
                    <a:pt x="619" y="646"/>
                  </a:lnTo>
                  <a:lnTo>
                    <a:pt x="619" y="639"/>
                  </a:lnTo>
                  <a:lnTo>
                    <a:pt x="626" y="633"/>
                  </a:lnTo>
                  <a:lnTo>
                    <a:pt x="632" y="633"/>
                  </a:lnTo>
                  <a:close/>
                  <a:moveTo>
                    <a:pt x="750" y="652"/>
                  </a:moveTo>
                  <a:lnTo>
                    <a:pt x="750" y="646"/>
                  </a:lnTo>
                  <a:lnTo>
                    <a:pt x="750" y="639"/>
                  </a:lnTo>
                  <a:lnTo>
                    <a:pt x="750" y="633"/>
                  </a:lnTo>
                  <a:lnTo>
                    <a:pt x="750" y="626"/>
                  </a:lnTo>
                  <a:lnTo>
                    <a:pt x="756" y="626"/>
                  </a:lnTo>
                  <a:lnTo>
                    <a:pt x="763" y="626"/>
                  </a:lnTo>
                  <a:lnTo>
                    <a:pt x="763" y="633"/>
                  </a:lnTo>
                  <a:lnTo>
                    <a:pt x="756" y="633"/>
                  </a:lnTo>
                  <a:lnTo>
                    <a:pt x="756" y="639"/>
                  </a:lnTo>
                  <a:lnTo>
                    <a:pt x="756" y="646"/>
                  </a:lnTo>
                  <a:lnTo>
                    <a:pt x="750" y="646"/>
                  </a:lnTo>
                  <a:lnTo>
                    <a:pt x="750" y="652"/>
                  </a:lnTo>
                  <a:close/>
                  <a:moveTo>
                    <a:pt x="645" y="626"/>
                  </a:moveTo>
                  <a:lnTo>
                    <a:pt x="645" y="620"/>
                  </a:lnTo>
                  <a:lnTo>
                    <a:pt x="652" y="620"/>
                  </a:lnTo>
                  <a:lnTo>
                    <a:pt x="652" y="626"/>
                  </a:lnTo>
                  <a:lnTo>
                    <a:pt x="645" y="626"/>
                  </a:lnTo>
                  <a:close/>
                  <a:moveTo>
                    <a:pt x="652" y="620"/>
                  </a:moveTo>
                  <a:lnTo>
                    <a:pt x="645" y="620"/>
                  </a:lnTo>
                  <a:lnTo>
                    <a:pt x="652" y="620"/>
                  </a:lnTo>
                  <a:close/>
                  <a:moveTo>
                    <a:pt x="378" y="613"/>
                  </a:moveTo>
                  <a:lnTo>
                    <a:pt x="378" y="620"/>
                  </a:lnTo>
                  <a:lnTo>
                    <a:pt x="371" y="620"/>
                  </a:lnTo>
                  <a:lnTo>
                    <a:pt x="378" y="620"/>
                  </a:lnTo>
                  <a:lnTo>
                    <a:pt x="378" y="626"/>
                  </a:lnTo>
                  <a:lnTo>
                    <a:pt x="371" y="626"/>
                  </a:lnTo>
                  <a:lnTo>
                    <a:pt x="371" y="620"/>
                  </a:lnTo>
                  <a:lnTo>
                    <a:pt x="371" y="626"/>
                  </a:lnTo>
                  <a:lnTo>
                    <a:pt x="365" y="633"/>
                  </a:lnTo>
                  <a:lnTo>
                    <a:pt x="365" y="626"/>
                  </a:lnTo>
                  <a:lnTo>
                    <a:pt x="371" y="626"/>
                  </a:lnTo>
                  <a:lnTo>
                    <a:pt x="365" y="626"/>
                  </a:lnTo>
                  <a:lnTo>
                    <a:pt x="365" y="620"/>
                  </a:lnTo>
                  <a:lnTo>
                    <a:pt x="371" y="620"/>
                  </a:lnTo>
                  <a:lnTo>
                    <a:pt x="371" y="613"/>
                  </a:lnTo>
                  <a:lnTo>
                    <a:pt x="378" y="613"/>
                  </a:lnTo>
                  <a:close/>
                  <a:moveTo>
                    <a:pt x="821" y="607"/>
                  </a:moveTo>
                  <a:lnTo>
                    <a:pt x="828" y="613"/>
                  </a:lnTo>
                  <a:lnTo>
                    <a:pt x="821" y="613"/>
                  </a:lnTo>
                  <a:lnTo>
                    <a:pt x="815" y="620"/>
                  </a:lnTo>
                  <a:lnTo>
                    <a:pt x="808" y="620"/>
                  </a:lnTo>
                  <a:lnTo>
                    <a:pt x="808" y="626"/>
                  </a:lnTo>
                  <a:lnTo>
                    <a:pt x="808" y="620"/>
                  </a:lnTo>
                  <a:lnTo>
                    <a:pt x="802" y="620"/>
                  </a:lnTo>
                  <a:lnTo>
                    <a:pt x="802" y="613"/>
                  </a:lnTo>
                  <a:lnTo>
                    <a:pt x="808" y="613"/>
                  </a:lnTo>
                  <a:lnTo>
                    <a:pt x="802" y="613"/>
                  </a:lnTo>
                  <a:lnTo>
                    <a:pt x="808" y="613"/>
                  </a:lnTo>
                  <a:lnTo>
                    <a:pt x="808" y="607"/>
                  </a:lnTo>
                  <a:lnTo>
                    <a:pt x="815" y="607"/>
                  </a:lnTo>
                  <a:lnTo>
                    <a:pt x="821" y="607"/>
                  </a:lnTo>
                  <a:close/>
                  <a:moveTo>
                    <a:pt x="424" y="607"/>
                  </a:moveTo>
                  <a:lnTo>
                    <a:pt x="424" y="613"/>
                  </a:lnTo>
                  <a:lnTo>
                    <a:pt x="424" y="620"/>
                  </a:lnTo>
                  <a:lnTo>
                    <a:pt x="417" y="620"/>
                  </a:lnTo>
                  <a:lnTo>
                    <a:pt x="411" y="626"/>
                  </a:lnTo>
                  <a:lnTo>
                    <a:pt x="404" y="626"/>
                  </a:lnTo>
                  <a:lnTo>
                    <a:pt x="411" y="626"/>
                  </a:lnTo>
                  <a:lnTo>
                    <a:pt x="417" y="626"/>
                  </a:lnTo>
                  <a:lnTo>
                    <a:pt x="411" y="626"/>
                  </a:lnTo>
                  <a:lnTo>
                    <a:pt x="411" y="633"/>
                  </a:lnTo>
                  <a:lnTo>
                    <a:pt x="404" y="633"/>
                  </a:lnTo>
                  <a:lnTo>
                    <a:pt x="411" y="633"/>
                  </a:lnTo>
                  <a:lnTo>
                    <a:pt x="417" y="633"/>
                  </a:lnTo>
                  <a:lnTo>
                    <a:pt x="424" y="633"/>
                  </a:lnTo>
                  <a:lnTo>
                    <a:pt x="430" y="633"/>
                  </a:lnTo>
                  <a:lnTo>
                    <a:pt x="437" y="633"/>
                  </a:lnTo>
                  <a:lnTo>
                    <a:pt x="443" y="633"/>
                  </a:lnTo>
                  <a:lnTo>
                    <a:pt x="443" y="639"/>
                  </a:lnTo>
                  <a:lnTo>
                    <a:pt x="443" y="646"/>
                  </a:lnTo>
                  <a:lnTo>
                    <a:pt x="437" y="646"/>
                  </a:lnTo>
                  <a:lnTo>
                    <a:pt x="437" y="652"/>
                  </a:lnTo>
                  <a:lnTo>
                    <a:pt x="437" y="659"/>
                  </a:lnTo>
                  <a:lnTo>
                    <a:pt x="430" y="659"/>
                  </a:lnTo>
                  <a:lnTo>
                    <a:pt x="424" y="659"/>
                  </a:lnTo>
                  <a:lnTo>
                    <a:pt x="424" y="665"/>
                  </a:lnTo>
                  <a:lnTo>
                    <a:pt x="424" y="659"/>
                  </a:lnTo>
                  <a:lnTo>
                    <a:pt x="430" y="659"/>
                  </a:lnTo>
                  <a:lnTo>
                    <a:pt x="430" y="665"/>
                  </a:lnTo>
                  <a:lnTo>
                    <a:pt x="424" y="665"/>
                  </a:lnTo>
                  <a:lnTo>
                    <a:pt x="424" y="672"/>
                  </a:lnTo>
                  <a:lnTo>
                    <a:pt x="417" y="672"/>
                  </a:lnTo>
                  <a:lnTo>
                    <a:pt x="424" y="672"/>
                  </a:lnTo>
                  <a:lnTo>
                    <a:pt x="430" y="672"/>
                  </a:lnTo>
                  <a:lnTo>
                    <a:pt x="437" y="672"/>
                  </a:lnTo>
                  <a:lnTo>
                    <a:pt x="443" y="672"/>
                  </a:lnTo>
                  <a:lnTo>
                    <a:pt x="443" y="679"/>
                  </a:lnTo>
                  <a:lnTo>
                    <a:pt x="450" y="679"/>
                  </a:lnTo>
                  <a:lnTo>
                    <a:pt x="450" y="685"/>
                  </a:lnTo>
                  <a:lnTo>
                    <a:pt x="450" y="692"/>
                  </a:lnTo>
                  <a:lnTo>
                    <a:pt x="450" y="698"/>
                  </a:lnTo>
                  <a:lnTo>
                    <a:pt x="456" y="705"/>
                  </a:lnTo>
                  <a:lnTo>
                    <a:pt x="463" y="705"/>
                  </a:lnTo>
                  <a:lnTo>
                    <a:pt x="463" y="711"/>
                  </a:lnTo>
                  <a:lnTo>
                    <a:pt x="469" y="711"/>
                  </a:lnTo>
                  <a:lnTo>
                    <a:pt x="469" y="718"/>
                  </a:lnTo>
                  <a:lnTo>
                    <a:pt x="469" y="724"/>
                  </a:lnTo>
                  <a:lnTo>
                    <a:pt x="476" y="724"/>
                  </a:lnTo>
                  <a:lnTo>
                    <a:pt x="476" y="731"/>
                  </a:lnTo>
                  <a:lnTo>
                    <a:pt x="476" y="724"/>
                  </a:lnTo>
                  <a:lnTo>
                    <a:pt x="469" y="724"/>
                  </a:lnTo>
                  <a:lnTo>
                    <a:pt x="463" y="724"/>
                  </a:lnTo>
                  <a:lnTo>
                    <a:pt x="469" y="724"/>
                  </a:lnTo>
                  <a:lnTo>
                    <a:pt x="469" y="731"/>
                  </a:lnTo>
                  <a:lnTo>
                    <a:pt x="476" y="731"/>
                  </a:lnTo>
                  <a:lnTo>
                    <a:pt x="476" y="737"/>
                  </a:lnTo>
                  <a:lnTo>
                    <a:pt x="476" y="744"/>
                  </a:lnTo>
                  <a:lnTo>
                    <a:pt x="469" y="744"/>
                  </a:lnTo>
                  <a:lnTo>
                    <a:pt x="476" y="744"/>
                  </a:lnTo>
                  <a:lnTo>
                    <a:pt x="482" y="744"/>
                  </a:lnTo>
                  <a:lnTo>
                    <a:pt x="489" y="744"/>
                  </a:lnTo>
                  <a:lnTo>
                    <a:pt x="495" y="744"/>
                  </a:lnTo>
                  <a:lnTo>
                    <a:pt x="495" y="750"/>
                  </a:lnTo>
                  <a:lnTo>
                    <a:pt x="502" y="750"/>
                  </a:lnTo>
                  <a:lnTo>
                    <a:pt x="495" y="757"/>
                  </a:lnTo>
                  <a:lnTo>
                    <a:pt x="495" y="763"/>
                  </a:lnTo>
                  <a:lnTo>
                    <a:pt x="489" y="763"/>
                  </a:lnTo>
                  <a:lnTo>
                    <a:pt x="489" y="770"/>
                  </a:lnTo>
                  <a:lnTo>
                    <a:pt x="482" y="770"/>
                  </a:lnTo>
                  <a:lnTo>
                    <a:pt x="489" y="770"/>
                  </a:lnTo>
                  <a:lnTo>
                    <a:pt x="482" y="776"/>
                  </a:lnTo>
                  <a:lnTo>
                    <a:pt x="476" y="776"/>
                  </a:lnTo>
                  <a:lnTo>
                    <a:pt x="482" y="776"/>
                  </a:lnTo>
                  <a:lnTo>
                    <a:pt x="489" y="776"/>
                  </a:lnTo>
                  <a:lnTo>
                    <a:pt x="495" y="776"/>
                  </a:lnTo>
                  <a:lnTo>
                    <a:pt x="495" y="783"/>
                  </a:lnTo>
                  <a:lnTo>
                    <a:pt x="489" y="783"/>
                  </a:lnTo>
                  <a:lnTo>
                    <a:pt x="489" y="789"/>
                  </a:lnTo>
                  <a:lnTo>
                    <a:pt x="482" y="789"/>
                  </a:lnTo>
                  <a:lnTo>
                    <a:pt x="476" y="789"/>
                  </a:lnTo>
                  <a:lnTo>
                    <a:pt x="469" y="789"/>
                  </a:lnTo>
                  <a:lnTo>
                    <a:pt x="463" y="789"/>
                  </a:lnTo>
                  <a:lnTo>
                    <a:pt x="456" y="789"/>
                  </a:lnTo>
                  <a:lnTo>
                    <a:pt x="450" y="789"/>
                  </a:lnTo>
                  <a:lnTo>
                    <a:pt x="443" y="789"/>
                  </a:lnTo>
                  <a:lnTo>
                    <a:pt x="443" y="796"/>
                  </a:lnTo>
                  <a:lnTo>
                    <a:pt x="437" y="796"/>
                  </a:lnTo>
                  <a:lnTo>
                    <a:pt x="430" y="796"/>
                  </a:lnTo>
                  <a:lnTo>
                    <a:pt x="430" y="789"/>
                  </a:lnTo>
                  <a:lnTo>
                    <a:pt x="424" y="796"/>
                  </a:lnTo>
                  <a:lnTo>
                    <a:pt x="417" y="796"/>
                  </a:lnTo>
                  <a:lnTo>
                    <a:pt x="417" y="802"/>
                  </a:lnTo>
                  <a:lnTo>
                    <a:pt x="411" y="802"/>
                  </a:lnTo>
                  <a:lnTo>
                    <a:pt x="404" y="802"/>
                  </a:lnTo>
                  <a:lnTo>
                    <a:pt x="397" y="802"/>
                  </a:lnTo>
                  <a:lnTo>
                    <a:pt x="397" y="809"/>
                  </a:lnTo>
                  <a:lnTo>
                    <a:pt x="391" y="809"/>
                  </a:lnTo>
                  <a:lnTo>
                    <a:pt x="384" y="809"/>
                  </a:lnTo>
                  <a:lnTo>
                    <a:pt x="384" y="802"/>
                  </a:lnTo>
                  <a:lnTo>
                    <a:pt x="391" y="802"/>
                  </a:lnTo>
                  <a:lnTo>
                    <a:pt x="397" y="796"/>
                  </a:lnTo>
                  <a:lnTo>
                    <a:pt x="404" y="789"/>
                  </a:lnTo>
                  <a:lnTo>
                    <a:pt x="404" y="783"/>
                  </a:lnTo>
                  <a:lnTo>
                    <a:pt x="404" y="789"/>
                  </a:lnTo>
                  <a:lnTo>
                    <a:pt x="404" y="783"/>
                  </a:lnTo>
                  <a:lnTo>
                    <a:pt x="411" y="783"/>
                  </a:lnTo>
                  <a:lnTo>
                    <a:pt x="417" y="783"/>
                  </a:lnTo>
                  <a:lnTo>
                    <a:pt x="424" y="783"/>
                  </a:lnTo>
                  <a:lnTo>
                    <a:pt x="424" y="776"/>
                  </a:lnTo>
                  <a:lnTo>
                    <a:pt x="430" y="776"/>
                  </a:lnTo>
                  <a:lnTo>
                    <a:pt x="430" y="770"/>
                  </a:lnTo>
                  <a:lnTo>
                    <a:pt x="437" y="770"/>
                  </a:lnTo>
                  <a:lnTo>
                    <a:pt x="430" y="770"/>
                  </a:lnTo>
                  <a:lnTo>
                    <a:pt x="430" y="776"/>
                  </a:lnTo>
                  <a:lnTo>
                    <a:pt x="424" y="776"/>
                  </a:lnTo>
                  <a:lnTo>
                    <a:pt x="417" y="776"/>
                  </a:lnTo>
                  <a:lnTo>
                    <a:pt x="411" y="770"/>
                  </a:lnTo>
                  <a:lnTo>
                    <a:pt x="411" y="776"/>
                  </a:lnTo>
                  <a:lnTo>
                    <a:pt x="404" y="776"/>
                  </a:lnTo>
                  <a:lnTo>
                    <a:pt x="404" y="770"/>
                  </a:lnTo>
                  <a:lnTo>
                    <a:pt x="411" y="770"/>
                  </a:lnTo>
                  <a:lnTo>
                    <a:pt x="404" y="770"/>
                  </a:lnTo>
                  <a:lnTo>
                    <a:pt x="397" y="770"/>
                  </a:lnTo>
                  <a:lnTo>
                    <a:pt x="391" y="770"/>
                  </a:lnTo>
                  <a:lnTo>
                    <a:pt x="397" y="770"/>
                  </a:lnTo>
                  <a:lnTo>
                    <a:pt x="391" y="770"/>
                  </a:lnTo>
                  <a:lnTo>
                    <a:pt x="391" y="763"/>
                  </a:lnTo>
                  <a:lnTo>
                    <a:pt x="397" y="763"/>
                  </a:lnTo>
                  <a:lnTo>
                    <a:pt x="404" y="763"/>
                  </a:lnTo>
                  <a:lnTo>
                    <a:pt x="404" y="757"/>
                  </a:lnTo>
                  <a:lnTo>
                    <a:pt x="411" y="757"/>
                  </a:lnTo>
                  <a:lnTo>
                    <a:pt x="411" y="750"/>
                  </a:lnTo>
                  <a:lnTo>
                    <a:pt x="411" y="744"/>
                  </a:lnTo>
                  <a:lnTo>
                    <a:pt x="404" y="744"/>
                  </a:lnTo>
                  <a:lnTo>
                    <a:pt x="397" y="744"/>
                  </a:lnTo>
                  <a:lnTo>
                    <a:pt x="404" y="744"/>
                  </a:lnTo>
                  <a:lnTo>
                    <a:pt x="404" y="737"/>
                  </a:lnTo>
                  <a:lnTo>
                    <a:pt x="411" y="737"/>
                  </a:lnTo>
                  <a:lnTo>
                    <a:pt x="417" y="737"/>
                  </a:lnTo>
                  <a:lnTo>
                    <a:pt x="417" y="731"/>
                  </a:lnTo>
                  <a:lnTo>
                    <a:pt x="424" y="731"/>
                  </a:lnTo>
                  <a:lnTo>
                    <a:pt x="424" y="737"/>
                  </a:lnTo>
                  <a:lnTo>
                    <a:pt x="424" y="731"/>
                  </a:lnTo>
                  <a:lnTo>
                    <a:pt x="430" y="731"/>
                  </a:lnTo>
                  <a:lnTo>
                    <a:pt x="430" y="737"/>
                  </a:lnTo>
                  <a:lnTo>
                    <a:pt x="430" y="731"/>
                  </a:lnTo>
                  <a:lnTo>
                    <a:pt x="424" y="731"/>
                  </a:lnTo>
                  <a:lnTo>
                    <a:pt x="424" y="724"/>
                  </a:lnTo>
                  <a:lnTo>
                    <a:pt x="430" y="724"/>
                  </a:lnTo>
                  <a:lnTo>
                    <a:pt x="424" y="724"/>
                  </a:lnTo>
                  <a:lnTo>
                    <a:pt x="424" y="718"/>
                  </a:lnTo>
                  <a:lnTo>
                    <a:pt x="430" y="718"/>
                  </a:lnTo>
                  <a:lnTo>
                    <a:pt x="430" y="711"/>
                  </a:lnTo>
                  <a:lnTo>
                    <a:pt x="424" y="718"/>
                  </a:lnTo>
                  <a:lnTo>
                    <a:pt x="424" y="711"/>
                  </a:lnTo>
                  <a:lnTo>
                    <a:pt x="417" y="711"/>
                  </a:lnTo>
                  <a:lnTo>
                    <a:pt x="417" y="705"/>
                  </a:lnTo>
                  <a:lnTo>
                    <a:pt x="417" y="698"/>
                  </a:lnTo>
                  <a:lnTo>
                    <a:pt x="424" y="698"/>
                  </a:lnTo>
                  <a:lnTo>
                    <a:pt x="417" y="692"/>
                  </a:lnTo>
                  <a:lnTo>
                    <a:pt x="417" y="698"/>
                  </a:lnTo>
                  <a:lnTo>
                    <a:pt x="411" y="698"/>
                  </a:lnTo>
                  <a:lnTo>
                    <a:pt x="404" y="698"/>
                  </a:lnTo>
                  <a:lnTo>
                    <a:pt x="404" y="705"/>
                  </a:lnTo>
                  <a:lnTo>
                    <a:pt x="404" y="698"/>
                  </a:lnTo>
                  <a:lnTo>
                    <a:pt x="397" y="698"/>
                  </a:lnTo>
                  <a:lnTo>
                    <a:pt x="397" y="705"/>
                  </a:lnTo>
                  <a:lnTo>
                    <a:pt x="397" y="698"/>
                  </a:lnTo>
                  <a:lnTo>
                    <a:pt x="391" y="698"/>
                  </a:lnTo>
                  <a:lnTo>
                    <a:pt x="391" y="692"/>
                  </a:lnTo>
                  <a:lnTo>
                    <a:pt x="397" y="692"/>
                  </a:lnTo>
                  <a:lnTo>
                    <a:pt x="397" y="685"/>
                  </a:lnTo>
                  <a:lnTo>
                    <a:pt x="404" y="685"/>
                  </a:lnTo>
                  <a:lnTo>
                    <a:pt x="404" y="679"/>
                  </a:lnTo>
                  <a:lnTo>
                    <a:pt x="397" y="679"/>
                  </a:lnTo>
                  <a:lnTo>
                    <a:pt x="397" y="672"/>
                  </a:lnTo>
                  <a:lnTo>
                    <a:pt x="404" y="672"/>
                  </a:lnTo>
                  <a:lnTo>
                    <a:pt x="397" y="672"/>
                  </a:lnTo>
                  <a:lnTo>
                    <a:pt x="397" y="665"/>
                  </a:lnTo>
                  <a:lnTo>
                    <a:pt x="397" y="672"/>
                  </a:lnTo>
                  <a:lnTo>
                    <a:pt x="391" y="672"/>
                  </a:lnTo>
                  <a:lnTo>
                    <a:pt x="391" y="665"/>
                  </a:lnTo>
                  <a:lnTo>
                    <a:pt x="397" y="665"/>
                  </a:lnTo>
                  <a:lnTo>
                    <a:pt x="391" y="665"/>
                  </a:lnTo>
                  <a:lnTo>
                    <a:pt x="391" y="672"/>
                  </a:lnTo>
                  <a:lnTo>
                    <a:pt x="391" y="679"/>
                  </a:lnTo>
                  <a:lnTo>
                    <a:pt x="384" y="685"/>
                  </a:lnTo>
                  <a:lnTo>
                    <a:pt x="391" y="685"/>
                  </a:lnTo>
                  <a:lnTo>
                    <a:pt x="384" y="685"/>
                  </a:lnTo>
                  <a:lnTo>
                    <a:pt x="384" y="679"/>
                  </a:lnTo>
                  <a:lnTo>
                    <a:pt x="384" y="672"/>
                  </a:lnTo>
                  <a:lnTo>
                    <a:pt x="384" y="665"/>
                  </a:lnTo>
                  <a:lnTo>
                    <a:pt x="391" y="665"/>
                  </a:lnTo>
                  <a:lnTo>
                    <a:pt x="384" y="665"/>
                  </a:lnTo>
                  <a:lnTo>
                    <a:pt x="391" y="665"/>
                  </a:lnTo>
                  <a:lnTo>
                    <a:pt x="391" y="659"/>
                  </a:lnTo>
                  <a:lnTo>
                    <a:pt x="397" y="659"/>
                  </a:lnTo>
                  <a:lnTo>
                    <a:pt x="391" y="659"/>
                  </a:lnTo>
                  <a:lnTo>
                    <a:pt x="391" y="652"/>
                  </a:lnTo>
                  <a:lnTo>
                    <a:pt x="397" y="652"/>
                  </a:lnTo>
                  <a:lnTo>
                    <a:pt x="391" y="652"/>
                  </a:lnTo>
                  <a:lnTo>
                    <a:pt x="384" y="659"/>
                  </a:lnTo>
                  <a:lnTo>
                    <a:pt x="378" y="659"/>
                  </a:lnTo>
                  <a:lnTo>
                    <a:pt x="384" y="659"/>
                  </a:lnTo>
                  <a:lnTo>
                    <a:pt x="384" y="652"/>
                  </a:lnTo>
                  <a:lnTo>
                    <a:pt x="378" y="652"/>
                  </a:lnTo>
                  <a:lnTo>
                    <a:pt x="384" y="652"/>
                  </a:lnTo>
                  <a:lnTo>
                    <a:pt x="384" y="646"/>
                  </a:lnTo>
                  <a:lnTo>
                    <a:pt x="391" y="646"/>
                  </a:lnTo>
                  <a:lnTo>
                    <a:pt x="384" y="646"/>
                  </a:lnTo>
                  <a:lnTo>
                    <a:pt x="391" y="646"/>
                  </a:lnTo>
                  <a:lnTo>
                    <a:pt x="384" y="646"/>
                  </a:lnTo>
                  <a:lnTo>
                    <a:pt x="384" y="639"/>
                  </a:lnTo>
                  <a:lnTo>
                    <a:pt x="391" y="639"/>
                  </a:lnTo>
                  <a:lnTo>
                    <a:pt x="384" y="639"/>
                  </a:lnTo>
                  <a:lnTo>
                    <a:pt x="391" y="639"/>
                  </a:lnTo>
                  <a:lnTo>
                    <a:pt x="384" y="639"/>
                  </a:lnTo>
                  <a:lnTo>
                    <a:pt x="384" y="633"/>
                  </a:lnTo>
                  <a:lnTo>
                    <a:pt x="391" y="633"/>
                  </a:lnTo>
                  <a:lnTo>
                    <a:pt x="384" y="633"/>
                  </a:lnTo>
                  <a:lnTo>
                    <a:pt x="384" y="626"/>
                  </a:lnTo>
                  <a:lnTo>
                    <a:pt x="391" y="626"/>
                  </a:lnTo>
                  <a:lnTo>
                    <a:pt x="397" y="626"/>
                  </a:lnTo>
                  <a:lnTo>
                    <a:pt x="391" y="626"/>
                  </a:lnTo>
                  <a:lnTo>
                    <a:pt x="391" y="620"/>
                  </a:lnTo>
                  <a:lnTo>
                    <a:pt x="397" y="620"/>
                  </a:lnTo>
                  <a:lnTo>
                    <a:pt x="391" y="620"/>
                  </a:lnTo>
                  <a:lnTo>
                    <a:pt x="391" y="613"/>
                  </a:lnTo>
                  <a:lnTo>
                    <a:pt x="397" y="613"/>
                  </a:lnTo>
                  <a:lnTo>
                    <a:pt x="397" y="607"/>
                  </a:lnTo>
                  <a:lnTo>
                    <a:pt x="397" y="613"/>
                  </a:lnTo>
                  <a:lnTo>
                    <a:pt x="404" y="613"/>
                  </a:lnTo>
                  <a:lnTo>
                    <a:pt x="397" y="613"/>
                  </a:lnTo>
                  <a:lnTo>
                    <a:pt x="404" y="613"/>
                  </a:lnTo>
                  <a:lnTo>
                    <a:pt x="404" y="607"/>
                  </a:lnTo>
                  <a:lnTo>
                    <a:pt x="404" y="613"/>
                  </a:lnTo>
                  <a:lnTo>
                    <a:pt x="411" y="613"/>
                  </a:lnTo>
                  <a:lnTo>
                    <a:pt x="417" y="607"/>
                  </a:lnTo>
                  <a:lnTo>
                    <a:pt x="424" y="607"/>
                  </a:lnTo>
                  <a:close/>
                  <a:moveTo>
                    <a:pt x="828" y="613"/>
                  </a:moveTo>
                  <a:lnTo>
                    <a:pt x="821" y="607"/>
                  </a:lnTo>
                  <a:lnTo>
                    <a:pt x="828" y="607"/>
                  </a:lnTo>
                  <a:lnTo>
                    <a:pt x="828" y="613"/>
                  </a:lnTo>
                  <a:close/>
                  <a:moveTo>
                    <a:pt x="430" y="607"/>
                  </a:moveTo>
                  <a:lnTo>
                    <a:pt x="424" y="607"/>
                  </a:lnTo>
                  <a:lnTo>
                    <a:pt x="430" y="600"/>
                  </a:lnTo>
                  <a:lnTo>
                    <a:pt x="430" y="607"/>
                  </a:lnTo>
                  <a:close/>
                  <a:moveTo>
                    <a:pt x="424" y="607"/>
                  </a:moveTo>
                  <a:lnTo>
                    <a:pt x="417" y="600"/>
                  </a:lnTo>
                  <a:lnTo>
                    <a:pt x="424" y="600"/>
                  </a:lnTo>
                  <a:lnTo>
                    <a:pt x="424" y="607"/>
                  </a:lnTo>
                  <a:close/>
                  <a:moveTo>
                    <a:pt x="828" y="600"/>
                  </a:moveTo>
                  <a:lnTo>
                    <a:pt x="821" y="600"/>
                  </a:lnTo>
                  <a:lnTo>
                    <a:pt x="828" y="600"/>
                  </a:lnTo>
                  <a:close/>
                  <a:moveTo>
                    <a:pt x="815" y="600"/>
                  </a:moveTo>
                  <a:lnTo>
                    <a:pt x="821" y="600"/>
                  </a:lnTo>
                  <a:lnTo>
                    <a:pt x="821" y="607"/>
                  </a:lnTo>
                  <a:lnTo>
                    <a:pt x="821" y="600"/>
                  </a:lnTo>
                  <a:lnTo>
                    <a:pt x="821" y="607"/>
                  </a:lnTo>
                  <a:lnTo>
                    <a:pt x="815" y="607"/>
                  </a:lnTo>
                  <a:lnTo>
                    <a:pt x="815" y="600"/>
                  </a:lnTo>
                  <a:lnTo>
                    <a:pt x="808" y="600"/>
                  </a:lnTo>
                  <a:lnTo>
                    <a:pt x="815" y="600"/>
                  </a:lnTo>
                  <a:close/>
                  <a:moveTo>
                    <a:pt x="430" y="600"/>
                  </a:moveTo>
                  <a:lnTo>
                    <a:pt x="424" y="600"/>
                  </a:lnTo>
                  <a:lnTo>
                    <a:pt x="424" y="594"/>
                  </a:lnTo>
                  <a:lnTo>
                    <a:pt x="424" y="600"/>
                  </a:lnTo>
                  <a:lnTo>
                    <a:pt x="430" y="600"/>
                  </a:lnTo>
                  <a:close/>
                  <a:moveTo>
                    <a:pt x="430" y="594"/>
                  </a:moveTo>
                  <a:lnTo>
                    <a:pt x="437" y="594"/>
                  </a:lnTo>
                  <a:lnTo>
                    <a:pt x="430" y="594"/>
                  </a:lnTo>
                  <a:close/>
                  <a:moveTo>
                    <a:pt x="554" y="594"/>
                  </a:moveTo>
                  <a:lnTo>
                    <a:pt x="547" y="594"/>
                  </a:lnTo>
                  <a:lnTo>
                    <a:pt x="554" y="587"/>
                  </a:lnTo>
                  <a:lnTo>
                    <a:pt x="554" y="594"/>
                  </a:lnTo>
                  <a:close/>
                  <a:moveTo>
                    <a:pt x="743" y="594"/>
                  </a:moveTo>
                  <a:lnTo>
                    <a:pt x="736" y="587"/>
                  </a:lnTo>
                  <a:lnTo>
                    <a:pt x="743" y="587"/>
                  </a:lnTo>
                  <a:lnTo>
                    <a:pt x="743" y="594"/>
                  </a:lnTo>
                  <a:close/>
                  <a:moveTo>
                    <a:pt x="736" y="587"/>
                  </a:moveTo>
                  <a:lnTo>
                    <a:pt x="730" y="587"/>
                  </a:lnTo>
                  <a:lnTo>
                    <a:pt x="736" y="587"/>
                  </a:lnTo>
                  <a:close/>
                  <a:moveTo>
                    <a:pt x="639" y="711"/>
                  </a:moveTo>
                  <a:lnTo>
                    <a:pt x="639" y="718"/>
                  </a:lnTo>
                  <a:lnTo>
                    <a:pt x="645" y="718"/>
                  </a:lnTo>
                  <a:lnTo>
                    <a:pt x="652" y="718"/>
                  </a:lnTo>
                  <a:lnTo>
                    <a:pt x="652" y="711"/>
                  </a:lnTo>
                  <a:lnTo>
                    <a:pt x="658" y="711"/>
                  </a:lnTo>
                  <a:lnTo>
                    <a:pt x="665" y="705"/>
                  </a:lnTo>
                  <a:lnTo>
                    <a:pt x="671" y="705"/>
                  </a:lnTo>
                  <a:lnTo>
                    <a:pt x="665" y="711"/>
                  </a:lnTo>
                  <a:lnTo>
                    <a:pt x="665" y="705"/>
                  </a:lnTo>
                  <a:lnTo>
                    <a:pt x="665" y="711"/>
                  </a:lnTo>
                  <a:lnTo>
                    <a:pt x="658" y="711"/>
                  </a:lnTo>
                  <a:lnTo>
                    <a:pt x="665" y="711"/>
                  </a:lnTo>
                  <a:lnTo>
                    <a:pt x="671" y="711"/>
                  </a:lnTo>
                  <a:lnTo>
                    <a:pt x="678" y="711"/>
                  </a:lnTo>
                  <a:lnTo>
                    <a:pt x="678" y="718"/>
                  </a:lnTo>
                  <a:lnTo>
                    <a:pt x="678" y="711"/>
                  </a:lnTo>
                  <a:lnTo>
                    <a:pt x="684" y="718"/>
                  </a:lnTo>
                  <a:lnTo>
                    <a:pt x="684" y="724"/>
                  </a:lnTo>
                  <a:lnTo>
                    <a:pt x="691" y="724"/>
                  </a:lnTo>
                  <a:lnTo>
                    <a:pt x="697" y="724"/>
                  </a:lnTo>
                  <a:lnTo>
                    <a:pt x="691" y="724"/>
                  </a:lnTo>
                  <a:lnTo>
                    <a:pt x="691" y="718"/>
                  </a:lnTo>
                  <a:lnTo>
                    <a:pt x="691" y="724"/>
                  </a:lnTo>
                  <a:lnTo>
                    <a:pt x="691" y="718"/>
                  </a:lnTo>
                  <a:lnTo>
                    <a:pt x="684" y="718"/>
                  </a:lnTo>
                  <a:lnTo>
                    <a:pt x="684" y="724"/>
                  </a:lnTo>
                  <a:lnTo>
                    <a:pt x="684" y="718"/>
                  </a:lnTo>
                  <a:lnTo>
                    <a:pt x="684" y="711"/>
                  </a:lnTo>
                  <a:lnTo>
                    <a:pt x="684" y="718"/>
                  </a:lnTo>
                  <a:lnTo>
                    <a:pt x="691" y="718"/>
                  </a:lnTo>
                  <a:lnTo>
                    <a:pt x="697" y="718"/>
                  </a:lnTo>
                  <a:lnTo>
                    <a:pt x="704" y="718"/>
                  </a:lnTo>
                  <a:lnTo>
                    <a:pt x="704" y="711"/>
                  </a:lnTo>
                  <a:lnTo>
                    <a:pt x="710" y="711"/>
                  </a:lnTo>
                  <a:lnTo>
                    <a:pt x="717" y="711"/>
                  </a:lnTo>
                  <a:lnTo>
                    <a:pt x="723" y="705"/>
                  </a:lnTo>
                  <a:lnTo>
                    <a:pt x="730" y="705"/>
                  </a:lnTo>
                  <a:lnTo>
                    <a:pt x="736" y="698"/>
                  </a:lnTo>
                  <a:lnTo>
                    <a:pt x="743" y="698"/>
                  </a:lnTo>
                  <a:lnTo>
                    <a:pt x="750" y="698"/>
                  </a:lnTo>
                  <a:lnTo>
                    <a:pt x="756" y="698"/>
                  </a:lnTo>
                  <a:lnTo>
                    <a:pt x="756" y="705"/>
                  </a:lnTo>
                  <a:lnTo>
                    <a:pt x="756" y="698"/>
                  </a:lnTo>
                  <a:lnTo>
                    <a:pt x="750" y="698"/>
                  </a:lnTo>
                  <a:lnTo>
                    <a:pt x="750" y="705"/>
                  </a:lnTo>
                  <a:lnTo>
                    <a:pt x="756" y="705"/>
                  </a:lnTo>
                  <a:lnTo>
                    <a:pt x="756" y="711"/>
                  </a:lnTo>
                  <a:lnTo>
                    <a:pt x="763" y="711"/>
                  </a:lnTo>
                  <a:lnTo>
                    <a:pt x="769" y="711"/>
                  </a:lnTo>
                  <a:lnTo>
                    <a:pt x="769" y="705"/>
                  </a:lnTo>
                  <a:lnTo>
                    <a:pt x="769" y="711"/>
                  </a:lnTo>
                  <a:lnTo>
                    <a:pt x="763" y="711"/>
                  </a:lnTo>
                  <a:lnTo>
                    <a:pt x="769" y="711"/>
                  </a:lnTo>
                  <a:lnTo>
                    <a:pt x="776" y="705"/>
                  </a:lnTo>
                  <a:lnTo>
                    <a:pt x="776" y="711"/>
                  </a:lnTo>
                  <a:lnTo>
                    <a:pt x="782" y="711"/>
                  </a:lnTo>
                  <a:lnTo>
                    <a:pt x="789" y="711"/>
                  </a:lnTo>
                  <a:lnTo>
                    <a:pt x="795" y="711"/>
                  </a:lnTo>
                  <a:lnTo>
                    <a:pt x="802" y="711"/>
                  </a:lnTo>
                  <a:lnTo>
                    <a:pt x="808" y="711"/>
                  </a:lnTo>
                  <a:lnTo>
                    <a:pt x="815" y="711"/>
                  </a:lnTo>
                  <a:lnTo>
                    <a:pt x="821" y="711"/>
                  </a:lnTo>
                  <a:lnTo>
                    <a:pt x="815" y="711"/>
                  </a:lnTo>
                  <a:lnTo>
                    <a:pt x="815" y="705"/>
                  </a:lnTo>
                  <a:lnTo>
                    <a:pt x="815" y="698"/>
                  </a:lnTo>
                  <a:lnTo>
                    <a:pt x="821" y="698"/>
                  </a:lnTo>
                  <a:lnTo>
                    <a:pt x="815" y="698"/>
                  </a:lnTo>
                  <a:lnTo>
                    <a:pt x="815" y="692"/>
                  </a:lnTo>
                  <a:lnTo>
                    <a:pt x="808" y="692"/>
                  </a:lnTo>
                  <a:lnTo>
                    <a:pt x="802" y="692"/>
                  </a:lnTo>
                  <a:lnTo>
                    <a:pt x="795" y="692"/>
                  </a:lnTo>
                  <a:lnTo>
                    <a:pt x="795" y="685"/>
                  </a:lnTo>
                  <a:lnTo>
                    <a:pt x="795" y="692"/>
                  </a:lnTo>
                  <a:lnTo>
                    <a:pt x="795" y="685"/>
                  </a:lnTo>
                  <a:lnTo>
                    <a:pt x="795" y="679"/>
                  </a:lnTo>
                  <a:lnTo>
                    <a:pt x="789" y="672"/>
                  </a:lnTo>
                  <a:lnTo>
                    <a:pt x="795" y="672"/>
                  </a:lnTo>
                  <a:lnTo>
                    <a:pt x="789" y="672"/>
                  </a:lnTo>
                  <a:lnTo>
                    <a:pt x="789" y="665"/>
                  </a:lnTo>
                  <a:lnTo>
                    <a:pt x="789" y="659"/>
                  </a:lnTo>
                  <a:lnTo>
                    <a:pt x="795" y="659"/>
                  </a:lnTo>
                  <a:lnTo>
                    <a:pt x="789" y="659"/>
                  </a:lnTo>
                  <a:lnTo>
                    <a:pt x="789" y="652"/>
                  </a:lnTo>
                  <a:lnTo>
                    <a:pt x="795" y="652"/>
                  </a:lnTo>
                  <a:lnTo>
                    <a:pt x="789" y="652"/>
                  </a:lnTo>
                  <a:lnTo>
                    <a:pt x="795" y="652"/>
                  </a:lnTo>
                  <a:lnTo>
                    <a:pt x="795" y="646"/>
                  </a:lnTo>
                  <a:lnTo>
                    <a:pt x="795" y="639"/>
                  </a:lnTo>
                  <a:lnTo>
                    <a:pt x="802" y="639"/>
                  </a:lnTo>
                  <a:lnTo>
                    <a:pt x="802" y="633"/>
                  </a:lnTo>
                  <a:lnTo>
                    <a:pt x="808" y="633"/>
                  </a:lnTo>
                  <a:lnTo>
                    <a:pt x="815" y="633"/>
                  </a:lnTo>
                  <a:lnTo>
                    <a:pt x="815" y="626"/>
                  </a:lnTo>
                  <a:lnTo>
                    <a:pt x="815" y="633"/>
                  </a:lnTo>
                  <a:lnTo>
                    <a:pt x="821" y="639"/>
                  </a:lnTo>
                  <a:lnTo>
                    <a:pt x="828" y="646"/>
                  </a:lnTo>
                  <a:lnTo>
                    <a:pt x="834" y="646"/>
                  </a:lnTo>
                  <a:lnTo>
                    <a:pt x="841" y="646"/>
                  </a:lnTo>
                  <a:lnTo>
                    <a:pt x="841" y="639"/>
                  </a:lnTo>
                  <a:lnTo>
                    <a:pt x="841" y="633"/>
                  </a:lnTo>
                  <a:lnTo>
                    <a:pt x="841" y="626"/>
                  </a:lnTo>
                  <a:lnTo>
                    <a:pt x="841" y="620"/>
                  </a:lnTo>
                  <a:lnTo>
                    <a:pt x="847" y="620"/>
                  </a:lnTo>
                  <a:lnTo>
                    <a:pt x="847" y="613"/>
                  </a:lnTo>
                  <a:lnTo>
                    <a:pt x="841" y="613"/>
                  </a:lnTo>
                  <a:lnTo>
                    <a:pt x="841" y="620"/>
                  </a:lnTo>
                  <a:lnTo>
                    <a:pt x="834" y="620"/>
                  </a:lnTo>
                  <a:lnTo>
                    <a:pt x="834" y="613"/>
                  </a:lnTo>
                  <a:lnTo>
                    <a:pt x="828" y="613"/>
                  </a:lnTo>
                  <a:lnTo>
                    <a:pt x="828" y="607"/>
                  </a:lnTo>
                  <a:lnTo>
                    <a:pt x="834" y="607"/>
                  </a:lnTo>
                  <a:lnTo>
                    <a:pt x="828" y="607"/>
                  </a:lnTo>
                  <a:lnTo>
                    <a:pt x="828" y="600"/>
                  </a:lnTo>
                  <a:lnTo>
                    <a:pt x="834" y="600"/>
                  </a:lnTo>
                  <a:lnTo>
                    <a:pt x="828" y="600"/>
                  </a:lnTo>
                  <a:lnTo>
                    <a:pt x="828" y="594"/>
                  </a:lnTo>
                  <a:lnTo>
                    <a:pt x="834" y="594"/>
                  </a:lnTo>
                  <a:lnTo>
                    <a:pt x="834" y="587"/>
                  </a:lnTo>
                  <a:lnTo>
                    <a:pt x="841" y="587"/>
                  </a:lnTo>
                  <a:lnTo>
                    <a:pt x="841" y="594"/>
                  </a:lnTo>
                  <a:lnTo>
                    <a:pt x="841" y="587"/>
                  </a:lnTo>
                  <a:lnTo>
                    <a:pt x="847" y="587"/>
                  </a:lnTo>
                  <a:lnTo>
                    <a:pt x="854" y="587"/>
                  </a:lnTo>
                  <a:lnTo>
                    <a:pt x="860" y="587"/>
                  </a:lnTo>
                  <a:lnTo>
                    <a:pt x="860" y="581"/>
                  </a:lnTo>
                  <a:lnTo>
                    <a:pt x="860" y="587"/>
                  </a:lnTo>
                  <a:lnTo>
                    <a:pt x="860" y="581"/>
                  </a:lnTo>
                  <a:lnTo>
                    <a:pt x="867" y="587"/>
                  </a:lnTo>
                  <a:lnTo>
                    <a:pt x="873" y="587"/>
                  </a:lnTo>
                  <a:lnTo>
                    <a:pt x="880" y="587"/>
                  </a:lnTo>
                  <a:lnTo>
                    <a:pt x="886" y="587"/>
                  </a:lnTo>
                  <a:lnTo>
                    <a:pt x="893" y="587"/>
                  </a:lnTo>
                  <a:lnTo>
                    <a:pt x="899" y="587"/>
                  </a:lnTo>
                  <a:lnTo>
                    <a:pt x="899" y="594"/>
                  </a:lnTo>
                  <a:lnTo>
                    <a:pt x="893" y="594"/>
                  </a:lnTo>
                  <a:lnTo>
                    <a:pt x="893" y="600"/>
                  </a:lnTo>
                  <a:lnTo>
                    <a:pt x="886" y="600"/>
                  </a:lnTo>
                  <a:lnTo>
                    <a:pt x="886" y="607"/>
                  </a:lnTo>
                  <a:lnTo>
                    <a:pt x="893" y="607"/>
                  </a:lnTo>
                  <a:lnTo>
                    <a:pt x="893" y="613"/>
                  </a:lnTo>
                  <a:lnTo>
                    <a:pt x="886" y="613"/>
                  </a:lnTo>
                  <a:lnTo>
                    <a:pt x="886" y="620"/>
                  </a:lnTo>
                  <a:lnTo>
                    <a:pt x="893" y="620"/>
                  </a:lnTo>
                  <a:lnTo>
                    <a:pt x="893" y="626"/>
                  </a:lnTo>
                  <a:lnTo>
                    <a:pt x="886" y="633"/>
                  </a:lnTo>
                  <a:lnTo>
                    <a:pt x="893" y="633"/>
                  </a:lnTo>
                  <a:lnTo>
                    <a:pt x="893" y="639"/>
                  </a:lnTo>
                  <a:lnTo>
                    <a:pt x="893" y="646"/>
                  </a:lnTo>
                  <a:lnTo>
                    <a:pt x="893" y="652"/>
                  </a:lnTo>
                  <a:lnTo>
                    <a:pt x="899" y="652"/>
                  </a:lnTo>
                  <a:lnTo>
                    <a:pt x="899" y="659"/>
                  </a:lnTo>
                  <a:lnTo>
                    <a:pt x="899" y="665"/>
                  </a:lnTo>
                  <a:lnTo>
                    <a:pt x="899" y="672"/>
                  </a:lnTo>
                  <a:lnTo>
                    <a:pt x="906" y="672"/>
                  </a:lnTo>
                  <a:lnTo>
                    <a:pt x="906" y="665"/>
                  </a:lnTo>
                  <a:lnTo>
                    <a:pt x="906" y="672"/>
                  </a:lnTo>
                  <a:lnTo>
                    <a:pt x="912" y="672"/>
                  </a:lnTo>
                  <a:lnTo>
                    <a:pt x="919" y="672"/>
                  </a:lnTo>
                  <a:lnTo>
                    <a:pt x="919" y="679"/>
                  </a:lnTo>
                  <a:lnTo>
                    <a:pt x="926" y="679"/>
                  </a:lnTo>
                  <a:lnTo>
                    <a:pt x="926" y="672"/>
                  </a:lnTo>
                  <a:lnTo>
                    <a:pt x="932" y="672"/>
                  </a:lnTo>
                  <a:lnTo>
                    <a:pt x="932" y="679"/>
                  </a:lnTo>
                  <a:lnTo>
                    <a:pt x="939" y="679"/>
                  </a:lnTo>
                  <a:lnTo>
                    <a:pt x="945" y="679"/>
                  </a:lnTo>
                  <a:lnTo>
                    <a:pt x="945" y="685"/>
                  </a:lnTo>
                  <a:lnTo>
                    <a:pt x="939" y="685"/>
                  </a:lnTo>
                  <a:lnTo>
                    <a:pt x="939" y="692"/>
                  </a:lnTo>
                  <a:lnTo>
                    <a:pt x="945" y="692"/>
                  </a:lnTo>
                  <a:lnTo>
                    <a:pt x="945" y="698"/>
                  </a:lnTo>
                  <a:lnTo>
                    <a:pt x="939" y="698"/>
                  </a:lnTo>
                  <a:lnTo>
                    <a:pt x="945" y="698"/>
                  </a:lnTo>
                  <a:lnTo>
                    <a:pt x="945" y="705"/>
                  </a:lnTo>
                  <a:lnTo>
                    <a:pt x="945" y="711"/>
                  </a:lnTo>
                  <a:lnTo>
                    <a:pt x="952" y="711"/>
                  </a:lnTo>
                  <a:lnTo>
                    <a:pt x="952" y="718"/>
                  </a:lnTo>
                  <a:lnTo>
                    <a:pt x="958" y="718"/>
                  </a:lnTo>
                  <a:lnTo>
                    <a:pt x="958" y="724"/>
                  </a:lnTo>
                  <a:lnTo>
                    <a:pt x="952" y="724"/>
                  </a:lnTo>
                  <a:lnTo>
                    <a:pt x="958" y="724"/>
                  </a:lnTo>
                  <a:lnTo>
                    <a:pt x="965" y="724"/>
                  </a:lnTo>
                  <a:lnTo>
                    <a:pt x="965" y="731"/>
                  </a:lnTo>
                  <a:lnTo>
                    <a:pt x="971" y="731"/>
                  </a:lnTo>
                  <a:lnTo>
                    <a:pt x="965" y="731"/>
                  </a:lnTo>
                  <a:lnTo>
                    <a:pt x="965" y="737"/>
                  </a:lnTo>
                  <a:lnTo>
                    <a:pt x="958" y="737"/>
                  </a:lnTo>
                  <a:lnTo>
                    <a:pt x="952" y="737"/>
                  </a:lnTo>
                  <a:lnTo>
                    <a:pt x="945" y="737"/>
                  </a:lnTo>
                  <a:lnTo>
                    <a:pt x="952" y="744"/>
                  </a:lnTo>
                  <a:lnTo>
                    <a:pt x="952" y="750"/>
                  </a:lnTo>
                  <a:lnTo>
                    <a:pt x="952" y="757"/>
                  </a:lnTo>
                  <a:lnTo>
                    <a:pt x="958" y="757"/>
                  </a:lnTo>
                  <a:lnTo>
                    <a:pt x="958" y="763"/>
                  </a:lnTo>
                  <a:lnTo>
                    <a:pt x="965" y="763"/>
                  </a:lnTo>
                  <a:lnTo>
                    <a:pt x="965" y="757"/>
                  </a:lnTo>
                  <a:lnTo>
                    <a:pt x="971" y="757"/>
                  </a:lnTo>
                  <a:lnTo>
                    <a:pt x="978" y="757"/>
                  </a:lnTo>
                  <a:lnTo>
                    <a:pt x="984" y="757"/>
                  </a:lnTo>
                  <a:lnTo>
                    <a:pt x="991" y="757"/>
                  </a:lnTo>
                  <a:lnTo>
                    <a:pt x="991" y="763"/>
                  </a:lnTo>
                  <a:lnTo>
                    <a:pt x="991" y="770"/>
                  </a:lnTo>
                  <a:lnTo>
                    <a:pt x="997" y="770"/>
                  </a:lnTo>
                  <a:lnTo>
                    <a:pt x="991" y="770"/>
                  </a:lnTo>
                  <a:lnTo>
                    <a:pt x="991" y="776"/>
                  </a:lnTo>
                  <a:lnTo>
                    <a:pt x="997" y="783"/>
                  </a:lnTo>
                  <a:lnTo>
                    <a:pt x="1004" y="783"/>
                  </a:lnTo>
                  <a:lnTo>
                    <a:pt x="1010" y="783"/>
                  </a:lnTo>
                  <a:lnTo>
                    <a:pt x="1010" y="789"/>
                  </a:lnTo>
                  <a:lnTo>
                    <a:pt x="1010" y="796"/>
                  </a:lnTo>
                  <a:lnTo>
                    <a:pt x="1010" y="802"/>
                  </a:lnTo>
                  <a:lnTo>
                    <a:pt x="1017" y="802"/>
                  </a:lnTo>
                  <a:lnTo>
                    <a:pt x="1017" y="796"/>
                  </a:lnTo>
                  <a:lnTo>
                    <a:pt x="1023" y="796"/>
                  </a:lnTo>
                  <a:lnTo>
                    <a:pt x="1023" y="802"/>
                  </a:lnTo>
                  <a:lnTo>
                    <a:pt x="1030" y="802"/>
                  </a:lnTo>
                  <a:lnTo>
                    <a:pt x="1036" y="802"/>
                  </a:lnTo>
                  <a:lnTo>
                    <a:pt x="1036" y="796"/>
                  </a:lnTo>
                  <a:lnTo>
                    <a:pt x="1043" y="796"/>
                  </a:lnTo>
                  <a:lnTo>
                    <a:pt x="1043" y="802"/>
                  </a:lnTo>
                  <a:lnTo>
                    <a:pt x="1043" y="809"/>
                  </a:lnTo>
                  <a:lnTo>
                    <a:pt x="1049" y="809"/>
                  </a:lnTo>
                  <a:lnTo>
                    <a:pt x="1056" y="809"/>
                  </a:lnTo>
                  <a:lnTo>
                    <a:pt x="1062" y="809"/>
                  </a:lnTo>
                  <a:lnTo>
                    <a:pt x="1062" y="816"/>
                  </a:lnTo>
                  <a:lnTo>
                    <a:pt x="1069" y="816"/>
                  </a:lnTo>
                  <a:lnTo>
                    <a:pt x="1069" y="809"/>
                  </a:lnTo>
                  <a:lnTo>
                    <a:pt x="1069" y="816"/>
                  </a:lnTo>
                  <a:lnTo>
                    <a:pt x="1075" y="816"/>
                  </a:lnTo>
                  <a:lnTo>
                    <a:pt x="1082" y="816"/>
                  </a:lnTo>
                  <a:lnTo>
                    <a:pt x="1082" y="822"/>
                  </a:lnTo>
                  <a:lnTo>
                    <a:pt x="1082" y="829"/>
                  </a:lnTo>
                  <a:lnTo>
                    <a:pt x="1075" y="829"/>
                  </a:lnTo>
                  <a:lnTo>
                    <a:pt x="1075" y="835"/>
                  </a:lnTo>
                  <a:lnTo>
                    <a:pt x="1082" y="835"/>
                  </a:lnTo>
                  <a:lnTo>
                    <a:pt x="1075" y="835"/>
                  </a:lnTo>
                  <a:lnTo>
                    <a:pt x="1075" y="842"/>
                  </a:lnTo>
                  <a:lnTo>
                    <a:pt x="1082" y="848"/>
                  </a:lnTo>
                  <a:lnTo>
                    <a:pt x="1075" y="848"/>
                  </a:lnTo>
                  <a:lnTo>
                    <a:pt x="1075" y="855"/>
                  </a:lnTo>
                  <a:lnTo>
                    <a:pt x="1069" y="855"/>
                  </a:lnTo>
                  <a:lnTo>
                    <a:pt x="1062" y="855"/>
                  </a:lnTo>
                  <a:lnTo>
                    <a:pt x="1062" y="861"/>
                  </a:lnTo>
                  <a:lnTo>
                    <a:pt x="1056" y="861"/>
                  </a:lnTo>
                  <a:lnTo>
                    <a:pt x="1056" y="868"/>
                  </a:lnTo>
                  <a:lnTo>
                    <a:pt x="1049" y="868"/>
                  </a:lnTo>
                  <a:lnTo>
                    <a:pt x="1056" y="874"/>
                  </a:lnTo>
                  <a:lnTo>
                    <a:pt x="1049" y="874"/>
                  </a:lnTo>
                  <a:lnTo>
                    <a:pt x="1043" y="874"/>
                  </a:lnTo>
                  <a:lnTo>
                    <a:pt x="1036" y="874"/>
                  </a:lnTo>
                  <a:lnTo>
                    <a:pt x="1036" y="881"/>
                  </a:lnTo>
                  <a:lnTo>
                    <a:pt x="1030" y="881"/>
                  </a:lnTo>
                  <a:lnTo>
                    <a:pt x="1023" y="881"/>
                  </a:lnTo>
                  <a:lnTo>
                    <a:pt x="1017" y="881"/>
                  </a:lnTo>
                  <a:lnTo>
                    <a:pt x="1017" y="887"/>
                  </a:lnTo>
                  <a:lnTo>
                    <a:pt x="1010" y="887"/>
                  </a:lnTo>
                  <a:lnTo>
                    <a:pt x="1010" y="894"/>
                  </a:lnTo>
                  <a:lnTo>
                    <a:pt x="1004" y="894"/>
                  </a:lnTo>
                  <a:lnTo>
                    <a:pt x="1010" y="894"/>
                  </a:lnTo>
                  <a:lnTo>
                    <a:pt x="1010" y="887"/>
                  </a:lnTo>
                  <a:lnTo>
                    <a:pt x="1004" y="887"/>
                  </a:lnTo>
                  <a:lnTo>
                    <a:pt x="1010" y="887"/>
                  </a:lnTo>
                  <a:lnTo>
                    <a:pt x="1004" y="887"/>
                  </a:lnTo>
                  <a:lnTo>
                    <a:pt x="1004" y="894"/>
                  </a:lnTo>
                  <a:lnTo>
                    <a:pt x="997" y="894"/>
                  </a:lnTo>
                  <a:lnTo>
                    <a:pt x="991" y="894"/>
                  </a:lnTo>
                  <a:lnTo>
                    <a:pt x="991" y="887"/>
                  </a:lnTo>
                  <a:lnTo>
                    <a:pt x="991" y="894"/>
                  </a:lnTo>
                  <a:lnTo>
                    <a:pt x="984" y="894"/>
                  </a:lnTo>
                  <a:lnTo>
                    <a:pt x="991" y="894"/>
                  </a:lnTo>
                  <a:lnTo>
                    <a:pt x="991" y="900"/>
                  </a:lnTo>
                  <a:lnTo>
                    <a:pt x="991" y="894"/>
                  </a:lnTo>
                  <a:lnTo>
                    <a:pt x="997" y="894"/>
                  </a:lnTo>
                  <a:lnTo>
                    <a:pt x="997" y="900"/>
                  </a:lnTo>
                  <a:lnTo>
                    <a:pt x="1004" y="900"/>
                  </a:lnTo>
                  <a:lnTo>
                    <a:pt x="1004" y="907"/>
                  </a:lnTo>
                  <a:lnTo>
                    <a:pt x="1004" y="913"/>
                  </a:lnTo>
                  <a:lnTo>
                    <a:pt x="1010" y="913"/>
                  </a:lnTo>
                  <a:lnTo>
                    <a:pt x="1010" y="907"/>
                  </a:lnTo>
                  <a:lnTo>
                    <a:pt x="1004" y="907"/>
                  </a:lnTo>
                  <a:lnTo>
                    <a:pt x="1004" y="900"/>
                  </a:lnTo>
                  <a:lnTo>
                    <a:pt x="997" y="894"/>
                  </a:lnTo>
                  <a:lnTo>
                    <a:pt x="1004" y="894"/>
                  </a:lnTo>
                  <a:lnTo>
                    <a:pt x="1004" y="900"/>
                  </a:lnTo>
                  <a:lnTo>
                    <a:pt x="1004" y="907"/>
                  </a:lnTo>
                  <a:lnTo>
                    <a:pt x="1010" y="907"/>
                  </a:lnTo>
                  <a:lnTo>
                    <a:pt x="1010" y="913"/>
                  </a:lnTo>
                  <a:lnTo>
                    <a:pt x="1017" y="913"/>
                  </a:lnTo>
                  <a:lnTo>
                    <a:pt x="1017" y="907"/>
                  </a:lnTo>
                  <a:lnTo>
                    <a:pt x="1017" y="913"/>
                  </a:lnTo>
                  <a:lnTo>
                    <a:pt x="1017" y="907"/>
                  </a:lnTo>
                  <a:lnTo>
                    <a:pt x="1023" y="907"/>
                  </a:lnTo>
                  <a:lnTo>
                    <a:pt x="1030" y="907"/>
                  </a:lnTo>
                  <a:lnTo>
                    <a:pt x="1030" y="913"/>
                  </a:lnTo>
                  <a:lnTo>
                    <a:pt x="1023" y="913"/>
                  </a:lnTo>
                  <a:lnTo>
                    <a:pt x="1023" y="920"/>
                  </a:lnTo>
                  <a:lnTo>
                    <a:pt x="1017" y="920"/>
                  </a:lnTo>
                  <a:lnTo>
                    <a:pt x="1017" y="913"/>
                  </a:lnTo>
                  <a:lnTo>
                    <a:pt x="1010" y="913"/>
                  </a:lnTo>
                  <a:lnTo>
                    <a:pt x="1010" y="920"/>
                  </a:lnTo>
                  <a:lnTo>
                    <a:pt x="1004" y="920"/>
                  </a:lnTo>
                  <a:lnTo>
                    <a:pt x="997" y="920"/>
                  </a:lnTo>
                  <a:lnTo>
                    <a:pt x="997" y="926"/>
                  </a:lnTo>
                  <a:lnTo>
                    <a:pt x="991" y="926"/>
                  </a:lnTo>
                  <a:lnTo>
                    <a:pt x="991" y="933"/>
                  </a:lnTo>
                  <a:lnTo>
                    <a:pt x="984" y="933"/>
                  </a:lnTo>
                  <a:lnTo>
                    <a:pt x="984" y="926"/>
                  </a:lnTo>
                  <a:lnTo>
                    <a:pt x="978" y="926"/>
                  </a:lnTo>
                  <a:lnTo>
                    <a:pt x="984" y="926"/>
                  </a:lnTo>
                  <a:lnTo>
                    <a:pt x="984" y="920"/>
                  </a:lnTo>
                  <a:lnTo>
                    <a:pt x="984" y="913"/>
                  </a:lnTo>
                  <a:lnTo>
                    <a:pt x="978" y="913"/>
                  </a:lnTo>
                  <a:lnTo>
                    <a:pt x="971" y="913"/>
                  </a:lnTo>
                  <a:lnTo>
                    <a:pt x="965" y="913"/>
                  </a:lnTo>
                  <a:lnTo>
                    <a:pt x="965" y="907"/>
                  </a:lnTo>
                  <a:lnTo>
                    <a:pt x="971" y="907"/>
                  </a:lnTo>
                  <a:lnTo>
                    <a:pt x="971" y="900"/>
                  </a:lnTo>
                  <a:lnTo>
                    <a:pt x="978" y="900"/>
                  </a:lnTo>
                  <a:lnTo>
                    <a:pt x="984" y="900"/>
                  </a:lnTo>
                  <a:lnTo>
                    <a:pt x="984" y="894"/>
                  </a:lnTo>
                  <a:lnTo>
                    <a:pt x="978" y="894"/>
                  </a:lnTo>
                  <a:lnTo>
                    <a:pt x="971" y="894"/>
                  </a:lnTo>
                  <a:lnTo>
                    <a:pt x="965" y="894"/>
                  </a:lnTo>
                  <a:lnTo>
                    <a:pt x="958" y="894"/>
                  </a:lnTo>
                  <a:lnTo>
                    <a:pt x="958" y="887"/>
                  </a:lnTo>
                  <a:lnTo>
                    <a:pt x="958" y="894"/>
                  </a:lnTo>
                  <a:lnTo>
                    <a:pt x="958" y="887"/>
                  </a:lnTo>
                  <a:lnTo>
                    <a:pt x="952" y="887"/>
                  </a:lnTo>
                  <a:lnTo>
                    <a:pt x="958" y="887"/>
                  </a:lnTo>
                  <a:lnTo>
                    <a:pt x="952" y="887"/>
                  </a:lnTo>
                  <a:lnTo>
                    <a:pt x="958" y="887"/>
                  </a:lnTo>
                  <a:lnTo>
                    <a:pt x="965" y="887"/>
                  </a:lnTo>
                  <a:lnTo>
                    <a:pt x="965" y="881"/>
                  </a:lnTo>
                  <a:lnTo>
                    <a:pt x="971" y="881"/>
                  </a:lnTo>
                  <a:lnTo>
                    <a:pt x="965" y="881"/>
                  </a:lnTo>
                  <a:lnTo>
                    <a:pt x="965" y="887"/>
                  </a:lnTo>
                  <a:lnTo>
                    <a:pt x="965" y="881"/>
                  </a:lnTo>
                  <a:lnTo>
                    <a:pt x="958" y="881"/>
                  </a:lnTo>
                  <a:lnTo>
                    <a:pt x="958" y="887"/>
                  </a:lnTo>
                  <a:lnTo>
                    <a:pt x="958" y="881"/>
                  </a:lnTo>
                  <a:lnTo>
                    <a:pt x="958" y="874"/>
                  </a:lnTo>
                  <a:lnTo>
                    <a:pt x="958" y="868"/>
                  </a:lnTo>
                  <a:lnTo>
                    <a:pt x="952" y="868"/>
                  </a:lnTo>
                  <a:lnTo>
                    <a:pt x="958" y="868"/>
                  </a:lnTo>
                  <a:lnTo>
                    <a:pt x="958" y="874"/>
                  </a:lnTo>
                  <a:lnTo>
                    <a:pt x="958" y="881"/>
                  </a:lnTo>
                  <a:lnTo>
                    <a:pt x="952" y="881"/>
                  </a:lnTo>
                  <a:lnTo>
                    <a:pt x="945" y="881"/>
                  </a:lnTo>
                  <a:lnTo>
                    <a:pt x="939" y="887"/>
                  </a:lnTo>
                  <a:lnTo>
                    <a:pt x="939" y="894"/>
                  </a:lnTo>
                  <a:lnTo>
                    <a:pt x="932" y="900"/>
                  </a:lnTo>
                  <a:lnTo>
                    <a:pt x="926" y="900"/>
                  </a:lnTo>
                  <a:lnTo>
                    <a:pt x="926" y="907"/>
                  </a:lnTo>
                  <a:lnTo>
                    <a:pt x="926" y="900"/>
                  </a:lnTo>
                  <a:lnTo>
                    <a:pt x="919" y="900"/>
                  </a:lnTo>
                  <a:lnTo>
                    <a:pt x="919" y="907"/>
                  </a:lnTo>
                  <a:lnTo>
                    <a:pt x="926" y="907"/>
                  </a:lnTo>
                  <a:lnTo>
                    <a:pt x="926" y="913"/>
                  </a:lnTo>
                  <a:lnTo>
                    <a:pt x="919" y="913"/>
                  </a:lnTo>
                  <a:lnTo>
                    <a:pt x="926" y="913"/>
                  </a:lnTo>
                  <a:lnTo>
                    <a:pt x="926" y="920"/>
                  </a:lnTo>
                  <a:lnTo>
                    <a:pt x="919" y="920"/>
                  </a:lnTo>
                  <a:lnTo>
                    <a:pt x="912" y="920"/>
                  </a:lnTo>
                  <a:lnTo>
                    <a:pt x="912" y="926"/>
                  </a:lnTo>
                  <a:lnTo>
                    <a:pt x="906" y="926"/>
                  </a:lnTo>
                  <a:lnTo>
                    <a:pt x="912" y="926"/>
                  </a:lnTo>
                  <a:lnTo>
                    <a:pt x="912" y="933"/>
                  </a:lnTo>
                  <a:lnTo>
                    <a:pt x="906" y="933"/>
                  </a:lnTo>
                  <a:lnTo>
                    <a:pt x="906" y="939"/>
                  </a:lnTo>
                  <a:lnTo>
                    <a:pt x="906" y="946"/>
                  </a:lnTo>
                  <a:lnTo>
                    <a:pt x="906" y="952"/>
                  </a:lnTo>
                  <a:lnTo>
                    <a:pt x="899" y="952"/>
                  </a:lnTo>
                  <a:lnTo>
                    <a:pt x="899" y="959"/>
                  </a:lnTo>
                  <a:lnTo>
                    <a:pt x="893" y="959"/>
                  </a:lnTo>
                  <a:lnTo>
                    <a:pt x="893" y="966"/>
                  </a:lnTo>
                  <a:lnTo>
                    <a:pt x="893" y="972"/>
                  </a:lnTo>
                  <a:lnTo>
                    <a:pt x="886" y="972"/>
                  </a:lnTo>
                  <a:lnTo>
                    <a:pt x="893" y="972"/>
                  </a:lnTo>
                  <a:lnTo>
                    <a:pt x="893" y="979"/>
                  </a:lnTo>
                  <a:lnTo>
                    <a:pt x="899" y="979"/>
                  </a:lnTo>
                  <a:lnTo>
                    <a:pt x="899" y="985"/>
                  </a:lnTo>
                  <a:lnTo>
                    <a:pt x="893" y="985"/>
                  </a:lnTo>
                  <a:lnTo>
                    <a:pt x="886" y="985"/>
                  </a:lnTo>
                  <a:lnTo>
                    <a:pt x="886" y="979"/>
                  </a:lnTo>
                  <a:lnTo>
                    <a:pt x="880" y="979"/>
                  </a:lnTo>
                  <a:lnTo>
                    <a:pt x="880" y="985"/>
                  </a:lnTo>
                  <a:lnTo>
                    <a:pt x="880" y="979"/>
                  </a:lnTo>
                  <a:lnTo>
                    <a:pt x="873" y="985"/>
                  </a:lnTo>
                  <a:lnTo>
                    <a:pt x="873" y="992"/>
                  </a:lnTo>
                  <a:lnTo>
                    <a:pt x="880" y="992"/>
                  </a:lnTo>
                  <a:lnTo>
                    <a:pt x="880" y="998"/>
                  </a:lnTo>
                  <a:lnTo>
                    <a:pt x="873" y="998"/>
                  </a:lnTo>
                  <a:lnTo>
                    <a:pt x="873" y="1005"/>
                  </a:lnTo>
                  <a:lnTo>
                    <a:pt x="867" y="1005"/>
                  </a:lnTo>
                  <a:lnTo>
                    <a:pt x="867" y="1011"/>
                  </a:lnTo>
                  <a:lnTo>
                    <a:pt x="867" y="1005"/>
                  </a:lnTo>
                  <a:lnTo>
                    <a:pt x="860" y="1005"/>
                  </a:lnTo>
                  <a:lnTo>
                    <a:pt x="854" y="1005"/>
                  </a:lnTo>
                  <a:lnTo>
                    <a:pt x="847" y="1005"/>
                  </a:lnTo>
                  <a:lnTo>
                    <a:pt x="841" y="1005"/>
                  </a:lnTo>
                  <a:lnTo>
                    <a:pt x="841" y="1011"/>
                  </a:lnTo>
                  <a:lnTo>
                    <a:pt x="834" y="1011"/>
                  </a:lnTo>
                  <a:lnTo>
                    <a:pt x="834" y="1005"/>
                  </a:lnTo>
                  <a:lnTo>
                    <a:pt x="834" y="1011"/>
                  </a:lnTo>
                  <a:lnTo>
                    <a:pt x="834" y="1018"/>
                  </a:lnTo>
                  <a:lnTo>
                    <a:pt x="841" y="1018"/>
                  </a:lnTo>
                  <a:lnTo>
                    <a:pt x="841" y="1024"/>
                  </a:lnTo>
                  <a:lnTo>
                    <a:pt x="841" y="1018"/>
                  </a:lnTo>
                  <a:lnTo>
                    <a:pt x="834" y="1018"/>
                  </a:lnTo>
                  <a:lnTo>
                    <a:pt x="834" y="1024"/>
                  </a:lnTo>
                  <a:lnTo>
                    <a:pt x="834" y="1018"/>
                  </a:lnTo>
                  <a:lnTo>
                    <a:pt x="828" y="1018"/>
                  </a:lnTo>
                  <a:lnTo>
                    <a:pt x="828" y="1024"/>
                  </a:lnTo>
                  <a:lnTo>
                    <a:pt x="834" y="1024"/>
                  </a:lnTo>
                  <a:lnTo>
                    <a:pt x="828" y="1024"/>
                  </a:lnTo>
                  <a:lnTo>
                    <a:pt x="828" y="1018"/>
                  </a:lnTo>
                  <a:lnTo>
                    <a:pt x="821" y="1018"/>
                  </a:lnTo>
                  <a:lnTo>
                    <a:pt x="821" y="1011"/>
                  </a:lnTo>
                  <a:lnTo>
                    <a:pt x="815" y="1011"/>
                  </a:lnTo>
                  <a:lnTo>
                    <a:pt x="815" y="1018"/>
                  </a:lnTo>
                  <a:lnTo>
                    <a:pt x="815" y="1024"/>
                  </a:lnTo>
                  <a:lnTo>
                    <a:pt x="821" y="1031"/>
                  </a:lnTo>
                  <a:lnTo>
                    <a:pt x="821" y="1037"/>
                  </a:lnTo>
                  <a:lnTo>
                    <a:pt x="828" y="1037"/>
                  </a:lnTo>
                  <a:lnTo>
                    <a:pt x="828" y="1044"/>
                  </a:lnTo>
                  <a:lnTo>
                    <a:pt x="821" y="1044"/>
                  </a:lnTo>
                  <a:lnTo>
                    <a:pt x="828" y="1044"/>
                  </a:lnTo>
                  <a:lnTo>
                    <a:pt x="821" y="1037"/>
                  </a:lnTo>
                  <a:lnTo>
                    <a:pt x="821" y="1044"/>
                  </a:lnTo>
                  <a:lnTo>
                    <a:pt x="815" y="1050"/>
                  </a:lnTo>
                  <a:lnTo>
                    <a:pt x="815" y="1044"/>
                  </a:lnTo>
                  <a:lnTo>
                    <a:pt x="815" y="1050"/>
                  </a:lnTo>
                  <a:lnTo>
                    <a:pt x="821" y="1050"/>
                  </a:lnTo>
                  <a:lnTo>
                    <a:pt x="828" y="1050"/>
                  </a:lnTo>
                  <a:lnTo>
                    <a:pt x="828" y="1057"/>
                  </a:lnTo>
                  <a:lnTo>
                    <a:pt x="834" y="1057"/>
                  </a:lnTo>
                  <a:lnTo>
                    <a:pt x="841" y="1063"/>
                  </a:lnTo>
                  <a:lnTo>
                    <a:pt x="834" y="1063"/>
                  </a:lnTo>
                  <a:lnTo>
                    <a:pt x="834" y="1070"/>
                  </a:lnTo>
                  <a:lnTo>
                    <a:pt x="841" y="1070"/>
                  </a:lnTo>
                  <a:lnTo>
                    <a:pt x="834" y="1070"/>
                  </a:lnTo>
                  <a:lnTo>
                    <a:pt x="828" y="1063"/>
                  </a:lnTo>
                  <a:lnTo>
                    <a:pt x="821" y="1063"/>
                  </a:lnTo>
                  <a:lnTo>
                    <a:pt x="821" y="1070"/>
                  </a:lnTo>
                  <a:lnTo>
                    <a:pt x="821" y="1076"/>
                  </a:lnTo>
                  <a:lnTo>
                    <a:pt x="828" y="1076"/>
                  </a:lnTo>
                  <a:lnTo>
                    <a:pt x="821" y="1076"/>
                  </a:lnTo>
                  <a:lnTo>
                    <a:pt x="815" y="1076"/>
                  </a:lnTo>
                  <a:lnTo>
                    <a:pt x="821" y="1076"/>
                  </a:lnTo>
                  <a:lnTo>
                    <a:pt x="821" y="1083"/>
                  </a:lnTo>
                  <a:lnTo>
                    <a:pt x="821" y="1089"/>
                  </a:lnTo>
                  <a:lnTo>
                    <a:pt x="821" y="1096"/>
                  </a:lnTo>
                  <a:lnTo>
                    <a:pt x="828" y="1096"/>
                  </a:lnTo>
                  <a:lnTo>
                    <a:pt x="821" y="1096"/>
                  </a:lnTo>
                  <a:lnTo>
                    <a:pt x="821" y="1089"/>
                  </a:lnTo>
                  <a:lnTo>
                    <a:pt x="815" y="1089"/>
                  </a:lnTo>
                  <a:lnTo>
                    <a:pt x="815" y="1096"/>
                  </a:lnTo>
                  <a:lnTo>
                    <a:pt x="815" y="1089"/>
                  </a:lnTo>
                  <a:lnTo>
                    <a:pt x="808" y="1089"/>
                  </a:lnTo>
                  <a:lnTo>
                    <a:pt x="808" y="1083"/>
                  </a:lnTo>
                  <a:lnTo>
                    <a:pt x="808" y="1089"/>
                  </a:lnTo>
                  <a:lnTo>
                    <a:pt x="802" y="1089"/>
                  </a:lnTo>
                  <a:lnTo>
                    <a:pt x="802" y="1083"/>
                  </a:lnTo>
                  <a:lnTo>
                    <a:pt x="802" y="1076"/>
                  </a:lnTo>
                  <a:lnTo>
                    <a:pt x="795" y="1070"/>
                  </a:lnTo>
                  <a:lnTo>
                    <a:pt x="795" y="1063"/>
                  </a:lnTo>
                  <a:lnTo>
                    <a:pt x="802" y="1063"/>
                  </a:lnTo>
                  <a:lnTo>
                    <a:pt x="802" y="1057"/>
                  </a:lnTo>
                  <a:lnTo>
                    <a:pt x="808" y="1057"/>
                  </a:lnTo>
                  <a:lnTo>
                    <a:pt x="808" y="1063"/>
                  </a:lnTo>
                  <a:lnTo>
                    <a:pt x="815" y="1063"/>
                  </a:lnTo>
                  <a:lnTo>
                    <a:pt x="821" y="1063"/>
                  </a:lnTo>
                  <a:lnTo>
                    <a:pt x="828" y="1063"/>
                  </a:lnTo>
                  <a:lnTo>
                    <a:pt x="821" y="1063"/>
                  </a:lnTo>
                  <a:lnTo>
                    <a:pt x="815" y="1057"/>
                  </a:lnTo>
                  <a:lnTo>
                    <a:pt x="808" y="1057"/>
                  </a:lnTo>
                  <a:lnTo>
                    <a:pt x="802" y="1057"/>
                  </a:lnTo>
                  <a:lnTo>
                    <a:pt x="795" y="1057"/>
                  </a:lnTo>
                  <a:lnTo>
                    <a:pt x="789" y="1050"/>
                  </a:lnTo>
                  <a:lnTo>
                    <a:pt x="789" y="1044"/>
                  </a:lnTo>
                  <a:lnTo>
                    <a:pt x="795" y="1050"/>
                  </a:lnTo>
                  <a:lnTo>
                    <a:pt x="795" y="1044"/>
                  </a:lnTo>
                  <a:lnTo>
                    <a:pt x="789" y="1044"/>
                  </a:lnTo>
                  <a:lnTo>
                    <a:pt x="782" y="1044"/>
                  </a:lnTo>
                  <a:lnTo>
                    <a:pt x="782" y="1037"/>
                  </a:lnTo>
                  <a:lnTo>
                    <a:pt x="782" y="1031"/>
                  </a:lnTo>
                  <a:lnTo>
                    <a:pt x="776" y="1031"/>
                  </a:lnTo>
                  <a:lnTo>
                    <a:pt x="776" y="1024"/>
                  </a:lnTo>
                  <a:lnTo>
                    <a:pt x="769" y="1024"/>
                  </a:lnTo>
                  <a:lnTo>
                    <a:pt x="769" y="1018"/>
                  </a:lnTo>
                  <a:lnTo>
                    <a:pt x="763" y="1018"/>
                  </a:lnTo>
                  <a:lnTo>
                    <a:pt x="769" y="1018"/>
                  </a:lnTo>
                  <a:lnTo>
                    <a:pt x="769" y="1011"/>
                  </a:lnTo>
                  <a:lnTo>
                    <a:pt x="763" y="1011"/>
                  </a:lnTo>
                  <a:lnTo>
                    <a:pt x="769" y="1011"/>
                  </a:lnTo>
                  <a:lnTo>
                    <a:pt x="769" y="1005"/>
                  </a:lnTo>
                  <a:lnTo>
                    <a:pt x="769" y="998"/>
                  </a:lnTo>
                  <a:lnTo>
                    <a:pt x="769" y="992"/>
                  </a:lnTo>
                  <a:lnTo>
                    <a:pt x="769" y="985"/>
                  </a:lnTo>
                  <a:lnTo>
                    <a:pt x="763" y="985"/>
                  </a:lnTo>
                  <a:lnTo>
                    <a:pt x="763" y="979"/>
                  </a:lnTo>
                  <a:lnTo>
                    <a:pt x="756" y="979"/>
                  </a:lnTo>
                  <a:lnTo>
                    <a:pt x="756" y="972"/>
                  </a:lnTo>
                  <a:lnTo>
                    <a:pt x="750" y="972"/>
                  </a:lnTo>
                  <a:lnTo>
                    <a:pt x="750" y="966"/>
                  </a:lnTo>
                  <a:lnTo>
                    <a:pt x="743" y="966"/>
                  </a:lnTo>
                  <a:lnTo>
                    <a:pt x="736" y="966"/>
                  </a:lnTo>
                  <a:lnTo>
                    <a:pt x="736" y="959"/>
                  </a:lnTo>
                  <a:lnTo>
                    <a:pt x="730" y="959"/>
                  </a:lnTo>
                  <a:lnTo>
                    <a:pt x="736" y="959"/>
                  </a:lnTo>
                  <a:lnTo>
                    <a:pt x="736" y="966"/>
                  </a:lnTo>
                  <a:lnTo>
                    <a:pt x="743" y="966"/>
                  </a:lnTo>
                  <a:lnTo>
                    <a:pt x="736" y="959"/>
                  </a:lnTo>
                  <a:lnTo>
                    <a:pt x="730" y="959"/>
                  </a:lnTo>
                  <a:lnTo>
                    <a:pt x="730" y="952"/>
                  </a:lnTo>
                  <a:lnTo>
                    <a:pt x="723" y="952"/>
                  </a:lnTo>
                  <a:lnTo>
                    <a:pt x="723" y="946"/>
                  </a:lnTo>
                  <a:lnTo>
                    <a:pt x="717" y="952"/>
                  </a:lnTo>
                  <a:lnTo>
                    <a:pt x="717" y="946"/>
                  </a:lnTo>
                  <a:lnTo>
                    <a:pt x="710" y="946"/>
                  </a:lnTo>
                  <a:lnTo>
                    <a:pt x="710" y="939"/>
                  </a:lnTo>
                  <a:lnTo>
                    <a:pt x="704" y="939"/>
                  </a:lnTo>
                  <a:lnTo>
                    <a:pt x="704" y="933"/>
                  </a:lnTo>
                  <a:lnTo>
                    <a:pt x="710" y="933"/>
                  </a:lnTo>
                  <a:lnTo>
                    <a:pt x="704" y="933"/>
                  </a:lnTo>
                  <a:lnTo>
                    <a:pt x="704" y="926"/>
                  </a:lnTo>
                  <a:lnTo>
                    <a:pt x="697" y="926"/>
                  </a:lnTo>
                  <a:lnTo>
                    <a:pt x="697" y="920"/>
                  </a:lnTo>
                  <a:lnTo>
                    <a:pt x="697" y="913"/>
                  </a:lnTo>
                  <a:lnTo>
                    <a:pt x="691" y="913"/>
                  </a:lnTo>
                  <a:lnTo>
                    <a:pt x="684" y="913"/>
                  </a:lnTo>
                  <a:lnTo>
                    <a:pt x="684" y="920"/>
                  </a:lnTo>
                  <a:lnTo>
                    <a:pt x="678" y="920"/>
                  </a:lnTo>
                  <a:lnTo>
                    <a:pt x="678" y="913"/>
                  </a:lnTo>
                  <a:lnTo>
                    <a:pt x="678" y="907"/>
                  </a:lnTo>
                  <a:lnTo>
                    <a:pt x="684" y="907"/>
                  </a:lnTo>
                  <a:lnTo>
                    <a:pt x="678" y="900"/>
                  </a:lnTo>
                  <a:lnTo>
                    <a:pt x="671" y="900"/>
                  </a:lnTo>
                  <a:lnTo>
                    <a:pt x="671" y="907"/>
                  </a:lnTo>
                  <a:lnTo>
                    <a:pt x="665" y="907"/>
                  </a:lnTo>
                  <a:lnTo>
                    <a:pt x="658" y="907"/>
                  </a:lnTo>
                  <a:lnTo>
                    <a:pt x="665" y="907"/>
                  </a:lnTo>
                  <a:lnTo>
                    <a:pt x="658" y="907"/>
                  </a:lnTo>
                  <a:lnTo>
                    <a:pt x="658" y="913"/>
                  </a:lnTo>
                  <a:lnTo>
                    <a:pt x="658" y="920"/>
                  </a:lnTo>
                  <a:lnTo>
                    <a:pt x="665" y="920"/>
                  </a:lnTo>
                  <a:lnTo>
                    <a:pt x="658" y="920"/>
                  </a:lnTo>
                  <a:lnTo>
                    <a:pt x="658" y="926"/>
                  </a:lnTo>
                  <a:lnTo>
                    <a:pt x="658" y="933"/>
                  </a:lnTo>
                  <a:lnTo>
                    <a:pt x="665" y="939"/>
                  </a:lnTo>
                  <a:lnTo>
                    <a:pt x="671" y="939"/>
                  </a:lnTo>
                  <a:lnTo>
                    <a:pt x="671" y="946"/>
                  </a:lnTo>
                  <a:lnTo>
                    <a:pt x="678" y="946"/>
                  </a:lnTo>
                  <a:lnTo>
                    <a:pt x="678" y="952"/>
                  </a:lnTo>
                  <a:lnTo>
                    <a:pt x="684" y="959"/>
                  </a:lnTo>
                  <a:lnTo>
                    <a:pt x="684" y="966"/>
                  </a:lnTo>
                  <a:lnTo>
                    <a:pt x="684" y="972"/>
                  </a:lnTo>
                  <a:lnTo>
                    <a:pt x="691" y="972"/>
                  </a:lnTo>
                  <a:lnTo>
                    <a:pt x="691" y="979"/>
                  </a:lnTo>
                  <a:lnTo>
                    <a:pt x="697" y="979"/>
                  </a:lnTo>
                  <a:lnTo>
                    <a:pt x="697" y="985"/>
                  </a:lnTo>
                  <a:lnTo>
                    <a:pt x="704" y="985"/>
                  </a:lnTo>
                  <a:lnTo>
                    <a:pt x="710" y="985"/>
                  </a:lnTo>
                  <a:lnTo>
                    <a:pt x="717" y="985"/>
                  </a:lnTo>
                  <a:lnTo>
                    <a:pt x="717" y="992"/>
                  </a:lnTo>
                  <a:lnTo>
                    <a:pt x="710" y="992"/>
                  </a:lnTo>
                  <a:lnTo>
                    <a:pt x="717" y="992"/>
                  </a:lnTo>
                  <a:lnTo>
                    <a:pt x="717" y="998"/>
                  </a:lnTo>
                  <a:lnTo>
                    <a:pt x="723" y="998"/>
                  </a:lnTo>
                  <a:lnTo>
                    <a:pt x="730" y="998"/>
                  </a:lnTo>
                  <a:lnTo>
                    <a:pt x="730" y="1005"/>
                  </a:lnTo>
                  <a:lnTo>
                    <a:pt x="736" y="1005"/>
                  </a:lnTo>
                  <a:lnTo>
                    <a:pt x="743" y="1011"/>
                  </a:lnTo>
                  <a:lnTo>
                    <a:pt x="750" y="1011"/>
                  </a:lnTo>
                  <a:lnTo>
                    <a:pt x="750" y="1018"/>
                  </a:lnTo>
                  <a:lnTo>
                    <a:pt x="756" y="1024"/>
                  </a:lnTo>
                  <a:lnTo>
                    <a:pt x="750" y="1024"/>
                  </a:lnTo>
                  <a:lnTo>
                    <a:pt x="750" y="1031"/>
                  </a:lnTo>
                  <a:lnTo>
                    <a:pt x="750" y="1024"/>
                  </a:lnTo>
                  <a:lnTo>
                    <a:pt x="743" y="1024"/>
                  </a:lnTo>
                  <a:lnTo>
                    <a:pt x="743" y="1018"/>
                  </a:lnTo>
                  <a:lnTo>
                    <a:pt x="736" y="1018"/>
                  </a:lnTo>
                  <a:lnTo>
                    <a:pt x="736" y="1011"/>
                  </a:lnTo>
                  <a:lnTo>
                    <a:pt x="730" y="1011"/>
                  </a:lnTo>
                  <a:lnTo>
                    <a:pt x="730" y="1018"/>
                  </a:lnTo>
                  <a:lnTo>
                    <a:pt x="723" y="1018"/>
                  </a:lnTo>
                  <a:lnTo>
                    <a:pt x="723" y="1024"/>
                  </a:lnTo>
                  <a:lnTo>
                    <a:pt x="723" y="1031"/>
                  </a:lnTo>
                  <a:lnTo>
                    <a:pt x="730" y="1031"/>
                  </a:lnTo>
                  <a:lnTo>
                    <a:pt x="730" y="1037"/>
                  </a:lnTo>
                  <a:lnTo>
                    <a:pt x="730" y="1044"/>
                  </a:lnTo>
                  <a:lnTo>
                    <a:pt x="723" y="1050"/>
                  </a:lnTo>
                  <a:lnTo>
                    <a:pt x="723" y="1057"/>
                  </a:lnTo>
                  <a:lnTo>
                    <a:pt x="717" y="1057"/>
                  </a:lnTo>
                  <a:lnTo>
                    <a:pt x="717" y="1063"/>
                  </a:lnTo>
                  <a:lnTo>
                    <a:pt x="717" y="1070"/>
                  </a:lnTo>
                  <a:lnTo>
                    <a:pt x="717" y="1063"/>
                  </a:lnTo>
                  <a:lnTo>
                    <a:pt x="710" y="1063"/>
                  </a:lnTo>
                  <a:lnTo>
                    <a:pt x="710" y="1070"/>
                  </a:lnTo>
                  <a:lnTo>
                    <a:pt x="710" y="1063"/>
                  </a:lnTo>
                  <a:lnTo>
                    <a:pt x="710" y="1057"/>
                  </a:lnTo>
                  <a:lnTo>
                    <a:pt x="717" y="1057"/>
                  </a:lnTo>
                  <a:lnTo>
                    <a:pt x="710" y="1050"/>
                  </a:lnTo>
                  <a:lnTo>
                    <a:pt x="717" y="1050"/>
                  </a:lnTo>
                  <a:lnTo>
                    <a:pt x="717" y="1044"/>
                  </a:lnTo>
                  <a:lnTo>
                    <a:pt x="717" y="1037"/>
                  </a:lnTo>
                  <a:lnTo>
                    <a:pt x="717" y="1031"/>
                  </a:lnTo>
                  <a:lnTo>
                    <a:pt x="710" y="1031"/>
                  </a:lnTo>
                  <a:lnTo>
                    <a:pt x="710" y="1024"/>
                  </a:lnTo>
                  <a:lnTo>
                    <a:pt x="704" y="1024"/>
                  </a:lnTo>
                  <a:lnTo>
                    <a:pt x="704" y="1018"/>
                  </a:lnTo>
                  <a:lnTo>
                    <a:pt x="697" y="1018"/>
                  </a:lnTo>
                  <a:lnTo>
                    <a:pt x="697" y="1011"/>
                  </a:lnTo>
                  <a:lnTo>
                    <a:pt x="691" y="1011"/>
                  </a:lnTo>
                  <a:lnTo>
                    <a:pt x="691" y="1005"/>
                  </a:lnTo>
                  <a:lnTo>
                    <a:pt x="684" y="1005"/>
                  </a:lnTo>
                  <a:lnTo>
                    <a:pt x="684" y="998"/>
                  </a:lnTo>
                  <a:lnTo>
                    <a:pt x="678" y="998"/>
                  </a:lnTo>
                  <a:lnTo>
                    <a:pt x="671" y="998"/>
                  </a:lnTo>
                  <a:lnTo>
                    <a:pt x="665" y="992"/>
                  </a:lnTo>
                  <a:lnTo>
                    <a:pt x="658" y="992"/>
                  </a:lnTo>
                  <a:lnTo>
                    <a:pt x="658" y="985"/>
                  </a:lnTo>
                  <a:lnTo>
                    <a:pt x="652" y="985"/>
                  </a:lnTo>
                  <a:lnTo>
                    <a:pt x="652" y="979"/>
                  </a:lnTo>
                  <a:lnTo>
                    <a:pt x="645" y="972"/>
                  </a:lnTo>
                  <a:lnTo>
                    <a:pt x="639" y="972"/>
                  </a:lnTo>
                  <a:lnTo>
                    <a:pt x="645" y="972"/>
                  </a:lnTo>
                  <a:lnTo>
                    <a:pt x="639" y="972"/>
                  </a:lnTo>
                  <a:lnTo>
                    <a:pt x="639" y="966"/>
                  </a:lnTo>
                  <a:lnTo>
                    <a:pt x="632" y="966"/>
                  </a:lnTo>
                  <a:lnTo>
                    <a:pt x="632" y="959"/>
                  </a:lnTo>
                  <a:lnTo>
                    <a:pt x="632" y="952"/>
                  </a:lnTo>
                  <a:lnTo>
                    <a:pt x="626" y="952"/>
                  </a:lnTo>
                  <a:lnTo>
                    <a:pt x="626" y="946"/>
                  </a:lnTo>
                  <a:lnTo>
                    <a:pt x="626" y="939"/>
                  </a:lnTo>
                  <a:lnTo>
                    <a:pt x="619" y="939"/>
                  </a:lnTo>
                  <a:lnTo>
                    <a:pt x="613" y="933"/>
                  </a:lnTo>
                  <a:lnTo>
                    <a:pt x="606" y="933"/>
                  </a:lnTo>
                  <a:lnTo>
                    <a:pt x="600" y="933"/>
                  </a:lnTo>
                  <a:lnTo>
                    <a:pt x="600" y="939"/>
                  </a:lnTo>
                  <a:lnTo>
                    <a:pt x="593" y="939"/>
                  </a:lnTo>
                  <a:lnTo>
                    <a:pt x="593" y="946"/>
                  </a:lnTo>
                  <a:lnTo>
                    <a:pt x="587" y="946"/>
                  </a:lnTo>
                  <a:lnTo>
                    <a:pt x="580" y="946"/>
                  </a:lnTo>
                  <a:lnTo>
                    <a:pt x="573" y="952"/>
                  </a:lnTo>
                  <a:lnTo>
                    <a:pt x="573" y="959"/>
                  </a:lnTo>
                  <a:lnTo>
                    <a:pt x="567" y="959"/>
                  </a:lnTo>
                  <a:lnTo>
                    <a:pt x="560" y="959"/>
                  </a:lnTo>
                  <a:lnTo>
                    <a:pt x="554" y="959"/>
                  </a:lnTo>
                  <a:lnTo>
                    <a:pt x="554" y="952"/>
                  </a:lnTo>
                  <a:lnTo>
                    <a:pt x="547" y="952"/>
                  </a:lnTo>
                  <a:lnTo>
                    <a:pt x="554" y="952"/>
                  </a:lnTo>
                  <a:lnTo>
                    <a:pt x="547" y="946"/>
                  </a:lnTo>
                  <a:lnTo>
                    <a:pt x="547" y="952"/>
                  </a:lnTo>
                  <a:lnTo>
                    <a:pt x="541" y="952"/>
                  </a:lnTo>
                  <a:lnTo>
                    <a:pt x="547" y="952"/>
                  </a:lnTo>
                  <a:lnTo>
                    <a:pt x="541" y="952"/>
                  </a:lnTo>
                  <a:lnTo>
                    <a:pt x="541" y="946"/>
                  </a:lnTo>
                  <a:lnTo>
                    <a:pt x="541" y="952"/>
                  </a:lnTo>
                  <a:lnTo>
                    <a:pt x="547" y="952"/>
                  </a:lnTo>
                  <a:lnTo>
                    <a:pt x="541" y="952"/>
                  </a:lnTo>
                  <a:lnTo>
                    <a:pt x="534" y="952"/>
                  </a:lnTo>
                  <a:lnTo>
                    <a:pt x="534" y="946"/>
                  </a:lnTo>
                  <a:lnTo>
                    <a:pt x="534" y="952"/>
                  </a:lnTo>
                  <a:lnTo>
                    <a:pt x="528" y="952"/>
                  </a:lnTo>
                  <a:lnTo>
                    <a:pt x="521" y="952"/>
                  </a:lnTo>
                  <a:lnTo>
                    <a:pt x="521" y="959"/>
                  </a:lnTo>
                  <a:lnTo>
                    <a:pt x="515" y="966"/>
                  </a:lnTo>
                  <a:lnTo>
                    <a:pt x="521" y="966"/>
                  </a:lnTo>
                  <a:lnTo>
                    <a:pt x="521" y="972"/>
                  </a:lnTo>
                  <a:lnTo>
                    <a:pt x="521" y="979"/>
                  </a:lnTo>
                  <a:lnTo>
                    <a:pt x="521" y="985"/>
                  </a:lnTo>
                  <a:lnTo>
                    <a:pt x="515" y="985"/>
                  </a:lnTo>
                  <a:lnTo>
                    <a:pt x="515" y="992"/>
                  </a:lnTo>
                  <a:lnTo>
                    <a:pt x="508" y="992"/>
                  </a:lnTo>
                  <a:lnTo>
                    <a:pt x="502" y="998"/>
                  </a:lnTo>
                  <a:lnTo>
                    <a:pt x="495" y="998"/>
                  </a:lnTo>
                  <a:lnTo>
                    <a:pt x="489" y="998"/>
                  </a:lnTo>
                  <a:lnTo>
                    <a:pt x="489" y="1005"/>
                  </a:lnTo>
                  <a:lnTo>
                    <a:pt x="482" y="1005"/>
                  </a:lnTo>
                  <a:lnTo>
                    <a:pt x="482" y="1011"/>
                  </a:lnTo>
                  <a:lnTo>
                    <a:pt x="489" y="1011"/>
                  </a:lnTo>
                  <a:lnTo>
                    <a:pt x="482" y="1011"/>
                  </a:lnTo>
                  <a:lnTo>
                    <a:pt x="482" y="1018"/>
                  </a:lnTo>
                  <a:lnTo>
                    <a:pt x="476" y="1018"/>
                  </a:lnTo>
                  <a:lnTo>
                    <a:pt x="476" y="1024"/>
                  </a:lnTo>
                  <a:lnTo>
                    <a:pt x="469" y="1024"/>
                  </a:lnTo>
                  <a:lnTo>
                    <a:pt x="469" y="1031"/>
                  </a:lnTo>
                  <a:lnTo>
                    <a:pt x="469" y="1037"/>
                  </a:lnTo>
                  <a:lnTo>
                    <a:pt x="469" y="1044"/>
                  </a:lnTo>
                  <a:lnTo>
                    <a:pt x="469" y="1050"/>
                  </a:lnTo>
                  <a:lnTo>
                    <a:pt x="476" y="1050"/>
                  </a:lnTo>
                  <a:lnTo>
                    <a:pt x="469" y="1050"/>
                  </a:lnTo>
                  <a:lnTo>
                    <a:pt x="469" y="1057"/>
                  </a:lnTo>
                  <a:lnTo>
                    <a:pt x="463" y="1057"/>
                  </a:lnTo>
                  <a:lnTo>
                    <a:pt x="463" y="1063"/>
                  </a:lnTo>
                  <a:lnTo>
                    <a:pt x="463" y="1070"/>
                  </a:lnTo>
                  <a:lnTo>
                    <a:pt x="456" y="1070"/>
                  </a:lnTo>
                  <a:lnTo>
                    <a:pt x="463" y="1070"/>
                  </a:lnTo>
                  <a:lnTo>
                    <a:pt x="463" y="1076"/>
                  </a:lnTo>
                  <a:lnTo>
                    <a:pt x="456" y="1076"/>
                  </a:lnTo>
                  <a:lnTo>
                    <a:pt x="450" y="1076"/>
                  </a:lnTo>
                  <a:lnTo>
                    <a:pt x="443" y="1083"/>
                  </a:lnTo>
                  <a:lnTo>
                    <a:pt x="443" y="1089"/>
                  </a:lnTo>
                  <a:lnTo>
                    <a:pt x="437" y="1089"/>
                  </a:lnTo>
                  <a:lnTo>
                    <a:pt x="430" y="1089"/>
                  </a:lnTo>
                  <a:lnTo>
                    <a:pt x="424" y="1089"/>
                  </a:lnTo>
                  <a:lnTo>
                    <a:pt x="417" y="1089"/>
                  </a:lnTo>
                  <a:lnTo>
                    <a:pt x="411" y="1089"/>
                  </a:lnTo>
                  <a:lnTo>
                    <a:pt x="404" y="1089"/>
                  </a:lnTo>
                  <a:lnTo>
                    <a:pt x="404" y="1096"/>
                  </a:lnTo>
                  <a:lnTo>
                    <a:pt x="397" y="1096"/>
                  </a:lnTo>
                  <a:lnTo>
                    <a:pt x="391" y="1096"/>
                  </a:lnTo>
                  <a:lnTo>
                    <a:pt x="391" y="1102"/>
                  </a:lnTo>
                  <a:lnTo>
                    <a:pt x="384" y="1109"/>
                  </a:lnTo>
                  <a:lnTo>
                    <a:pt x="384" y="1102"/>
                  </a:lnTo>
                  <a:lnTo>
                    <a:pt x="378" y="1102"/>
                  </a:lnTo>
                  <a:lnTo>
                    <a:pt x="378" y="1096"/>
                  </a:lnTo>
                  <a:lnTo>
                    <a:pt x="371" y="1089"/>
                  </a:lnTo>
                  <a:lnTo>
                    <a:pt x="378" y="1089"/>
                  </a:lnTo>
                  <a:lnTo>
                    <a:pt x="371" y="1083"/>
                  </a:lnTo>
                  <a:lnTo>
                    <a:pt x="365" y="1083"/>
                  </a:lnTo>
                  <a:lnTo>
                    <a:pt x="358" y="1083"/>
                  </a:lnTo>
                  <a:lnTo>
                    <a:pt x="352" y="1083"/>
                  </a:lnTo>
                  <a:lnTo>
                    <a:pt x="345" y="1083"/>
                  </a:lnTo>
                  <a:lnTo>
                    <a:pt x="339" y="1083"/>
                  </a:lnTo>
                  <a:lnTo>
                    <a:pt x="332" y="1083"/>
                  </a:lnTo>
                  <a:lnTo>
                    <a:pt x="339" y="1083"/>
                  </a:lnTo>
                  <a:lnTo>
                    <a:pt x="339" y="1076"/>
                  </a:lnTo>
                  <a:lnTo>
                    <a:pt x="339" y="1070"/>
                  </a:lnTo>
                  <a:lnTo>
                    <a:pt x="339" y="1063"/>
                  </a:lnTo>
                  <a:lnTo>
                    <a:pt x="339" y="1057"/>
                  </a:lnTo>
                  <a:lnTo>
                    <a:pt x="332" y="1057"/>
                  </a:lnTo>
                  <a:lnTo>
                    <a:pt x="332" y="1050"/>
                  </a:lnTo>
                  <a:lnTo>
                    <a:pt x="339" y="1050"/>
                  </a:lnTo>
                  <a:lnTo>
                    <a:pt x="332" y="1044"/>
                  </a:lnTo>
                  <a:lnTo>
                    <a:pt x="332" y="1050"/>
                  </a:lnTo>
                  <a:lnTo>
                    <a:pt x="326" y="1050"/>
                  </a:lnTo>
                  <a:lnTo>
                    <a:pt x="326" y="1044"/>
                  </a:lnTo>
                  <a:lnTo>
                    <a:pt x="332" y="1044"/>
                  </a:lnTo>
                  <a:lnTo>
                    <a:pt x="326" y="1044"/>
                  </a:lnTo>
                  <a:lnTo>
                    <a:pt x="332" y="1044"/>
                  </a:lnTo>
                  <a:lnTo>
                    <a:pt x="332" y="1037"/>
                  </a:lnTo>
                  <a:lnTo>
                    <a:pt x="332" y="1031"/>
                  </a:lnTo>
                  <a:lnTo>
                    <a:pt x="332" y="1024"/>
                  </a:lnTo>
                  <a:lnTo>
                    <a:pt x="339" y="1024"/>
                  </a:lnTo>
                  <a:lnTo>
                    <a:pt x="339" y="1018"/>
                  </a:lnTo>
                  <a:lnTo>
                    <a:pt x="339" y="1011"/>
                  </a:lnTo>
                  <a:lnTo>
                    <a:pt x="339" y="1005"/>
                  </a:lnTo>
                  <a:lnTo>
                    <a:pt x="339" y="1011"/>
                  </a:lnTo>
                  <a:lnTo>
                    <a:pt x="339" y="1005"/>
                  </a:lnTo>
                  <a:lnTo>
                    <a:pt x="339" y="998"/>
                  </a:lnTo>
                  <a:lnTo>
                    <a:pt x="339" y="992"/>
                  </a:lnTo>
                  <a:lnTo>
                    <a:pt x="339" y="985"/>
                  </a:lnTo>
                  <a:lnTo>
                    <a:pt x="339" y="979"/>
                  </a:lnTo>
                  <a:lnTo>
                    <a:pt x="339" y="972"/>
                  </a:lnTo>
                  <a:lnTo>
                    <a:pt x="339" y="979"/>
                  </a:lnTo>
                  <a:lnTo>
                    <a:pt x="339" y="972"/>
                  </a:lnTo>
                  <a:lnTo>
                    <a:pt x="339" y="966"/>
                  </a:lnTo>
                  <a:lnTo>
                    <a:pt x="339" y="972"/>
                  </a:lnTo>
                  <a:lnTo>
                    <a:pt x="332" y="972"/>
                  </a:lnTo>
                  <a:lnTo>
                    <a:pt x="332" y="966"/>
                  </a:lnTo>
                  <a:lnTo>
                    <a:pt x="339" y="966"/>
                  </a:lnTo>
                  <a:lnTo>
                    <a:pt x="332" y="966"/>
                  </a:lnTo>
                  <a:lnTo>
                    <a:pt x="332" y="959"/>
                  </a:lnTo>
                  <a:lnTo>
                    <a:pt x="332" y="966"/>
                  </a:lnTo>
                  <a:lnTo>
                    <a:pt x="332" y="959"/>
                  </a:lnTo>
                  <a:lnTo>
                    <a:pt x="339" y="959"/>
                  </a:lnTo>
                  <a:lnTo>
                    <a:pt x="339" y="952"/>
                  </a:lnTo>
                  <a:lnTo>
                    <a:pt x="345" y="952"/>
                  </a:lnTo>
                  <a:lnTo>
                    <a:pt x="345" y="946"/>
                  </a:lnTo>
                  <a:lnTo>
                    <a:pt x="352" y="946"/>
                  </a:lnTo>
                  <a:lnTo>
                    <a:pt x="358" y="946"/>
                  </a:lnTo>
                  <a:lnTo>
                    <a:pt x="365" y="946"/>
                  </a:lnTo>
                  <a:lnTo>
                    <a:pt x="365" y="952"/>
                  </a:lnTo>
                  <a:lnTo>
                    <a:pt x="365" y="946"/>
                  </a:lnTo>
                  <a:lnTo>
                    <a:pt x="371" y="946"/>
                  </a:lnTo>
                  <a:lnTo>
                    <a:pt x="378" y="946"/>
                  </a:lnTo>
                  <a:lnTo>
                    <a:pt x="384" y="946"/>
                  </a:lnTo>
                  <a:lnTo>
                    <a:pt x="384" y="952"/>
                  </a:lnTo>
                  <a:lnTo>
                    <a:pt x="384" y="946"/>
                  </a:lnTo>
                  <a:lnTo>
                    <a:pt x="391" y="946"/>
                  </a:lnTo>
                  <a:lnTo>
                    <a:pt x="391" y="952"/>
                  </a:lnTo>
                  <a:lnTo>
                    <a:pt x="397" y="952"/>
                  </a:lnTo>
                  <a:lnTo>
                    <a:pt x="404" y="952"/>
                  </a:lnTo>
                  <a:lnTo>
                    <a:pt x="411" y="952"/>
                  </a:lnTo>
                  <a:lnTo>
                    <a:pt x="417" y="952"/>
                  </a:lnTo>
                  <a:lnTo>
                    <a:pt x="424" y="952"/>
                  </a:lnTo>
                  <a:lnTo>
                    <a:pt x="430" y="952"/>
                  </a:lnTo>
                  <a:lnTo>
                    <a:pt x="437" y="952"/>
                  </a:lnTo>
                  <a:lnTo>
                    <a:pt x="443" y="952"/>
                  </a:lnTo>
                  <a:lnTo>
                    <a:pt x="450" y="952"/>
                  </a:lnTo>
                  <a:lnTo>
                    <a:pt x="450" y="946"/>
                  </a:lnTo>
                  <a:lnTo>
                    <a:pt x="450" y="939"/>
                  </a:lnTo>
                  <a:lnTo>
                    <a:pt x="450" y="933"/>
                  </a:lnTo>
                  <a:lnTo>
                    <a:pt x="456" y="933"/>
                  </a:lnTo>
                  <a:lnTo>
                    <a:pt x="456" y="926"/>
                  </a:lnTo>
                  <a:lnTo>
                    <a:pt x="456" y="920"/>
                  </a:lnTo>
                  <a:lnTo>
                    <a:pt x="456" y="926"/>
                  </a:lnTo>
                  <a:lnTo>
                    <a:pt x="456" y="920"/>
                  </a:lnTo>
                  <a:lnTo>
                    <a:pt x="456" y="913"/>
                  </a:lnTo>
                  <a:lnTo>
                    <a:pt x="456" y="907"/>
                  </a:lnTo>
                  <a:lnTo>
                    <a:pt x="463" y="913"/>
                  </a:lnTo>
                  <a:lnTo>
                    <a:pt x="463" y="920"/>
                  </a:lnTo>
                  <a:lnTo>
                    <a:pt x="463" y="913"/>
                  </a:lnTo>
                  <a:lnTo>
                    <a:pt x="463" y="907"/>
                  </a:lnTo>
                  <a:lnTo>
                    <a:pt x="456" y="907"/>
                  </a:lnTo>
                  <a:lnTo>
                    <a:pt x="456" y="900"/>
                  </a:lnTo>
                  <a:lnTo>
                    <a:pt x="456" y="894"/>
                  </a:lnTo>
                  <a:lnTo>
                    <a:pt x="456" y="887"/>
                  </a:lnTo>
                  <a:lnTo>
                    <a:pt x="450" y="887"/>
                  </a:lnTo>
                  <a:lnTo>
                    <a:pt x="443" y="887"/>
                  </a:lnTo>
                  <a:lnTo>
                    <a:pt x="443" y="881"/>
                  </a:lnTo>
                  <a:lnTo>
                    <a:pt x="437" y="881"/>
                  </a:lnTo>
                  <a:lnTo>
                    <a:pt x="437" y="874"/>
                  </a:lnTo>
                  <a:lnTo>
                    <a:pt x="443" y="874"/>
                  </a:lnTo>
                  <a:lnTo>
                    <a:pt x="437" y="874"/>
                  </a:lnTo>
                  <a:lnTo>
                    <a:pt x="437" y="868"/>
                  </a:lnTo>
                  <a:lnTo>
                    <a:pt x="443" y="868"/>
                  </a:lnTo>
                  <a:lnTo>
                    <a:pt x="437" y="868"/>
                  </a:lnTo>
                  <a:lnTo>
                    <a:pt x="437" y="861"/>
                  </a:lnTo>
                  <a:lnTo>
                    <a:pt x="430" y="861"/>
                  </a:lnTo>
                  <a:lnTo>
                    <a:pt x="424" y="861"/>
                  </a:lnTo>
                  <a:lnTo>
                    <a:pt x="424" y="868"/>
                  </a:lnTo>
                  <a:lnTo>
                    <a:pt x="424" y="861"/>
                  </a:lnTo>
                  <a:lnTo>
                    <a:pt x="417" y="861"/>
                  </a:lnTo>
                  <a:lnTo>
                    <a:pt x="417" y="855"/>
                  </a:lnTo>
                  <a:lnTo>
                    <a:pt x="411" y="855"/>
                  </a:lnTo>
                  <a:lnTo>
                    <a:pt x="404" y="855"/>
                  </a:lnTo>
                  <a:lnTo>
                    <a:pt x="397" y="855"/>
                  </a:lnTo>
                  <a:lnTo>
                    <a:pt x="404" y="848"/>
                  </a:lnTo>
                  <a:lnTo>
                    <a:pt x="411" y="848"/>
                  </a:lnTo>
                  <a:lnTo>
                    <a:pt x="404" y="848"/>
                  </a:lnTo>
                  <a:lnTo>
                    <a:pt x="397" y="848"/>
                  </a:lnTo>
                  <a:lnTo>
                    <a:pt x="397" y="842"/>
                  </a:lnTo>
                  <a:lnTo>
                    <a:pt x="404" y="842"/>
                  </a:lnTo>
                  <a:lnTo>
                    <a:pt x="404" y="835"/>
                  </a:lnTo>
                  <a:lnTo>
                    <a:pt x="411" y="835"/>
                  </a:lnTo>
                  <a:lnTo>
                    <a:pt x="411" y="842"/>
                  </a:lnTo>
                  <a:lnTo>
                    <a:pt x="411" y="835"/>
                  </a:lnTo>
                  <a:lnTo>
                    <a:pt x="417" y="835"/>
                  </a:lnTo>
                  <a:lnTo>
                    <a:pt x="424" y="835"/>
                  </a:lnTo>
                  <a:lnTo>
                    <a:pt x="430" y="835"/>
                  </a:lnTo>
                  <a:lnTo>
                    <a:pt x="430" y="842"/>
                  </a:lnTo>
                  <a:lnTo>
                    <a:pt x="437" y="842"/>
                  </a:lnTo>
                  <a:lnTo>
                    <a:pt x="437" y="835"/>
                  </a:lnTo>
                  <a:lnTo>
                    <a:pt x="437" y="842"/>
                  </a:lnTo>
                  <a:lnTo>
                    <a:pt x="443" y="842"/>
                  </a:lnTo>
                  <a:lnTo>
                    <a:pt x="443" y="835"/>
                  </a:lnTo>
                  <a:lnTo>
                    <a:pt x="443" y="842"/>
                  </a:lnTo>
                  <a:lnTo>
                    <a:pt x="450" y="842"/>
                  </a:lnTo>
                  <a:lnTo>
                    <a:pt x="450" y="835"/>
                  </a:lnTo>
                  <a:lnTo>
                    <a:pt x="450" y="829"/>
                  </a:lnTo>
                  <a:lnTo>
                    <a:pt x="450" y="822"/>
                  </a:lnTo>
                  <a:lnTo>
                    <a:pt x="443" y="822"/>
                  </a:lnTo>
                  <a:lnTo>
                    <a:pt x="443" y="816"/>
                  </a:lnTo>
                  <a:lnTo>
                    <a:pt x="450" y="816"/>
                  </a:lnTo>
                  <a:lnTo>
                    <a:pt x="456" y="816"/>
                  </a:lnTo>
                  <a:lnTo>
                    <a:pt x="450" y="816"/>
                  </a:lnTo>
                  <a:lnTo>
                    <a:pt x="450" y="822"/>
                  </a:lnTo>
                  <a:lnTo>
                    <a:pt x="456" y="822"/>
                  </a:lnTo>
                  <a:lnTo>
                    <a:pt x="463" y="822"/>
                  </a:lnTo>
                  <a:lnTo>
                    <a:pt x="469" y="822"/>
                  </a:lnTo>
                  <a:lnTo>
                    <a:pt x="476" y="822"/>
                  </a:lnTo>
                  <a:lnTo>
                    <a:pt x="482" y="822"/>
                  </a:lnTo>
                  <a:lnTo>
                    <a:pt x="476" y="822"/>
                  </a:lnTo>
                  <a:lnTo>
                    <a:pt x="476" y="816"/>
                  </a:lnTo>
                  <a:lnTo>
                    <a:pt x="482" y="809"/>
                  </a:lnTo>
                  <a:lnTo>
                    <a:pt x="489" y="809"/>
                  </a:lnTo>
                  <a:lnTo>
                    <a:pt x="495" y="809"/>
                  </a:lnTo>
                  <a:lnTo>
                    <a:pt x="495" y="802"/>
                  </a:lnTo>
                  <a:lnTo>
                    <a:pt x="495" y="796"/>
                  </a:lnTo>
                  <a:lnTo>
                    <a:pt x="495" y="789"/>
                  </a:lnTo>
                  <a:lnTo>
                    <a:pt x="502" y="789"/>
                  </a:lnTo>
                  <a:lnTo>
                    <a:pt x="508" y="783"/>
                  </a:lnTo>
                  <a:lnTo>
                    <a:pt x="515" y="783"/>
                  </a:lnTo>
                  <a:lnTo>
                    <a:pt x="521" y="776"/>
                  </a:lnTo>
                  <a:lnTo>
                    <a:pt x="528" y="776"/>
                  </a:lnTo>
                  <a:lnTo>
                    <a:pt x="534" y="776"/>
                  </a:lnTo>
                  <a:lnTo>
                    <a:pt x="534" y="783"/>
                  </a:lnTo>
                  <a:lnTo>
                    <a:pt x="541" y="783"/>
                  </a:lnTo>
                  <a:lnTo>
                    <a:pt x="534" y="776"/>
                  </a:lnTo>
                  <a:lnTo>
                    <a:pt x="528" y="776"/>
                  </a:lnTo>
                  <a:lnTo>
                    <a:pt x="521" y="776"/>
                  </a:lnTo>
                  <a:lnTo>
                    <a:pt x="528" y="776"/>
                  </a:lnTo>
                  <a:lnTo>
                    <a:pt x="528" y="770"/>
                  </a:lnTo>
                  <a:lnTo>
                    <a:pt x="534" y="776"/>
                  </a:lnTo>
                  <a:lnTo>
                    <a:pt x="528" y="776"/>
                  </a:lnTo>
                  <a:lnTo>
                    <a:pt x="534" y="776"/>
                  </a:lnTo>
                  <a:lnTo>
                    <a:pt x="534" y="770"/>
                  </a:lnTo>
                  <a:lnTo>
                    <a:pt x="528" y="770"/>
                  </a:lnTo>
                  <a:lnTo>
                    <a:pt x="534" y="770"/>
                  </a:lnTo>
                  <a:lnTo>
                    <a:pt x="534" y="763"/>
                  </a:lnTo>
                  <a:lnTo>
                    <a:pt x="541" y="757"/>
                  </a:lnTo>
                  <a:lnTo>
                    <a:pt x="541" y="750"/>
                  </a:lnTo>
                  <a:lnTo>
                    <a:pt x="541" y="757"/>
                  </a:lnTo>
                  <a:lnTo>
                    <a:pt x="547" y="757"/>
                  </a:lnTo>
                  <a:lnTo>
                    <a:pt x="554" y="757"/>
                  </a:lnTo>
                  <a:lnTo>
                    <a:pt x="560" y="757"/>
                  </a:lnTo>
                  <a:lnTo>
                    <a:pt x="560" y="750"/>
                  </a:lnTo>
                  <a:lnTo>
                    <a:pt x="554" y="750"/>
                  </a:lnTo>
                  <a:lnTo>
                    <a:pt x="554" y="744"/>
                  </a:lnTo>
                  <a:lnTo>
                    <a:pt x="560" y="744"/>
                  </a:lnTo>
                  <a:lnTo>
                    <a:pt x="554" y="744"/>
                  </a:lnTo>
                  <a:lnTo>
                    <a:pt x="554" y="737"/>
                  </a:lnTo>
                  <a:lnTo>
                    <a:pt x="554" y="744"/>
                  </a:lnTo>
                  <a:lnTo>
                    <a:pt x="547" y="744"/>
                  </a:lnTo>
                  <a:lnTo>
                    <a:pt x="554" y="744"/>
                  </a:lnTo>
                  <a:lnTo>
                    <a:pt x="554" y="750"/>
                  </a:lnTo>
                  <a:lnTo>
                    <a:pt x="547" y="750"/>
                  </a:lnTo>
                  <a:lnTo>
                    <a:pt x="547" y="757"/>
                  </a:lnTo>
                  <a:lnTo>
                    <a:pt x="541" y="750"/>
                  </a:lnTo>
                  <a:lnTo>
                    <a:pt x="541" y="744"/>
                  </a:lnTo>
                  <a:lnTo>
                    <a:pt x="547" y="744"/>
                  </a:lnTo>
                  <a:lnTo>
                    <a:pt x="554" y="744"/>
                  </a:lnTo>
                  <a:lnTo>
                    <a:pt x="554" y="737"/>
                  </a:lnTo>
                  <a:lnTo>
                    <a:pt x="554" y="731"/>
                  </a:lnTo>
                  <a:lnTo>
                    <a:pt x="560" y="731"/>
                  </a:lnTo>
                  <a:lnTo>
                    <a:pt x="567" y="731"/>
                  </a:lnTo>
                  <a:lnTo>
                    <a:pt x="573" y="731"/>
                  </a:lnTo>
                  <a:lnTo>
                    <a:pt x="580" y="731"/>
                  </a:lnTo>
                  <a:lnTo>
                    <a:pt x="580" y="737"/>
                  </a:lnTo>
                  <a:lnTo>
                    <a:pt x="580" y="731"/>
                  </a:lnTo>
                  <a:lnTo>
                    <a:pt x="587" y="731"/>
                  </a:lnTo>
                  <a:lnTo>
                    <a:pt x="580" y="731"/>
                  </a:lnTo>
                  <a:lnTo>
                    <a:pt x="580" y="724"/>
                  </a:lnTo>
                  <a:lnTo>
                    <a:pt x="587" y="724"/>
                  </a:lnTo>
                  <a:lnTo>
                    <a:pt x="593" y="724"/>
                  </a:lnTo>
                  <a:lnTo>
                    <a:pt x="593" y="731"/>
                  </a:lnTo>
                  <a:lnTo>
                    <a:pt x="600" y="731"/>
                  </a:lnTo>
                  <a:lnTo>
                    <a:pt x="600" y="724"/>
                  </a:lnTo>
                  <a:lnTo>
                    <a:pt x="600" y="731"/>
                  </a:lnTo>
                  <a:lnTo>
                    <a:pt x="600" y="724"/>
                  </a:lnTo>
                  <a:lnTo>
                    <a:pt x="600" y="718"/>
                  </a:lnTo>
                  <a:lnTo>
                    <a:pt x="606" y="718"/>
                  </a:lnTo>
                  <a:lnTo>
                    <a:pt x="606" y="724"/>
                  </a:lnTo>
                  <a:lnTo>
                    <a:pt x="613" y="718"/>
                  </a:lnTo>
                  <a:lnTo>
                    <a:pt x="613" y="724"/>
                  </a:lnTo>
                  <a:lnTo>
                    <a:pt x="619" y="724"/>
                  </a:lnTo>
                  <a:lnTo>
                    <a:pt x="619" y="731"/>
                  </a:lnTo>
                  <a:lnTo>
                    <a:pt x="619" y="724"/>
                  </a:lnTo>
                  <a:lnTo>
                    <a:pt x="613" y="724"/>
                  </a:lnTo>
                  <a:lnTo>
                    <a:pt x="613" y="718"/>
                  </a:lnTo>
                  <a:lnTo>
                    <a:pt x="606" y="718"/>
                  </a:lnTo>
                  <a:lnTo>
                    <a:pt x="606" y="711"/>
                  </a:lnTo>
                  <a:lnTo>
                    <a:pt x="600" y="711"/>
                  </a:lnTo>
                  <a:lnTo>
                    <a:pt x="606" y="711"/>
                  </a:lnTo>
                  <a:lnTo>
                    <a:pt x="606" y="705"/>
                  </a:lnTo>
                  <a:lnTo>
                    <a:pt x="606" y="698"/>
                  </a:lnTo>
                  <a:lnTo>
                    <a:pt x="600" y="698"/>
                  </a:lnTo>
                  <a:lnTo>
                    <a:pt x="600" y="692"/>
                  </a:lnTo>
                  <a:lnTo>
                    <a:pt x="600" y="698"/>
                  </a:lnTo>
                  <a:lnTo>
                    <a:pt x="606" y="698"/>
                  </a:lnTo>
                  <a:lnTo>
                    <a:pt x="606" y="692"/>
                  </a:lnTo>
                  <a:lnTo>
                    <a:pt x="600" y="692"/>
                  </a:lnTo>
                  <a:lnTo>
                    <a:pt x="606" y="692"/>
                  </a:lnTo>
                  <a:lnTo>
                    <a:pt x="606" y="685"/>
                  </a:lnTo>
                  <a:lnTo>
                    <a:pt x="600" y="685"/>
                  </a:lnTo>
                  <a:lnTo>
                    <a:pt x="600" y="679"/>
                  </a:lnTo>
                  <a:lnTo>
                    <a:pt x="600" y="685"/>
                  </a:lnTo>
                  <a:lnTo>
                    <a:pt x="593" y="679"/>
                  </a:lnTo>
                  <a:lnTo>
                    <a:pt x="600" y="679"/>
                  </a:lnTo>
                  <a:lnTo>
                    <a:pt x="593" y="672"/>
                  </a:lnTo>
                  <a:lnTo>
                    <a:pt x="600" y="672"/>
                  </a:lnTo>
                  <a:lnTo>
                    <a:pt x="600" y="679"/>
                  </a:lnTo>
                  <a:lnTo>
                    <a:pt x="600" y="672"/>
                  </a:lnTo>
                  <a:lnTo>
                    <a:pt x="593" y="665"/>
                  </a:lnTo>
                  <a:lnTo>
                    <a:pt x="593" y="672"/>
                  </a:lnTo>
                  <a:lnTo>
                    <a:pt x="593" y="665"/>
                  </a:lnTo>
                  <a:lnTo>
                    <a:pt x="593" y="659"/>
                  </a:lnTo>
                  <a:lnTo>
                    <a:pt x="593" y="652"/>
                  </a:lnTo>
                  <a:lnTo>
                    <a:pt x="600" y="652"/>
                  </a:lnTo>
                  <a:lnTo>
                    <a:pt x="600" y="659"/>
                  </a:lnTo>
                  <a:lnTo>
                    <a:pt x="606" y="659"/>
                  </a:lnTo>
                  <a:lnTo>
                    <a:pt x="606" y="652"/>
                  </a:lnTo>
                  <a:lnTo>
                    <a:pt x="613" y="652"/>
                  </a:lnTo>
                  <a:lnTo>
                    <a:pt x="613" y="659"/>
                  </a:lnTo>
                  <a:lnTo>
                    <a:pt x="613" y="652"/>
                  </a:lnTo>
                  <a:lnTo>
                    <a:pt x="613" y="646"/>
                  </a:lnTo>
                  <a:lnTo>
                    <a:pt x="619" y="646"/>
                  </a:lnTo>
                  <a:lnTo>
                    <a:pt x="626" y="646"/>
                  </a:lnTo>
                  <a:lnTo>
                    <a:pt x="626" y="652"/>
                  </a:lnTo>
                  <a:lnTo>
                    <a:pt x="619" y="659"/>
                  </a:lnTo>
                  <a:lnTo>
                    <a:pt x="626" y="659"/>
                  </a:lnTo>
                  <a:lnTo>
                    <a:pt x="626" y="652"/>
                  </a:lnTo>
                  <a:lnTo>
                    <a:pt x="632" y="652"/>
                  </a:lnTo>
                  <a:lnTo>
                    <a:pt x="632" y="659"/>
                  </a:lnTo>
                  <a:lnTo>
                    <a:pt x="626" y="659"/>
                  </a:lnTo>
                  <a:lnTo>
                    <a:pt x="632" y="659"/>
                  </a:lnTo>
                  <a:lnTo>
                    <a:pt x="639" y="659"/>
                  </a:lnTo>
                  <a:lnTo>
                    <a:pt x="639" y="665"/>
                  </a:lnTo>
                  <a:lnTo>
                    <a:pt x="632" y="665"/>
                  </a:lnTo>
                  <a:lnTo>
                    <a:pt x="626" y="665"/>
                  </a:lnTo>
                  <a:lnTo>
                    <a:pt x="626" y="672"/>
                  </a:lnTo>
                  <a:lnTo>
                    <a:pt x="619" y="672"/>
                  </a:lnTo>
                  <a:lnTo>
                    <a:pt x="626" y="672"/>
                  </a:lnTo>
                  <a:lnTo>
                    <a:pt x="626" y="679"/>
                  </a:lnTo>
                  <a:lnTo>
                    <a:pt x="619" y="679"/>
                  </a:lnTo>
                  <a:lnTo>
                    <a:pt x="619" y="685"/>
                  </a:lnTo>
                  <a:lnTo>
                    <a:pt x="619" y="692"/>
                  </a:lnTo>
                  <a:lnTo>
                    <a:pt x="613" y="692"/>
                  </a:lnTo>
                  <a:lnTo>
                    <a:pt x="619" y="692"/>
                  </a:lnTo>
                  <a:lnTo>
                    <a:pt x="619" y="698"/>
                  </a:lnTo>
                  <a:lnTo>
                    <a:pt x="613" y="698"/>
                  </a:lnTo>
                  <a:lnTo>
                    <a:pt x="619" y="698"/>
                  </a:lnTo>
                  <a:lnTo>
                    <a:pt x="626" y="698"/>
                  </a:lnTo>
                  <a:lnTo>
                    <a:pt x="626" y="705"/>
                  </a:lnTo>
                  <a:lnTo>
                    <a:pt x="619" y="705"/>
                  </a:lnTo>
                  <a:lnTo>
                    <a:pt x="626" y="705"/>
                  </a:lnTo>
                  <a:lnTo>
                    <a:pt x="632" y="705"/>
                  </a:lnTo>
                  <a:lnTo>
                    <a:pt x="632" y="711"/>
                  </a:lnTo>
                  <a:lnTo>
                    <a:pt x="639" y="711"/>
                  </a:lnTo>
                  <a:close/>
                  <a:moveTo>
                    <a:pt x="554" y="581"/>
                  </a:moveTo>
                  <a:lnTo>
                    <a:pt x="547" y="581"/>
                  </a:lnTo>
                  <a:lnTo>
                    <a:pt x="554" y="581"/>
                  </a:lnTo>
                  <a:lnTo>
                    <a:pt x="554" y="587"/>
                  </a:lnTo>
                  <a:lnTo>
                    <a:pt x="547" y="587"/>
                  </a:lnTo>
                  <a:lnTo>
                    <a:pt x="547" y="581"/>
                  </a:lnTo>
                  <a:lnTo>
                    <a:pt x="554" y="581"/>
                  </a:lnTo>
                  <a:close/>
                  <a:moveTo>
                    <a:pt x="834" y="574"/>
                  </a:moveTo>
                  <a:lnTo>
                    <a:pt x="828" y="574"/>
                  </a:lnTo>
                  <a:lnTo>
                    <a:pt x="828" y="581"/>
                  </a:lnTo>
                  <a:lnTo>
                    <a:pt x="828" y="574"/>
                  </a:lnTo>
                  <a:lnTo>
                    <a:pt x="834" y="574"/>
                  </a:lnTo>
                  <a:close/>
                  <a:moveTo>
                    <a:pt x="554" y="581"/>
                  </a:moveTo>
                  <a:lnTo>
                    <a:pt x="554" y="574"/>
                  </a:lnTo>
                  <a:lnTo>
                    <a:pt x="554" y="581"/>
                  </a:lnTo>
                  <a:close/>
                  <a:moveTo>
                    <a:pt x="821" y="574"/>
                  </a:moveTo>
                  <a:lnTo>
                    <a:pt x="821" y="581"/>
                  </a:lnTo>
                  <a:lnTo>
                    <a:pt x="821" y="574"/>
                  </a:lnTo>
                  <a:close/>
                  <a:moveTo>
                    <a:pt x="554" y="581"/>
                  </a:moveTo>
                  <a:lnTo>
                    <a:pt x="554" y="574"/>
                  </a:lnTo>
                  <a:lnTo>
                    <a:pt x="560" y="574"/>
                  </a:lnTo>
                  <a:lnTo>
                    <a:pt x="554" y="574"/>
                  </a:lnTo>
                  <a:lnTo>
                    <a:pt x="554" y="581"/>
                  </a:lnTo>
                  <a:close/>
                  <a:moveTo>
                    <a:pt x="782" y="574"/>
                  </a:moveTo>
                  <a:lnTo>
                    <a:pt x="776" y="574"/>
                  </a:lnTo>
                  <a:lnTo>
                    <a:pt x="782" y="574"/>
                  </a:lnTo>
                  <a:close/>
                  <a:moveTo>
                    <a:pt x="802" y="574"/>
                  </a:moveTo>
                  <a:lnTo>
                    <a:pt x="802" y="568"/>
                  </a:lnTo>
                  <a:lnTo>
                    <a:pt x="802" y="574"/>
                  </a:lnTo>
                  <a:close/>
                  <a:moveTo>
                    <a:pt x="821" y="568"/>
                  </a:moveTo>
                  <a:lnTo>
                    <a:pt x="821" y="574"/>
                  </a:lnTo>
                  <a:lnTo>
                    <a:pt x="815" y="574"/>
                  </a:lnTo>
                  <a:lnTo>
                    <a:pt x="815" y="568"/>
                  </a:lnTo>
                  <a:lnTo>
                    <a:pt x="821" y="568"/>
                  </a:lnTo>
                  <a:close/>
                  <a:moveTo>
                    <a:pt x="769" y="574"/>
                  </a:moveTo>
                  <a:lnTo>
                    <a:pt x="769" y="568"/>
                  </a:lnTo>
                  <a:lnTo>
                    <a:pt x="769" y="574"/>
                  </a:lnTo>
                  <a:close/>
                  <a:moveTo>
                    <a:pt x="815" y="568"/>
                  </a:moveTo>
                  <a:lnTo>
                    <a:pt x="808" y="568"/>
                  </a:lnTo>
                  <a:lnTo>
                    <a:pt x="815" y="568"/>
                  </a:lnTo>
                  <a:close/>
                  <a:moveTo>
                    <a:pt x="776" y="568"/>
                  </a:moveTo>
                  <a:lnTo>
                    <a:pt x="782" y="568"/>
                  </a:lnTo>
                  <a:lnTo>
                    <a:pt x="776" y="574"/>
                  </a:lnTo>
                  <a:lnTo>
                    <a:pt x="776" y="568"/>
                  </a:lnTo>
                  <a:lnTo>
                    <a:pt x="776" y="574"/>
                  </a:lnTo>
                  <a:lnTo>
                    <a:pt x="769" y="574"/>
                  </a:lnTo>
                  <a:lnTo>
                    <a:pt x="769" y="568"/>
                  </a:lnTo>
                  <a:lnTo>
                    <a:pt x="776" y="568"/>
                  </a:lnTo>
                  <a:lnTo>
                    <a:pt x="769" y="568"/>
                  </a:lnTo>
                  <a:lnTo>
                    <a:pt x="776" y="568"/>
                  </a:lnTo>
                  <a:close/>
                  <a:moveTo>
                    <a:pt x="547" y="568"/>
                  </a:moveTo>
                  <a:lnTo>
                    <a:pt x="547" y="561"/>
                  </a:lnTo>
                  <a:lnTo>
                    <a:pt x="547" y="568"/>
                  </a:lnTo>
                  <a:close/>
                  <a:moveTo>
                    <a:pt x="808" y="568"/>
                  </a:moveTo>
                  <a:lnTo>
                    <a:pt x="802" y="568"/>
                  </a:lnTo>
                  <a:lnTo>
                    <a:pt x="802" y="561"/>
                  </a:lnTo>
                  <a:lnTo>
                    <a:pt x="808" y="568"/>
                  </a:lnTo>
                  <a:close/>
                  <a:moveTo>
                    <a:pt x="756" y="568"/>
                  </a:moveTo>
                  <a:lnTo>
                    <a:pt x="750" y="568"/>
                  </a:lnTo>
                  <a:lnTo>
                    <a:pt x="750" y="561"/>
                  </a:lnTo>
                  <a:lnTo>
                    <a:pt x="750" y="568"/>
                  </a:lnTo>
                  <a:lnTo>
                    <a:pt x="756" y="568"/>
                  </a:lnTo>
                  <a:close/>
                  <a:moveTo>
                    <a:pt x="554" y="568"/>
                  </a:moveTo>
                  <a:lnTo>
                    <a:pt x="547" y="568"/>
                  </a:lnTo>
                  <a:lnTo>
                    <a:pt x="547" y="561"/>
                  </a:lnTo>
                  <a:lnTo>
                    <a:pt x="554" y="561"/>
                  </a:lnTo>
                  <a:lnTo>
                    <a:pt x="554" y="568"/>
                  </a:lnTo>
                  <a:close/>
                  <a:moveTo>
                    <a:pt x="554" y="561"/>
                  </a:moveTo>
                  <a:lnTo>
                    <a:pt x="547" y="561"/>
                  </a:lnTo>
                  <a:lnTo>
                    <a:pt x="554" y="561"/>
                  </a:lnTo>
                  <a:close/>
                  <a:moveTo>
                    <a:pt x="456" y="568"/>
                  </a:moveTo>
                  <a:lnTo>
                    <a:pt x="456" y="574"/>
                  </a:lnTo>
                  <a:lnTo>
                    <a:pt x="450" y="581"/>
                  </a:lnTo>
                  <a:lnTo>
                    <a:pt x="450" y="574"/>
                  </a:lnTo>
                  <a:lnTo>
                    <a:pt x="450" y="568"/>
                  </a:lnTo>
                  <a:lnTo>
                    <a:pt x="450" y="574"/>
                  </a:lnTo>
                  <a:lnTo>
                    <a:pt x="450" y="568"/>
                  </a:lnTo>
                  <a:lnTo>
                    <a:pt x="443" y="568"/>
                  </a:lnTo>
                  <a:lnTo>
                    <a:pt x="450" y="568"/>
                  </a:lnTo>
                  <a:lnTo>
                    <a:pt x="450" y="561"/>
                  </a:lnTo>
                  <a:lnTo>
                    <a:pt x="456" y="561"/>
                  </a:lnTo>
                  <a:lnTo>
                    <a:pt x="456" y="568"/>
                  </a:lnTo>
                  <a:close/>
                  <a:moveTo>
                    <a:pt x="554" y="568"/>
                  </a:moveTo>
                  <a:lnTo>
                    <a:pt x="554" y="561"/>
                  </a:lnTo>
                  <a:lnTo>
                    <a:pt x="560" y="561"/>
                  </a:lnTo>
                  <a:lnTo>
                    <a:pt x="560" y="568"/>
                  </a:lnTo>
                  <a:lnTo>
                    <a:pt x="554" y="568"/>
                  </a:lnTo>
                  <a:close/>
                  <a:moveTo>
                    <a:pt x="456" y="561"/>
                  </a:moveTo>
                  <a:lnTo>
                    <a:pt x="456" y="555"/>
                  </a:lnTo>
                  <a:lnTo>
                    <a:pt x="456" y="561"/>
                  </a:lnTo>
                  <a:close/>
                  <a:moveTo>
                    <a:pt x="547" y="561"/>
                  </a:moveTo>
                  <a:lnTo>
                    <a:pt x="547" y="555"/>
                  </a:lnTo>
                  <a:lnTo>
                    <a:pt x="547" y="561"/>
                  </a:lnTo>
                  <a:close/>
                  <a:moveTo>
                    <a:pt x="463" y="561"/>
                  </a:moveTo>
                  <a:lnTo>
                    <a:pt x="456" y="561"/>
                  </a:lnTo>
                  <a:lnTo>
                    <a:pt x="456" y="555"/>
                  </a:lnTo>
                  <a:lnTo>
                    <a:pt x="463" y="555"/>
                  </a:lnTo>
                  <a:lnTo>
                    <a:pt x="463" y="561"/>
                  </a:lnTo>
                  <a:close/>
                  <a:moveTo>
                    <a:pt x="371" y="542"/>
                  </a:moveTo>
                  <a:lnTo>
                    <a:pt x="365" y="542"/>
                  </a:lnTo>
                  <a:lnTo>
                    <a:pt x="365" y="535"/>
                  </a:lnTo>
                  <a:lnTo>
                    <a:pt x="371" y="535"/>
                  </a:lnTo>
                  <a:lnTo>
                    <a:pt x="371" y="542"/>
                  </a:lnTo>
                  <a:close/>
                  <a:moveTo>
                    <a:pt x="547" y="529"/>
                  </a:moveTo>
                  <a:lnTo>
                    <a:pt x="554" y="529"/>
                  </a:lnTo>
                  <a:lnTo>
                    <a:pt x="547" y="529"/>
                  </a:lnTo>
                  <a:close/>
                  <a:moveTo>
                    <a:pt x="371" y="535"/>
                  </a:moveTo>
                  <a:lnTo>
                    <a:pt x="371" y="529"/>
                  </a:lnTo>
                  <a:lnTo>
                    <a:pt x="365" y="529"/>
                  </a:lnTo>
                  <a:lnTo>
                    <a:pt x="371" y="529"/>
                  </a:lnTo>
                  <a:lnTo>
                    <a:pt x="371" y="535"/>
                  </a:lnTo>
                  <a:close/>
                  <a:moveTo>
                    <a:pt x="365" y="522"/>
                  </a:moveTo>
                  <a:lnTo>
                    <a:pt x="358" y="522"/>
                  </a:lnTo>
                  <a:lnTo>
                    <a:pt x="365" y="522"/>
                  </a:lnTo>
                  <a:close/>
                  <a:moveTo>
                    <a:pt x="560" y="522"/>
                  </a:moveTo>
                  <a:lnTo>
                    <a:pt x="554" y="522"/>
                  </a:lnTo>
                  <a:lnTo>
                    <a:pt x="554" y="515"/>
                  </a:lnTo>
                  <a:lnTo>
                    <a:pt x="560" y="515"/>
                  </a:lnTo>
                  <a:lnTo>
                    <a:pt x="560" y="522"/>
                  </a:lnTo>
                  <a:close/>
                  <a:moveTo>
                    <a:pt x="371" y="529"/>
                  </a:moveTo>
                  <a:lnTo>
                    <a:pt x="365" y="529"/>
                  </a:lnTo>
                  <a:lnTo>
                    <a:pt x="365" y="522"/>
                  </a:lnTo>
                  <a:lnTo>
                    <a:pt x="365" y="515"/>
                  </a:lnTo>
                  <a:lnTo>
                    <a:pt x="365" y="522"/>
                  </a:lnTo>
                  <a:lnTo>
                    <a:pt x="371" y="522"/>
                  </a:lnTo>
                  <a:lnTo>
                    <a:pt x="371" y="529"/>
                  </a:lnTo>
                  <a:close/>
                  <a:moveTo>
                    <a:pt x="371" y="522"/>
                  </a:moveTo>
                  <a:lnTo>
                    <a:pt x="365" y="522"/>
                  </a:lnTo>
                  <a:lnTo>
                    <a:pt x="365" y="515"/>
                  </a:lnTo>
                  <a:lnTo>
                    <a:pt x="371" y="515"/>
                  </a:lnTo>
                  <a:lnTo>
                    <a:pt x="371" y="522"/>
                  </a:lnTo>
                  <a:close/>
                  <a:moveTo>
                    <a:pt x="371" y="522"/>
                  </a:moveTo>
                  <a:lnTo>
                    <a:pt x="371" y="515"/>
                  </a:lnTo>
                  <a:lnTo>
                    <a:pt x="371" y="522"/>
                  </a:lnTo>
                  <a:lnTo>
                    <a:pt x="378" y="522"/>
                  </a:lnTo>
                  <a:lnTo>
                    <a:pt x="371" y="522"/>
                  </a:lnTo>
                  <a:close/>
                  <a:moveTo>
                    <a:pt x="560" y="522"/>
                  </a:moveTo>
                  <a:lnTo>
                    <a:pt x="560" y="515"/>
                  </a:lnTo>
                  <a:lnTo>
                    <a:pt x="560" y="522"/>
                  </a:lnTo>
                  <a:close/>
                  <a:moveTo>
                    <a:pt x="567" y="515"/>
                  </a:moveTo>
                  <a:lnTo>
                    <a:pt x="560" y="515"/>
                  </a:lnTo>
                  <a:lnTo>
                    <a:pt x="567" y="515"/>
                  </a:lnTo>
                  <a:close/>
                  <a:moveTo>
                    <a:pt x="573" y="509"/>
                  </a:moveTo>
                  <a:lnTo>
                    <a:pt x="580" y="509"/>
                  </a:lnTo>
                  <a:lnTo>
                    <a:pt x="573" y="509"/>
                  </a:lnTo>
                  <a:close/>
                  <a:moveTo>
                    <a:pt x="587" y="502"/>
                  </a:moveTo>
                  <a:lnTo>
                    <a:pt x="587" y="496"/>
                  </a:lnTo>
                  <a:lnTo>
                    <a:pt x="587" y="502"/>
                  </a:lnTo>
                  <a:close/>
                  <a:moveTo>
                    <a:pt x="593" y="502"/>
                  </a:moveTo>
                  <a:lnTo>
                    <a:pt x="587" y="502"/>
                  </a:lnTo>
                  <a:lnTo>
                    <a:pt x="587" y="496"/>
                  </a:lnTo>
                  <a:lnTo>
                    <a:pt x="593" y="496"/>
                  </a:lnTo>
                  <a:lnTo>
                    <a:pt x="593" y="502"/>
                  </a:lnTo>
                  <a:close/>
                  <a:moveTo>
                    <a:pt x="593" y="496"/>
                  </a:moveTo>
                  <a:lnTo>
                    <a:pt x="600" y="496"/>
                  </a:lnTo>
                  <a:lnTo>
                    <a:pt x="593" y="496"/>
                  </a:lnTo>
                  <a:close/>
                  <a:moveTo>
                    <a:pt x="600" y="489"/>
                  </a:moveTo>
                  <a:lnTo>
                    <a:pt x="606" y="489"/>
                  </a:lnTo>
                  <a:lnTo>
                    <a:pt x="600" y="489"/>
                  </a:lnTo>
                  <a:close/>
                  <a:moveTo>
                    <a:pt x="593" y="489"/>
                  </a:moveTo>
                  <a:lnTo>
                    <a:pt x="593" y="496"/>
                  </a:lnTo>
                  <a:lnTo>
                    <a:pt x="593" y="489"/>
                  </a:lnTo>
                  <a:lnTo>
                    <a:pt x="600" y="489"/>
                  </a:lnTo>
                  <a:lnTo>
                    <a:pt x="593" y="489"/>
                  </a:lnTo>
                  <a:close/>
                  <a:moveTo>
                    <a:pt x="600" y="489"/>
                  </a:moveTo>
                  <a:lnTo>
                    <a:pt x="606" y="489"/>
                  </a:lnTo>
                  <a:lnTo>
                    <a:pt x="606" y="483"/>
                  </a:lnTo>
                  <a:lnTo>
                    <a:pt x="613" y="489"/>
                  </a:lnTo>
                  <a:lnTo>
                    <a:pt x="606" y="489"/>
                  </a:lnTo>
                  <a:lnTo>
                    <a:pt x="600" y="489"/>
                  </a:lnTo>
                  <a:close/>
                  <a:moveTo>
                    <a:pt x="606" y="483"/>
                  </a:moveTo>
                  <a:lnTo>
                    <a:pt x="600" y="483"/>
                  </a:lnTo>
                  <a:lnTo>
                    <a:pt x="606" y="483"/>
                  </a:lnTo>
                  <a:close/>
                  <a:moveTo>
                    <a:pt x="821" y="483"/>
                  </a:moveTo>
                  <a:lnTo>
                    <a:pt x="815" y="483"/>
                  </a:lnTo>
                  <a:lnTo>
                    <a:pt x="821" y="476"/>
                  </a:lnTo>
                  <a:lnTo>
                    <a:pt x="821" y="483"/>
                  </a:lnTo>
                  <a:close/>
                  <a:moveTo>
                    <a:pt x="645" y="463"/>
                  </a:moveTo>
                  <a:lnTo>
                    <a:pt x="639" y="463"/>
                  </a:lnTo>
                  <a:lnTo>
                    <a:pt x="639" y="457"/>
                  </a:lnTo>
                  <a:lnTo>
                    <a:pt x="645" y="457"/>
                  </a:lnTo>
                  <a:lnTo>
                    <a:pt x="645" y="463"/>
                  </a:lnTo>
                  <a:close/>
                  <a:moveTo>
                    <a:pt x="645" y="450"/>
                  </a:moveTo>
                  <a:lnTo>
                    <a:pt x="645" y="457"/>
                  </a:lnTo>
                  <a:lnTo>
                    <a:pt x="639" y="457"/>
                  </a:lnTo>
                  <a:lnTo>
                    <a:pt x="639" y="450"/>
                  </a:lnTo>
                  <a:lnTo>
                    <a:pt x="639" y="457"/>
                  </a:lnTo>
                  <a:lnTo>
                    <a:pt x="639" y="450"/>
                  </a:lnTo>
                  <a:lnTo>
                    <a:pt x="645" y="450"/>
                  </a:lnTo>
                  <a:close/>
                  <a:moveTo>
                    <a:pt x="639" y="450"/>
                  </a:moveTo>
                  <a:lnTo>
                    <a:pt x="632" y="450"/>
                  </a:lnTo>
                  <a:lnTo>
                    <a:pt x="639" y="450"/>
                  </a:lnTo>
                  <a:close/>
                  <a:moveTo>
                    <a:pt x="847" y="450"/>
                  </a:moveTo>
                  <a:lnTo>
                    <a:pt x="854" y="450"/>
                  </a:lnTo>
                  <a:lnTo>
                    <a:pt x="847" y="450"/>
                  </a:lnTo>
                  <a:close/>
                  <a:moveTo>
                    <a:pt x="658" y="450"/>
                  </a:moveTo>
                  <a:lnTo>
                    <a:pt x="652" y="450"/>
                  </a:lnTo>
                  <a:lnTo>
                    <a:pt x="658" y="444"/>
                  </a:lnTo>
                  <a:lnTo>
                    <a:pt x="658" y="450"/>
                  </a:lnTo>
                  <a:close/>
                  <a:moveTo>
                    <a:pt x="658" y="444"/>
                  </a:moveTo>
                  <a:lnTo>
                    <a:pt x="658" y="437"/>
                  </a:lnTo>
                  <a:lnTo>
                    <a:pt x="665" y="437"/>
                  </a:lnTo>
                  <a:lnTo>
                    <a:pt x="658" y="444"/>
                  </a:lnTo>
                  <a:close/>
                  <a:moveTo>
                    <a:pt x="652" y="431"/>
                  </a:moveTo>
                  <a:lnTo>
                    <a:pt x="652" y="437"/>
                  </a:lnTo>
                  <a:lnTo>
                    <a:pt x="652" y="431"/>
                  </a:lnTo>
                  <a:close/>
                  <a:moveTo>
                    <a:pt x="665" y="424"/>
                  </a:moveTo>
                  <a:lnTo>
                    <a:pt x="658" y="424"/>
                  </a:lnTo>
                  <a:lnTo>
                    <a:pt x="665" y="424"/>
                  </a:lnTo>
                  <a:lnTo>
                    <a:pt x="658" y="424"/>
                  </a:lnTo>
                  <a:lnTo>
                    <a:pt x="665" y="424"/>
                  </a:lnTo>
                  <a:close/>
                  <a:moveTo>
                    <a:pt x="658" y="424"/>
                  </a:moveTo>
                  <a:lnTo>
                    <a:pt x="665" y="418"/>
                  </a:lnTo>
                  <a:lnTo>
                    <a:pt x="658" y="418"/>
                  </a:lnTo>
                  <a:lnTo>
                    <a:pt x="665" y="418"/>
                  </a:lnTo>
                  <a:lnTo>
                    <a:pt x="665" y="424"/>
                  </a:lnTo>
                  <a:lnTo>
                    <a:pt x="658" y="424"/>
                  </a:lnTo>
                  <a:close/>
                  <a:moveTo>
                    <a:pt x="228" y="411"/>
                  </a:moveTo>
                  <a:lnTo>
                    <a:pt x="235" y="411"/>
                  </a:lnTo>
                  <a:lnTo>
                    <a:pt x="235" y="418"/>
                  </a:lnTo>
                  <a:lnTo>
                    <a:pt x="241" y="418"/>
                  </a:lnTo>
                  <a:lnTo>
                    <a:pt x="248" y="411"/>
                  </a:lnTo>
                  <a:lnTo>
                    <a:pt x="248" y="418"/>
                  </a:lnTo>
                  <a:lnTo>
                    <a:pt x="241" y="418"/>
                  </a:lnTo>
                  <a:lnTo>
                    <a:pt x="248" y="418"/>
                  </a:lnTo>
                  <a:lnTo>
                    <a:pt x="241" y="418"/>
                  </a:lnTo>
                  <a:lnTo>
                    <a:pt x="241" y="424"/>
                  </a:lnTo>
                  <a:lnTo>
                    <a:pt x="248" y="424"/>
                  </a:lnTo>
                  <a:lnTo>
                    <a:pt x="248" y="431"/>
                  </a:lnTo>
                  <a:lnTo>
                    <a:pt x="254" y="431"/>
                  </a:lnTo>
                  <a:lnTo>
                    <a:pt x="254" y="437"/>
                  </a:lnTo>
                  <a:lnTo>
                    <a:pt x="254" y="431"/>
                  </a:lnTo>
                  <a:lnTo>
                    <a:pt x="261" y="437"/>
                  </a:lnTo>
                  <a:lnTo>
                    <a:pt x="261" y="431"/>
                  </a:lnTo>
                  <a:lnTo>
                    <a:pt x="267" y="437"/>
                  </a:lnTo>
                  <a:lnTo>
                    <a:pt x="261" y="444"/>
                  </a:lnTo>
                  <a:lnTo>
                    <a:pt x="267" y="444"/>
                  </a:lnTo>
                  <a:lnTo>
                    <a:pt x="261" y="444"/>
                  </a:lnTo>
                  <a:lnTo>
                    <a:pt x="267" y="444"/>
                  </a:lnTo>
                  <a:lnTo>
                    <a:pt x="267" y="450"/>
                  </a:lnTo>
                  <a:lnTo>
                    <a:pt x="261" y="450"/>
                  </a:lnTo>
                  <a:lnTo>
                    <a:pt x="267" y="450"/>
                  </a:lnTo>
                  <a:lnTo>
                    <a:pt x="261" y="450"/>
                  </a:lnTo>
                  <a:lnTo>
                    <a:pt x="261" y="457"/>
                  </a:lnTo>
                  <a:lnTo>
                    <a:pt x="254" y="457"/>
                  </a:lnTo>
                  <a:lnTo>
                    <a:pt x="254" y="463"/>
                  </a:lnTo>
                  <a:lnTo>
                    <a:pt x="248" y="463"/>
                  </a:lnTo>
                  <a:lnTo>
                    <a:pt x="254" y="463"/>
                  </a:lnTo>
                  <a:lnTo>
                    <a:pt x="248" y="463"/>
                  </a:lnTo>
                  <a:lnTo>
                    <a:pt x="248" y="470"/>
                  </a:lnTo>
                  <a:lnTo>
                    <a:pt x="241" y="470"/>
                  </a:lnTo>
                  <a:lnTo>
                    <a:pt x="241" y="463"/>
                  </a:lnTo>
                  <a:lnTo>
                    <a:pt x="241" y="470"/>
                  </a:lnTo>
                  <a:lnTo>
                    <a:pt x="235" y="470"/>
                  </a:lnTo>
                  <a:lnTo>
                    <a:pt x="228" y="470"/>
                  </a:lnTo>
                  <a:lnTo>
                    <a:pt x="228" y="476"/>
                  </a:lnTo>
                  <a:lnTo>
                    <a:pt x="221" y="476"/>
                  </a:lnTo>
                  <a:lnTo>
                    <a:pt x="215" y="483"/>
                  </a:lnTo>
                  <a:lnTo>
                    <a:pt x="215" y="476"/>
                  </a:lnTo>
                  <a:lnTo>
                    <a:pt x="215" y="483"/>
                  </a:lnTo>
                  <a:lnTo>
                    <a:pt x="208" y="483"/>
                  </a:lnTo>
                  <a:lnTo>
                    <a:pt x="202" y="483"/>
                  </a:lnTo>
                  <a:lnTo>
                    <a:pt x="202" y="489"/>
                  </a:lnTo>
                  <a:lnTo>
                    <a:pt x="195" y="489"/>
                  </a:lnTo>
                  <a:lnTo>
                    <a:pt x="189" y="489"/>
                  </a:lnTo>
                  <a:lnTo>
                    <a:pt x="182" y="489"/>
                  </a:lnTo>
                  <a:lnTo>
                    <a:pt x="176" y="489"/>
                  </a:lnTo>
                  <a:lnTo>
                    <a:pt x="169" y="489"/>
                  </a:lnTo>
                  <a:lnTo>
                    <a:pt x="163" y="489"/>
                  </a:lnTo>
                  <a:lnTo>
                    <a:pt x="163" y="483"/>
                  </a:lnTo>
                  <a:lnTo>
                    <a:pt x="156" y="483"/>
                  </a:lnTo>
                  <a:lnTo>
                    <a:pt x="156" y="476"/>
                  </a:lnTo>
                  <a:lnTo>
                    <a:pt x="156" y="483"/>
                  </a:lnTo>
                  <a:lnTo>
                    <a:pt x="150" y="476"/>
                  </a:lnTo>
                  <a:lnTo>
                    <a:pt x="143" y="476"/>
                  </a:lnTo>
                  <a:lnTo>
                    <a:pt x="143" y="483"/>
                  </a:lnTo>
                  <a:lnTo>
                    <a:pt x="143" y="476"/>
                  </a:lnTo>
                  <a:lnTo>
                    <a:pt x="137" y="476"/>
                  </a:lnTo>
                  <a:lnTo>
                    <a:pt x="130" y="476"/>
                  </a:lnTo>
                  <a:lnTo>
                    <a:pt x="130" y="483"/>
                  </a:lnTo>
                  <a:lnTo>
                    <a:pt x="124" y="483"/>
                  </a:lnTo>
                  <a:lnTo>
                    <a:pt x="124" y="476"/>
                  </a:lnTo>
                  <a:lnTo>
                    <a:pt x="130" y="476"/>
                  </a:lnTo>
                  <a:lnTo>
                    <a:pt x="130" y="470"/>
                  </a:lnTo>
                  <a:lnTo>
                    <a:pt x="130" y="476"/>
                  </a:lnTo>
                  <a:lnTo>
                    <a:pt x="137" y="476"/>
                  </a:lnTo>
                  <a:lnTo>
                    <a:pt x="137" y="470"/>
                  </a:lnTo>
                  <a:lnTo>
                    <a:pt x="143" y="470"/>
                  </a:lnTo>
                  <a:lnTo>
                    <a:pt x="137" y="470"/>
                  </a:lnTo>
                  <a:lnTo>
                    <a:pt x="143" y="470"/>
                  </a:lnTo>
                  <a:lnTo>
                    <a:pt x="143" y="463"/>
                  </a:lnTo>
                  <a:lnTo>
                    <a:pt x="150" y="463"/>
                  </a:lnTo>
                  <a:lnTo>
                    <a:pt x="143" y="463"/>
                  </a:lnTo>
                  <a:lnTo>
                    <a:pt x="137" y="470"/>
                  </a:lnTo>
                  <a:lnTo>
                    <a:pt x="137" y="463"/>
                  </a:lnTo>
                  <a:lnTo>
                    <a:pt x="143" y="463"/>
                  </a:lnTo>
                  <a:lnTo>
                    <a:pt x="143" y="457"/>
                  </a:lnTo>
                  <a:lnTo>
                    <a:pt x="143" y="463"/>
                  </a:lnTo>
                  <a:lnTo>
                    <a:pt x="143" y="457"/>
                  </a:lnTo>
                  <a:lnTo>
                    <a:pt x="137" y="463"/>
                  </a:lnTo>
                  <a:lnTo>
                    <a:pt x="130" y="463"/>
                  </a:lnTo>
                  <a:lnTo>
                    <a:pt x="130" y="457"/>
                  </a:lnTo>
                  <a:lnTo>
                    <a:pt x="124" y="457"/>
                  </a:lnTo>
                  <a:lnTo>
                    <a:pt x="117" y="457"/>
                  </a:lnTo>
                  <a:lnTo>
                    <a:pt x="111" y="457"/>
                  </a:lnTo>
                  <a:lnTo>
                    <a:pt x="104" y="457"/>
                  </a:lnTo>
                  <a:lnTo>
                    <a:pt x="104" y="450"/>
                  </a:lnTo>
                  <a:lnTo>
                    <a:pt x="111" y="450"/>
                  </a:lnTo>
                  <a:lnTo>
                    <a:pt x="117" y="450"/>
                  </a:lnTo>
                  <a:lnTo>
                    <a:pt x="124" y="450"/>
                  </a:lnTo>
                  <a:lnTo>
                    <a:pt x="130" y="450"/>
                  </a:lnTo>
                  <a:lnTo>
                    <a:pt x="137" y="450"/>
                  </a:lnTo>
                  <a:lnTo>
                    <a:pt x="143" y="450"/>
                  </a:lnTo>
                  <a:lnTo>
                    <a:pt x="143" y="444"/>
                  </a:lnTo>
                  <a:lnTo>
                    <a:pt x="137" y="444"/>
                  </a:lnTo>
                  <a:lnTo>
                    <a:pt x="130" y="444"/>
                  </a:lnTo>
                  <a:lnTo>
                    <a:pt x="137" y="444"/>
                  </a:lnTo>
                  <a:lnTo>
                    <a:pt x="137" y="437"/>
                  </a:lnTo>
                  <a:lnTo>
                    <a:pt x="143" y="437"/>
                  </a:lnTo>
                  <a:lnTo>
                    <a:pt x="137" y="437"/>
                  </a:lnTo>
                  <a:lnTo>
                    <a:pt x="130" y="437"/>
                  </a:lnTo>
                  <a:lnTo>
                    <a:pt x="137" y="437"/>
                  </a:lnTo>
                  <a:lnTo>
                    <a:pt x="130" y="437"/>
                  </a:lnTo>
                  <a:lnTo>
                    <a:pt x="124" y="437"/>
                  </a:lnTo>
                  <a:lnTo>
                    <a:pt x="117" y="437"/>
                  </a:lnTo>
                  <a:lnTo>
                    <a:pt x="111" y="437"/>
                  </a:lnTo>
                  <a:lnTo>
                    <a:pt x="104" y="437"/>
                  </a:lnTo>
                  <a:lnTo>
                    <a:pt x="98" y="437"/>
                  </a:lnTo>
                  <a:lnTo>
                    <a:pt x="104" y="437"/>
                  </a:lnTo>
                  <a:lnTo>
                    <a:pt x="104" y="431"/>
                  </a:lnTo>
                  <a:lnTo>
                    <a:pt x="104" y="437"/>
                  </a:lnTo>
                  <a:lnTo>
                    <a:pt x="111" y="437"/>
                  </a:lnTo>
                  <a:lnTo>
                    <a:pt x="104" y="437"/>
                  </a:lnTo>
                  <a:lnTo>
                    <a:pt x="104" y="431"/>
                  </a:lnTo>
                  <a:lnTo>
                    <a:pt x="111" y="431"/>
                  </a:lnTo>
                  <a:lnTo>
                    <a:pt x="104" y="431"/>
                  </a:lnTo>
                  <a:lnTo>
                    <a:pt x="111" y="431"/>
                  </a:lnTo>
                  <a:lnTo>
                    <a:pt x="117" y="431"/>
                  </a:lnTo>
                  <a:lnTo>
                    <a:pt x="111" y="431"/>
                  </a:lnTo>
                  <a:lnTo>
                    <a:pt x="111" y="424"/>
                  </a:lnTo>
                  <a:lnTo>
                    <a:pt x="117" y="424"/>
                  </a:lnTo>
                  <a:lnTo>
                    <a:pt x="117" y="431"/>
                  </a:lnTo>
                  <a:lnTo>
                    <a:pt x="117" y="424"/>
                  </a:lnTo>
                  <a:lnTo>
                    <a:pt x="111" y="424"/>
                  </a:lnTo>
                  <a:lnTo>
                    <a:pt x="117" y="424"/>
                  </a:lnTo>
                  <a:lnTo>
                    <a:pt x="111" y="424"/>
                  </a:lnTo>
                  <a:lnTo>
                    <a:pt x="111" y="418"/>
                  </a:lnTo>
                  <a:lnTo>
                    <a:pt x="117" y="418"/>
                  </a:lnTo>
                  <a:lnTo>
                    <a:pt x="124" y="424"/>
                  </a:lnTo>
                  <a:lnTo>
                    <a:pt x="130" y="424"/>
                  </a:lnTo>
                  <a:lnTo>
                    <a:pt x="130" y="431"/>
                  </a:lnTo>
                  <a:lnTo>
                    <a:pt x="130" y="424"/>
                  </a:lnTo>
                  <a:lnTo>
                    <a:pt x="130" y="431"/>
                  </a:lnTo>
                  <a:lnTo>
                    <a:pt x="130" y="424"/>
                  </a:lnTo>
                  <a:lnTo>
                    <a:pt x="130" y="418"/>
                  </a:lnTo>
                  <a:lnTo>
                    <a:pt x="124" y="418"/>
                  </a:lnTo>
                  <a:lnTo>
                    <a:pt x="130" y="418"/>
                  </a:lnTo>
                  <a:lnTo>
                    <a:pt x="124" y="418"/>
                  </a:lnTo>
                  <a:lnTo>
                    <a:pt x="117" y="418"/>
                  </a:lnTo>
                  <a:lnTo>
                    <a:pt x="117" y="411"/>
                  </a:lnTo>
                  <a:lnTo>
                    <a:pt x="124" y="411"/>
                  </a:lnTo>
                  <a:lnTo>
                    <a:pt x="130" y="411"/>
                  </a:lnTo>
                  <a:lnTo>
                    <a:pt x="137" y="418"/>
                  </a:lnTo>
                  <a:lnTo>
                    <a:pt x="143" y="418"/>
                  </a:lnTo>
                  <a:lnTo>
                    <a:pt x="143" y="424"/>
                  </a:lnTo>
                  <a:lnTo>
                    <a:pt x="150" y="424"/>
                  </a:lnTo>
                  <a:lnTo>
                    <a:pt x="143" y="424"/>
                  </a:lnTo>
                  <a:lnTo>
                    <a:pt x="150" y="424"/>
                  </a:lnTo>
                  <a:lnTo>
                    <a:pt x="150" y="431"/>
                  </a:lnTo>
                  <a:lnTo>
                    <a:pt x="143" y="431"/>
                  </a:lnTo>
                  <a:lnTo>
                    <a:pt x="150" y="431"/>
                  </a:lnTo>
                  <a:lnTo>
                    <a:pt x="150" y="437"/>
                  </a:lnTo>
                  <a:lnTo>
                    <a:pt x="150" y="444"/>
                  </a:lnTo>
                  <a:lnTo>
                    <a:pt x="150" y="437"/>
                  </a:lnTo>
                  <a:lnTo>
                    <a:pt x="156" y="437"/>
                  </a:lnTo>
                  <a:lnTo>
                    <a:pt x="156" y="431"/>
                  </a:lnTo>
                  <a:lnTo>
                    <a:pt x="156" y="437"/>
                  </a:lnTo>
                  <a:lnTo>
                    <a:pt x="163" y="437"/>
                  </a:lnTo>
                  <a:lnTo>
                    <a:pt x="163" y="431"/>
                  </a:lnTo>
                  <a:lnTo>
                    <a:pt x="163" y="424"/>
                  </a:lnTo>
                  <a:lnTo>
                    <a:pt x="163" y="418"/>
                  </a:lnTo>
                  <a:lnTo>
                    <a:pt x="169" y="418"/>
                  </a:lnTo>
                  <a:lnTo>
                    <a:pt x="169" y="424"/>
                  </a:lnTo>
                  <a:lnTo>
                    <a:pt x="176" y="424"/>
                  </a:lnTo>
                  <a:lnTo>
                    <a:pt x="176" y="431"/>
                  </a:lnTo>
                  <a:lnTo>
                    <a:pt x="176" y="424"/>
                  </a:lnTo>
                  <a:lnTo>
                    <a:pt x="182" y="424"/>
                  </a:lnTo>
                  <a:lnTo>
                    <a:pt x="182" y="418"/>
                  </a:lnTo>
                  <a:lnTo>
                    <a:pt x="189" y="418"/>
                  </a:lnTo>
                  <a:lnTo>
                    <a:pt x="189" y="424"/>
                  </a:lnTo>
                  <a:lnTo>
                    <a:pt x="195" y="424"/>
                  </a:lnTo>
                  <a:lnTo>
                    <a:pt x="195" y="431"/>
                  </a:lnTo>
                  <a:lnTo>
                    <a:pt x="195" y="424"/>
                  </a:lnTo>
                  <a:lnTo>
                    <a:pt x="195" y="418"/>
                  </a:lnTo>
                  <a:lnTo>
                    <a:pt x="202" y="418"/>
                  </a:lnTo>
                  <a:lnTo>
                    <a:pt x="202" y="424"/>
                  </a:lnTo>
                  <a:lnTo>
                    <a:pt x="208" y="424"/>
                  </a:lnTo>
                  <a:lnTo>
                    <a:pt x="208" y="418"/>
                  </a:lnTo>
                  <a:lnTo>
                    <a:pt x="215" y="418"/>
                  </a:lnTo>
                  <a:lnTo>
                    <a:pt x="221" y="424"/>
                  </a:lnTo>
                  <a:lnTo>
                    <a:pt x="221" y="418"/>
                  </a:lnTo>
                  <a:lnTo>
                    <a:pt x="221" y="411"/>
                  </a:lnTo>
                  <a:lnTo>
                    <a:pt x="228" y="411"/>
                  </a:lnTo>
                  <a:close/>
                  <a:moveTo>
                    <a:pt x="691" y="392"/>
                  </a:moveTo>
                  <a:lnTo>
                    <a:pt x="691" y="398"/>
                  </a:lnTo>
                  <a:lnTo>
                    <a:pt x="684" y="398"/>
                  </a:lnTo>
                  <a:lnTo>
                    <a:pt x="684" y="392"/>
                  </a:lnTo>
                  <a:lnTo>
                    <a:pt x="691" y="392"/>
                  </a:lnTo>
                  <a:close/>
                  <a:moveTo>
                    <a:pt x="704" y="372"/>
                  </a:moveTo>
                  <a:lnTo>
                    <a:pt x="697" y="372"/>
                  </a:lnTo>
                  <a:lnTo>
                    <a:pt x="704" y="372"/>
                  </a:lnTo>
                  <a:close/>
                  <a:moveTo>
                    <a:pt x="710" y="372"/>
                  </a:moveTo>
                  <a:lnTo>
                    <a:pt x="717" y="372"/>
                  </a:lnTo>
                  <a:lnTo>
                    <a:pt x="710" y="372"/>
                  </a:lnTo>
                  <a:close/>
                  <a:moveTo>
                    <a:pt x="665" y="379"/>
                  </a:moveTo>
                  <a:lnTo>
                    <a:pt x="665" y="372"/>
                  </a:lnTo>
                  <a:lnTo>
                    <a:pt x="671" y="372"/>
                  </a:lnTo>
                  <a:lnTo>
                    <a:pt x="671" y="365"/>
                  </a:lnTo>
                  <a:lnTo>
                    <a:pt x="671" y="372"/>
                  </a:lnTo>
                  <a:lnTo>
                    <a:pt x="665" y="379"/>
                  </a:lnTo>
                  <a:close/>
                  <a:moveTo>
                    <a:pt x="678" y="365"/>
                  </a:moveTo>
                  <a:lnTo>
                    <a:pt x="678" y="372"/>
                  </a:lnTo>
                  <a:lnTo>
                    <a:pt x="671" y="372"/>
                  </a:lnTo>
                  <a:lnTo>
                    <a:pt x="671" y="365"/>
                  </a:lnTo>
                  <a:lnTo>
                    <a:pt x="678" y="365"/>
                  </a:lnTo>
                  <a:close/>
                  <a:moveTo>
                    <a:pt x="684" y="365"/>
                  </a:moveTo>
                  <a:lnTo>
                    <a:pt x="678" y="372"/>
                  </a:lnTo>
                  <a:lnTo>
                    <a:pt x="678" y="365"/>
                  </a:lnTo>
                  <a:lnTo>
                    <a:pt x="678" y="372"/>
                  </a:lnTo>
                  <a:lnTo>
                    <a:pt x="678" y="365"/>
                  </a:lnTo>
                  <a:lnTo>
                    <a:pt x="684" y="365"/>
                  </a:lnTo>
                  <a:close/>
                  <a:moveTo>
                    <a:pt x="691" y="365"/>
                  </a:moveTo>
                  <a:lnTo>
                    <a:pt x="684" y="365"/>
                  </a:lnTo>
                  <a:lnTo>
                    <a:pt x="691" y="365"/>
                  </a:lnTo>
                  <a:close/>
                  <a:moveTo>
                    <a:pt x="697" y="359"/>
                  </a:moveTo>
                  <a:lnTo>
                    <a:pt x="697" y="365"/>
                  </a:lnTo>
                  <a:lnTo>
                    <a:pt x="691" y="365"/>
                  </a:lnTo>
                  <a:lnTo>
                    <a:pt x="691" y="359"/>
                  </a:lnTo>
                  <a:lnTo>
                    <a:pt x="697" y="359"/>
                  </a:lnTo>
                  <a:lnTo>
                    <a:pt x="704" y="359"/>
                  </a:lnTo>
                  <a:lnTo>
                    <a:pt x="697" y="359"/>
                  </a:lnTo>
                  <a:close/>
                  <a:moveTo>
                    <a:pt x="723" y="359"/>
                  </a:moveTo>
                  <a:lnTo>
                    <a:pt x="717" y="359"/>
                  </a:lnTo>
                  <a:lnTo>
                    <a:pt x="723" y="359"/>
                  </a:lnTo>
                  <a:close/>
                  <a:moveTo>
                    <a:pt x="730" y="352"/>
                  </a:moveTo>
                  <a:lnTo>
                    <a:pt x="730" y="346"/>
                  </a:lnTo>
                  <a:lnTo>
                    <a:pt x="730" y="352"/>
                  </a:lnTo>
                  <a:close/>
                  <a:moveTo>
                    <a:pt x="736" y="352"/>
                  </a:moveTo>
                  <a:lnTo>
                    <a:pt x="730" y="346"/>
                  </a:lnTo>
                  <a:lnTo>
                    <a:pt x="736" y="346"/>
                  </a:lnTo>
                  <a:lnTo>
                    <a:pt x="736" y="352"/>
                  </a:lnTo>
                  <a:close/>
                  <a:moveTo>
                    <a:pt x="717" y="352"/>
                  </a:moveTo>
                  <a:lnTo>
                    <a:pt x="710" y="352"/>
                  </a:lnTo>
                  <a:lnTo>
                    <a:pt x="710" y="359"/>
                  </a:lnTo>
                  <a:lnTo>
                    <a:pt x="710" y="352"/>
                  </a:lnTo>
                  <a:lnTo>
                    <a:pt x="717" y="352"/>
                  </a:lnTo>
                  <a:lnTo>
                    <a:pt x="717" y="346"/>
                  </a:lnTo>
                  <a:lnTo>
                    <a:pt x="723" y="346"/>
                  </a:lnTo>
                  <a:lnTo>
                    <a:pt x="723" y="352"/>
                  </a:lnTo>
                  <a:lnTo>
                    <a:pt x="723" y="359"/>
                  </a:lnTo>
                  <a:lnTo>
                    <a:pt x="717" y="359"/>
                  </a:lnTo>
                  <a:lnTo>
                    <a:pt x="710" y="359"/>
                  </a:lnTo>
                  <a:lnTo>
                    <a:pt x="710" y="365"/>
                  </a:lnTo>
                  <a:lnTo>
                    <a:pt x="710" y="359"/>
                  </a:lnTo>
                  <a:lnTo>
                    <a:pt x="704" y="359"/>
                  </a:lnTo>
                  <a:lnTo>
                    <a:pt x="710" y="359"/>
                  </a:lnTo>
                  <a:lnTo>
                    <a:pt x="704" y="359"/>
                  </a:lnTo>
                  <a:lnTo>
                    <a:pt x="704" y="365"/>
                  </a:lnTo>
                  <a:lnTo>
                    <a:pt x="697" y="365"/>
                  </a:lnTo>
                  <a:lnTo>
                    <a:pt x="704" y="359"/>
                  </a:lnTo>
                  <a:lnTo>
                    <a:pt x="704" y="352"/>
                  </a:lnTo>
                  <a:lnTo>
                    <a:pt x="710" y="352"/>
                  </a:lnTo>
                  <a:lnTo>
                    <a:pt x="704" y="352"/>
                  </a:lnTo>
                  <a:lnTo>
                    <a:pt x="710" y="346"/>
                  </a:lnTo>
                  <a:lnTo>
                    <a:pt x="717" y="346"/>
                  </a:lnTo>
                  <a:lnTo>
                    <a:pt x="710" y="352"/>
                  </a:lnTo>
                  <a:lnTo>
                    <a:pt x="717" y="352"/>
                  </a:lnTo>
                  <a:close/>
                  <a:moveTo>
                    <a:pt x="723" y="346"/>
                  </a:moveTo>
                  <a:lnTo>
                    <a:pt x="717" y="346"/>
                  </a:lnTo>
                  <a:lnTo>
                    <a:pt x="723" y="346"/>
                  </a:lnTo>
                  <a:close/>
                  <a:moveTo>
                    <a:pt x="704" y="346"/>
                  </a:moveTo>
                  <a:lnTo>
                    <a:pt x="704" y="352"/>
                  </a:lnTo>
                  <a:lnTo>
                    <a:pt x="697" y="352"/>
                  </a:lnTo>
                  <a:lnTo>
                    <a:pt x="704" y="352"/>
                  </a:lnTo>
                  <a:lnTo>
                    <a:pt x="697" y="352"/>
                  </a:lnTo>
                  <a:lnTo>
                    <a:pt x="704" y="352"/>
                  </a:lnTo>
                  <a:lnTo>
                    <a:pt x="697" y="352"/>
                  </a:lnTo>
                  <a:lnTo>
                    <a:pt x="691" y="352"/>
                  </a:lnTo>
                  <a:lnTo>
                    <a:pt x="697" y="346"/>
                  </a:lnTo>
                  <a:lnTo>
                    <a:pt x="697" y="352"/>
                  </a:lnTo>
                  <a:lnTo>
                    <a:pt x="697" y="346"/>
                  </a:lnTo>
                  <a:lnTo>
                    <a:pt x="704" y="346"/>
                  </a:lnTo>
                  <a:lnTo>
                    <a:pt x="697" y="346"/>
                  </a:lnTo>
                  <a:lnTo>
                    <a:pt x="704" y="346"/>
                  </a:lnTo>
                  <a:close/>
                  <a:moveTo>
                    <a:pt x="736" y="346"/>
                  </a:moveTo>
                  <a:lnTo>
                    <a:pt x="736" y="339"/>
                  </a:lnTo>
                  <a:lnTo>
                    <a:pt x="736" y="346"/>
                  </a:lnTo>
                  <a:close/>
                  <a:moveTo>
                    <a:pt x="710" y="346"/>
                  </a:moveTo>
                  <a:lnTo>
                    <a:pt x="704" y="346"/>
                  </a:lnTo>
                  <a:lnTo>
                    <a:pt x="710" y="339"/>
                  </a:lnTo>
                  <a:lnTo>
                    <a:pt x="717" y="339"/>
                  </a:lnTo>
                  <a:lnTo>
                    <a:pt x="717" y="333"/>
                  </a:lnTo>
                  <a:lnTo>
                    <a:pt x="717" y="339"/>
                  </a:lnTo>
                  <a:lnTo>
                    <a:pt x="710" y="339"/>
                  </a:lnTo>
                  <a:lnTo>
                    <a:pt x="710" y="346"/>
                  </a:lnTo>
                  <a:close/>
                  <a:moveTo>
                    <a:pt x="743" y="333"/>
                  </a:moveTo>
                  <a:lnTo>
                    <a:pt x="743" y="326"/>
                  </a:lnTo>
                  <a:lnTo>
                    <a:pt x="743" y="333"/>
                  </a:lnTo>
                  <a:lnTo>
                    <a:pt x="750" y="333"/>
                  </a:lnTo>
                  <a:lnTo>
                    <a:pt x="743" y="333"/>
                  </a:lnTo>
                  <a:lnTo>
                    <a:pt x="743" y="339"/>
                  </a:lnTo>
                  <a:lnTo>
                    <a:pt x="736" y="339"/>
                  </a:lnTo>
                  <a:lnTo>
                    <a:pt x="730" y="339"/>
                  </a:lnTo>
                  <a:lnTo>
                    <a:pt x="730" y="346"/>
                  </a:lnTo>
                  <a:lnTo>
                    <a:pt x="736" y="346"/>
                  </a:lnTo>
                  <a:lnTo>
                    <a:pt x="730" y="346"/>
                  </a:lnTo>
                  <a:lnTo>
                    <a:pt x="730" y="339"/>
                  </a:lnTo>
                  <a:lnTo>
                    <a:pt x="730" y="346"/>
                  </a:lnTo>
                  <a:lnTo>
                    <a:pt x="730" y="339"/>
                  </a:lnTo>
                  <a:lnTo>
                    <a:pt x="730" y="333"/>
                  </a:lnTo>
                  <a:lnTo>
                    <a:pt x="736" y="333"/>
                  </a:lnTo>
                  <a:lnTo>
                    <a:pt x="730" y="333"/>
                  </a:lnTo>
                  <a:lnTo>
                    <a:pt x="736" y="333"/>
                  </a:lnTo>
                  <a:lnTo>
                    <a:pt x="736" y="326"/>
                  </a:lnTo>
                  <a:lnTo>
                    <a:pt x="736" y="333"/>
                  </a:lnTo>
                  <a:lnTo>
                    <a:pt x="736" y="326"/>
                  </a:lnTo>
                  <a:lnTo>
                    <a:pt x="736" y="333"/>
                  </a:lnTo>
                  <a:lnTo>
                    <a:pt x="743" y="333"/>
                  </a:lnTo>
                  <a:close/>
                  <a:moveTo>
                    <a:pt x="756" y="326"/>
                  </a:moveTo>
                  <a:lnTo>
                    <a:pt x="750" y="326"/>
                  </a:lnTo>
                  <a:lnTo>
                    <a:pt x="750" y="333"/>
                  </a:lnTo>
                  <a:lnTo>
                    <a:pt x="750" y="326"/>
                  </a:lnTo>
                  <a:lnTo>
                    <a:pt x="743" y="326"/>
                  </a:lnTo>
                  <a:lnTo>
                    <a:pt x="750" y="326"/>
                  </a:lnTo>
                  <a:lnTo>
                    <a:pt x="756" y="326"/>
                  </a:lnTo>
                  <a:lnTo>
                    <a:pt x="750" y="326"/>
                  </a:lnTo>
                  <a:lnTo>
                    <a:pt x="750" y="320"/>
                  </a:lnTo>
                  <a:lnTo>
                    <a:pt x="756" y="326"/>
                  </a:lnTo>
                  <a:lnTo>
                    <a:pt x="756" y="320"/>
                  </a:lnTo>
                  <a:lnTo>
                    <a:pt x="763" y="320"/>
                  </a:lnTo>
                  <a:lnTo>
                    <a:pt x="763" y="326"/>
                  </a:lnTo>
                  <a:lnTo>
                    <a:pt x="756" y="326"/>
                  </a:lnTo>
                  <a:close/>
                  <a:moveTo>
                    <a:pt x="789" y="320"/>
                  </a:moveTo>
                  <a:lnTo>
                    <a:pt x="782" y="320"/>
                  </a:lnTo>
                  <a:lnTo>
                    <a:pt x="789" y="320"/>
                  </a:lnTo>
                  <a:close/>
                  <a:moveTo>
                    <a:pt x="926" y="326"/>
                  </a:moveTo>
                  <a:lnTo>
                    <a:pt x="926" y="320"/>
                  </a:lnTo>
                  <a:lnTo>
                    <a:pt x="926" y="326"/>
                  </a:lnTo>
                  <a:close/>
                  <a:moveTo>
                    <a:pt x="769" y="320"/>
                  </a:moveTo>
                  <a:lnTo>
                    <a:pt x="776" y="320"/>
                  </a:lnTo>
                  <a:lnTo>
                    <a:pt x="769" y="320"/>
                  </a:lnTo>
                  <a:close/>
                  <a:moveTo>
                    <a:pt x="789" y="313"/>
                  </a:moveTo>
                  <a:lnTo>
                    <a:pt x="789" y="320"/>
                  </a:lnTo>
                  <a:lnTo>
                    <a:pt x="795" y="320"/>
                  </a:lnTo>
                  <a:lnTo>
                    <a:pt x="789" y="320"/>
                  </a:lnTo>
                  <a:lnTo>
                    <a:pt x="789" y="313"/>
                  </a:lnTo>
                  <a:close/>
                  <a:moveTo>
                    <a:pt x="763" y="313"/>
                  </a:moveTo>
                  <a:lnTo>
                    <a:pt x="769" y="320"/>
                  </a:lnTo>
                  <a:lnTo>
                    <a:pt x="769" y="313"/>
                  </a:lnTo>
                  <a:lnTo>
                    <a:pt x="769" y="320"/>
                  </a:lnTo>
                  <a:lnTo>
                    <a:pt x="763" y="320"/>
                  </a:lnTo>
                  <a:lnTo>
                    <a:pt x="756" y="320"/>
                  </a:lnTo>
                  <a:lnTo>
                    <a:pt x="756" y="313"/>
                  </a:lnTo>
                  <a:lnTo>
                    <a:pt x="763" y="313"/>
                  </a:lnTo>
                  <a:close/>
                  <a:moveTo>
                    <a:pt x="756" y="313"/>
                  </a:moveTo>
                  <a:lnTo>
                    <a:pt x="763" y="313"/>
                  </a:lnTo>
                  <a:lnTo>
                    <a:pt x="756" y="313"/>
                  </a:lnTo>
                  <a:lnTo>
                    <a:pt x="756" y="320"/>
                  </a:lnTo>
                  <a:lnTo>
                    <a:pt x="756" y="313"/>
                  </a:lnTo>
                  <a:close/>
                  <a:moveTo>
                    <a:pt x="789" y="313"/>
                  </a:moveTo>
                  <a:lnTo>
                    <a:pt x="782" y="313"/>
                  </a:lnTo>
                  <a:lnTo>
                    <a:pt x="789" y="313"/>
                  </a:lnTo>
                  <a:close/>
                  <a:moveTo>
                    <a:pt x="763" y="313"/>
                  </a:moveTo>
                  <a:lnTo>
                    <a:pt x="763" y="307"/>
                  </a:lnTo>
                  <a:lnTo>
                    <a:pt x="763" y="313"/>
                  </a:lnTo>
                  <a:close/>
                  <a:moveTo>
                    <a:pt x="776" y="313"/>
                  </a:moveTo>
                  <a:lnTo>
                    <a:pt x="769" y="313"/>
                  </a:lnTo>
                  <a:lnTo>
                    <a:pt x="769" y="307"/>
                  </a:lnTo>
                  <a:lnTo>
                    <a:pt x="776" y="313"/>
                  </a:lnTo>
                  <a:close/>
                  <a:moveTo>
                    <a:pt x="821" y="307"/>
                  </a:moveTo>
                  <a:lnTo>
                    <a:pt x="821" y="313"/>
                  </a:lnTo>
                  <a:lnTo>
                    <a:pt x="821" y="307"/>
                  </a:lnTo>
                  <a:lnTo>
                    <a:pt x="815" y="307"/>
                  </a:lnTo>
                  <a:lnTo>
                    <a:pt x="821" y="307"/>
                  </a:lnTo>
                  <a:close/>
                  <a:moveTo>
                    <a:pt x="828" y="300"/>
                  </a:moveTo>
                  <a:lnTo>
                    <a:pt x="834" y="300"/>
                  </a:lnTo>
                  <a:lnTo>
                    <a:pt x="834" y="307"/>
                  </a:lnTo>
                  <a:lnTo>
                    <a:pt x="828" y="307"/>
                  </a:lnTo>
                  <a:lnTo>
                    <a:pt x="821" y="307"/>
                  </a:lnTo>
                  <a:lnTo>
                    <a:pt x="821" y="300"/>
                  </a:lnTo>
                  <a:lnTo>
                    <a:pt x="828" y="300"/>
                  </a:lnTo>
                  <a:close/>
                  <a:moveTo>
                    <a:pt x="834" y="300"/>
                  </a:moveTo>
                  <a:lnTo>
                    <a:pt x="834" y="294"/>
                  </a:lnTo>
                  <a:lnTo>
                    <a:pt x="834" y="300"/>
                  </a:lnTo>
                  <a:lnTo>
                    <a:pt x="841" y="300"/>
                  </a:lnTo>
                  <a:lnTo>
                    <a:pt x="834" y="300"/>
                  </a:lnTo>
                  <a:close/>
                  <a:moveTo>
                    <a:pt x="828" y="294"/>
                  </a:moveTo>
                  <a:lnTo>
                    <a:pt x="828" y="300"/>
                  </a:lnTo>
                  <a:lnTo>
                    <a:pt x="821" y="300"/>
                  </a:lnTo>
                  <a:lnTo>
                    <a:pt x="815" y="300"/>
                  </a:lnTo>
                  <a:lnTo>
                    <a:pt x="821" y="300"/>
                  </a:lnTo>
                  <a:lnTo>
                    <a:pt x="815" y="300"/>
                  </a:lnTo>
                  <a:lnTo>
                    <a:pt x="808" y="300"/>
                  </a:lnTo>
                  <a:lnTo>
                    <a:pt x="808" y="307"/>
                  </a:lnTo>
                  <a:lnTo>
                    <a:pt x="808" y="300"/>
                  </a:lnTo>
                  <a:lnTo>
                    <a:pt x="815" y="300"/>
                  </a:lnTo>
                  <a:lnTo>
                    <a:pt x="821" y="300"/>
                  </a:lnTo>
                  <a:lnTo>
                    <a:pt x="815" y="300"/>
                  </a:lnTo>
                  <a:lnTo>
                    <a:pt x="815" y="294"/>
                  </a:lnTo>
                  <a:lnTo>
                    <a:pt x="821" y="294"/>
                  </a:lnTo>
                  <a:lnTo>
                    <a:pt x="821" y="300"/>
                  </a:lnTo>
                  <a:lnTo>
                    <a:pt x="821" y="294"/>
                  </a:lnTo>
                  <a:lnTo>
                    <a:pt x="828" y="294"/>
                  </a:lnTo>
                  <a:close/>
                  <a:moveTo>
                    <a:pt x="841" y="294"/>
                  </a:moveTo>
                  <a:lnTo>
                    <a:pt x="834" y="294"/>
                  </a:lnTo>
                  <a:lnTo>
                    <a:pt x="834" y="287"/>
                  </a:lnTo>
                  <a:lnTo>
                    <a:pt x="841" y="287"/>
                  </a:lnTo>
                  <a:lnTo>
                    <a:pt x="841" y="294"/>
                  </a:lnTo>
                  <a:close/>
                  <a:moveTo>
                    <a:pt x="893" y="287"/>
                  </a:moveTo>
                  <a:lnTo>
                    <a:pt x="899" y="287"/>
                  </a:lnTo>
                  <a:lnTo>
                    <a:pt x="906" y="287"/>
                  </a:lnTo>
                  <a:lnTo>
                    <a:pt x="906" y="294"/>
                  </a:lnTo>
                  <a:lnTo>
                    <a:pt x="899" y="294"/>
                  </a:lnTo>
                  <a:lnTo>
                    <a:pt x="893" y="294"/>
                  </a:lnTo>
                  <a:lnTo>
                    <a:pt x="899" y="294"/>
                  </a:lnTo>
                  <a:lnTo>
                    <a:pt x="899" y="300"/>
                  </a:lnTo>
                  <a:lnTo>
                    <a:pt x="893" y="300"/>
                  </a:lnTo>
                  <a:lnTo>
                    <a:pt x="899" y="300"/>
                  </a:lnTo>
                  <a:lnTo>
                    <a:pt x="893" y="300"/>
                  </a:lnTo>
                  <a:lnTo>
                    <a:pt x="893" y="307"/>
                  </a:lnTo>
                  <a:lnTo>
                    <a:pt x="899" y="307"/>
                  </a:lnTo>
                  <a:lnTo>
                    <a:pt x="899" y="300"/>
                  </a:lnTo>
                  <a:lnTo>
                    <a:pt x="899" y="307"/>
                  </a:lnTo>
                  <a:lnTo>
                    <a:pt x="899" y="300"/>
                  </a:lnTo>
                  <a:lnTo>
                    <a:pt x="899" y="307"/>
                  </a:lnTo>
                  <a:lnTo>
                    <a:pt x="899" y="313"/>
                  </a:lnTo>
                  <a:lnTo>
                    <a:pt x="899" y="307"/>
                  </a:lnTo>
                  <a:lnTo>
                    <a:pt x="906" y="300"/>
                  </a:lnTo>
                  <a:lnTo>
                    <a:pt x="906" y="294"/>
                  </a:lnTo>
                  <a:lnTo>
                    <a:pt x="912" y="294"/>
                  </a:lnTo>
                  <a:lnTo>
                    <a:pt x="919" y="294"/>
                  </a:lnTo>
                  <a:lnTo>
                    <a:pt x="919" y="300"/>
                  </a:lnTo>
                  <a:lnTo>
                    <a:pt x="926" y="294"/>
                  </a:lnTo>
                  <a:lnTo>
                    <a:pt x="926" y="300"/>
                  </a:lnTo>
                  <a:lnTo>
                    <a:pt x="932" y="300"/>
                  </a:lnTo>
                  <a:lnTo>
                    <a:pt x="926" y="300"/>
                  </a:lnTo>
                  <a:lnTo>
                    <a:pt x="932" y="300"/>
                  </a:lnTo>
                  <a:lnTo>
                    <a:pt x="939" y="300"/>
                  </a:lnTo>
                  <a:lnTo>
                    <a:pt x="939" y="307"/>
                  </a:lnTo>
                  <a:lnTo>
                    <a:pt x="945" y="307"/>
                  </a:lnTo>
                  <a:lnTo>
                    <a:pt x="939" y="307"/>
                  </a:lnTo>
                  <a:lnTo>
                    <a:pt x="939" y="313"/>
                  </a:lnTo>
                  <a:lnTo>
                    <a:pt x="932" y="313"/>
                  </a:lnTo>
                  <a:lnTo>
                    <a:pt x="926" y="313"/>
                  </a:lnTo>
                  <a:lnTo>
                    <a:pt x="919" y="313"/>
                  </a:lnTo>
                  <a:lnTo>
                    <a:pt x="912" y="313"/>
                  </a:lnTo>
                  <a:lnTo>
                    <a:pt x="906" y="313"/>
                  </a:lnTo>
                  <a:lnTo>
                    <a:pt x="912" y="313"/>
                  </a:lnTo>
                  <a:lnTo>
                    <a:pt x="919" y="313"/>
                  </a:lnTo>
                  <a:lnTo>
                    <a:pt x="919" y="320"/>
                  </a:lnTo>
                  <a:lnTo>
                    <a:pt x="926" y="320"/>
                  </a:lnTo>
                  <a:lnTo>
                    <a:pt x="919" y="320"/>
                  </a:lnTo>
                  <a:lnTo>
                    <a:pt x="926" y="320"/>
                  </a:lnTo>
                  <a:lnTo>
                    <a:pt x="926" y="326"/>
                  </a:lnTo>
                  <a:lnTo>
                    <a:pt x="919" y="326"/>
                  </a:lnTo>
                  <a:lnTo>
                    <a:pt x="926" y="326"/>
                  </a:lnTo>
                  <a:lnTo>
                    <a:pt x="932" y="326"/>
                  </a:lnTo>
                  <a:lnTo>
                    <a:pt x="932" y="320"/>
                  </a:lnTo>
                  <a:lnTo>
                    <a:pt x="932" y="326"/>
                  </a:lnTo>
                  <a:lnTo>
                    <a:pt x="932" y="320"/>
                  </a:lnTo>
                  <a:lnTo>
                    <a:pt x="939" y="320"/>
                  </a:lnTo>
                  <a:lnTo>
                    <a:pt x="939" y="326"/>
                  </a:lnTo>
                  <a:lnTo>
                    <a:pt x="945" y="326"/>
                  </a:lnTo>
                  <a:lnTo>
                    <a:pt x="939" y="326"/>
                  </a:lnTo>
                  <a:lnTo>
                    <a:pt x="939" y="333"/>
                  </a:lnTo>
                  <a:lnTo>
                    <a:pt x="939" y="326"/>
                  </a:lnTo>
                  <a:lnTo>
                    <a:pt x="932" y="326"/>
                  </a:lnTo>
                  <a:lnTo>
                    <a:pt x="932" y="333"/>
                  </a:lnTo>
                  <a:lnTo>
                    <a:pt x="926" y="333"/>
                  </a:lnTo>
                  <a:lnTo>
                    <a:pt x="919" y="333"/>
                  </a:lnTo>
                  <a:lnTo>
                    <a:pt x="919" y="339"/>
                  </a:lnTo>
                  <a:lnTo>
                    <a:pt x="912" y="339"/>
                  </a:lnTo>
                  <a:lnTo>
                    <a:pt x="912" y="346"/>
                  </a:lnTo>
                  <a:lnTo>
                    <a:pt x="912" y="339"/>
                  </a:lnTo>
                  <a:lnTo>
                    <a:pt x="912" y="346"/>
                  </a:lnTo>
                  <a:lnTo>
                    <a:pt x="906" y="346"/>
                  </a:lnTo>
                  <a:lnTo>
                    <a:pt x="912" y="346"/>
                  </a:lnTo>
                  <a:lnTo>
                    <a:pt x="906" y="352"/>
                  </a:lnTo>
                  <a:lnTo>
                    <a:pt x="906" y="359"/>
                  </a:lnTo>
                  <a:lnTo>
                    <a:pt x="906" y="365"/>
                  </a:lnTo>
                  <a:lnTo>
                    <a:pt x="912" y="365"/>
                  </a:lnTo>
                  <a:lnTo>
                    <a:pt x="919" y="365"/>
                  </a:lnTo>
                  <a:lnTo>
                    <a:pt x="919" y="372"/>
                  </a:lnTo>
                  <a:lnTo>
                    <a:pt x="926" y="379"/>
                  </a:lnTo>
                  <a:lnTo>
                    <a:pt x="926" y="385"/>
                  </a:lnTo>
                  <a:lnTo>
                    <a:pt x="919" y="392"/>
                  </a:lnTo>
                  <a:lnTo>
                    <a:pt x="912" y="398"/>
                  </a:lnTo>
                  <a:lnTo>
                    <a:pt x="912" y="405"/>
                  </a:lnTo>
                  <a:lnTo>
                    <a:pt x="919" y="405"/>
                  </a:lnTo>
                  <a:lnTo>
                    <a:pt x="919" y="411"/>
                  </a:lnTo>
                  <a:lnTo>
                    <a:pt x="919" y="418"/>
                  </a:lnTo>
                  <a:lnTo>
                    <a:pt x="926" y="418"/>
                  </a:lnTo>
                  <a:lnTo>
                    <a:pt x="926" y="424"/>
                  </a:lnTo>
                  <a:lnTo>
                    <a:pt x="932" y="431"/>
                  </a:lnTo>
                  <a:lnTo>
                    <a:pt x="926" y="431"/>
                  </a:lnTo>
                  <a:lnTo>
                    <a:pt x="926" y="437"/>
                  </a:lnTo>
                  <a:lnTo>
                    <a:pt x="926" y="444"/>
                  </a:lnTo>
                  <a:lnTo>
                    <a:pt x="919" y="444"/>
                  </a:lnTo>
                  <a:lnTo>
                    <a:pt x="926" y="444"/>
                  </a:lnTo>
                  <a:lnTo>
                    <a:pt x="926" y="450"/>
                  </a:lnTo>
                  <a:lnTo>
                    <a:pt x="919" y="450"/>
                  </a:lnTo>
                  <a:lnTo>
                    <a:pt x="926" y="450"/>
                  </a:lnTo>
                  <a:lnTo>
                    <a:pt x="926" y="457"/>
                  </a:lnTo>
                  <a:lnTo>
                    <a:pt x="932" y="457"/>
                  </a:lnTo>
                  <a:lnTo>
                    <a:pt x="926" y="457"/>
                  </a:lnTo>
                  <a:lnTo>
                    <a:pt x="926" y="463"/>
                  </a:lnTo>
                  <a:lnTo>
                    <a:pt x="932" y="463"/>
                  </a:lnTo>
                  <a:lnTo>
                    <a:pt x="926" y="463"/>
                  </a:lnTo>
                  <a:lnTo>
                    <a:pt x="932" y="463"/>
                  </a:lnTo>
                  <a:lnTo>
                    <a:pt x="932" y="470"/>
                  </a:lnTo>
                  <a:lnTo>
                    <a:pt x="939" y="470"/>
                  </a:lnTo>
                  <a:lnTo>
                    <a:pt x="939" y="476"/>
                  </a:lnTo>
                  <a:lnTo>
                    <a:pt x="932" y="476"/>
                  </a:lnTo>
                  <a:lnTo>
                    <a:pt x="932" y="483"/>
                  </a:lnTo>
                  <a:lnTo>
                    <a:pt x="926" y="483"/>
                  </a:lnTo>
                  <a:lnTo>
                    <a:pt x="932" y="483"/>
                  </a:lnTo>
                  <a:lnTo>
                    <a:pt x="932" y="489"/>
                  </a:lnTo>
                  <a:lnTo>
                    <a:pt x="939" y="489"/>
                  </a:lnTo>
                  <a:lnTo>
                    <a:pt x="945" y="496"/>
                  </a:lnTo>
                  <a:lnTo>
                    <a:pt x="952" y="496"/>
                  </a:lnTo>
                  <a:lnTo>
                    <a:pt x="952" y="502"/>
                  </a:lnTo>
                  <a:lnTo>
                    <a:pt x="952" y="509"/>
                  </a:lnTo>
                  <a:lnTo>
                    <a:pt x="945" y="509"/>
                  </a:lnTo>
                  <a:lnTo>
                    <a:pt x="945" y="515"/>
                  </a:lnTo>
                  <a:lnTo>
                    <a:pt x="939" y="522"/>
                  </a:lnTo>
                  <a:lnTo>
                    <a:pt x="932" y="529"/>
                  </a:lnTo>
                  <a:lnTo>
                    <a:pt x="926" y="535"/>
                  </a:lnTo>
                  <a:lnTo>
                    <a:pt x="919" y="542"/>
                  </a:lnTo>
                  <a:lnTo>
                    <a:pt x="912" y="542"/>
                  </a:lnTo>
                  <a:lnTo>
                    <a:pt x="912" y="548"/>
                  </a:lnTo>
                  <a:lnTo>
                    <a:pt x="906" y="548"/>
                  </a:lnTo>
                  <a:lnTo>
                    <a:pt x="906" y="555"/>
                  </a:lnTo>
                  <a:lnTo>
                    <a:pt x="899" y="555"/>
                  </a:lnTo>
                  <a:lnTo>
                    <a:pt x="893" y="561"/>
                  </a:lnTo>
                  <a:lnTo>
                    <a:pt x="886" y="561"/>
                  </a:lnTo>
                  <a:lnTo>
                    <a:pt x="880" y="561"/>
                  </a:lnTo>
                  <a:lnTo>
                    <a:pt x="880" y="568"/>
                  </a:lnTo>
                  <a:lnTo>
                    <a:pt x="873" y="568"/>
                  </a:lnTo>
                  <a:lnTo>
                    <a:pt x="873" y="561"/>
                  </a:lnTo>
                  <a:lnTo>
                    <a:pt x="880" y="561"/>
                  </a:lnTo>
                  <a:lnTo>
                    <a:pt x="873" y="561"/>
                  </a:lnTo>
                  <a:lnTo>
                    <a:pt x="873" y="568"/>
                  </a:lnTo>
                  <a:lnTo>
                    <a:pt x="867" y="568"/>
                  </a:lnTo>
                  <a:lnTo>
                    <a:pt x="860" y="568"/>
                  </a:lnTo>
                  <a:lnTo>
                    <a:pt x="867" y="568"/>
                  </a:lnTo>
                  <a:lnTo>
                    <a:pt x="860" y="568"/>
                  </a:lnTo>
                  <a:lnTo>
                    <a:pt x="854" y="568"/>
                  </a:lnTo>
                  <a:lnTo>
                    <a:pt x="854" y="574"/>
                  </a:lnTo>
                  <a:lnTo>
                    <a:pt x="847" y="574"/>
                  </a:lnTo>
                  <a:lnTo>
                    <a:pt x="841" y="574"/>
                  </a:lnTo>
                  <a:lnTo>
                    <a:pt x="834" y="574"/>
                  </a:lnTo>
                  <a:lnTo>
                    <a:pt x="828" y="574"/>
                  </a:lnTo>
                  <a:lnTo>
                    <a:pt x="828" y="581"/>
                  </a:lnTo>
                  <a:lnTo>
                    <a:pt x="821" y="581"/>
                  </a:lnTo>
                  <a:lnTo>
                    <a:pt x="828" y="574"/>
                  </a:lnTo>
                  <a:lnTo>
                    <a:pt x="821" y="574"/>
                  </a:lnTo>
                  <a:lnTo>
                    <a:pt x="828" y="574"/>
                  </a:lnTo>
                  <a:lnTo>
                    <a:pt x="821" y="574"/>
                  </a:lnTo>
                  <a:lnTo>
                    <a:pt x="821" y="568"/>
                  </a:lnTo>
                  <a:lnTo>
                    <a:pt x="815" y="568"/>
                  </a:lnTo>
                  <a:lnTo>
                    <a:pt x="808" y="568"/>
                  </a:lnTo>
                  <a:lnTo>
                    <a:pt x="808" y="561"/>
                  </a:lnTo>
                  <a:lnTo>
                    <a:pt x="802" y="561"/>
                  </a:lnTo>
                  <a:lnTo>
                    <a:pt x="795" y="561"/>
                  </a:lnTo>
                  <a:lnTo>
                    <a:pt x="795" y="555"/>
                  </a:lnTo>
                  <a:lnTo>
                    <a:pt x="795" y="548"/>
                  </a:lnTo>
                  <a:lnTo>
                    <a:pt x="802" y="542"/>
                  </a:lnTo>
                  <a:lnTo>
                    <a:pt x="802" y="535"/>
                  </a:lnTo>
                  <a:lnTo>
                    <a:pt x="795" y="535"/>
                  </a:lnTo>
                  <a:lnTo>
                    <a:pt x="802" y="535"/>
                  </a:lnTo>
                  <a:lnTo>
                    <a:pt x="795" y="529"/>
                  </a:lnTo>
                  <a:lnTo>
                    <a:pt x="802" y="529"/>
                  </a:lnTo>
                  <a:lnTo>
                    <a:pt x="795" y="529"/>
                  </a:lnTo>
                  <a:lnTo>
                    <a:pt x="795" y="522"/>
                  </a:lnTo>
                  <a:lnTo>
                    <a:pt x="795" y="515"/>
                  </a:lnTo>
                  <a:lnTo>
                    <a:pt x="795" y="509"/>
                  </a:lnTo>
                  <a:lnTo>
                    <a:pt x="795" y="502"/>
                  </a:lnTo>
                  <a:lnTo>
                    <a:pt x="802" y="496"/>
                  </a:lnTo>
                  <a:lnTo>
                    <a:pt x="802" y="502"/>
                  </a:lnTo>
                  <a:lnTo>
                    <a:pt x="802" y="496"/>
                  </a:lnTo>
                  <a:lnTo>
                    <a:pt x="808" y="496"/>
                  </a:lnTo>
                  <a:lnTo>
                    <a:pt x="815" y="496"/>
                  </a:lnTo>
                  <a:lnTo>
                    <a:pt x="815" y="489"/>
                  </a:lnTo>
                  <a:lnTo>
                    <a:pt x="808" y="489"/>
                  </a:lnTo>
                  <a:lnTo>
                    <a:pt x="815" y="489"/>
                  </a:lnTo>
                  <a:lnTo>
                    <a:pt x="815" y="483"/>
                  </a:lnTo>
                  <a:lnTo>
                    <a:pt x="821" y="483"/>
                  </a:lnTo>
                  <a:lnTo>
                    <a:pt x="821" y="476"/>
                  </a:lnTo>
                  <a:lnTo>
                    <a:pt x="828" y="476"/>
                  </a:lnTo>
                  <a:lnTo>
                    <a:pt x="828" y="470"/>
                  </a:lnTo>
                  <a:lnTo>
                    <a:pt x="834" y="470"/>
                  </a:lnTo>
                  <a:lnTo>
                    <a:pt x="834" y="463"/>
                  </a:lnTo>
                  <a:lnTo>
                    <a:pt x="841" y="463"/>
                  </a:lnTo>
                  <a:lnTo>
                    <a:pt x="841" y="457"/>
                  </a:lnTo>
                  <a:lnTo>
                    <a:pt x="847" y="457"/>
                  </a:lnTo>
                  <a:lnTo>
                    <a:pt x="847" y="450"/>
                  </a:lnTo>
                  <a:lnTo>
                    <a:pt x="854" y="450"/>
                  </a:lnTo>
                  <a:lnTo>
                    <a:pt x="854" y="457"/>
                  </a:lnTo>
                  <a:lnTo>
                    <a:pt x="860" y="457"/>
                  </a:lnTo>
                  <a:lnTo>
                    <a:pt x="860" y="450"/>
                  </a:lnTo>
                  <a:lnTo>
                    <a:pt x="854" y="450"/>
                  </a:lnTo>
                  <a:lnTo>
                    <a:pt x="860" y="450"/>
                  </a:lnTo>
                  <a:lnTo>
                    <a:pt x="854" y="444"/>
                  </a:lnTo>
                  <a:lnTo>
                    <a:pt x="860" y="437"/>
                  </a:lnTo>
                  <a:lnTo>
                    <a:pt x="854" y="437"/>
                  </a:lnTo>
                  <a:lnTo>
                    <a:pt x="854" y="431"/>
                  </a:lnTo>
                  <a:lnTo>
                    <a:pt x="847" y="431"/>
                  </a:lnTo>
                  <a:lnTo>
                    <a:pt x="847" y="424"/>
                  </a:lnTo>
                  <a:lnTo>
                    <a:pt x="847" y="431"/>
                  </a:lnTo>
                  <a:lnTo>
                    <a:pt x="841" y="431"/>
                  </a:lnTo>
                  <a:lnTo>
                    <a:pt x="834" y="431"/>
                  </a:lnTo>
                  <a:lnTo>
                    <a:pt x="828" y="431"/>
                  </a:lnTo>
                  <a:lnTo>
                    <a:pt x="821" y="431"/>
                  </a:lnTo>
                  <a:lnTo>
                    <a:pt x="821" y="424"/>
                  </a:lnTo>
                  <a:lnTo>
                    <a:pt x="815" y="424"/>
                  </a:lnTo>
                  <a:lnTo>
                    <a:pt x="815" y="431"/>
                  </a:lnTo>
                  <a:lnTo>
                    <a:pt x="815" y="424"/>
                  </a:lnTo>
                  <a:lnTo>
                    <a:pt x="808" y="431"/>
                  </a:lnTo>
                  <a:lnTo>
                    <a:pt x="815" y="431"/>
                  </a:lnTo>
                  <a:lnTo>
                    <a:pt x="815" y="437"/>
                  </a:lnTo>
                  <a:lnTo>
                    <a:pt x="808" y="437"/>
                  </a:lnTo>
                  <a:lnTo>
                    <a:pt x="808" y="431"/>
                  </a:lnTo>
                  <a:lnTo>
                    <a:pt x="802" y="431"/>
                  </a:lnTo>
                  <a:lnTo>
                    <a:pt x="808" y="437"/>
                  </a:lnTo>
                  <a:lnTo>
                    <a:pt x="802" y="437"/>
                  </a:lnTo>
                  <a:lnTo>
                    <a:pt x="808" y="437"/>
                  </a:lnTo>
                  <a:lnTo>
                    <a:pt x="802" y="437"/>
                  </a:lnTo>
                  <a:lnTo>
                    <a:pt x="795" y="437"/>
                  </a:lnTo>
                  <a:lnTo>
                    <a:pt x="802" y="444"/>
                  </a:lnTo>
                  <a:lnTo>
                    <a:pt x="795" y="444"/>
                  </a:lnTo>
                  <a:lnTo>
                    <a:pt x="795" y="437"/>
                  </a:lnTo>
                  <a:lnTo>
                    <a:pt x="795" y="444"/>
                  </a:lnTo>
                  <a:lnTo>
                    <a:pt x="802" y="444"/>
                  </a:lnTo>
                  <a:lnTo>
                    <a:pt x="802" y="450"/>
                  </a:lnTo>
                  <a:lnTo>
                    <a:pt x="795" y="450"/>
                  </a:lnTo>
                  <a:lnTo>
                    <a:pt x="795" y="457"/>
                  </a:lnTo>
                  <a:lnTo>
                    <a:pt x="795" y="450"/>
                  </a:lnTo>
                  <a:lnTo>
                    <a:pt x="789" y="457"/>
                  </a:lnTo>
                  <a:lnTo>
                    <a:pt x="795" y="457"/>
                  </a:lnTo>
                  <a:lnTo>
                    <a:pt x="795" y="463"/>
                  </a:lnTo>
                  <a:lnTo>
                    <a:pt x="802" y="463"/>
                  </a:lnTo>
                  <a:lnTo>
                    <a:pt x="795" y="463"/>
                  </a:lnTo>
                  <a:lnTo>
                    <a:pt x="795" y="470"/>
                  </a:lnTo>
                  <a:lnTo>
                    <a:pt x="789" y="470"/>
                  </a:lnTo>
                  <a:lnTo>
                    <a:pt x="789" y="476"/>
                  </a:lnTo>
                  <a:lnTo>
                    <a:pt x="789" y="483"/>
                  </a:lnTo>
                  <a:lnTo>
                    <a:pt x="782" y="483"/>
                  </a:lnTo>
                  <a:lnTo>
                    <a:pt x="776" y="483"/>
                  </a:lnTo>
                  <a:lnTo>
                    <a:pt x="776" y="489"/>
                  </a:lnTo>
                  <a:lnTo>
                    <a:pt x="769" y="489"/>
                  </a:lnTo>
                  <a:lnTo>
                    <a:pt x="776" y="489"/>
                  </a:lnTo>
                  <a:lnTo>
                    <a:pt x="769" y="489"/>
                  </a:lnTo>
                  <a:lnTo>
                    <a:pt x="763" y="489"/>
                  </a:lnTo>
                  <a:lnTo>
                    <a:pt x="763" y="496"/>
                  </a:lnTo>
                  <a:lnTo>
                    <a:pt x="756" y="496"/>
                  </a:lnTo>
                  <a:lnTo>
                    <a:pt x="763" y="496"/>
                  </a:lnTo>
                  <a:lnTo>
                    <a:pt x="756" y="496"/>
                  </a:lnTo>
                  <a:lnTo>
                    <a:pt x="750" y="502"/>
                  </a:lnTo>
                  <a:lnTo>
                    <a:pt x="756" y="502"/>
                  </a:lnTo>
                  <a:lnTo>
                    <a:pt x="750" y="502"/>
                  </a:lnTo>
                  <a:lnTo>
                    <a:pt x="750" y="509"/>
                  </a:lnTo>
                  <a:lnTo>
                    <a:pt x="750" y="502"/>
                  </a:lnTo>
                  <a:lnTo>
                    <a:pt x="743" y="502"/>
                  </a:lnTo>
                  <a:lnTo>
                    <a:pt x="743" y="509"/>
                  </a:lnTo>
                  <a:lnTo>
                    <a:pt x="743" y="515"/>
                  </a:lnTo>
                  <a:lnTo>
                    <a:pt x="736" y="515"/>
                  </a:lnTo>
                  <a:lnTo>
                    <a:pt x="736" y="522"/>
                  </a:lnTo>
                  <a:lnTo>
                    <a:pt x="743" y="522"/>
                  </a:lnTo>
                  <a:lnTo>
                    <a:pt x="736" y="522"/>
                  </a:lnTo>
                  <a:lnTo>
                    <a:pt x="736" y="529"/>
                  </a:lnTo>
                  <a:lnTo>
                    <a:pt x="736" y="535"/>
                  </a:lnTo>
                  <a:lnTo>
                    <a:pt x="730" y="535"/>
                  </a:lnTo>
                  <a:lnTo>
                    <a:pt x="736" y="535"/>
                  </a:lnTo>
                  <a:lnTo>
                    <a:pt x="730" y="535"/>
                  </a:lnTo>
                  <a:lnTo>
                    <a:pt x="736" y="542"/>
                  </a:lnTo>
                  <a:lnTo>
                    <a:pt x="730" y="542"/>
                  </a:lnTo>
                  <a:lnTo>
                    <a:pt x="736" y="542"/>
                  </a:lnTo>
                  <a:lnTo>
                    <a:pt x="730" y="548"/>
                  </a:lnTo>
                  <a:lnTo>
                    <a:pt x="730" y="555"/>
                  </a:lnTo>
                  <a:lnTo>
                    <a:pt x="736" y="555"/>
                  </a:lnTo>
                  <a:lnTo>
                    <a:pt x="736" y="561"/>
                  </a:lnTo>
                  <a:lnTo>
                    <a:pt x="743" y="561"/>
                  </a:lnTo>
                  <a:lnTo>
                    <a:pt x="736" y="561"/>
                  </a:lnTo>
                  <a:lnTo>
                    <a:pt x="743" y="561"/>
                  </a:lnTo>
                  <a:lnTo>
                    <a:pt x="750" y="561"/>
                  </a:lnTo>
                  <a:lnTo>
                    <a:pt x="750" y="568"/>
                  </a:lnTo>
                  <a:lnTo>
                    <a:pt x="756" y="568"/>
                  </a:lnTo>
                  <a:lnTo>
                    <a:pt x="750" y="568"/>
                  </a:lnTo>
                  <a:lnTo>
                    <a:pt x="756" y="574"/>
                  </a:lnTo>
                  <a:lnTo>
                    <a:pt x="763" y="574"/>
                  </a:lnTo>
                  <a:lnTo>
                    <a:pt x="763" y="581"/>
                  </a:lnTo>
                  <a:lnTo>
                    <a:pt x="756" y="581"/>
                  </a:lnTo>
                  <a:lnTo>
                    <a:pt x="763" y="581"/>
                  </a:lnTo>
                  <a:lnTo>
                    <a:pt x="756" y="581"/>
                  </a:lnTo>
                  <a:lnTo>
                    <a:pt x="756" y="587"/>
                  </a:lnTo>
                  <a:lnTo>
                    <a:pt x="750" y="587"/>
                  </a:lnTo>
                  <a:lnTo>
                    <a:pt x="750" y="594"/>
                  </a:lnTo>
                  <a:lnTo>
                    <a:pt x="743" y="594"/>
                  </a:lnTo>
                  <a:lnTo>
                    <a:pt x="743" y="587"/>
                  </a:lnTo>
                  <a:lnTo>
                    <a:pt x="743" y="581"/>
                  </a:lnTo>
                  <a:lnTo>
                    <a:pt x="743" y="587"/>
                  </a:lnTo>
                  <a:lnTo>
                    <a:pt x="736" y="581"/>
                  </a:lnTo>
                  <a:lnTo>
                    <a:pt x="743" y="581"/>
                  </a:lnTo>
                  <a:lnTo>
                    <a:pt x="736" y="581"/>
                  </a:lnTo>
                  <a:lnTo>
                    <a:pt x="736" y="587"/>
                  </a:lnTo>
                  <a:lnTo>
                    <a:pt x="736" y="581"/>
                  </a:lnTo>
                  <a:lnTo>
                    <a:pt x="743" y="587"/>
                  </a:lnTo>
                  <a:lnTo>
                    <a:pt x="736" y="587"/>
                  </a:lnTo>
                  <a:lnTo>
                    <a:pt x="736" y="581"/>
                  </a:lnTo>
                  <a:lnTo>
                    <a:pt x="736" y="587"/>
                  </a:lnTo>
                  <a:lnTo>
                    <a:pt x="730" y="587"/>
                  </a:lnTo>
                  <a:lnTo>
                    <a:pt x="723" y="587"/>
                  </a:lnTo>
                  <a:lnTo>
                    <a:pt x="717" y="587"/>
                  </a:lnTo>
                  <a:lnTo>
                    <a:pt x="723" y="587"/>
                  </a:lnTo>
                  <a:lnTo>
                    <a:pt x="730" y="587"/>
                  </a:lnTo>
                  <a:lnTo>
                    <a:pt x="723" y="587"/>
                  </a:lnTo>
                  <a:lnTo>
                    <a:pt x="730" y="587"/>
                  </a:lnTo>
                  <a:lnTo>
                    <a:pt x="736" y="594"/>
                  </a:lnTo>
                  <a:lnTo>
                    <a:pt x="743" y="594"/>
                  </a:lnTo>
                  <a:lnTo>
                    <a:pt x="750" y="594"/>
                  </a:lnTo>
                  <a:lnTo>
                    <a:pt x="750" y="587"/>
                  </a:lnTo>
                  <a:lnTo>
                    <a:pt x="750" y="594"/>
                  </a:lnTo>
                  <a:lnTo>
                    <a:pt x="750" y="587"/>
                  </a:lnTo>
                  <a:lnTo>
                    <a:pt x="756" y="587"/>
                  </a:lnTo>
                  <a:lnTo>
                    <a:pt x="756" y="594"/>
                  </a:lnTo>
                  <a:lnTo>
                    <a:pt x="750" y="594"/>
                  </a:lnTo>
                  <a:lnTo>
                    <a:pt x="750" y="600"/>
                  </a:lnTo>
                  <a:lnTo>
                    <a:pt x="743" y="600"/>
                  </a:lnTo>
                  <a:lnTo>
                    <a:pt x="743" y="594"/>
                  </a:lnTo>
                  <a:lnTo>
                    <a:pt x="743" y="600"/>
                  </a:lnTo>
                  <a:lnTo>
                    <a:pt x="736" y="600"/>
                  </a:lnTo>
                  <a:lnTo>
                    <a:pt x="743" y="600"/>
                  </a:lnTo>
                  <a:lnTo>
                    <a:pt x="736" y="600"/>
                  </a:lnTo>
                  <a:lnTo>
                    <a:pt x="736" y="607"/>
                  </a:lnTo>
                  <a:lnTo>
                    <a:pt x="730" y="607"/>
                  </a:lnTo>
                  <a:lnTo>
                    <a:pt x="723" y="607"/>
                  </a:lnTo>
                  <a:lnTo>
                    <a:pt x="717" y="607"/>
                  </a:lnTo>
                  <a:lnTo>
                    <a:pt x="723" y="607"/>
                  </a:lnTo>
                  <a:lnTo>
                    <a:pt x="730" y="607"/>
                  </a:lnTo>
                  <a:lnTo>
                    <a:pt x="730" y="613"/>
                  </a:lnTo>
                  <a:lnTo>
                    <a:pt x="723" y="613"/>
                  </a:lnTo>
                  <a:lnTo>
                    <a:pt x="730" y="613"/>
                  </a:lnTo>
                  <a:lnTo>
                    <a:pt x="730" y="620"/>
                  </a:lnTo>
                  <a:lnTo>
                    <a:pt x="723" y="620"/>
                  </a:lnTo>
                  <a:lnTo>
                    <a:pt x="723" y="626"/>
                  </a:lnTo>
                  <a:lnTo>
                    <a:pt x="730" y="626"/>
                  </a:lnTo>
                  <a:lnTo>
                    <a:pt x="723" y="626"/>
                  </a:lnTo>
                  <a:lnTo>
                    <a:pt x="723" y="633"/>
                  </a:lnTo>
                  <a:lnTo>
                    <a:pt x="723" y="626"/>
                  </a:lnTo>
                  <a:lnTo>
                    <a:pt x="723" y="633"/>
                  </a:lnTo>
                  <a:lnTo>
                    <a:pt x="723" y="639"/>
                  </a:lnTo>
                  <a:lnTo>
                    <a:pt x="723" y="646"/>
                  </a:lnTo>
                  <a:lnTo>
                    <a:pt x="723" y="652"/>
                  </a:lnTo>
                  <a:lnTo>
                    <a:pt x="717" y="652"/>
                  </a:lnTo>
                  <a:lnTo>
                    <a:pt x="717" y="659"/>
                  </a:lnTo>
                  <a:lnTo>
                    <a:pt x="717" y="665"/>
                  </a:lnTo>
                  <a:lnTo>
                    <a:pt x="710" y="672"/>
                  </a:lnTo>
                  <a:lnTo>
                    <a:pt x="710" y="665"/>
                  </a:lnTo>
                  <a:lnTo>
                    <a:pt x="704" y="665"/>
                  </a:lnTo>
                  <a:lnTo>
                    <a:pt x="697" y="665"/>
                  </a:lnTo>
                  <a:lnTo>
                    <a:pt x="697" y="672"/>
                  </a:lnTo>
                  <a:lnTo>
                    <a:pt x="691" y="672"/>
                  </a:lnTo>
                  <a:lnTo>
                    <a:pt x="691" y="679"/>
                  </a:lnTo>
                  <a:lnTo>
                    <a:pt x="691" y="685"/>
                  </a:lnTo>
                  <a:lnTo>
                    <a:pt x="684" y="685"/>
                  </a:lnTo>
                  <a:lnTo>
                    <a:pt x="678" y="685"/>
                  </a:lnTo>
                  <a:lnTo>
                    <a:pt x="671" y="685"/>
                  </a:lnTo>
                  <a:lnTo>
                    <a:pt x="671" y="679"/>
                  </a:lnTo>
                  <a:lnTo>
                    <a:pt x="671" y="672"/>
                  </a:lnTo>
                  <a:lnTo>
                    <a:pt x="665" y="672"/>
                  </a:lnTo>
                  <a:lnTo>
                    <a:pt x="665" y="665"/>
                  </a:lnTo>
                  <a:lnTo>
                    <a:pt x="658" y="665"/>
                  </a:lnTo>
                  <a:lnTo>
                    <a:pt x="665" y="665"/>
                  </a:lnTo>
                  <a:lnTo>
                    <a:pt x="665" y="659"/>
                  </a:lnTo>
                  <a:lnTo>
                    <a:pt x="671" y="659"/>
                  </a:lnTo>
                  <a:lnTo>
                    <a:pt x="665" y="659"/>
                  </a:lnTo>
                  <a:lnTo>
                    <a:pt x="665" y="652"/>
                  </a:lnTo>
                  <a:lnTo>
                    <a:pt x="665" y="659"/>
                  </a:lnTo>
                  <a:lnTo>
                    <a:pt x="665" y="652"/>
                  </a:lnTo>
                  <a:lnTo>
                    <a:pt x="658" y="652"/>
                  </a:lnTo>
                  <a:lnTo>
                    <a:pt x="658" y="646"/>
                  </a:lnTo>
                  <a:lnTo>
                    <a:pt x="658" y="639"/>
                  </a:lnTo>
                  <a:lnTo>
                    <a:pt x="652" y="639"/>
                  </a:lnTo>
                  <a:lnTo>
                    <a:pt x="652" y="633"/>
                  </a:lnTo>
                  <a:lnTo>
                    <a:pt x="652" y="626"/>
                  </a:lnTo>
                  <a:lnTo>
                    <a:pt x="652" y="620"/>
                  </a:lnTo>
                  <a:lnTo>
                    <a:pt x="652" y="613"/>
                  </a:lnTo>
                  <a:lnTo>
                    <a:pt x="652" y="620"/>
                  </a:lnTo>
                  <a:lnTo>
                    <a:pt x="645" y="620"/>
                  </a:lnTo>
                  <a:lnTo>
                    <a:pt x="645" y="613"/>
                  </a:lnTo>
                  <a:lnTo>
                    <a:pt x="645" y="607"/>
                  </a:lnTo>
                  <a:lnTo>
                    <a:pt x="639" y="607"/>
                  </a:lnTo>
                  <a:lnTo>
                    <a:pt x="645" y="607"/>
                  </a:lnTo>
                  <a:lnTo>
                    <a:pt x="645" y="600"/>
                  </a:lnTo>
                  <a:lnTo>
                    <a:pt x="639" y="600"/>
                  </a:lnTo>
                  <a:lnTo>
                    <a:pt x="645" y="600"/>
                  </a:lnTo>
                  <a:lnTo>
                    <a:pt x="645" y="594"/>
                  </a:lnTo>
                  <a:lnTo>
                    <a:pt x="639" y="594"/>
                  </a:lnTo>
                  <a:lnTo>
                    <a:pt x="632" y="594"/>
                  </a:lnTo>
                  <a:lnTo>
                    <a:pt x="632" y="587"/>
                  </a:lnTo>
                  <a:lnTo>
                    <a:pt x="632" y="581"/>
                  </a:lnTo>
                  <a:lnTo>
                    <a:pt x="639" y="581"/>
                  </a:lnTo>
                  <a:lnTo>
                    <a:pt x="632" y="581"/>
                  </a:lnTo>
                  <a:lnTo>
                    <a:pt x="632" y="587"/>
                  </a:lnTo>
                  <a:lnTo>
                    <a:pt x="632" y="581"/>
                  </a:lnTo>
                  <a:lnTo>
                    <a:pt x="626" y="581"/>
                  </a:lnTo>
                  <a:lnTo>
                    <a:pt x="632" y="581"/>
                  </a:lnTo>
                  <a:lnTo>
                    <a:pt x="632" y="587"/>
                  </a:lnTo>
                  <a:lnTo>
                    <a:pt x="626" y="587"/>
                  </a:lnTo>
                  <a:lnTo>
                    <a:pt x="632" y="587"/>
                  </a:lnTo>
                  <a:lnTo>
                    <a:pt x="632" y="594"/>
                  </a:lnTo>
                  <a:lnTo>
                    <a:pt x="626" y="600"/>
                  </a:lnTo>
                  <a:lnTo>
                    <a:pt x="619" y="600"/>
                  </a:lnTo>
                  <a:lnTo>
                    <a:pt x="619" y="594"/>
                  </a:lnTo>
                  <a:lnTo>
                    <a:pt x="619" y="600"/>
                  </a:lnTo>
                  <a:lnTo>
                    <a:pt x="613" y="600"/>
                  </a:lnTo>
                  <a:lnTo>
                    <a:pt x="613" y="607"/>
                  </a:lnTo>
                  <a:lnTo>
                    <a:pt x="606" y="607"/>
                  </a:lnTo>
                  <a:lnTo>
                    <a:pt x="606" y="613"/>
                  </a:lnTo>
                  <a:lnTo>
                    <a:pt x="600" y="620"/>
                  </a:lnTo>
                  <a:lnTo>
                    <a:pt x="593" y="620"/>
                  </a:lnTo>
                  <a:lnTo>
                    <a:pt x="587" y="620"/>
                  </a:lnTo>
                  <a:lnTo>
                    <a:pt x="587" y="626"/>
                  </a:lnTo>
                  <a:lnTo>
                    <a:pt x="580" y="620"/>
                  </a:lnTo>
                  <a:lnTo>
                    <a:pt x="580" y="626"/>
                  </a:lnTo>
                  <a:lnTo>
                    <a:pt x="580" y="620"/>
                  </a:lnTo>
                  <a:lnTo>
                    <a:pt x="573" y="620"/>
                  </a:lnTo>
                  <a:lnTo>
                    <a:pt x="567" y="620"/>
                  </a:lnTo>
                  <a:lnTo>
                    <a:pt x="567" y="613"/>
                  </a:lnTo>
                  <a:lnTo>
                    <a:pt x="560" y="613"/>
                  </a:lnTo>
                  <a:lnTo>
                    <a:pt x="554" y="607"/>
                  </a:lnTo>
                  <a:lnTo>
                    <a:pt x="554" y="600"/>
                  </a:lnTo>
                  <a:lnTo>
                    <a:pt x="560" y="600"/>
                  </a:lnTo>
                  <a:lnTo>
                    <a:pt x="567" y="600"/>
                  </a:lnTo>
                  <a:lnTo>
                    <a:pt x="567" y="607"/>
                  </a:lnTo>
                  <a:lnTo>
                    <a:pt x="567" y="600"/>
                  </a:lnTo>
                  <a:lnTo>
                    <a:pt x="573" y="600"/>
                  </a:lnTo>
                  <a:lnTo>
                    <a:pt x="567" y="600"/>
                  </a:lnTo>
                  <a:lnTo>
                    <a:pt x="560" y="600"/>
                  </a:lnTo>
                  <a:lnTo>
                    <a:pt x="560" y="594"/>
                  </a:lnTo>
                  <a:lnTo>
                    <a:pt x="567" y="594"/>
                  </a:lnTo>
                  <a:lnTo>
                    <a:pt x="560" y="594"/>
                  </a:lnTo>
                  <a:lnTo>
                    <a:pt x="560" y="587"/>
                  </a:lnTo>
                  <a:lnTo>
                    <a:pt x="567" y="587"/>
                  </a:lnTo>
                  <a:lnTo>
                    <a:pt x="573" y="587"/>
                  </a:lnTo>
                  <a:lnTo>
                    <a:pt x="567" y="587"/>
                  </a:lnTo>
                  <a:lnTo>
                    <a:pt x="560" y="594"/>
                  </a:lnTo>
                  <a:lnTo>
                    <a:pt x="560" y="587"/>
                  </a:lnTo>
                  <a:lnTo>
                    <a:pt x="567" y="587"/>
                  </a:lnTo>
                  <a:lnTo>
                    <a:pt x="560" y="587"/>
                  </a:lnTo>
                  <a:lnTo>
                    <a:pt x="560" y="594"/>
                  </a:lnTo>
                  <a:lnTo>
                    <a:pt x="554" y="587"/>
                  </a:lnTo>
                  <a:lnTo>
                    <a:pt x="554" y="594"/>
                  </a:lnTo>
                  <a:lnTo>
                    <a:pt x="554" y="587"/>
                  </a:lnTo>
                  <a:lnTo>
                    <a:pt x="554" y="581"/>
                  </a:lnTo>
                  <a:lnTo>
                    <a:pt x="554" y="587"/>
                  </a:lnTo>
                  <a:lnTo>
                    <a:pt x="554" y="581"/>
                  </a:lnTo>
                  <a:lnTo>
                    <a:pt x="560" y="581"/>
                  </a:lnTo>
                  <a:lnTo>
                    <a:pt x="567" y="581"/>
                  </a:lnTo>
                  <a:lnTo>
                    <a:pt x="560" y="581"/>
                  </a:lnTo>
                  <a:lnTo>
                    <a:pt x="560" y="574"/>
                  </a:lnTo>
                  <a:lnTo>
                    <a:pt x="567" y="574"/>
                  </a:lnTo>
                  <a:lnTo>
                    <a:pt x="567" y="568"/>
                  </a:lnTo>
                  <a:lnTo>
                    <a:pt x="573" y="568"/>
                  </a:lnTo>
                  <a:lnTo>
                    <a:pt x="573" y="574"/>
                  </a:lnTo>
                  <a:lnTo>
                    <a:pt x="573" y="568"/>
                  </a:lnTo>
                  <a:lnTo>
                    <a:pt x="573" y="561"/>
                  </a:lnTo>
                  <a:lnTo>
                    <a:pt x="580" y="561"/>
                  </a:lnTo>
                  <a:lnTo>
                    <a:pt x="573" y="561"/>
                  </a:lnTo>
                  <a:lnTo>
                    <a:pt x="573" y="568"/>
                  </a:lnTo>
                  <a:lnTo>
                    <a:pt x="573" y="561"/>
                  </a:lnTo>
                  <a:lnTo>
                    <a:pt x="567" y="568"/>
                  </a:lnTo>
                  <a:lnTo>
                    <a:pt x="560" y="568"/>
                  </a:lnTo>
                  <a:lnTo>
                    <a:pt x="560" y="574"/>
                  </a:lnTo>
                  <a:lnTo>
                    <a:pt x="554" y="574"/>
                  </a:lnTo>
                  <a:lnTo>
                    <a:pt x="560" y="568"/>
                  </a:lnTo>
                  <a:lnTo>
                    <a:pt x="554" y="568"/>
                  </a:lnTo>
                  <a:lnTo>
                    <a:pt x="554" y="574"/>
                  </a:lnTo>
                  <a:lnTo>
                    <a:pt x="554" y="568"/>
                  </a:lnTo>
                  <a:lnTo>
                    <a:pt x="547" y="568"/>
                  </a:lnTo>
                  <a:lnTo>
                    <a:pt x="554" y="568"/>
                  </a:lnTo>
                  <a:lnTo>
                    <a:pt x="554" y="561"/>
                  </a:lnTo>
                  <a:lnTo>
                    <a:pt x="554" y="568"/>
                  </a:lnTo>
                  <a:lnTo>
                    <a:pt x="560" y="568"/>
                  </a:lnTo>
                  <a:lnTo>
                    <a:pt x="560" y="561"/>
                  </a:lnTo>
                  <a:lnTo>
                    <a:pt x="560" y="555"/>
                  </a:lnTo>
                  <a:lnTo>
                    <a:pt x="554" y="561"/>
                  </a:lnTo>
                  <a:lnTo>
                    <a:pt x="547" y="561"/>
                  </a:lnTo>
                  <a:lnTo>
                    <a:pt x="554" y="561"/>
                  </a:lnTo>
                  <a:lnTo>
                    <a:pt x="547" y="555"/>
                  </a:lnTo>
                  <a:lnTo>
                    <a:pt x="554" y="555"/>
                  </a:lnTo>
                  <a:lnTo>
                    <a:pt x="554" y="561"/>
                  </a:lnTo>
                  <a:lnTo>
                    <a:pt x="554" y="555"/>
                  </a:lnTo>
                  <a:lnTo>
                    <a:pt x="547" y="555"/>
                  </a:lnTo>
                  <a:lnTo>
                    <a:pt x="547" y="548"/>
                  </a:lnTo>
                  <a:lnTo>
                    <a:pt x="554" y="548"/>
                  </a:lnTo>
                  <a:lnTo>
                    <a:pt x="560" y="548"/>
                  </a:lnTo>
                  <a:lnTo>
                    <a:pt x="567" y="548"/>
                  </a:lnTo>
                  <a:lnTo>
                    <a:pt x="573" y="548"/>
                  </a:lnTo>
                  <a:lnTo>
                    <a:pt x="580" y="548"/>
                  </a:lnTo>
                  <a:lnTo>
                    <a:pt x="580" y="555"/>
                  </a:lnTo>
                  <a:lnTo>
                    <a:pt x="580" y="548"/>
                  </a:lnTo>
                  <a:lnTo>
                    <a:pt x="587" y="548"/>
                  </a:lnTo>
                  <a:lnTo>
                    <a:pt x="580" y="542"/>
                  </a:lnTo>
                  <a:lnTo>
                    <a:pt x="587" y="542"/>
                  </a:lnTo>
                  <a:lnTo>
                    <a:pt x="580" y="542"/>
                  </a:lnTo>
                  <a:lnTo>
                    <a:pt x="587" y="548"/>
                  </a:lnTo>
                  <a:lnTo>
                    <a:pt x="580" y="548"/>
                  </a:lnTo>
                  <a:lnTo>
                    <a:pt x="573" y="548"/>
                  </a:lnTo>
                  <a:lnTo>
                    <a:pt x="573" y="542"/>
                  </a:lnTo>
                  <a:lnTo>
                    <a:pt x="573" y="548"/>
                  </a:lnTo>
                  <a:lnTo>
                    <a:pt x="567" y="548"/>
                  </a:lnTo>
                  <a:lnTo>
                    <a:pt x="560" y="548"/>
                  </a:lnTo>
                  <a:lnTo>
                    <a:pt x="554" y="548"/>
                  </a:lnTo>
                  <a:lnTo>
                    <a:pt x="547" y="548"/>
                  </a:lnTo>
                  <a:lnTo>
                    <a:pt x="554" y="548"/>
                  </a:lnTo>
                  <a:lnTo>
                    <a:pt x="547" y="548"/>
                  </a:lnTo>
                  <a:lnTo>
                    <a:pt x="547" y="542"/>
                  </a:lnTo>
                  <a:lnTo>
                    <a:pt x="554" y="542"/>
                  </a:lnTo>
                  <a:lnTo>
                    <a:pt x="560" y="542"/>
                  </a:lnTo>
                  <a:lnTo>
                    <a:pt x="554" y="542"/>
                  </a:lnTo>
                  <a:lnTo>
                    <a:pt x="547" y="542"/>
                  </a:lnTo>
                  <a:lnTo>
                    <a:pt x="554" y="542"/>
                  </a:lnTo>
                  <a:lnTo>
                    <a:pt x="560" y="542"/>
                  </a:lnTo>
                  <a:lnTo>
                    <a:pt x="560" y="535"/>
                  </a:lnTo>
                  <a:lnTo>
                    <a:pt x="560" y="542"/>
                  </a:lnTo>
                  <a:lnTo>
                    <a:pt x="554" y="542"/>
                  </a:lnTo>
                  <a:lnTo>
                    <a:pt x="554" y="535"/>
                  </a:lnTo>
                  <a:lnTo>
                    <a:pt x="547" y="535"/>
                  </a:lnTo>
                  <a:lnTo>
                    <a:pt x="554" y="535"/>
                  </a:lnTo>
                  <a:lnTo>
                    <a:pt x="547" y="535"/>
                  </a:lnTo>
                  <a:lnTo>
                    <a:pt x="554" y="535"/>
                  </a:lnTo>
                  <a:lnTo>
                    <a:pt x="547" y="535"/>
                  </a:lnTo>
                  <a:lnTo>
                    <a:pt x="554" y="535"/>
                  </a:lnTo>
                  <a:lnTo>
                    <a:pt x="547" y="535"/>
                  </a:lnTo>
                  <a:lnTo>
                    <a:pt x="547" y="529"/>
                  </a:lnTo>
                  <a:lnTo>
                    <a:pt x="554" y="529"/>
                  </a:lnTo>
                  <a:lnTo>
                    <a:pt x="560" y="529"/>
                  </a:lnTo>
                  <a:lnTo>
                    <a:pt x="567" y="529"/>
                  </a:lnTo>
                  <a:lnTo>
                    <a:pt x="573" y="529"/>
                  </a:lnTo>
                  <a:lnTo>
                    <a:pt x="567" y="529"/>
                  </a:lnTo>
                  <a:lnTo>
                    <a:pt x="560" y="529"/>
                  </a:lnTo>
                  <a:lnTo>
                    <a:pt x="554" y="529"/>
                  </a:lnTo>
                  <a:lnTo>
                    <a:pt x="547" y="529"/>
                  </a:lnTo>
                  <a:lnTo>
                    <a:pt x="554" y="529"/>
                  </a:lnTo>
                  <a:lnTo>
                    <a:pt x="554" y="522"/>
                  </a:lnTo>
                  <a:lnTo>
                    <a:pt x="547" y="522"/>
                  </a:lnTo>
                  <a:lnTo>
                    <a:pt x="554" y="522"/>
                  </a:lnTo>
                  <a:lnTo>
                    <a:pt x="554" y="529"/>
                  </a:lnTo>
                  <a:lnTo>
                    <a:pt x="554" y="522"/>
                  </a:lnTo>
                  <a:lnTo>
                    <a:pt x="560" y="522"/>
                  </a:lnTo>
                  <a:lnTo>
                    <a:pt x="567" y="522"/>
                  </a:lnTo>
                  <a:lnTo>
                    <a:pt x="560" y="522"/>
                  </a:lnTo>
                  <a:lnTo>
                    <a:pt x="560" y="515"/>
                  </a:lnTo>
                  <a:lnTo>
                    <a:pt x="567" y="515"/>
                  </a:lnTo>
                  <a:lnTo>
                    <a:pt x="573" y="522"/>
                  </a:lnTo>
                  <a:lnTo>
                    <a:pt x="567" y="515"/>
                  </a:lnTo>
                  <a:lnTo>
                    <a:pt x="573" y="515"/>
                  </a:lnTo>
                  <a:lnTo>
                    <a:pt x="580" y="515"/>
                  </a:lnTo>
                  <a:lnTo>
                    <a:pt x="580" y="522"/>
                  </a:lnTo>
                  <a:lnTo>
                    <a:pt x="587" y="522"/>
                  </a:lnTo>
                  <a:lnTo>
                    <a:pt x="587" y="515"/>
                  </a:lnTo>
                  <a:lnTo>
                    <a:pt x="580" y="515"/>
                  </a:lnTo>
                  <a:lnTo>
                    <a:pt x="573" y="515"/>
                  </a:lnTo>
                  <a:lnTo>
                    <a:pt x="567" y="515"/>
                  </a:lnTo>
                  <a:lnTo>
                    <a:pt x="573" y="515"/>
                  </a:lnTo>
                  <a:lnTo>
                    <a:pt x="567" y="515"/>
                  </a:lnTo>
                  <a:lnTo>
                    <a:pt x="567" y="509"/>
                  </a:lnTo>
                  <a:lnTo>
                    <a:pt x="573" y="509"/>
                  </a:lnTo>
                  <a:lnTo>
                    <a:pt x="580" y="509"/>
                  </a:lnTo>
                  <a:lnTo>
                    <a:pt x="587" y="509"/>
                  </a:lnTo>
                  <a:lnTo>
                    <a:pt x="587" y="515"/>
                  </a:lnTo>
                  <a:lnTo>
                    <a:pt x="587" y="509"/>
                  </a:lnTo>
                  <a:lnTo>
                    <a:pt x="593" y="509"/>
                  </a:lnTo>
                  <a:lnTo>
                    <a:pt x="587" y="509"/>
                  </a:lnTo>
                  <a:lnTo>
                    <a:pt x="593" y="509"/>
                  </a:lnTo>
                  <a:lnTo>
                    <a:pt x="587" y="509"/>
                  </a:lnTo>
                  <a:lnTo>
                    <a:pt x="580" y="509"/>
                  </a:lnTo>
                  <a:lnTo>
                    <a:pt x="580" y="502"/>
                  </a:lnTo>
                  <a:lnTo>
                    <a:pt x="587" y="502"/>
                  </a:lnTo>
                  <a:lnTo>
                    <a:pt x="593" y="502"/>
                  </a:lnTo>
                  <a:lnTo>
                    <a:pt x="587" y="502"/>
                  </a:lnTo>
                  <a:lnTo>
                    <a:pt x="593" y="502"/>
                  </a:lnTo>
                  <a:lnTo>
                    <a:pt x="600" y="502"/>
                  </a:lnTo>
                  <a:lnTo>
                    <a:pt x="600" y="509"/>
                  </a:lnTo>
                  <a:lnTo>
                    <a:pt x="600" y="502"/>
                  </a:lnTo>
                  <a:lnTo>
                    <a:pt x="593" y="502"/>
                  </a:lnTo>
                  <a:lnTo>
                    <a:pt x="593" y="496"/>
                  </a:lnTo>
                  <a:lnTo>
                    <a:pt x="593" y="502"/>
                  </a:lnTo>
                  <a:lnTo>
                    <a:pt x="600" y="502"/>
                  </a:lnTo>
                  <a:lnTo>
                    <a:pt x="606" y="502"/>
                  </a:lnTo>
                  <a:lnTo>
                    <a:pt x="600" y="502"/>
                  </a:lnTo>
                  <a:lnTo>
                    <a:pt x="593" y="496"/>
                  </a:lnTo>
                  <a:lnTo>
                    <a:pt x="600" y="496"/>
                  </a:lnTo>
                  <a:lnTo>
                    <a:pt x="606" y="496"/>
                  </a:lnTo>
                  <a:lnTo>
                    <a:pt x="600" y="496"/>
                  </a:lnTo>
                  <a:lnTo>
                    <a:pt x="606" y="496"/>
                  </a:lnTo>
                  <a:lnTo>
                    <a:pt x="606" y="489"/>
                  </a:lnTo>
                  <a:lnTo>
                    <a:pt x="613" y="489"/>
                  </a:lnTo>
                  <a:lnTo>
                    <a:pt x="619" y="489"/>
                  </a:lnTo>
                  <a:lnTo>
                    <a:pt x="613" y="489"/>
                  </a:lnTo>
                  <a:lnTo>
                    <a:pt x="619" y="489"/>
                  </a:lnTo>
                  <a:lnTo>
                    <a:pt x="619" y="483"/>
                  </a:lnTo>
                  <a:lnTo>
                    <a:pt x="626" y="489"/>
                  </a:lnTo>
                  <a:lnTo>
                    <a:pt x="626" y="496"/>
                  </a:lnTo>
                  <a:lnTo>
                    <a:pt x="626" y="489"/>
                  </a:lnTo>
                  <a:lnTo>
                    <a:pt x="632" y="489"/>
                  </a:lnTo>
                  <a:lnTo>
                    <a:pt x="639" y="489"/>
                  </a:lnTo>
                  <a:lnTo>
                    <a:pt x="639" y="483"/>
                  </a:lnTo>
                  <a:lnTo>
                    <a:pt x="632" y="489"/>
                  </a:lnTo>
                  <a:lnTo>
                    <a:pt x="632" y="483"/>
                  </a:lnTo>
                  <a:lnTo>
                    <a:pt x="639" y="483"/>
                  </a:lnTo>
                  <a:lnTo>
                    <a:pt x="645" y="483"/>
                  </a:lnTo>
                  <a:lnTo>
                    <a:pt x="645" y="476"/>
                  </a:lnTo>
                  <a:lnTo>
                    <a:pt x="639" y="476"/>
                  </a:lnTo>
                  <a:lnTo>
                    <a:pt x="645" y="476"/>
                  </a:lnTo>
                  <a:lnTo>
                    <a:pt x="645" y="470"/>
                  </a:lnTo>
                  <a:lnTo>
                    <a:pt x="645" y="476"/>
                  </a:lnTo>
                  <a:lnTo>
                    <a:pt x="639" y="476"/>
                  </a:lnTo>
                  <a:lnTo>
                    <a:pt x="632" y="476"/>
                  </a:lnTo>
                  <a:lnTo>
                    <a:pt x="632" y="483"/>
                  </a:lnTo>
                  <a:lnTo>
                    <a:pt x="632" y="476"/>
                  </a:lnTo>
                  <a:lnTo>
                    <a:pt x="639" y="476"/>
                  </a:lnTo>
                  <a:lnTo>
                    <a:pt x="639" y="483"/>
                  </a:lnTo>
                  <a:lnTo>
                    <a:pt x="632" y="483"/>
                  </a:lnTo>
                  <a:lnTo>
                    <a:pt x="632" y="489"/>
                  </a:lnTo>
                  <a:lnTo>
                    <a:pt x="626" y="489"/>
                  </a:lnTo>
                  <a:lnTo>
                    <a:pt x="619" y="483"/>
                  </a:lnTo>
                  <a:lnTo>
                    <a:pt x="626" y="483"/>
                  </a:lnTo>
                  <a:lnTo>
                    <a:pt x="619" y="483"/>
                  </a:lnTo>
                  <a:lnTo>
                    <a:pt x="619" y="476"/>
                  </a:lnTo>
                  <a:lnTo>
                    <a:pt x="626" y="476"/>
                  </a:lnTo>
                  <a:lnTo>
                    <a:pt x="626" y="470"/>
                  </a:lnTo>
                  <a:lnTo>
                    <a:pt x="632" y="470"/>
                  </a:lnTo>
                  <a:lnTo>
                    <a:pt x="632" y="463"/>
                  </a:lnTo>
                  <a:lnTo>
                    <a:pt x="639" y="463"/>
                  </a:lnTo>
                  <a:lnTo>
                    <a:pt x="632" y="463"/>
                  </a:lnTo>
                  <a:lnTo>
                    <a:pt x="639" y="463"/>
                  </a:lnTo>
                  <a:lnTo>
                    <a:pt x="639" y="457"/>
                  </a:lnTo>
                  <a:lnTo>
                    <a:pt x="639" y="463"/>
                  </a:lnTo>
                  <a:lnTo>
                    <a:pt x="645" y="463"/>
                  </a:lnTo>
                  <a:lnTo>
                    <a:pt x="645" y="470"/>
                  </a:lnTo>
                  <a:lnTo>
                    <a:pt x="645" y="463"/>
                  </a:lnTo>
                  <a:lnTo>
                    <a:pt x="652" y="463"/>
                  </a:lnTo>
                  <a:lnTo>
                    <a:pt x="645" y="463"/>
                  </a:lnTo>
                  <a:lnTo>
                    <a:pt x="645" y="457"/>
                  </a:lnTo>
                  <a:lnTo>
                    <a:pt x="652" y="457"/>
                  </a:lnTo>
                  <a:lnTo>
                    <a:pt x="652" y="450"/>
                  </a:lnTo>
                  <a:lnTo>
                    <a:pt x="658" y="450"/>
                  </a:lnTo>
                  <a:lnTo>
                    <a:pt x="652" y="450"/>
                  </a:lnTo>
                  <a:lnTo>
                    <a:pt x="645" y="457"/>
                  </a:lnTo>
                  <a:lnTo>
                    <a:pt x="645" y="450"/>
                  </a:lnTo>
                  <a:lnTo>
                    <a:pt x="652" y="450"/>
                  </a:lnTo>
                  <a:lnTo>
                    <a:pt x="645" y="450"/>
                  </a:lnTo>
                  <a:lnTo>
                    <a:pt x="652" y="450"/>
                  </a:lnTo>
                  <a:lnTo>
                    <a:pt x="658" y="450"/>
                  </a:lnTo>
                  <a:lnTo>
                    <a:pt x="665" y="444"/>
                  </a:lnTo>
                  <a:lnTo>
                    <a:pt x="671" y="444"/>
                  </a:lnTo>
                  <a:lnTo>
                    <a:pt x="665" y="444"/>
                  </a:lnTo>
                  <a:lnTo>
                    <a:pt x="658" y="444"/>
                  </a:lnTo>
                  <a:lnTo>
                    <a:pt x="665" y="444"/>
                  </a:lnTo>
                  <a:lnTo>
                    <a:pt x="658" y="444"/>
                  </a:lnTo>
                  <a:lnTo>
                    <a:pt x="665" y="437"/>
                  </a:lnTo>
                  <a:lnTo>
                    <a:pt x="658" y="437"/>
                  </a:lnTo>
                  <a:lnTo>
                    <a:pt x="658" y="431"/>
                  </a:lnTo>
                  <a:lnTo>
                    <a:pt x="665" y="431"/>
                  </a:lnTo>
                  <a:lnTo>
                    <a:pt x="665" y="424"/>
                  </a:lnTo>
                  <a:lnTo>
                    <a:pt x="671" y="424"/>
                  </a:lnTo>
                  <a:lnTo>
                    <a:pt x="671" y="431"/>
                  </a:lnTo>
                  <a:lnTo>
                    <a:pt x="671" y="424"/>
                  </a:lnTo>
                  <a:lnTo>
                    <a:pt x="665" y="424"/>
                  </a:lnTo>
                  <a:lnTo>
                    <a:pt x="665" y="418"/>
                  </a:lnTo>
                  <a:lnTo>
                    <a:pt x="671" y="418"/>
                  </a:lnTo>
                  <a:lnTo>
                    <a:pt x="678" y="418"/>
                  </a:lnTo>
                  <a:lnTo>
                    <a:pt x="678" y="424"/>
                  </a:lnTo>
                  <a:lnTo>
                    <a:pt x="678" y="418"/>
                  </a:lnTo>
                  <a:lnTo>
                    <a:pt x="684" y="418"/>
                  </a:lnTo>
                  <a:lnTo>
                    <a:pt x="678" y="418"/>
                  </a:lnTo>
                  <a:lnTo>
                    <a:pt x="671" y="418"/>
                  </a:lnTo>
                  <a:lnTo>
                    <a:pt x="678" y="418"/>
                  </a:lnTo>
                  <a:lnTo>
                    <a:pt x="671" y="418"/>
                  </a:lnTo>
                  <a:lnTo>
                    <a:pt x="671" y="411"/>
                  </a:lnTo>
                  <a:lnTo>
                    <a:pt x="678" y="411"/>
                  </a:lnTo>
                  <a:lnTo>
                    <a:pt x="678" y="405"/>
                  </a:lnTo>
                  <a:lnTo>
                    <a:pt x="678" y="411"/>
                  </a:lnTo>
                  <a:lnTo>
                    <a:pt x="671" y="411"/>
                  </a:lnTo>
                  <a:lnTo>
                    <a:pt x="671" y="405"/>
                  </a:lnTo>
                  <a:lnTo>
                    <a:pt x="678" y="405"/>
                  </a:lnTo>
                  <a:lnTo>
                    <a:pt x="671" y="405"/>
                  </a:lnTo>
                  <a:lnTo>
                    <a:pt x="678" y="405"/>
                  </a:lnTo>
                  <a:lnTo>
                    <a:pt x="684" y="405"/>
                  </a:lnTo>
                  <a:lnTo>
                    <a:pt x="678" y="405"/>
                  </a:lnTo>
                  <a:lnTo>
                    <a:pt x="684" y="405"/>
                  </a:lnTo>
                  <a:lnTo>
                    <a:pt x="678" y="405"/>
                  </a:lnTo>
                  <a:lnTo>
                    <a:pt x="678" y="398"/>
                  </a:lnTo>
                  <a:lnTo>
                    <a:pt x="684" y="398"/>
                  </a:lnTo>
                  <a:lnTo>
                    <a:pt x="691" y="398"/>
                  </a:lnTo>
                  <a:lnTo>
                    <a:pt x="691" y="392"/>
                  </a:lnTo>
                  <a:lnTo>
                    <a:pt x="697" y="392"/>
                  </a:lnTo>
                  <a:lnTo>
                    <a:pt x="691" y="392"/>
                  </a:lnTo>
                  <a:lnTo>
                    <a:pt x="697" y="392"/>
                  </a:lnTo>
                  <a:lnTo>
                    <a:pt x="697" y="398"/>
                  </a:lnTo>
                  <a:lnTo>
                    <a:pt x="697" y="392"/>
                  </a:lnTo>
                  <a:lnTo>
                    <a:pt x="704" y="392"/>
                  </a:lnTo>
                  <a:lnTo>
                    <a:pt x="704" y="398"/>
                  </a:lnTo>
                  <a:lnTo>
                    <a:pt x="710" y="398"/>
                  </a:lnTo>
                  <a:lnTo>
                    <a:pt x="704" y="392"/>
                  </a:lnTo>
                  <a:lnTo>
                    <a:pt x="710" y="392"/>
                  </a:lnTo>
                  <a:lnTo>
                    <a:pt x="704" y="392"/>
                  </a:lnTo>
                  <a:lnTo>
                    <a:pt x="697" y="392"/>
                  </a:lnTo>
                  <a:lnTo>
                    <a:pt x="691" y="392"/>
                  </a:lnTo>
                  <a:lnTo>
                    <a:pt x="691" y="385"/>
                  </a:lnTo>
                  <a:lnTo>
                    <a:pt x="697" y="385"/>
                  </a:lnTo>
                  <a:lnTo>
                    <a:pt x="704" y="385"/>
                  </a:lnTo>
                  <a:lnTo>
                    <a:pt x="697" y="385"/>
                  </a:lnTo>
                  <a:lnTo>
                    <a:pt x="704" y="385"/>
                  </a:lnTo>
                  <a:lnTo>
                    <a:pt x="710" y="385"/>
                  </a:lnTo>
                  <a:lnTo>
                    <a:pt x="710" y="392"/>
                  </a:lnTo>
                  <a:lnTo>
                    <a:pt x="710" y="385"/>
                  </a:lnTo>
                  <a:lnTo>
                    <a:pt x="704" y="385"/>
                  </a:lnTo>
                  <a:lnTo>
                    <a:pt x="704" y="379"/>
                  </a:lnTo>
                  <a:lnTo>
                    <a:pt x="710" y="379"/>
                  </a:lnTo>
                  <a:lnTo>
                    <a:pt x="704" y="379"/>
                  </a:lnTo>
                  <a:lnTo>
                    <a:pt x="710" y="379"/>
                  </a:lnTo>
                  <a:lnTo>
                    <a:pt x="704" y="379"/>
                  </a:lnTo>
                  <a:lnTo>
                    <a:pt x="697" y="379"/>
                  </a:lnTo>
                  <a:lnTo>
                    <a:pt x="697" y="372"/>
                  </a:lnTo>
                  <a:lnTo>
                    <a:pt x="704" y="372"/>
                  </a:lnTo>
                  <a:lnTo>
                    <a:pt x="697" y="372"/>
                  </a:lnTo>
                  <a:lnTo>
                    <a:pt x="704" y="372"/>
                  </a:lnTo>
                  <a:lnTo>
                    <a:pt x="710" y="372"/>
                  </a:lnTo>
                  <a:lnTo>
                    <a:pt x="717" y="372"/>
                  </a:lnTo>
                  <a:lnTo>
                    <a:pt x="710" y="372"/>
                  </a:lnTo>
                  <a:lnTo>
                    <a:pt x="704" y="372"/>
                  </a:lnTo>
                  <a:lnTo>
                    <a:pt x="704" y="365"/>
                  </a:lnTo>
                  <a:lnTo>
                    <a:pt x="710" y="365"/>
                  </a:lnTo>
                  <a:lnTo>
                    <a:pt x="710" y="372"/>
                  </a:lnTo>
                  <a:lnTo>
                    <a:pt x="710" y="365"/>
                  </a:lnTo>
                  <a:lnTo>
                    <a:pt x="717" y="365"/>
                  </a:lnTo>
                  <a:lnTo>
                    <a:pt x="717" y="372"/>
                  </a:lnTo>
                  <a:lnTo>
                    <a:pt x="723" y="379"/>
                  </a:lnTo>
                  <a:lnTo>
                    <a:pt x="723" y="372"/>
                  </a:lnTo>
                  <a:lnTo>
                    <a:pt x="717" y="372"/>
                  </a:lnTo>
                  <a:lnTo>
                    <a:pt x="723" y="372"/>
                  </a:lnTo>
                  <a:lnTo>
                    <a:pt x="723" y="365"/>
                  </a:lnTo>
                  <a:lnTo>
                    <a:pt x="723" y="372"/>
                  </a:lnTo>
                  <a:lnTo>
                    <a:pt x="723" y="365"/>
                  </a:lnTo>
                  <a:lnTo>
                    <a:pt x="723" y="372"/>
                  </a:lnTo>
                  <a:lnTo>
                    <a:pt x="717" y="365"/>
                  </a:lnTo>
                  <a:lnTo>
                    <a:pt x="723" y="365"/>
                  </a:lnTo>
                  <a:lnTo>
                    <a:pt x="717" y="365"/>
                  </a:lnTo>
                  <a:lnTo>
                    <a:pt x="723" y="365"/>
                  </a:lnTo>
                  <a:lnTo>
                    <a:pt x="730" y="365"/>
                  </a:lnTo>
                  <a:lnTo>
                    <a:pt x="723" y="365"/>
                  </a:lnTo>
                  <a:lnTo>
                    <a:pt x="717" y="359"/>
                  </a:lnTo>
                  <a:lnTo>
                    <a:pt x="723" y="359"/>
                  </a:lnTo>
                  <a:lnTo>
                    <a:pt x="730" y="359"/>
                  </a:lnTo>
                  <a:lnTo>
                    <a:pt x="736" y="365"/>
                  </a:lnTo>
                  <a:lnTo>
                    <a:pt x="736" y="359"/>
                  </a:lnTo>
                  <a:lnTo>
                    <a:pt x="730" y="359"/>
                  </a:lnTo>
                  <a:lnTo>
                    <a:pt x="723" y="359"/>
                  </a:lnTo>
                  <a:lnTo>
                    <a:pt x="723" y="352"/>
                  </a:lnTo>
                  <a:lnTo>
                    <a:pt x="730" y="352"/>
                  </a:lnTo>
                  <a:lnTo>
                    <a:pt x="736" y="352"/>
                  </a:lnTo>
                  <a:lnTo>
                    <a:pt x="743" y="352"/>
                  </a:lnTo>
                  <a:lnTo>
                    <a:pt x="736" y="352"/>
                  </a:lnTo>
                  <a:lnTo>
                    <a:pt x="736" y="346"/>
                  </a:lnTo>
                  <a:lnTo>
                    <a:pt x="736" y="352"/>
                  </a:lnTo>
                  <a:lnTo>
                    <a:pt x="743" y="352"/>
                  </a:lnTo>
                  <a:lnTo>
                    <a:pt x="736" y="346"/>
                  </a:lnTo>
                  <a:lnTo>
                    <a:pt x="743" y="346"/>
                  </a:lnTo>
                  <a:lnTo>
                    <a:pt x="736" y="346"/>
                  </a:lnTo>
                  <a:lnTo>
                    <a:pt x="743" y="339"/>
                  </a:lnTo>
                  <a:lnTo>
                    <a:pt x="750" y="339"/>
                  </a:lnTo>
                  <a:lnTo>
                    <a:pt x="743" y="339"/>
                  </a:lnTo>
                  <a:lnTo>
                    <a:pt x="743" y="333"/>
                  </a:lnTo>
                  <a:lnTo>
                    <a:pt x="750" y="333"/>
                  </a:lnTo>
                  <a:lnTo>
                    <a:pt x="756" y="333"/>
                  </a:lnTo>
                  <a:lnTo>
                    <a:pt x="756" y="339"/>
                  </a:lnTo>
                  <a:lnTo>
                    <a:pt x="756" y="333"/>
                  </a:lnTo>
                  <a:lnTo>
                    <a:pt x="763" y="339"/>
                  </a:lnTo>
                  <a:lnTo>
                    <a:pt x="763" y="333"/>
                  </a:lnTo>
                  <a:lnTo>
                    <a:pt x="756" y="333"/>
                  </a:lnTo>
                  <a:lnTo>
                    <a:pt x="750" y="333"/>
                  </a:lnTo>
                  <a:lnTo>
                    <a:pt x="756" y="333"/>
                  </a:lnTo>
                  <a:lnTo>
                    <a:pt x="756" y="326"/>
                  </a:lnTo>
                  <a:lnTo>
                    <a:pt x="763" y="333"/>
                  </a:lnTo>
                  <a:lnTo>
                    <a:pt x="769" y="333"/>
                  </a:lnTo>
                  <a:lnTo>
                    <a:pt x="769" y="339"/>
                  </a:lnTo>
                  <a:lnTo>
                    <a:pt x="763" y="339"/>
                  </a:lnTo>
                  <a:lnTo>
                    <a:pt x="769" y="339"/>
                  </a:lnTo>
                  <a:lnTo>
                    <a:pt x="769" y="333"/>
                  </a:lnTo>
                  <a:lnTo>
                    <a:pt x="763" y="333"/>
                  </a:lnTo>
                  <a:lnTo>
                    <a:pt x="763" y="326"/>
                  </a:lnTo>
                  <a:lnTo>
                    <a:pt x="763" y="333"/>
                  </a:lnTo>
                  <a:lnTo>
                    <a:pt x="763" y="326"/>
                  </a:lnTo>
                  <a:lnTo>
                    <a:pt x="763" y="320"/>
                  </a:lnTo>
                  <a:lnTo>
                    <a:pt x="769" y="320"/>
                  </a:lnTo>
                  <a:lnTo>
                    <a:pt x="776" y="320"/>
                  </a:lnTo>
                  <a:lnTo>
                    <a:pt x="769" y="326"/>
                  </a:lnTo>
                  <a:lnTo>
                    <a:pt x="769" y="333"/>
                  </a:lnTo>
                  <a:lnTo>
                    <a:pt x="776" y="326"/>
                  </a:lnTo>
                  <a:lnTo>
                    <a:pt x="776" y="320"/>
                  </a:lnTo>
                  <a:lnTo>
                    <a:pt x="782" y="320"/>
                  </a:lnTo>
                  <a:lnTo>
                    <a:pt x="782" y="326"/>
                  </a:lnTo>
                  <a:lnTo>
                    <a:pt x="782" y="333"/>
                  </a:lnTo>
                  <a:lnTo>
                    <a:pt x="776" y="333"/>
                  </a:lnTo>
                  <a:lnTo>
                    <a:pt x="776" y="339"/>
                  </a:lnTo>
                  <a:lnTo>
                    <a:pt x="776" y="333"/>
                  </a:lnTo>
                  <a:lnTo>
                    <a:pt x="782" y="333"/>
                  </a:lnTo>
                  <a:lnTo>
                    <a:pt x="782" y="326"/>
                  </a:lnTo>
                  <a:lnTo>
                    <a:pt x="782" y="333"/>
                  </a:lnTo>
                  <a:lnTo>
                    <a:pt x="789" y="333"/>
                  </a:lnTo>
                  <a:lnTo>
                    <a:pt x="789" y="326"/>
                  </a:lnTo>
                  <a:lnTo>
                    <a:pt x="782" y="326"/>
                  </a:lnTo>
                  <a:lnTo>
                    <a:pt x="789" y="320"/>
                  </a:lnTo>
                  <a:lnTo>
                    <a:pt x="795" y="320"/>
                  </a:lnTo>
                  <a:lnTo>
                    <a:pt x="789" y="320"/>
                  </a:lnTo>
                  <a:lnTo>
                    <a:pt x="795" y="320"/>
                  </a:lnTo>
                  <a:lnTo>
                    <a:pt x="795" y="313"/>
                  </a:lnTo>
                  <a:lnTo>
                    <a:pt x="802" y="320"/>
                  </a:lnTo>
                  <a:lnTo>
                    <a:pt x="808" y="320"/>
                  </a:lnTo>
                  <a:lnTo>
                    <a:pt x="808" y="326"/>
                  </a:lnTo>
                  <a:lnTo>
                    <a:pt x="808" y="320"/>
                  </a:lnTo>
                  <a:lnTo>
                    <a:pt x="802" y="320"/>
                  </a:lnTo>
                  <a:lnTo>
                    <a:pt x="802" y="313"/>
                  </a:lnTo>
                  <a:lnTo>
                    <a:pt x="808" y="313"/>
                  </a:lnTo>
                  <a:lnTo>
                    <a:pt x="802" y="313"/>
                  </a:lnTo>
                  <a:lnTo>
                    <a:pt x="795" y="313"/>
                  </a:lnTo>
                  <a:lnTo>
                    <a:pt x="802" y="307"/>
                  </a:lnTo>
                  <a:lnTo>
                    <a:pt x="802" y="313"/>
                  </a:lnTo>
                  <a:lnTo>
                    <a:pt x="802" y="307"/>
                  </a:lnTo>
                  <a:lnTo>
                    <a:pt x="808" y="307"/>
                  </a:lnTo>
                  <a:lnTo>
                    <a:pt x="808" y="313"/>
                  </a:lnTo>
                  <a:lnTo>
                    <a:pt x="815" y="313"/>
                  </a:lnTo>
                  <a:lnTo>
                    <a:pt x="808" y="313"/>
                  </a:lnTo>
                  <a:lnTo>
                    <a:pt x="815" y="307"/>
                  </a:lnTo>
                  <a:lnTo>
                    <a:pt x="815" y="313"/>
                  </a:lnTo>
                  <a:lnTo>
                    <a:pt x="821" y="313"/>
                  </a:lnTo>
                  <a:lnTo>
                    <a:pt x="815" y="313"/>
                  </a:lnTo>
                  <a:lnTo>
                    <a:pt x="808" y="313"/>
                  </a:lnTo>
                  <a:lnTo>
                    <a:pt x="815" y="313"/>
                  </a:lnTo>
                  <a:lnTo>
                    <a:pt x="821" y="313"/>
                  </a:lnTo>
                  <a:lnTo>
                    <a:pt x="821" y="320"/>
                  </a:lnTo>
                  <a:lnTo>
                    <a:pt x="828" y="320"/>
                  </a:lnTo>
                  <a:lnTo>
                    <a:pt x="828" y="313"/>
                  </a:lnTo>
                  <a:lnTo>
                    <a:pt x="821" y="313"/>
                  </a:lnTo>
                  <a:lnTo>
                    <a:pt x="828" y="313"/>
                  </a:lnTo>
                  <a:lnTo>
                    <a:pt x="828" y="307"/>
                  </a:lnTo>
                  <a:lnTo>
                    <a:pt x="834" y="307"/>
                  </a:lnTo>
                  <a:lnTo>
                    <a:pt x="834" y="300"/>
                  </a:lnTo>
                  <a:lnTo>
                    <a:pt x="841" y="307"/>
                  </a:lnTo>
                  <a:lnTo>
                    <a:pt x="841" y="300"/>
                  </a:lnTo>
                  <a:lnTo>
                    <a:pt x="847" y="300"/>
                  </a:lnTo>
                  <a:lnTo>
                    <a:pt x="847" y="294"/>
                  </a:lnTo>
                  <a:lnTo>
                    <a:pt x="841" y="294"/>
                  </a:lnTo>
                  <a:lnTo>
                    <a:pt x="847" y="294"/>
                  </a:lnTo>
                  <a:lnTo>
                    <a:pt x="847" y="287"/>
                  </a:lnTo>
                  <a:lnTo>
                    <a:pt x="847" y="294"/>
                  </a:lnTo>
                  <a:lnTo>
                    <a:pt x="854" y="294"/>
                  </a:lnTo>
                  <a:lnTo>
                    <a:pt x="854" y="287"/>
                  </a:lnTo>
                  <a:lnTo>
                    <a:pt x="854" y="294"/>
                  </a:lnTo>
                  <a:lnTo>
                    <a:pt x="860" y="294"/>
                  </a:lnTo>
                  <a:lnTo>
                    <a:pt x="854" y="294"/>
                  </a:lnTo>
                  <a:lnTo>
                    <a:pt x="860" y="287"/>
                  </a:lnTo>
                  <a:lnTo>
                    <a:pt x="860" y="294"/>
                  </a:lnTo>
                  <a:lnTo>
                    <a:pt x="867" y="294"/>
                  </a:lnTo>
                  <a:lnTo>
                    <a:pt x="860" y="294"/>
                  </a:lnTo>
                  <a:lnTo>
                    <a:pt x="860" y="300"/>
                  </a:lnTo>
                  <a:lnTo>
                    <a:pt x="854" y="300"/>
                  </a:lnTo>
                  <a:lnTo>
                    <a:pt x="854" y="307"/>
                  </a:lnTo>
                  <a:lnTo>
                    <a:pt x="854" y="313"/>
                  </a:lnTo>
                  <a:lnTo>
                    <a:pt x="860" y="313"/>
                  </a:lnTo>
                  <a:lnTo>
                    <a:pt x="860" y="307"/>
                  </a:lnTo>
                  <a:lnTo>
                    <a:pt x="867" y="300"/>
                  </a:lnTo>
                  <a:lnTo>
                    <a:pt x="873" y="294"/>
                  </a:lnTo>
                  <a:lnTo>
                    <a:pt x="880" y="294"/>
                  </a:lnTo>
                  <a:lnTo>
                    <a:pt x="880" y="300"/>
                  </a:lnTo>
                  <a:lnTo>
                    <a:pt x="873" y="300"/>
                  </a:lnTo>
                  <a:lnTo>
                    <a:pt x="880" y="300"/>
                  </a:lnTo>
                  <a:lnTo>
                    <a:pt x="873" y="300"/>
                  </a:lnTo>
                  <a:lnTo>
                    <a:pt x="873" y="307"/>
                  </a:lnTo>
                  <a:lnTo>
                    <a:pt x="880" y="307"/>
                  </a:lnTo>
                  <a:lnTo>
                    <a:pt x="880" y="300"/>
                  </a:lnTo>
                  <a:lnTo>
                    <a:pt x="886" y="300"/>
                  </a:lnTo>
                  <a:lnTo>
                    <a:pt x="886" y="294"/>
                  </a:lnTo>
                  <a:lnTo>
                    <a:pt x="893" y="294"/>
                  </a:lnTo>
                  <a:lnTo>
                    <a:pt x="886" y="294"/>
                  </a:lnTo>
                  <a:lnTo>
                    <a:pt x="886" y="287"/>
                  </a:lnTo>
                  <a:lnTo>
                    <a:pt x="893" y="287"/>
                  </a:lnTo>
                  <a:close/>
                  <a:moveTo>
                    <a:pt x="867" y="287"/>
                  </a:moveTo>
                  <a:lnTo>
                    <a:pt x="873" y="287"/>
                  </a:lnTo>
                  <a:lnTo>
                    <a:pt x="867" y="287"/>
                  </a:lnTo>
                  <a:lnTo>
                    <a:pt x="860" y="294"/>
                  </a:lnTo>
                  <a:lnTo>
                    <a:pt x="860" y="287"/>
                  </a:lnTo>
                  <a:lnTo>
                    <a:pt x="854" y="287"/>
                  </a:lnTo>
                  <a:lnTo>
                    <a:pt x="860" y="287"/>
                  </a:lnTo>
                  <a:lnTo>
                    <a:pt x="867" y="287"/>
                  </a:lnTo>
                  <a:close/>
                  <a:moveTo>
                    <a:pt x="345" y="287"/>
                  </a:moveTo>
                  <a:lnTo>
                    <a:pt x="339" y="287"/>
                  </a:lnTo>
                  <a:lnTo>
                    <a:pt x="339" y="294"/>
                  </a:lnTo>
                  <a:lnTo>
                    <a:pt x="332" y="294"/>
                  </a:lnTo>
                  <a:lnTo>
                    <a:pt x="339" y="294"/>
                  </a:lnTo>
                  <a:lnTo>
                    <a:pt x="339" y="287"/>
                  </a:lnTo>
                  <a:lnTo>
                    <a:pt x="345" y="287"/>
                  </a:lnTo>
                  <a:lnTo>
                    <a:pt x="352" y="287"/>
                  </a:lnTo>
                  <a:lnTo>
                    <a:pt x="345" y="287"/>
                  </a:lnTo>
                  <a:close/>
                  <a:moveTo>
                    <a:pt x="763" y="196"/>
                  </a:moveTo>
                  <a:lnTo>
                    <a:pt x="756" y="196"/>
                  </a:lnTo>
                  <a:lnTo>
                    <a:pt x="756" y="189"/>
                  </a:lnTo>
                  <a:lnTo>
                    <a:pt x="763" y="189"/>
                  </a:lnTo>
                  <a:lnTo>
                    <a:pt x="763" y="196"/>
                  </a:lnTo>
                  <a:close/>
                  <a:moveTo>
                    <a:pt x="854" y="131"/>
                  </a:moveTo>
                  <a:lnTo>
                    <a:pt x="860" y="124"/>
                  </a:lnTo>
                  <a:lnTo>
                    <a:pt x="860" y="131"/>
                  </a:lnTo>
                  <a:lnTo>
                    <a:pt x="854" y="131"/>
                  </a:lnTo>
                  <a:close/>
                  <a:moveTo>
                    <a:pt x="828" y="78"/>
                  </a:moveTo>
                  <a:lnTo>
                    <a:pt x="828" y="85"/>
                  </a:lnTo>
                  <a:lnTo>
                    <a:pt x="821" y="85"/>
                  </a:lnTo>
                  <a:lnTo>
                    <a:pt x="828" y="85"/>
                  </a:lnTo>
                  <a:lnTo>
                    <a:pt x="828" y="92"/>
                  </a:lnTo>
                  <a:lnTo>
                    <a:pt x="834" y="92"/>
                  </a:lnTo>
                  <a:lnTo>
                    <a:pt x="841" y="92"/>
                  </a:lnTo>
                  <a:lnTo>
                    <a:pt x="847" y="92"/>
                  </a:lnTo>
                  <a:lnTo>
                    <a:pt x="847" y="98"/>
                  </a:lnTo>
                  <a:lnTo>
                    <a:pt x="841" y="98"/>
                  </a:lnTo>
                  <a:lnTo>
                    <a:pt x="834" y="98"/>
                  </a:lnTo>
                  <a:lnTo>
                    <a:pt x="834" y="105"/>
                  </a:lnTo>
                  <a:lnTo>
                    <a:pt x="828" y="105"/>
                  </a:lnTo>
                  <a:lnTo>
                    <a:pt x="821" y="105"/>
                  </a:lnTo>
                  <a:lnTo>
                    <a:pt x="821" y="111"/>
                  </a:lnTo>
                  <a:lnTo>
                    <a:pt x="815" y="111"/>
                  </a:lnTo>
                  <a:lnTo>
                    <a:pt x="815" y="105"/>
                  </a:lnTo>
                  <a:lnTo>
                    <a:pt x="821" y="98"/>
                  </a:lnTo>
                  <a:lnTo>
                    <a:pt x="815" y="98"/>
                  </a:lnTo>
                  <a:lnTo>
                    <a:pt x="808" y="98"/>
                  </a:lnTo>
                  <a:lnTo>
                    <a:pt x="808" y="105"/>
                  </a:lnTo>
                  <a:lnTo>
                    <a:pt x="802" y="105"/>
                  </a:lnTo>
                  <a:lnTo>
                    <a:pt x="795" y="105"/>
                  </a:lnTo>
                  <a:lnTo>
                    <a:pt x="789" y="105"/>
                  </a:lnTo>
                  <a:lnTo>
                    <a:pt x="789" y="98"/>
                  </a:lnTo>
                  <a:lnTo>
                    <a:pt x="795" y="98"/>
                  </a:lnTo>
                  <a:lnTo>
                    <a:pt x="795" y="92"/>
                  </a:lnTo>
                  <a:lnTo>
                    <a:pt x="802" y="92"/>
                  </a:lnTo>
                  <a:lnTo>
                    <a:pt x="802" y="85"/>
                  </a:lnTo>
                  <a:lnTo>
                    <a:pt x="795" y="85"/>
                  </a:lnTo>
                  <a:lnTo>
                    <a:pt x="789" y="85"/>
                  </a:lnTo>
                  <a:lnTo>
                    <a:pt x="795" y="78"/>
                  </a:lnTo>
                  <a:lnTo>
                    <a:pt x="802" y="78"/>
                  </a:lnTo>
                  <a:lnTo>
                    <a:pt x="808" y="78"/>
                  </a:lnTo>
                  <a:lnTo>
                    <a:pt x="815" y="78"/>
                  </a:lnTo>
                  <a:lnTo>
                    <a:pt x="821" y="78"/>
                  </a:lnTo>
                  <a:lnTo>
                    <a:pt x="828" y="78"/>
                  </a:lnTo>
                  <a:close/>
                  <a:moveTo>
                    <a:pt x="802" y="72"/>
                  </a:moveTo>
                  <a:lnTo>
                    <a:pt x="802" y="65"/>
                  </a:lnTo>
                  <a:lnTo>
                    <a:pt x="802" y="72"/>
                  </a:lnTo>
                  <a:lnTo>
                    <a:pt x="808" y="65"/>
                  </a:lnTo>
                  <a:lnTo>
                    <a:pt x="808" y="72"/>
                  </a:lnTo>
                  <a:lnTo>
                    <a:pt x="808" y="78"/>
                  </a:lnTo>
                  <a:lnTo>
                    <a:pt x="802" y="78"/>
                  </a:lnTo>
                  <a:lnTo>
                    <a:pt x="795" y="78"/>
                  </a:lnTo>
                  <a:lnTo>
                    <a:pt x="789" y="78"/>
                  </a:lnTo>
                  <a:lnTo>
                    <a:pt x="782" y="78"/>
                  </a:lnTo>
                  <a:lnTo>
                    <a:pt x="789" y="78"/>
                  </a:lnTo>
                  <a:lnTo>
                    <a:pt x="789" y="72"/>
                  </a:lnTo>
                  <a:lnTo>
                    <a:pt x="782" y="72"/>
                  </a:lnTo>
                  <a:lnTo>
                    <a:pt x="776" y="72"/>
                  </a:lnTo>
                  <a:lnTo>
                    <a:pt x="782" y="72"/>
                  </a:lnTo>
                  <a:lnTo>
                    <a:pt x="789" y="72"/>
                  </a:lnTo>
                  <a:lnTo>
                    <a:pt x="795" y="72"/>
                  </a:lnTo>
                  <a:lnTo>
                    <a:pt x="795" y="65"/>
                  </a:lnTo>
                  <a:lnTo>
                    <a:pt x="802" y="72"/>
                  </a:lnTo>
                  <a:close/>
                  <a:moveTo>
                    <a:pt x="880" y="65"/>
                  </a:moveTo>
                  <a:lnTo>
                    <a:pt x="873" y="65"/>
                  </a:lnTo>
                  <a:lnTo>
                    <a:pt x="873" y="59"/>
                  </a:lnTo>
                  <a:lnTo>
                    <a:pt x="880" y="65"/>
                  </a:lnTo>
                  <a:close/>
                  <a:moveTo>
                    <a:pt x="645" y="65"/>
                  </a:moveTo>
                  <a:lnTo>
                    <a:pt x="645" y="72"/>
                  </a:lnTo>
                  <a:lnTo>
                    <a:pt x="652" y="72"/>
                  </a:lnTo>
                  <a:lnTo>
                    <a:pt x="652" y="78"/>
                  </a:lnTo>
                  <a:lnTo>
                    <a:pt x="658" y="78"/>
                  </a:lnTo>
                  <a:lnTo>
                    <a:pt x="652" y="78"/>
                  </a:lnTo>
                  <a:lnTo>
                    <a:pt x="645" y="72"/>
                  </a:lnTo>
                  <a:lnTo>
                    <a:pt x="639" y="72"/>
                  </a:lnTo>
                  <a:lnTo>
                    <a:pt x="639" y="65"/>
                  </a:lnTo>
                  <a:lnTo>
                    <a:pt x="632" y="65"/>
                  </a:lnTo>
                  <a:lnTo>
                    <a:pt x="632" y="59"/>
                  </a:lnTo>
                  <a:lnTo>
                    <a:pt x="639" y="59"/>
                  </a:lnTo>
                  <a:lnTo>
                    <a:pt x="639" y="65"/>
                  </a:lnTo>
                  <a:lnTo>
                    <a:pt x="645" y="65"/>
                  </a:lnTo>
                  <a:lnTo>
                    <a:pt x="639" y="65"/>
                  </a:lnTo>
                  <a:lnTo>
                    <a:pt x="645" y="65"/>
                  </a:lnTo>
                  <a:close/>
                  <a:moveTo>
                    <a:pt x="912" y="59"/>
                  </a:moveTo>
                  <a:lnTo>
                    <a:pt x="919" y="59"/>
                  </a:lnTo>
                  <a:lnTo>
                    <a:pt x="926" y="59"/>
                  </a:lnTo>
                  <a:lnTo>
                    <a:pt x="919" y="59"/>
                  </a:lnTo>
                  <a:lnTo>
                    <a:pt x="912" y="59"/>
                  </a:lnTo>
                  <a:lnTo>
                    <a:pt x="906" y="59"/>
                  </a:lnTo>
                  <a:lnTo>
                    <a:pt x="899" y="59"/>
                  </a:lnTo>
                  <a:lnTo>
                    <a:pt x="906" y="59"/>
                  </a:lnTo>
                  <a:lnTo>
                    <a:pt x="912" y="59"/>
                  </a:lnTo>
                  <a:close/>
                  <a:moveTo>
                    <a:pt x="789" y="52"/>
                  </a:moveTo>
                  <a:lnTo>
                    <a:pt x="782" y="52"/>
                  </a:lnTo>
                  <a:lnTo>
                    <a:pt x="782" y="59"/>
                  </a:lnTo>
                  <a:lnTo>
                    <a:pt x="782" y="52"/>
                  </a:lnTo>
                  <a:lnTo>
                    <a:pt x="776" y="52"/>
                  </a:lnTo>
                  <a:lnTo>
                    <a:pt x="782" y="52"/>
                  </a:lnTo>
                  <a:lnTo>
                    <a:pt x="789" y="52"/>
                  </a:lnTo>
                  <a:close/>
                  <a:moveTo>
                    <a:pt x="776" y="46"/>
                  </a:moveTo>
                  <a:lnTo>
                    <a:pt x="769" y="46"/>
                  </a:lnTo>
                  <a:lnTo>
                    <a:pt x="776" y="46"/>
                  </a:lnTo>
                  <a:close/>
                  <a:moveTo>
                    <a:pt x="639" y="33"/>
                  </a:moveTo>
                  <a:lnTo>
                    <a:pt x="632" y="33"/>
                  </a:lnTo>
                  <a:lnTo>
                    <a:pt x="639" y="33"/>
                  </a:lnTo>
                  <a:close/>
                  <a:moveTo>
                    <a:pt x="639" y="33"/>
                  </a:moveTo>
                  <a:lnTo>
                    <a:pt x="632" y="33"/>
                  </a:lnTo>
                  <a:lnTo>
                    <a:pt x="639" y="33"/>
                  </a:lnTo>
                  <a:close/>
                  <a:moveTo>
                    <a:pt x="730" y="26"/>
                  </a:moveTo>
                  <a:lnTo>
                    <a:pt x="736" y="26"/>
                  </a:lnTo>
                  <a:lnTo>
                    <a:pt x="743" y="33"/>
                  </a:lnTo>
                  <a:lnTo>
                    <a:pt x="750" y="33"/>
                  </a:lnTo>
                  <a:lnTo>
                    <a:pt x="743" y="33"/>
                  </a:lnTo>
                  <a:lnTo>
                    <a:pt x="743" y="39"/>
                  </a:lnTo>
                  <a:lnTo>
                    <a:pt x="743" y="46"/>
                  </a:lnTo>
                  <a:lnTo>
                    <a:pt x="743" y="39"/>
                  </a:lnTo>
                  <a:lnTo>
                    <a:pt x="750" y="39"/>
                  </a:lnTo>
                  <a:lnTo>
                    <a:pt x="756" y="39"/>
                  </a:lnTo>
                  <a:lnTo>
                    <a:pt x="756" y="46"/>
                  </a:lnTo>
                  <a:lnTo>
                    <a:pt x="763" y="52"/>
                  </a:lnTo>
                  <a:lnTo>
                    <a:pt x="769" y="52"/>
                  </a:lnTo>
                  <a:lnTo>
                    <a:pt x="776" y="52"/>
                  </a:lnTo>
                  <a:lnTo>
                    <a:pt x="782" y="59"/>
                  </a:lnTo>
                  <a:lnTo>
                    <a:pt x="789" y="59"/>
                  </a:lnTo>
                  <a:lnTo>
                    <a:pt x="795" y="59"/>
                  </a:lnTo>
                  <a:lnTo>
                    <a:pt x="802" y="59"/>
                  </a:lnTo>
                  <a:lnTo>
                    <a:pt x="802" y="65"/>
                  </a:lnTo>
                  <a:lnTo>
                    <a:pt x="795" y="65"/>
                  </a:lnTo>
                  <a:lnTo>
                    <a:pt x="789" y="65"/>
                  </a:lnTo>
                  <a:lnTo>
                    <a:pt x="782" y="65"/>
                  </a:lnTo>
                  <a:lnTo>
                    <a:pt x="776" y="65"/>
                  </a:lnTo>
                  <a:lnTo>
                    <a:pt x="769" y="65"/>
                  </a:lnTo>
                  <a:lnTo>
                    <a:pt x="769" y="72"/>
                  </a:lnTo>
                  <a:lnTo>
                    <a:pt x="763" y="72"/>
                  </a:lnTo>
                  <a:lnTo>
                    <a:pt x="763" y="78"/>
                  </a:lnTo>
                  <a:lnTo>
                    <a:pt x="763" y="85"/>
                  </a:lnTo>
                  <a:lnTo>
                    <a:pt x="756" y="85"/>
                  </a:lnTo>
                  <a:lnTo>
                    <a:pt x="750" y="85"/>
                  </a:lnTo>
                  <a:lnTo>
                    <a:pt x="750" y="92"/>
                  </a:lnTo>
                  <a:lnTo>
                    <a:pt x="750" y="98"/>
                  </a:lnTo>
                  <a:lnTo>
                    <a:pt x="750" y="105"/>
                  </a:lnTo>
                  <a:lnTo>
                    <a:pt x="743" y="105"/>
                  </a:lnTo>
                  <a:lnTo>
                    <a:pt x="743" y="98"/>
                  </a:lnTo>
                  <a:lnTo>
                    <a:pt x="743" y="105"/>
                  </a:lnTo>
                  <a:lnTo>
                    <a:pt x="736" y="105"/>
                  </a:lnTo>
                  <a:lnTo>
                    <a:pt x="736" y="111"/>
                  </a:lnTo>
                  <a:lnTo>
                    <a:pt x="736" y="118"/>
                  </a:lnTo>
                  <a:lnTo>
                    <a:pt x="730" y="118"/>
                  </a:lnTo>
                  <a:lnTo>
                    <a:pt x="736" y="118"/>
                  </a:lnTo>
                  <a:lnTo>
                    <a:pt x="730" y="124"/>
                  </a:lnTo>
                  <a:lnTo>
                    <a:pt x="736" y="124"/>
                  </a:lnTo>
                  <a:lnTo>
                    <a:pt x="730" y="131"/>
                  </a:lnTo>
                  <a:lnTo>
                    <a:pt x="723" y="131"/>
                  </a:lnTo>
                  <a:lnTo>
                    <a:pt x="723" y="124"/>
                  </a:lnTo>
                  <a:lnTo>
                    <a:pt x="717" y="124"/>
                  </a:lnTo>
                  <a:lnTo>
                    <a:pt x="710" y="124"/>
                  </a:lnTo>
                  <a:lnTo>
                    <a:pt x="710" y="118"/>
                  </a:lnTo>
                  <a:lnTo>
                    <a:pt x="717" y="118"/>
                  </a:lnTo>
                  <a:lnTo>
                    <a:pt x="723" y="118"/>
                  </a:lnTo>
                  <a:lnTo>
                    <a:pt x="717" y="118"/>
                  </a:lnTo>
                  <a:lnTo>
                    <a:pt x="717" y="111"/>
                  </a:lnTo>
                  <a:lnTo>
                    <a:pt x="710" y="118"/>
                  </a:lnTo>
                  <a:lnTo>
                    <a:pt x="704" y="118"/>
                  </a:lnTo>
                  <a:lnTo>
                    <a:pt x="704" y="111"/>
                  </a:lnTo>
                  <a:lnTo>
                    <a:pt x="697" y="111"/>
                  </a:lnTo>
                  <a:lnTo>
                    <a:pt x="691" y="111"/>
                  </a:lnTo>
                  <a:lnTo>
                    <a:pt x="684" y="105"/>
                  </a:lnTo>
                  <a:lnTo>
                    <a:pt x="684" y="98"/>
                  </a:lnTo>
                  <a:lnTo>
                    <a:pt x="691" y="98"/>
                  </a:lnTo>
                  <a:lnTo>
                    <a:pt x="691" y="105"/>
                  </a:lnTo>
                  <a:lnTo>
                    <a:pt x="697" y="105"/>
                  </a:lnTo>
                  <a:lnTo>
                    <a:pt x="697" y="98"/>
                  </a:lnTo>
                  <a:lnTo>
                    <a:pt x="704" y="98"/>
                  </a:lnTo>
                  <a:lnTo>
                    <a:pt x="710" y="98"/>
                  </a:lnTo>
                  <a:lnTo>
                    <a:pt x="717" y="105"/>
                  </a:lnTo>
                  <a:lnTo>
                    <a:pt x="717" y="98"/>
                  </a:lnTo>
                  <a:lnTo>
                    <a:pt x="710" y="98"/>
                  </a:lnTo>
                  <a:lnTo>
                    <a:pt x="704" y="98"/>
                  </a:lnTo>
                  <a:lnTo>
                    <a:pt x="697" y="98"/>
                  </a:lnTo>
                  <a:lnTo>
                    <a:pt x="704" y="98"/>
                  </a:lnTo>
                  <a:lnTo>
                    <a:pt x="704" y="92"/>
                  </a:lnTo>
                  <a:lnTo>
                    <a:pt x="710" y="92"/>
                  </a:lnTo>
                  <a:lnTo>
                    <a:pt x="717" y="92"/>
                  </a:lnTo>
                  <a:lnTo>
                    <a:pt x="723" y="92"/>
                  </a:lnTo>
                  <a:lnTo>
                    <a:pt x="730" y="92"/>
                  </a:lnTo>
                  <a:lnTo>
                    <a:pt x="723" y="92"/>
                  </a:lnTo>
                  <a:lnTo>
                    <a:pt x="717" y="92"/>
                  </a:lnTo>
                  <a:lnTo>
                    <a:pt x="710" y="92"/>
                  </a:lnTo>
                  <a:lnTo>
                    <a:pt x="704" y="92"/>
                  </a:lnTo>
                  <a:lnTo>
                    <a:pt x="697" y="92"/>
                  </a:lnTo>
                  <a:lnTo>
                    <a:pt x="691" y="92"/>
                  </a:lnTo>
                  <a:lnTo>
                    <a:pt x="684" y="92"/>
                  </a:lnTo>
                  <a:lnTo>
                    <a:pt x="684" y="98"/>
                  </a:lnTo>
                  <a:lnTo>
                    <a:pt x="678" y="92"/>
                  </a:lnTo>
                  <a:lnTo>
                    <a:pt x="684" y="92"/>
                  </a:lnTo>
                  <a:lnTo>
                    <a:pt x="678" y="92"/>
                  </a:lnTo>
                  <a:lnTo>
                    <a:pt x="678" y="85"/>
                  </a:lnTo>
                  <a:lnTo>
                    <a:pt x="684" y="85"/>
                  </a:lnTo>
                  <a:lnTo>
                    <a:pt x="691" y="85"/>
                  </a:lnTo>
                  <a:lnTo>
                    <a:pt x="697" y="85"/>
                  </a:lnTo>
                  <a:lnTo>
                    <a:pt x="704" y="85"/>
                  </a:lnTo>
                  <a:lnTo>
                    <a:pt x="704" y="78"/>
                  </a:lnTo>
                  <a:lnTo>
                    <a:pt x="710" y="78"/>
                  </a:lnTo>
                  <a:lnTo>
                    <a:pt x="717" y="78"/>
                  </a:lnTo>
                  <a:lnTo>
                    <a:pt x="723" y="78"/>
                  </a:lnTo>
                  <a:lnTo>
                    <a:pt x="730" y="78"/>
                  </a:lnTo>
                  <a:lnTo>
                    <a:pt x="730" y="72"/>
                  </a:lnTo>
                  <a:lnTo>
                    <a:pt x="736" y="72"/>
                  </a:lnTo>
                  <a:lnTo>
                    <a:pt x="730" y="72"/>
                  </a:lnTo>
                  <a:lnTo>
                    <a:pt x="723" y="72"/>
                  </a:lnTo>
                  <a:lnTo>
                    <a:pt x="717" y="72"/>
                  </a:lnTo>
                  <a:lnTo>
                    <a:pt x="723" y="72"/>
                  </a:lnTo>
                  <a:lnTo>
                    <a:pt x="723" y="65"/>
                  </a:lnTo>
                  <a:lnTo>
                    <a:pt x="730" y="65"/>
                  </a:lnTo>
                  <a:lnTo>
                    <a:pt x="723" y="65"/>
                  </a:lnTo>
                  <a:lnTo>
                    <a:pt x="717" y="72"/>
                  </a:lnTo>
                  <a:lnTo>
                    <a:pt x="710" y="72"/>
                  </a:lnTo>
                  <a:lnTo>
                    <a:pt x="704" y="72"/>
                  </a:lnTo>
                  <a:lnTo>
                    <a:pt x="704" y="65"/>
                  </a:lnTo>
                  <a:lnTo>
                    <a:pt x="710" y="65"/>
                  </a:lnTo>
                  <a:lnTo>
                    <a:pt x="710" y="59"/>
                  </a:lnTo>
                  <a:lnTo>
                    <a:pt x="704" y="59"/>
                  </a:lnTo>
                  <a:lnTo>
                    <a:pt x="704" y="65"/>
                  </a:lnTo>
                  <a:lnTo>
                    <a:pt x="697" y="65"/>
                  </a:lnTo>
                  <a:lnTo>
                    <a:pt x="691" y="65"/>
                  </a:lnTo>
                  <a:lnTo>
                    <a:pt x="691" y="72"/>
                  </a:lnTo>
                  <a:lnTo>
                    <a:pt x="697" y="72"/>
                  </a:lnTo>
                  <a:lnTo>
                    <a:pt x="691" y="72"/>
                  </a:lnTo>
                  <a:lnTo>
                    <a:pt x="691" y="78"/>
                  </a:lnTo>
                  <a:lnTo>
                    <a:pt x="684" y="78"/>
                  </a:lnTo>
                  <a:lnTo>
                    <a:pt x="678" y="78"/>
                  </a:lnTo>
                  <a:lnTo>
                    <a:pt x="684" y="78"/>
                  </a:lnTo>
                  <a:lnTo>
                    <a:pt x="678" y="78"/>
                  </a:lnTo>
                  <a:lnTo>
                    <a:pt x="671" y="78"/>
                  </a:lnTo>
                  <a:lnTo>
                    <a:pt x="665" y="78"/>
                  </a:lnTo>
                  <a:lnTo>
                    <a:pt x="665" y="72"/>
                  </a:lnTo>
                  <a:lnTo>
                    <a:pt x="658" y="72"/>
                  </a:lnTo>
                  <a:lnTo>
                    <a:pt x="665" y="72"/>
                  </a:lnTo>
                  <a:lnTo>
                    <a:pt x="671" y="72"/>
                  </a:lnTo>
                  <a:lnTo>
                    <a:pt x="665" y="72"/>
                  </a:lnTo>
                  <a:lnTo>
                    <a:pt x="658" y="72"/>
                  </a:lnTo>
                  <a:lnTo>
                    <a:pt x="658" y="65"/>
                  </a:lnTo>
                  <a:lnTo>
                    <a:pt x="652" y="65"/>
                  </a:lnTo>
                  <a:lnTo>
                    <a:pt x="652" y="59"/>
                  </a:lnTo>
                  <a:lnTo>
                    <a:pt x="645" y="59"/>
                  </a:lnTo>
                  <a:lnTo>
                    <a:pt x="652" y="59"/>
                  </a:lnTo>
                  <a:lnTo>
                    <a:pt x="658" y="59"/>
                  </a:lnTo>
                  <a:lnTo>
                    <a:pt x="665" y="59"/>
                  </a:lnTo>
                  <a:lnTo>
                    <a:pt x="658" y="59"/>
                  </a:lnTo>
                  <a:lnTo>
                    <a:pt x="652" y="59"/>
                  </a:lnTo>
                  <a:lnTo>
                    <a:pt x="652" y="52"/>
                  </a:lnTo>
                  <a:lnTo>
                    <a:pt x="658" y="52"/>
                  </a:lnTo>
                  <a:lnTo>
                    <a:pt x="658" y="46"/>
                  </a:lnTo>
                  <a:lnTo>
                    <a:pt x="652" y="46"/>
                  </a:lnTo>
                  <a:lnTo>
                    <a:pt x="645" y="46"/>
                  </a:lnTo>
                  <a:lnTo>
                    <a:pt x="652" y="46"/>
                  </a:lnTo>
                  <a:lnTo>
                    <a:pt x="652" y="52"/>
                  </a:lnTo>
                  <a:lnTo>
                    <a:pt x="645" y="52"/>
                  </a:lnTo>
                  <a:lnTo>
                    <a:pt x="639" y="52"/>
                  </a:lnTo>
                  <a:lnTo>
                    <a:pt x="639" y="46"/>
                  </a:lnTo>
                  <a:lnTo>
                    <a:pt x="639" y="39"/>
                  </a:lnTo>
                  <a:lnTo>
                    <a:pt x="632" y="39"/>
                  </a:lnTo>
                  <a:lnTo>
                    <a:pt x="639" y="39"/>
                  </a:lnTo>
                  <a:lnTo>
                    <a:pt x="639" y="33"/>
                  </a:lnTo>
                  <a:lnTo>
                    <a:pt x="645" y="39"/>
                  </a:lnTo>
                  <a:lnTo>
                    <a:pt x="645" y="33"/>
                  </a:lnTo>
                  <a:lnTo>
                    <a:pt x="652" y="33"/>
                  </a:lnTo>
                  <a:lnTo>
                    <a:pt x="658" y="33"/>
                  </a:lnTo>
                  <a:lnTo>
                    <a:pt x="665" y="33"/>
                  </a:lnTo>
                  <a:lnTo>
                    <a:pt x="671" y="33"/>
                  </a:lnTo>
                  <a:lnTo>
                    <a:pt x="678" y="26"/>
                  </a:lnTo>
                  <a:lnTo>
                    <a:pt x="684" y="26"/>
                  </a:lnTo>
                  <a:lnTo>
                    <a:pt x="684" y="33"/>
                  </a:lnTo>
                  <a:lnTo>
                    <a:pt x="678" y="33"/>
                  </a:lnTo>
                  <a:lnTo>
                    <a:pt x="671" y="33"/>
                  </a:lnTo>
                  <a:lnTo>
                    <a:pt x="665" y="33"/>
                  </a:lnTo>
                  <a:lnTo>
                    <a:pt x="665" y="39"/>
                  </a:lnTo>
                  <a:lnTo>
                    <a:pt x="658" y="39"/>
                  </a:lnTo>
                  <a:lnTo>
                    <a:pt x="665" y="39"/>
                  </a:lnTo>
                  <a:lnTo>
                    <a:pt x="671" y="39"/>
                  </a:lnTo>
                  <a:lnTo>
                    <a:pt x="678" y="39"/>
                  </a:lnTo>
                  <a:lnTo>
                    <a:pt x="671" y="39"/>
                  </a:lnTo>
                  <a:lnTo>
                    <a:pt x="678" y="39"/>
                  </a:lnTo>
                  <a:lnTo>
                    <a:pt x="684" y="39"/>
                  </a:lnTo>
                  <a:lnTo>
                    <a:pt x="684" y="46"/>
                  </a:lnTo>
                  <a:lnTo>
                    <a:pt x="684" y="39"/>
                  </a:lnTo>
                  <a:lnTo>
                    <a:pt x="691" y="33"/>
                  </a:lnTo>
                  <a:lnTo>
                    <a:pt x="697" y="33"/>
                  </a:lnTo>
                  <a:lnTo>
                    <a:pt x="704" y="33"/>
                  </a:lnTo>
                  <a:lnTo>
                    <a:pt x="704" y="39"/>
                  </a:lnTo>
                  <a:lnTo>
                    <a:pt x="704" y="46"/>
                  </a:lnTo>
                  <a:lnTo>
                    <a:pt x="710" y="46"/>
                  </a:lnTo>
                  <a:lnTo>
                    <a:pt x="710" y="52"/>
                  </a:lnTo>
                  <a:lnTo>
                    <a:pt x="717" y="52"/>
                  </a:lnTo>
                  <a:lnTo>
                    <a:pt x="717" y="59"/>
                  </a:lnTo>
                  <a:lnTo>
                    <a:pt x="723" y="59"/>
                  </a:lnTo>
                  <a:lnTo>
                    <a:pt x="717" y="52"/>
                  </a:lnTo>
                  <a:lnTo>
                    <a:pt x="717" y="46"/>
                  </a:lnTo>
                  <a:lnTo>
                    <a:pt x="710" y="39"/>
                  </a:lnTo>
                  <a:lnTo>
                    <a:pt x="710" y="33"/>
                  </a:lnTo>
                  <a:lnTo>
                    <a:pt x="710" y="26"/>
                  </a:lnTo>
                  <a:lnTo>
                    <a:pt x="717" y="26"/>
                  </a:lnTo>
                  <a:lnTo>
                    <a:pt x="717" y="20"/>
                  </a:lnTo>
                  <a:lnTo>
                    <a:pt x="723" y="20"/>
                  </a:lnTo>
                  <a:lnTo>
                    <a:pt x="723" y="26"/>
                  </a:lnTo>
                  <a:lnTo>
                    <a:pt x="730" y="26"/>
                  </a:lnTo>
                  <a:close/>
                  <a:moveTo>
                    <a:pt x="893" y="20"/>
                  </a:moveTo>
                  <a:lnTo>
                    <a:pt x="899" y="20"/>
                  </a:lnTo>
                  <a:lnTo>
                    <a:pt x="893" y="20"/>
                  </a:lnTo>
                  <a:close/>
                  <a:moveTo>
                    <a:pt x="965" y="20"/>
                  </a:moveTo>
                  <a:lnTo>
                    <a:pt x="958" y="20"/>
                  </a:lnTo>
                  <a:lnTo>
                    <a:pt x="952" y="20"/>
                  </a:lnTo>
                  <a:lnTo>
                    <a:pt x="958" y="20"/>
                  </a:lnTo>
                  <a:lnTo>
                    <a:pt x="965" y="20"/>
                  </a:lnTo>
                  <a:lnTo>
                    <a:pt x="971" y="20"/>
                  </a:lnTo>
                  <a:lnTo>
                    <a:pt x="978" y="20"/>
                  </a:lnTo>
                  <a:lnTo>
                    <a:pt x="984" y="20"/>
                  </a:lnTo>
                  <a:lnTo>
                    <a:pt x="978" y="20"/>
                  </a:lnTo>
                  <a:lnTo>
                    <a:pt x="971" y="20"/>
                  </a:lnTo>
                  <a:lnTo>
                    <a:pt x="965" y="20"/>
                  </a:lnTo>
                  <a:close/>
                  <a:moveTo>
                    <a:pt x="756" y="20"/>
                  </a:moveTo>
                  <a:lnTo>
                    <a:pt x="750" y="20"/>
                  </a:lnTo>
                  <a:lnTo>
                    <a:pt x="750" y="13"/>
                  </a:lnTo>
                  <a:lnTo>
                    <a:pt x="756" y="13"/>
                  </a:lnTo>
                  <a:lnTo>
                    <a:pt x="756" y="20"/>
                  </a:lnTo>
                  <a:close/>
                  <a:moveTo>
                    <a:pt x="776" y="13"/>
                  </a:moveTo>
                  <a:lnTo>
                    <a:pt x="782" y="13"/>
                  </a:lnTo>
                  <a:lnTo>
                    <a:pt x="789" y="13"/>
                  </a:lnTo>
                  <a:lnTo>
                    <a:pt x="789" y="20"/>
                  </a:lnTo>
                  <a:lnTo>
                    <a:pt x="795" y="20"/>
                  </a:lnTo>
                  <a:lnTo>
                    <a:pt x="802" y="13"/>
                  </a:lnTo>
                  <a:lnTo>
                    <a:pt x="802" y="20"/>
                  </a:lnTo>
                  <a:lnTo>
                    <a:pt x="808" y="20"/>
                  </a:lnTo>
                  <a:lnTo>
                    <a:pt x="808" y="26"/>
                  </a:lnTo>
                  <a:lnTo>
                    <a:pt x="815" y="26"/>
                  </a:lnTo>
                  <a:lnTo>
                    <a:pt x="808" y="26"/>
                  </a:lnTo>
                  <a:lnTo>
                    <a:pt x="815" y="26"/>
                  </a:lnTo>
                  <a:lnTo>
                    <a:pt x="815" y="20"/>
                  </a:lnTo>
                  <a:lnTo>
                    <a:pt x="815" y="13"/>
                  </a:lnTo>
                  <a:lnTo>
                    <a:pt x="808" y="13"/>
                  </a:lnTo>
                  <a:lnTo>
                    <a:pt x="815" y="13"/>
                  </a:lnTo>
                  <a:lnTo>
                    <a:pt x="821" y="13"/>
                  </a:lnTo>
                  <a:lnTo>
                    <a:pt x="821" y="7"/>
                  </a:lnTo>
                  <a:lnTo>
                    <a:pt x="821" y="13"/>
                  </a:lnTo>
                  <a:lnTo>
                    <a:pt x="828" y="13"/>
                  </a:lnTo>
                  <a:lnTo>
                    <a:pt x="821" y="13"/>
                  </a:lnTo>
                  <a:lnTo>
                    <a:pt x="828" y="13"/>
                  </a:lnTo>
                  <a:lnTo>
                    <a:pt x="821" y="20"/>
                  </a:lnTo>
                  <a:lnTo>
                    <a:pt x="828" y="20"/>
                  </a:lnTo>
                  <a:lnTo>
                    <a:pt x="821" y="20"/>
                  </a:lnTo>
                  <a:lnTo>
                    <a:pt x="828" y="20"/>
                  </a:lnTo>
                  <a:lnTo>
                    <a:pt x="834" y="20"/>
                  </a:lnTo>
                  <a:lnTo>
                    <a:pt x="834" y="13"/>
                  </a:lnTo>
                  <a:lnTo>
                    <a:pt x="841" y="13"/>
                  </a:lnTo>
                  <a:lnTo>
                    <a:pt x="847" y="13"/>
                  </a:lnTo>
                  <a:lnTo>
                    <a:pt x="841" y="13"/>
                  </a:lnTo>
                  <a:lnTo>
                    <a:pt x="847" y="20"/>
                  </a:lnTo>
                  <a:lnTo>
                    <a:pt x="847" y="13"/>
                  </a:lnTo>
                  <a:lnTo>
                    <a:pt x="847" y="20"/>
                  </a:lnTo>
                  <a:lnTo>
                    <a:pt x="854" y="20"/>
                  </a:lnTo>
                  <a:lnTo>
                    <a:pt x="854" y="13"/>
                  </a:lnTo>
                  <a:lnTo>
                    <a:pt x="860" y="13"/>
                  </a:lnTo>
                  <a:lnTo>
                    <a:pt x="854" y="20"/>
                  </a:lnTo>
                  <a:lnTo>
                    <a:pt x="860" y="20"/>
                  </a:lnTo>
                  <a:lnTo>
                    <a:pt x="867" y="20"/>
                  </a:lnTo>
                  <a:lnTo>
                    <a:pt x="873" y="20"/>
                  </a:lnTo>
                  <a:lnTo>
                    <a:pt x="880" y="20"/>
                  </a:lnTo>
                  <a:lnTo>
                    <a:pt x="886" y="20"/>
                  </a:lnTo>
                  <a:lnTo>
                    <a:pt x="886" y="26"/>
                  </a:lnTo>
                  <a:lnTo>
                    <a:pt x="886" y="33"/>
                  </a:lnTo>
                  <a:lnTo>
                    <a:pt x="880" y="33"/>
                  </a:lnTo>
                  <a:lnTo>
                    <a:pt x="873" y="33"/>
                  </a:lnTo>
                  <a:lnTo>
                    <a:pt x="867" y="33"/>
                  </a:lnTo>
                  <a:lnTo>
                    <a:pt x="867" y="39"/>
                  </a:lnTo>
                  <a:lnTo>
                    <a:pt x="860" y="46"/>
                  </a:lnTo>
                  <a:lnTo>
                    <a:pt x="854" y="46"/>
                  </a:lnTo>
                  <a:lnTo>
                    <a:pt x="847" y="46"/>
                  </a:lnTo>
                  <a:lnTo>
                    <a:pt x="841" y="46"/>
                  </a:lnTo>
                  <a:lnTo>
                    <a:pt x="841" y="52"/>
                  </a:lnTo>
                  <a:lnTo>
                    <a:pt x="834" y="52"/>
                  </a:lnTo>
                  <a:lnTo>
                    <a:pt x="828" y="52"/>
                  </a:lnTo>
                  <a:lnTo>
                    <a:pt x="821" y="52"/>
                  </a:lnTo>
                  <a:lnTo>
                    <a:pt x="821" y="46"/>
                  </a:lnTo>
                  <a:lnTo>
                    <a:pt x="815" y="46"/>
                  </a:lnTo>
                  <a:lnTo>
                    <a:pt x="821" y="46"/>
                  </a:lnTo>
                  <a:lnTo>
                    <a:pt x="815" y="46"/>
                  </a:lnTo>
                  <a:lnTo>
                    <a:pt x="808" y="46"/>
                  </a:lnTo>
                  <a:lnTo>
                    <a:pt x="802" y="46"/>
                  </a:lnTo>
                  <a:lnTo>
                    <a:pt x="795" y="46"/>
                  </a:lnTo>
                  <a:lnTo>
                    <a:pt x="789" y="46"/>
                  </a:lnTo>
                  <a:lnTo>
                    <a:pt x="789" y="39"/>
                  </a:lnTo>
                  <a:lnTo>
                    <a:pt x="782" y="39"/>
                  </a:lnTo>
                  <a:lnTo>
                    <a:pt x="776" y="39"/>
                  </a:lnTo>
                  <a:lnTo>
                    <a:pt x="769" y="39"/>
                  </a:lnTo>
                  <a:lnTo>
                    <a:pt x="776" y="39"/>
                  </a:lnTo>
                  <a:lnTo>
                    <a:pt x="776" y="33"/>
                  </a:lnTo>
                  <a:lnTo>
                    <a:pt x="782" y="33"/>
                  </a:lnTo>
                  <a:lnTo>
                    <a:pt x="782" y="39"/>
                  </a:lnTo>
                  <a:lnTo>
                    <a:pt x="789" y="39"/>
                  </a:lnTo>
                  <a:lnTo>
                    <a:pt x="795" y="39"/>
                  </a:lnTo>
                  <a:lnTo>
                    <a:pt x="789" y="39"/>
                  </a:lnTo>
                  <a:lnTo>
                    <a:pt x="782" y="33"/>
                  </a:lnTo>
                  <a:lnTo>
                    <a:pt x="789" y="33"/>
                  </a:lnTo>
                  <a:lnTo>
                    <a:pt x="795" y="33"/>
                  </a:lnTo>
                  <a:lnTo>
                    <a:pt x="802" y="33"/>
                  </a:lnTo>
                  <a:lnTo>
                    <a:pt x="808" y="33"/>
                  </a:lnTo>
                  <a:lnTo>
                    <a:pt x="815" y="33"/>
                  </a:lnTo>
                  <a:lnTo>
                    <a:pt x="808" y="33"/>
                  </a:lnTo>
                  <a:lnTo>
                    <a:pt x="802" y="33"/>
                  </a:lnTo>
                  <a:lnTo>
                    <a:pt x="795" y="33"/>
                  </a:lnTo>
                  <a:lnTo>
                    <a:pt x="789" y="33"/>
                  </a:lnTo>
                  <a:lnTo>
                    <a:pt x="782" y="33"/>
                  </a:lnTo>
                  <a:lnTo>
                    <a:pt x="776" y="33"/>
                  </a:lnTo>
                  <a:lnTo>
                    <a:pt x="769" y="33"/>
                  </a:lnTo>
                  <a:lnTo>
                    <a:pt x="763" y="33"/>
                  </a:lnTo>
                  <a:lnTo>
                    <a:pt x="756" y="33"/>
                  </a:lnTo>
                  <a:lnTo>
                    <a:pt x="750" y="33"/>
                  </a:lnTo>
                  <a:lnTo>
                    <a:pt x="750" y="26"/>
                  </a:lnTo>
                  <a:lnTo>
                    <a:pt x="756" y="26"/>
                  </a:lnTo>
                  <a:lnTo>
                    <a:pt x="750" y="26"/>
                  </a:lnTo>
                  <a:lnTo>
                    <a:pt x="750" y="20"/>
                  </a:lnTo>
                  <a:lnTo>
                    <a:pt x="743" y="20"/>
                  </a:lnTo>
                  <a:lnTo>
                    <a:pt x="750" y="20"/>
                  </a:lnTo>
                  <a:lnTo>
                    <a:pt x="756" y="20"/>
                  </a:lnTo>
                  <a:lnTo>
                    <a:pt x="763" y="20"/>
                  </a:lnTo>
                  <a:lnTo>
                    <a:pt x="769" y="20"/>
                  </a:lnTo>
                  <a:lnTo>
                    <a:pt x="763" y="20"/>
                  </a:lnTo>
                  <a:lnTo>
                    <a:pt x="763" y="13"/>
                  </a:lnTo>
                  <a:lnTo>
                    <a:pt x="769" y="13"/>
                  </a:lnTo>
                  <a:lnTo>
                    <a:pt x="769" y="20"/>
                  </a:lnTo>
                  <a:lnTo>
                    <a:pt x="776" y="20"/>
                  </a:lnTo>
                  <a:lnTo>
                    <a:pt x="776" y="13"/>
                  </a:lnTo>
                  <a:lnTo>
                    <a:pt x="769" y="13"/>
                  </a:lnTo>
                  <a:lnTo>
                    <a:pt x="769" y="7"/>
                  </a:lnTo>
                  <a:lnTo>
                    <a:pt x="776" y="13"/>
                  </a:lnTo>
                  <a:close/>
                  <a:moveTo>
                    <a:pt x="795" y="0"/>
                  </a:moveTo>
                  <a:lnTo>
                    <a:pt x="795" y="7"/>
                  </a:lnTo>
                  <a:lnTo>
                    <a:pt x="789" y="7"/>
                  </a:lnTo>
                  <a:lnTo>
                    <a:pt x="789" y="0"/>
                  </a:lnTo>
                  <a:lnTo>
                    <a:pt x="795" y="0"/>
                  </a:lnTo>
                  <a:close/>
                  <a:moveTo>
                    <a:pt x="789" y="0"/>
                  </a:moveTo>
                  <a:lnTo>
                    <a:pt x="789" y="7"/>
                  </a:lnTo>
                  <a:lnTo>
                    <a:pt x="789" y="0"/>
                  </a:lnTo>
                  <a:lnTo>
                    <a:pt x="782" y="0"/>
                  </a:lnTo>
                  <a:lnTo>
                    <a:pt x="789" y="0"/>
                  </a:lnTo>
                  <a:close/>
                </a:path>
              </a:pathLst>
            </a:custGeom>
            <a:grpFill/>
            <a:ln w="9525" cap="flat" cmpd="sng">
              <a:solidFill>
                <a:schemeClr val="bg2">
                  <a:lumMod val="20000"/>
                  <a:lumOff val="8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 name="Freeform 6">
              <a:extLst>
                <a:ext uri="{FF2B5EF4-FFF2-40B4-BE49-F238E27FC236}">
                  <a16:creationId xmlns:a16="http://schemas.microsoft.com/office/drawing/2014/main" id="{ECDE1A21-BE86-4964-990B-56304E0422D3}"/>
                </a:ext>
              </a:extLst>
            </p:cNvPr>
            <p:cNvSpPr>
              <a:spLocks noEditPoints="1"/>
            </p:cNvSpPr>
            <p:nvPr/>
          </p:nvSpPr>
          <p:spPr bwMode="gray">
            <a:xfrm>
              <a:off x="2006136" y="1802168"/>
              <a:ext cx="8209928" cy="2639499"/>
            </a:xfrm>
            <a:custGeom>
              <a:avLst/>
              <a:gdLst/>
              <a:ahLst/>
              <a:cxnLst>
                <a:cxn ang="0">
                  <a:pos x="352" y="1520"/>
                </a:cxn>
                <a:cxn ang="0">
                  <a:pos x="1551" y="1441"/>
                </a:cxn>
                <a:cxn ang="0">
                  <a:pos x="1584" y="1102"/>
                </a:cxn>
                <a:cxn ang="0">
                  <a:pos x="789" y="887"/>
                </a:cxn>
                <a:cxn ang="0">
                  <a:pos x="1838" y="952"/>
                </a:cxn>
                <a:cxn ang="0">
                  <a:pos x="710" y="841"/>
                </a:cxn>
                <a:cxn ang="0">
                  <a:pos x="222" y="783"/>
                </a:cxn>
                <a:cxn ang="0">
                  <a:pos x="326" y="750"/>
                </a:cxn>
                <a:cxn ang="0">
                  <a:pos x="645" y="724"/>
                </a:cxn>
                <a:cxn ang="0">
                  <a:pos x="1714" y="626"/>
                </a:cxn>
                <a:cxn ang="0">
                  <a:pos x="1721" y="561"/>
                </a:cxn>
                <a:cxn ang="0">
                  <a:pos x="1069" y="483"/>
                </a:cxn>
                <a:cxn ang="0">
                  <a:pos x="1512" y="424"/>
                </a:cxn>
                <a:cxn ang="0">
                  <a:pos x="1890" y="417"/>
                </a:cxn>
                <a:cxn ang="0">
                  <a:pos x="1369" y="456"/>
                </a:cxn>
                <a:cxn ang="0">
                  <a:pos x="1317" y="580"/>
                </a:cxn>
                <a:cxn ang="0">
                  <a:pos x="1532" y="678"/>
                </a:cxn>
                <a:cxn ang="0">
                  <a:pos x="1773" y="763"/>
                </a:cxn>
                <a:cxn ang="0">
                  <a:pos x="1714" y="946"/>
                </a:cxn>
                <a:cxn ang="0">
                  <a:pos x="1558" y="1167"/>
                </a:cxn>
                <a:cxn ang="0">
                  <a:pos x="1414" y="1324"/>
                </a:cxn>
                <a:cxn ang="0">
                  <a:pos x="1369" y="1546"/>
                </a:cxn>
                <a:cxn ang="0">
                  <a:pos x="1271" y="1578"/>
                </a:cxn>
                <a:cxn ang="0">
                  <a:pos x="952" y="1324"/>
                </a:cxn>
                <a:cxn ang="0">
                  <a:pos x="782" y="880"/>
                </a:cxn>
                <a:cxn ang="0">
                  <a:pos x="606" y="685"/>
                </a:cxn>
                <a:cxn ang="0">
                  <a:pos x="280" y="763"/>
                </a:cxn>
                <a:cxn ang="0">
                  <a:pos x="261" y="548"/>
                </a:cxn>
                <a:cxn ang="0">
                  <a:pos x="450" y="398"/>
                </a:cxn>
                <a:cxn ang="0">
                  <a:pos x="978" y="456"/>
                </a:cxn>
                <a:cxn ang="0">
                  <a:pos x="1278" y="456"/>
                </a:cxn>
                <a:cxn ang="0">
                  <a:pos x="1069" y="365"/>
                </a:cxn>
                <a:cxn ang="0">
                  <a:pos x="899" y="359"/>
                </a:cxn>
                <a:cxn ang="0">
                  <a:pos x="1427" y="326"/>
                </a:cxn>
                <a:cxn ang="0">
                  <a:pos x="1643" y="385"/>
                </a:cxn>
                <a:cxn ang="0">
                  <a:pos x="1773" y="509"/>
                </a:cxn>
                <a:cxn ang="0">
                  <a:pos x="1708" y="620"/>
                </a:cxn>
                <a:cxn ang="0">
                  <a:pos x="1473" y="411"/>
                </a:cxn>
                <a:cxn ang="0">
                  <a:pos x="1219" y="293"/>
                </a:cxn>
                <a:cxn ang="0">
                  <a:pos x="2425" y="274"/>
                </a:cxn>
                <a:cxn ang="0">
                  <a:pos x="1434" y="222"/>
                </a:cxn>
                <a:cxn ang="0">
                  <a:pos x="1102" y="241"/>
                </a:cxn>
                <a:cxn ang="0">
                  <a:pos x="1330" y="228"/>
                </a:cxn>
                <a:cxn ang="0">
                  <a:pos x="1636" y="196"/>
                </a:cxn>
                <a:cxn ang="0">
                  <a:pos x="978" y="189"/>
                </a:cxn>
                <a:cxn ang="0">
                  <a:pos x="1193" y="169"/>
                </a:cxn>
                <a:cxn ang="0">
                  <a:pos x="1310" y="143"/>
                </a:cxn>
                <a:cxn ang="0">
                  <a:pos x="1643" y="19"/>
                </a:cxn>
                <a:cxn ang="0">
                  <a:pos x="1538" y="137"/>
                </a:cxn>
                <a:cxn ang="0">
                  <a:pos x="1382" y="202"/>
                </a:cxn>
                <a:cxn ang="0">
                  <a:pos x="1519" y="98"/>
                </a:cxn>
                <a:cxn ang="0">
                  <a:pos x="1414" y="52"/>
                </a:cxn>
                <a:cxn ang="0">
                  <a:pos x="2262" y="6"/>
                </a:cxn>
                <a:cxn ang="0">
                  <a:pos x="2347" y="91"/>
                </a:cxn>
                <a:cxn ang="0">
                  <a:pos x="2412" y="202"/>
                </a:cxn>
                <a:cxn ang="0">
                  <a:pos x="2301" y="319"/>
                </a:cxn>
                <a:cxn ang="0">
                  <a:pos x="2334" y="430"/>
                </a:cxn>
                <a:cxn ang="0">
                  <a:pos x="2060" y="639"/>
                </a:cxn>
                <a:cxn ang="0">
                  <a:pos x="1929" y="561"/>
                </a:cxn>
                <a:cxn ang="0">
                  <a:pos x="1929" y="470"/>
                </a:cxn>
                <a:cxn ang="0">
                  <a:pos x="1903" y="359"/>
                </a:cxn>
                <a:cxn ang="0">
                  <a:pos x="1695" y="196"/>
                </a:cxn>
                <a:cxn ang="0">
                  <a:pos x="1949" y="32"/>
                </a:cxn>
              </a:cxnLst>
              <a:rect l="0" t="0" r="r" b="b"/>
              <a:pathLst>
                <a:path w="5437" h="1748">
                  <a:moveTo>
                    <a:pt x="1467" y="1741"/>
                  </a:moveTo>
                  <a:lnTo>
                    <a:pt x="1467" y="1748"/>
                  </a:lnTo>
                  <a:lnTo>
                    <a:pt x="1467" y="1741"/>
                  </a:lnTo>
                  <a:close/>
                  <a:moveTo>
                    <a:pt x="1512" y="1728"/>
                  </a:moveTo>
                  <a:lnTo>
                    <a:pt x="1506" y="1728"/>
                  </a:lnTo>
                  <a:lnTo>
                    <a:pt x="1506" y="1722"/>
                  </a:lnTo>
                  <a:lnTo>
                    <a:pt x="1512" y="1722"/>
                  </a:lnTo>
                  <a:lnTo>
                    <a:pt x="1512" y="1728"/>
                  </a:lnTo>
                  <a:close/>
                  <a:moveTo>
                    <a:pt x="1780" y="1683"/>
                  </a:moveTo>
                  <a:lnTo>
                    <a:pt x="1780" y="1689"/>
                  </a:lnTo>
                  <a:lnTo>
                    <a:pt x="1780" y="1696"/>
                  </a:lnTo>
                  <a:lnTo>
                    <a:pt x="1773" y="1696"/>
                  </a:lnTo>
                  <a:lnTo>
                    <a:pt x="1766" y="1696"/>
                  </a:lnTo>
                  <a:lnTo>
                    <a:pt x="1773" y="1696"/>
                  </a:lnTo>
                  <a:lnTo>
                    <a:pt x="1773" y="1689"/>
                  </a:lnTo>
                  <a:lnTo>
                    <a:pt x="1773" y="1683"/>
                  </a:lnTo>
                  <a:lnTo>
                    <a:pt x="1780" y="1683"/>
                  </a:lnTo>
                  <a:close/>
                  <a:moveTo>
                    <a:pt x="1786" y="1676"/>
                  </a:moveTo>
                  <a:lnTo>
                    <a:pt x="1786" y="1670"/>
                  </a:lnTo>
                  <a:lnTo>
                    <a:pt x="1786" y="1676"/>
                  </a:lnTo>
                  <a:close/>
                  <a:moveTo>
                    <a:pt x="1773" y="1657"/>
                  </a:moveTo>
                  <a:lnTo>
                    <a:pt x="1766" y="1657"/>
                  </a:lnTo>
                  <a:lnTo>
                    <a:pt x="1773" y="1657"/>
                  </a:lnTo>
                  <a:close/>
                  <a:moveTo>
                    <a:pt x="1675" y="1657"/>
                  </a:moveTo>
                  <a:lnTo>
                    <a:pt x="1669" y="1657"/>
                  </a:lnTo>
                  <a:lnTo>
                    <a:pt x="1675" y="1657"/>
                  </a:lnTo>
                  <a:close/>
                  <a:moveTo>
                    <a:pt x="1662" y="1657"/>
                  </a:moveTo>
                  <a:lnTo>
                    <a:pt x="1656" y="1657"/>
                  </a:lnTo>
                  <a:lnTo>
                    <a:pt x="1656" y="1650"/>
                  </a:lnTo>
                  <a:lnTo>
                    <a:pt x="1662" y="1657"/>
                  </a:lnTo>
                  <a:close/>
                  <a:moveTo>
                    <a:pt x="1649" y="1650"/>
                  </a:moveTo>
                  <a:lnTo>
                    <a:pt x="1643" y="1650"/>
                  </a:lnTo>
                  <a:lnTo>
                    <a:pt x="1649" y="1650"/>
                  </a:lnTo>
                  <a:close/>
                  <a:moveTo>
                    <a:pt x="1806" y="1637"/>
                  </a:moveTo>
                  <a:lnTo>
                    <a:pt x="1799" y="1637"/>
                  </a:lnTo>
                  <a:lnTo>
                    <a:pt x="1806" y="1637"/>
                  </a:lnTo>
                  <a:close/>
                  <a:moveTo>
                    <a:pt x="1780" y="1637"/>
                  </a:moveTo>
                  <a:lnTo>
                    <a:pt x="1780" y="1631"/>
                  </a:lnTo>
                  <a:lnTo>
                    <a:pt x="1780" y="1637"/>
                  </a:lnTo>
                  <a:close/>
                  <a:moveTo>
                    <a:pt x="1786" y="1624"/>
                  </a:moveTo>
                  <a:lnTo>
                    <a:pt x="1780" y="1624"/>
                  </a:lnTo>
                  <a:lnTo>
                    <a:pt x="1780" y="1631"/>
                  </a:lnTo>
                  <a:lnTo>
                    <a:pt x="1780" y="1624"/>
                  </a:lnTo>
                  <a:lnTo>
                    <a:pt x="1780" y="1617"/>
                  </a:lnTo>
                  <a:lnTo>
                    <a:pt x="1786" y="1624"/>
                  </a:lnTo>
                  <a:close/>
                  <a:moveTo>
                    <a:pt x="1786" y="1611"/>
                  </a:moveTo>
                  <a:lnTo>
                    <a:pt x="1786" y="1617"/>
                  </a:lnTo>
                  <a:lnTo>
                    <a:pt x="1786" y="1611"/>
                  </a:lnTo>
                  <a:lnTo>
                    <a:pt x="1780" y="1611"/>
                  </a:lnTo>
                  <a:lnTo>
                    <a:pt x="1780" y="1604"/>
                  </a:lnTo>
                  <a:lnTo>
                    <a:pt x="1780" y="1611"/>
                  </a:lnTo>
                  <a:lnTo>
                    <a:pt x="1786" y="1611"/>
                  </a:lnTo>
                  <a:close/>
                  <a:moveTo>
                    <a:pt x="1780" y="1598"/>
                  </a:moveTo>
                  <a:lnTo>
                    <a:pt x="1773" y="1598"/>
                  </a:lnTo>
                  <a:lnTo>
                    <a:pt x="1773" y="1591"/>
                  </a:lnTo>
                  <a:lnTo>
                    <a:pt x="1780" y="1591"/>
                  </a:lnTo>
                  <a:lnTo>
                    <a:pt x="1780" y="1598"/>
                  </a:lnTo>
                  <a:close/>
                  <a:moveTo>
                    <a:pt x="1780" y="1578"/>
                  </a:moveTo>
                  <a:lnTo>
                    <a:pt x="1773" y="1578"/>
                  </a:lnTo>
                  <a:lnTo>
                    <a:pt x="1773" y="1585"/>
                  </a:lnTo>
                  <a:lnTo>
                    <a:pt x="1766" y="1578"/>
                  </a:lnTo>
                  <a:lnTo>
                    <a:pt x="1773" y="1578"/>
                  </a:lnTo>
                  <a:lnTo>
                    <a:pt x="1773" y="1572"/>
                  </a:lnTo>
                  <a:lnTo>
                    <a:pt x="1773" y="1578"/>
                  </a:lnTo>
                  <a:lnTo>
                    <a:pt x="1780" y="1578"/>
                  </a:lnTo>
                  <a:close/>
                  <a:moveTo>
                    <a:pt x="1766" y="1572"/>
                  </a:moveTo>
                  <a:lnTo>
                    <a:pt x="1760" y="1572"/>
                  </a:lnTo>
                  <a:lnTo>
                    <a:pt x="1766" y="1572"/>
                  </a:lnTo>
                  <a:close/>
                  <a:moveTo>
                    <a:pt x="1773" y="1565"/>
                  </a:moveTo>
                  <a:lnTo>
                    <a:pt x="1766" y="1565"/>
                  </a:lnTo>
                  <a:lnTo>
                    <a:pt x="1773" y="1565"/>
                  </a:lnTo>
                  <a:close/>
                  <a:moveTo>
                    <a:pt x="1375" y="1559"/>
                  </a:moveTo>
                  <a:lnTo>
                    <a:pt x="1369" y="1559"/>
                  </a:lnTo>
                  <a:lnTo>
                    <a:pt x="1375" y="1559"/>
                  </a:lnTo>
                  <a:close/>
                  <a:moveTo>
                    <a:pt x="1773" y="1552"/>
                  </a:moveTo>
                  <a:lnTo>
                    <a:pt x="1773" y="1559"/>
                  </a:lnTo>
                  <a:lnTo>
                    <a:pt x="1766" y="1552"/>
                  </a:lnTo>
                  <a:lnTo>
                    <a:pt x="1773" y="1552"/>
                  </a:lnTo>
                  <a:close/>
                  <a:moveTo>
                    <a:pt x="1727" y="1552"/>
                  </a:moveTo>
                  <a:lnTo>
                    <a:pt x="1721" y="1552"/>
                  </a:lnTo>
                  <a:lnTo>
                    <a:pt x="1727" y="1552"/>
                  </a:lnTo>
                  <a:close/>
                  <a:moveTo>
                    <a:pt x="1375" y="1546"/>
                  </a:moveTo>
                  <a:lnTo>
                    <a:pt x="1369" y="1546"/>
                  </a:lnTo>
                  <a:lnTo>
                    <a:pt x="1369" y="1552"/>
                  </a:lnTo>
                  <a:lnTo>
                    <a:pt x="1369" y="1546"/>
                  </a:lnTo>
                  <a:lnTo>
                    <a:pt x="1375" y="1546"/>
                  </a:lnTo>
                  <a:close/>
                  <a:moveTo>
                    <a:pt x="1669" y="1546"/>
                  </a:moveTo>
                  <a:lnTo>
                    <a:pt x="1662" y="1546"/>
                  </a:lnTo>
                  <a:lnTo>
                    <a:pt x="1669" y="1546"/>
                  </a:lnTo>
                  <a:close/>
                  <a:moveTo>
                    <a:pt x="1747" y="1546"/>
                  </a:moveTo>
                  <a:lnTo>
                    <a:pt x="1747" y="1539"/>
                  </a:lnTo>
                  <a:lnTo>
                    <a:pt x="1753" y="1539"/>
                  </a:lnTo>
                  <a:lnTo>
                    <a:pt x="1753" y="1546"/>
                  </a:lnTo>
                  <a:lnTo>
                    <a:pt x="1747" y="1546"/>
                  </a:lnTo>
                  <a:close/>
                  <a:moveTo>
                    <a:pt x="1727" y="1539"/>
                  </a:moveTo>
                  <a:lnTo>
                    <a:pt x="1734" y="1539"/>
                  </a:lnTo>
                  <a:lnTo>
                    <a:pt x="1727" y="1539"/>
                  </a:lnTo>
                  <a:close/>
                  <a:moveTo>
                    <a:pt x="1688" y="1539"/>
                  </a:moveTo>
                  <a:lnTo>
                    <a:pt x="1695" y="1539"/>
                  </a:lnTo>
                  <a:lnTo>
                    <a:pt x="1701" y="1539"/>
                  </a:lnTo>
                  <a:lnTo>
                    <a:pt x="1708" y="1539"/>
                  </a:lnTo>
                  <a:lnTo>
                    <a:pt x="1714" y="1546"/>
                  </a:lnTo>
                  <a:lnTo>
                    <a:pt x="1708" y="1546"/>
                  </a:lnTo>
                  <a:lnTo>
                    <a:pt x="1701" y="1546"/>
                  </a:lnTo>
                  <a:lnTo>
                    <a:pt x="1695" y="1546"/>
                  </a:lnTo>
                  <a:lnTo>
                    <a:pt x="1688" y="1546"/>
                  </a:lnTo>
                  <a:lnTo>
                    <a:pt x="1688" y="1539"/>
                  </a:lnTo>
                  <a:close/>
                  <a:moveTo>
                    <a:pt x="1525" y="1539"/>
                  </a:moveTo>
                  <a:lnTo>
                    <a:pt x="1532" y="1539"/>
                  </a:lnTo>
                  <a:lnTo>
                    <a:pt x="1538" y="1539"/>
                  </a:lnTo>
                  <a:lnTo>
                    <a:pt x="1545" y="1539"/>
                  </a:lnTo>
                  <a:lnTo>
                    <a:pt x="1545" y="1546"/>
                  </a:lnTo>
                  <a:lnTo>
                    <a:pt x="1551" y="1546"/>
                  </a:lnTo>
                  <a:lnTo>
                    <a:pt x="1551" y="1552"/>
                  </a:lnTo>
                  <a:lnTo>
                    <a:pt x="1545" y="1552"/>
                  </a:lnTo>
                  <a:lnTo>
                    <a:pt x="1545" y="1546"/>
                  </a:lnTo>
                  <a:lnTo>
                    <a:pt x="1538" y="1546"/>
                  </a:lnTo>
                  <a:lnTo>
                    <a:pt x="1538" y="1552"/>
                  </a:lnTo>
                  <a:lnTo>
                    <a:pt x="1538" y="1546"/>
                  </a:lnTo>
                  <a:lnTo>
                    <a:pt x="1538" y="1552"/>
                  </a:lnTo>
                  <a:lnTo>
                    <a:pt x="1532" y="1552"/>
                  </a:lnTo>
                  <a:lnTo>
                    <a:pt x="1525" y="1552"/>
                  </a:lnTo>
                  <a:lnTo>
                    <a:pt x="1525" y="1546"/>
                  </a:lnTo>
                  <a:lnTo>
                    <a:pt x="1519" y="1546"/>
                  </a:lnTo>
                  <a:lnTo>
                    <a:pt x="1519" y="1539"/>
                  </a:lnTo>
                  <a:lnTo>
                    <a:pt x="1525" y="1539"/>
                  </a:lnTo>
                  <a:close/>
                  <a:moveTo>
                    <a:pt x="1310" y="1533"/>
                  </a:moveTo>
                  <a:lnTo>
                    <a:pt x="1317" y="1533"/>
                  </a:lnTo>
                  <a:lnTo>
                    <a:pt x="1310" y="1533"/>
                  </a:lnTo>
                  <a:close/>
                  <a:moveTo>
                    <a:pt x="1604" y="1533"/>
                  </a:moveTo>
                  <a:lnTo>
                    <a:pt x="1597" y="1533"/>
                  </a:lnTo>
                  <a:lnTo>
                    <a:pt x="1597" y="1526"/>
                  </a:lnTo>
                  <a:lnTo>
                    <a:pt x="1597" y="1533"/>
                  </a:lnTo>
                  <a:lnTo>
                    <a:pt x="1604" y="1533"/>
                  </a:lnTo>
                  <a:close/>
                  <a:moveTo>
                    <a:pt x="1473" y="1520"/>
                  </a:moveTo>
                  <a:lnTo>
                    <a:pt x="1473" y="1526"/>
                  </a:lnTo>
                  <a:lnTo>
                    <a:pt x="1473" y="1520"/>
                  </a:lnTo>
                  <a:close/>
                  <a:moveTo>
                    <a:pt x="1604" y="1513"/>
                  </a:moveTo>
                  <a:lnTo>
                    <a:pt x="1610" y="1513"/>
                  </a:lnTo>
                  <a:lnTo>
                    <a:pt x="1617" y="1513"/>
                  </a:lnTo>
                  <a:lnTo>
                    <a:pt x="1623" y="1513"/>
                  </a:lnTo>
                  <a:lnTo>
                    <a:pt x="1630" y="1513"/>
                  </a:lnTo>
                  <a:lnTo>
                    <a:pt x="1636" y="1513"/>
                  </a:lnTo>
                  <a:lnTo>
                    <a:pt x="1643" y="1513"/>
                  </a:lnTo>
                  <a:lnTo>
                    <a:pt x="1643" y="1520"/>
                  </a:lnTo>
                  <a:lnTo>
                    <a:pt x="1643" y="1513"/>
                  </a:lnTo>
                  <a:lnTo>
                    <a:pt x="1649" y="1513"/>
                  </a:lnTo>
                  <a:lnTo>
                    <a:pt x="1649" y="1520"/>
                  </a:lnTo>
                  <a:lnTo>
                    <a:pt x="1656" y="1520"/>
                  </a:lnTo>
                  <a:lnTo>
                    <a:pt x="1656" y="1526"/>
                  </a:lnTo>
                  <a:lnTo>
                    <a:pt x="1649" y="1526"/>
                  </a:lnTo>
                  <a:lnTo>
                    <a:pt x="1656" y="1526"/>
                  </a:lnTo>
                  <a:lnTo>
                    <a:pt x="1662" y="1526"/>
                  </a:lnTo>
                  <a:lnTo>
                    <a:pt x="1662" y="1533"/>
                  </a:lnTo>
                  <a:lnTo>
                    <a:pt x="1669" y="1533"/>
                  </a:lnTo>
                  <a:lnTo>
                    <a:pt x="1669" y="1539"/>
                  </a:lnTo>
                  <a:lnTo>
                    <a:pt x="1662" y="1539"/>
                  </a:lnTo>
                  <a:lnTo>
                    <a:pt x="1662" y="1546"/>
                  </a:lnTo>
                  <a:lnTo>
                    <a:pt x="1662" y="1539"/>
                  </a:lnTo>
                  <a:lnTo>
                    <a:pt x="1656" y="1539"/>
                  </a:lnTo>
                  <a:lnTo>
                    <a:pt x="1649" y="1539"/>
                  </a:lnTo>
                  <a:lnTo>
                    <a:pt x="1643" y="1539"/>
                  </a:lnTo>
                  <a:lnTo>
                    <a:pt x="1643" y="1546"/>
                  </a:lnTo>
                  <a:lnTo>
                    <a:pt x="1636" y="1546"/>
                  </a:lnTo>
                  <a:lnTo>
                    <a:pt x="1636" y="1539"/>
                  </a:lnTo>
                  <a:lnTo>
                    <a:pt x="1630" y="1539"/>
                  </a:lnTo>
                  <a:lnTo>
                    <a:pt x="1630" y="1546"/>
                  </a:lnTo>
                  <a:lnTo>
                    <a:pt x="1623" y="1546"/>
                  </a:lnTo>
                  <a:lnTo>
                    <a:pt x="1623" y="1552"/>
                  </a:lnTo>
                  <a:lnTo>
                    <a:pt x="1617" y="1546"/>
                  </a:lnTo>
                  <a:lnTo>
                    <a:pt x="1610" y="1546"/>
                  </a:lnTo>
                  <a:lnTo>
                    <a:pt x="1604" y="1546"/>
                  </a:lnTo>
                  <a:lnTo>
                    <a:pt x="1597" y="1546"/>
                  </a:lnTo>
                  <a:lnTo>
                    <a:pt x="1590" y="1539"/>
                  </a:lnTo>
                  <a:lnTo>
                    <a:pt x="1584" y="1546"/>
                  </a:lnTo>
                  <a:lnTo>
                    <a:pt x="1584" y="1539"/>
                  </a:lnTo>
                  <a:lnTo>
                    <a:pt x="1577" y="1539"/>
                  </a:lnTo>
                  <a:lnTo>
                    <a:pt x="1577" y="1533"/>
                  </a:lnTo>
                  <a:lnTo>
                    <a:pt x="1584" y="1533"/>
                  </a:lnTo>
                  <a:lnTo>
                    <a:pt x="1584" y="1539"/>
                  </a:lnTo>
                  <a:lnTo>
                    <a:pt x="1590" y="1539"/>
                  </a:lnTo>
                  <a:lnTo>
                    <a:pt x="1597" y="1539"/>
                  </a:lnTo>
                  <a:lnTo>
                    <a:pt x="1604" y="1539"/>
                  </a:lnTo>
                  <a:lnTo>
                    <a:pt x="1610" y="1539"/>
                  </a:lnTo>
                  <a:lnTo>
                    <a:pt x="1610" y="1533"/>
                  </a:lnTo>
                  <a:lnTo>
                    <a:pt x="1604" y="1533"/>
                  </a:lnTo>
                  <a:lnTo>
                    <a:pt x="1604" y="1526"/>
                  </a:lnTo>
                  <a:lnTo>
                    <a:pt x="1604" y="1520"/>
                  </a:lnTo>
                  <a:lnTo>
                    <a:pt x="1597" y="1520"/>
                  </a:lnTo>
                  <a:lnTo>
                    <a:pt x="1590" y="1520"/>
                  </a:lnTo>
                  <a:lnTo>
                    <a:pt x="1590" y="1513"/>
                  </a:lnTo>
                  <a:lnTo>
                    <a:pt x="1597" y="1513"/>
                  </a:lnTo>
                  <a:lnTo>
                    <a:pt x="1604" y="1513"/>
                  </a:lnTo>
                  <a:close/>
                  <a:moveTo>
                    <a:pt x="1604" y="1507"/>
                  </a:moveTo>
                  <a:lnTo>
                    <a:pt x="1597" y="1507"/>
                  </a:lnTo>
                  <a:lnTo>
                    <a:pt x="1604" y="1507"/>
                  </a:lnTo>
                  <a:close/>
                  <a:moveTo>
                    <a:pt x="352" y="1520"/>
                  </a:moveTo>
                  <a:lnTo>
                    <a:pt x="352" y="1526"/>
                  </a:lnTo>
                  <a:lnTo>
                    <a:pt x="352" y="1520"/>
                  </a:lnTo>
                  <a:lnTo>
                    <a:pt x="352" y="1526"/>
                  </a:lnTo>
                  <a:lnTo>
                    <a:pt x="345" y="1526"/>
                  </a:lnTo>
                  <a:lnTo>
                    <a:pt x="345" y="1533"/>
                  </a:lnTo>
                  <a:lnTo>
                    <a:pt x="345" y="1526"/>
                  </a:lnTo>
                  <a:lnTo>
                    <a:pt x="339" y="1526"/>
                  </a:lnTo>
                  <a:lnTo>
                    <a:pt x="339" y="1520"/>
                  </a:lnTo>
                  <a:lnTo>
                    <a:pt x="339" y="1513"/>
                  </a:lnTo>
                  <a:lnTo>
                    <a:pt x="339" y="1507"/>
                  </a:lnTo>
                  <a:lnTo>
                    <a:pt x="345" y="1507"/>
                  </a:lnTo>
                  <a:lnTo>
                    <a:pt x="352" y="1507"/>
                  </a:lnTo>
                  <a:lnTo>
                    <a:pt x="352" y="1513"/>
                  </a:lnTo>
                  <a:lnTo>
                    <a:pt x="352" y="1520"/>
                  </a:lnTo>
                  <a:lnTo>
                    <a:pt x="358" y="1520"/>
                  </a:lnTo>
                  <a:lnTo>
                    <a:pt x="352" y="1520"/>
                  </a:lnTo>
                  <a:close/>
                  <a:moveTo>
                    <a:pt x="1388" y="1500"/>
                  </a:moveTo>
                  <a:lnTo>
                    <a:pt x="1388" y="1507"/>
                  </a:lnTo>
                  <a:lnTo>
                    <a:pt x="1388" y="1500"/>
                  </a:lnTo>
                  <a:close/>
                  <a:moveTo>
                    <a:pt x="326" y="1494"/>
                  </a:moveTo>
                  <a:lnTo>
                    <a:pt x="319" y="1494"/>
                  </a:lnTo>
                  <a:lnTo>
                    <a:pt x="326" y="1494"/>
                  </a:lnTo>
                  <a:close/>
                  <a:moveTo>
                    <a:pt x="332" y="1494"/>
                  </a:moveTo>
                  <a:lnTo>
                    <a:pt x="339" y="1494"/>
                  </a:lnTo>
                  <a:lnTo>
                    <a:pt x="339" y="1500"/>
                  </a:lnTo>
                  <a:lnTo>
                    <a:pt x="332" y="1500"/>
                  </a:lnTo>
                  <a:lnTo>
                    <a:pt x="332" y="1494"/>
                  </a:lnTo>
                  <a:lnTo>
                    <a:pt x="326" y="1494"/>
                  </a:lnTo>
                  <a:lnTo>
                    <a:pt x="326" y="1487"/>
                  </a:lnTo>
                  <a:lnTo>
                    <a:pt x="332" y="1494"/>
                  </a:lnTo>
                  <a:close/>
                  <a:moveTo>
                    <a:pt x="326" y="1487"/>
                  </a:moveTo>
                  <a:lnTo>
                    <a:pt x="319" y="1487"/>
                  </a:lnTo>
                  <a:lnTo>
                    <a:pt x="326" y="1487"/>
                  </a:lnTo>
                  <a:close/>
                  <a:moveTo>
                    <a:pt x="1597" y="1487"/>
                  </a:moveTo>
                  <a:lnTo>
                    <a:pt x="1597" y="1494"/>
                  </a:lnTo>
                  <a:lnTo>
                    <a:pt x="1590" y="1494"/>
                  </a:lnTo>
                  <a:lnTo>
                    <a:pt x="1590" y="1487"/>
                  </a:lnTo>
                  <a:lnTo>
                    <a:pt x="1597" y="1487"/>
                  </a:lnTo>
                  <a:close/>
                  <a:moveTo>
                    <a:pt x="1095" y="1480"/>
                  </a:moveTo>
                  <a:lnTo>
                    <a:pt x="1089" y="1480"/>
                  </a:lnTo>
                  <a:lnTo>
                    <a:pt x="1095" y="1480"/>
                  </a:lnTo>
                  <a:close/>
                  <a:moveTo>
                    <a:pt x="313" y="1480"/>
                  </a:moveTo>
                  <a:lnTo>
                    <a:pt x="313" y="1487"/>
                  </a:lnTo>
                  <a:lnTo>
                    <a:pt x="306" y="1487"/>
                  </a:lnTo>
                  <a:lnTo>
                    <a:pt x="306" y="1480"/>
                  </a:lnTo>
                  <a:lnTo>
                    <a:pt x="306" y="1474"/>
                  </a:lnTo>
                  <a:lnTo>
                    <a:pt x="306" y="1480"/>
                  </a:lnTo>
                  <a:lnTo>
                    <a:pt x="313" y="1480"/>
                  </a:lnTo>
                  <a:close/>
                  <a:moveTo>
                    <a:pt x="1089" y="1480"/>
                  </a:moveTo>
                  <a:lnTo>
                    <a:pt x="1089" y="1474"/>
                  </a:lnTo>
                  <a:lnTo>
                    <a:pt x="1089" y="1480"/>
                  </a:lnTo>
                  <a:close/>
                  <a:moveTo>
                    <a:pt x="1454" y="1480"/>
                  </a:moveTo>
                  <a:lnTo>
                    <a:pt x="1447" y="1480"/>
                  </a:lnTo>
                  <a:lnTo>
                    <a:pt x="1447" y="1474"/>
                  </a:lnTo>
                  <a:lnTo>
                    <a:pt x="1454" y="1474"/>
                  </a:lnTo>
                  <a:lnTo>
                    <a:pt x="1454" y="1480"/>
                  </a:lnTo>
                  <a:close/>
                  <a:moveTo>
                    <a:pt x="1525" y="1467"/>
                  </a:moveTo>
                  <a:lnTo>
                    <a:pt x="1532" y="1467"/>
                  </a:lnTo>
                  <a:lnTo>
                    <a:pt x="1532" y="1474"/>
                  </a:lnTo>
                  <a:lnTo>
                    <a:pt x="1525" y="1474"/>
                  </a:lnTo>
                  <a:lnTo>
                    <a:pt x="1525" y="1467"/>
                  </a:lnTo>
                  <a:close/>
                  <a:moveTo>
                    <a:pt x="287" y="1474"/>
                  </a:moveTo>
                  <a:lnTo>
                    <a:pt x="280" y="1474"/>
                  </a:lnTo>
                  <a:lnTo>
                    <a:pt x="280" y="1467"/>
                  </a:lnTo>
                  <a:lnTo>
                    <a:pt x="287" y="1467"/>
                  </a:lnTo>
                  <a:lnTo>
                    <a:pt x="287" y="1474"/>
                  </a:lnTo>
                  <a:close/>
                  <a:moveTo>
                    <a:pt x="1519" y="1461"/>
                  </a:moveTo>
                  <a:lnTo>
                    <a:pt x="1525" y="1467"/>
                  </a:lnTo>
                  <a:lnTo>
                    <a:pt x="1519" y="1467"/>
                  </a:lnTo>
                  <a:lnTo>
                    <a:pt x="1519" y="1461"/>
                  </a:lnTo>
                  <a:close/>
                  <a:moveTo>
                    <a:pt x="1604" y="1461"/>
                  </a:moveTo>
                  <a:lnTo>
                    <a:pt x="1604" y="1467"/>
                  </a:lnTo>
                  <a:lnTo>
                    <a:pt x="1597" y="1467"/>
                  </a:lnTo>
                  <a:lnTo>
                    <a:pt x="1597" y="1461"/>
                  </a:lnTo>
                  <a:lnTo>
                    <a:pt x="1604" y="1461"/>
                  </a:lnTo>
                  <a:close/>
                  <a:moveTo>
                    <a:pt x="1519" y="1461"/>
                  </a:moveTo>
                  <a:lnTo>
                    <a:pt x="1512" y="1461"/>
                  </a:lnTo>
                  <a:lnTo>
                    <a:pt x="1519" y="1461"/>
                  </a:lnTo>
                  <a:close/>
                  <a:moveTo>
                    <a:pt x="1584" y="1454"/>
                  </a:moveTo>
                  <a:lnTo>
                    <a:pt x="1584" y="1461"/>
                  </a:lnTo>
                  <a:lnTo>
                    <a:pt x="1584" y="1467"/>
                  </a:lnTo>
                  <a:lnTo>
                    <a:pt x="1577" y="1467"/>
                  </a:lnTo>
                  <a:lnTo>
                    <a:pt x="1584" y="1467"/>
                  </a:lnTo>
                  <a:lnTo>
                    <a:pt x="1584" y="1461"/>
                  </a:lnTo>
                  <a:lnTo>
                    <a:pt x="1584" y="1454"/>
                  </a:lnTo>
                  <a:close/>
                  <a:moveTo>
                    <a:pt x="1506" y="1461"/>
                  </a:moveTo>
                  <a:lnTo>
                    <a:pt x="1499" y="1461"/>
                  </a:lnTo>
                  <a:lnTo>
                    <a:pt x="1499" y="1454"/>
                  </a:lnTo>
                  <a:lnTo>
                    <a:pt x="1499" y="1461"/>
                  </a:lnTo>
                  <a:lnTo>
                    <a:pt x="1506" y="1461"/>
                  </a:lnTo>
                  <a:close/>
                  <a:moveTo>
                    <a:pt x="1584" y="1461"/>
                  </a:moveTo>
                  <a:lnTo>
                    <a:pt x="1577" y="1461"/>
                  </a:lnTo>
                  <a:lnTo>
                    <a:pt x="1577" y="1454"/>
                  </a:lnTo>
                  <a:lnTo>
                    <a:pt x="1584" y="1461"/>
                  </a:lnTo>
                  <a:close/>
                  <a:moveTo>
                    <a:pt x="1460" y="1448"/>
                  </a:moveTo>
                  <a:lnTo>
                    <a:pt x="1467" y="1448"/>
                  </a:lnTo>
                  <a:lnTo>
                    <a:pt x="1467" y="1454"/>
                  </a:lnTo>
                  <a:lnTo>
                    <a:pt x="1473" y="1448"/>
                  </a:lnTo>
                  <a:lnTo>
                    <a:pt x="1473" y="1454"/>
                  </a:lnTo>
                  <a:lnTo>
                    <a:pt x="1480" y="1448"/>
                  </a:lnTo>
                  <a:lnTo>
                    <a:pt x="1486" y="1448"/>
                  </a:lnTo>
                  <a:lnTo>
                    <a:pt x="1486" y="1454"/>
                  </a:lnTo>
                  <a:lnTo>
                    <a:pt x="1493" y="1454"/>
                  </a:lnTo>
                  <a:lnTo>
                    <a:pt x="1499" y="1454"/>
                  </a:lnTo>
                  <a:lnTo>
                    <a:pt x="1499" y="1461"/>
                  </a:lnTo>
                  <a:lnTo>
                    <a:pt x="1506" y="1461"/>
                  </a:lnTo>
                  <a:lnTo>
                    <a:pt x="1506" y="1467"/>
                  </a:lnTo>
                  <a:lnTo>
                    <a:pt x="1506" y="1461"/>
                  </a:lnTo>
                  <a:lnTo>
                    <a:pt x="1512" y="1461"/>
                  </a:lnTo>
                  <a:lnTo>
                    <a:pt x="1512" y="1467"/>
                  </a:lnTo>
                  <a:lnTo>
                    <a:pt x="1519" y="1467"/>
                  </a:lnTo>
                  <a:lnTo>
                    <a:pt x="1525" y="1467"/>
                  </a:lnTo>
                  <a:lnTo>
                    <a:pt x="1525" y="1474"/>
                  </a:lnTo>
                  <a:lnTo>
                    <a:pt x="1532" y="1474"/>
                  </a:lnTo>
                  <a:lnTo>
                    <a:pt x="1532" y="1480"/>
                  </a:lnTo>
                  <a:lnTo>
                    <a:pt x="1532" y="1474"/>
                  </a:lnTo>
                  <a:lnTo>
                    <a:pt x="1532" y="1480"/>
                  </a:lnTo>
                  <a:lnTo>
                    <a:pt x="1538" y="1480"/>
                  </a:lnTo>
                  <a:lnTo>
                    <a:pt x="1532" y="1480"/>
                  </a:lnTo>
                  <a:lnTo>
                    <a:pt x="1538" y="1480"/>
                  </a:lnTo>
                  <a:lnTo>
                    <a:pt x="1538" y="1487"/>
                  </a:lnTo>
                  <a:lnTo>
                    <a:pt x="1538" y="1480"/>
                  </a:lnTo>
                  <a:lnTo>
                    <a:pt x="1545" y="1480"/>
                  </a:lnTo>
                  <a:lnTo>
                    <a:pt x="1545" y="1487"/>
                  </a:lnTo>
                  <a:lnTo>
                    <a:pt x="1551" y="1487"/>
                  </a:lnTo>
                  <a:lnTo>
                    <a:pt x="1558" y="1487"/>
                  </a:lnTo>
                  <a:lnTo>
                    <a:pt x="1558" y="1494"/>
                  </a:lnTo>
                  <a:lnTo>
                    <a:pt x="1564" y="1494"/>
                  </a:lnTo>
                  <a:lnTo>
                    <a:pt x="1571" y="1494"/>
                  </a:lnTo>
                  <a:lnTo>
                    <a:pt x="1571" y="1500"/>
                  </a:lnTo>
                  <a:lnTo>
                    <a:pt x="1577" y="1500"/>
                  </a:lnTo>
                  <a:lnTo>
                    <a:pt x="1577" y="1507"/>
                  </a:lnTo>
                  <a:lnTo>
                    <a:pt x="1584" y="1507"/>
                  </a:lnTo>
                  <a:lnTo>
                    <a:pt x="1577" y="1507"/>
                  </a:lnTo>
                  <a:lnTo>
                    <a:pt x="1571" y="1507"/>
                  </a:lnTo>
                  <a:lnTo>
                    <a:pt x="1571" y="1513"/>
                  </a:lnTo>
                  <a:lnTo>
                    <a:pt x="1564" y="1513"/>
                  </a:lnTo>
                  <a:lnTo>
                    <a:pt x="1564" y="1507"/>
                  </a:lnTo>
                  <a:lnTo>
                    <a:pt x="1564" y="1513"/>
                  </a:lnTo>
                  <a:lnTo>
                    <a:pt x="1558" y="1513"/>
                  </a:lnTo>
                  <a:lnTo>
                    <a:pt x="1551" y="1513"/>
                  </a:lnTo>
                  <a:lnTo>
                    <a:pt x="1551" y="1507"/>
                  </a:lnTo>
                  <a:lnTo>
                    <a:pt x="1545" y="1513"/>
                  </a:lnTo>
                  <a:lnTo>
                    <a:pt x="1538" y="1513"/>
                  </a:lnTo>
                  <a:lnTo>
                    <a:pt x="1532" y="1513"/>
                  </a:lnTo>
                  <a:lnTo>
                    <a:pt x="1525" y="1513"/>
                  </a:lnTo>
                  <a:lnTo>
                    <a:pt x="1532" y="1507"/>
                  </a:lnTo>
                  <a:lnTo>
                    <a:pt x="1538" y="1507"/>
                  </a:lnTo>
                  <a:lnTo>
                    <a:pt x="1538" y="1500"/>
                  </a:lnTo>
                  <a:lnTo>
                    <a:pt x="1532" y="1494"/>
                  </a:lnTo>
                  <a:lnTo>
                    <a:pt x="1525" y="1494"/>
                  </a:lnTo>
                  <a:lnTo>
                    <a:pt x="1519" y="1494"/>
                  </a:lnTo>
                  <a:lnTo>
                    <a:pt x="1519" y="1487"/>
                  </a:lnTo>
                  <a:lnTo>
                    <a:pt x="1512" y="1487"/>
                  </a:lnTo>
                  <a:lnTo>
                    <a:pt x="1512" y="1480"/>
                  </a:lnTo>
                  <a:lnTo>
                    <a:pt x="1506" y="1480"/>
                  </a:lnTo>
                  <a:lnTo>
                    <a:pt x="1499" y="1480"/>
                  </a:lnTo>
                  <a:lnTo>
                    <a:pt x="1499" y="1474"/>
                  </a:lnTo>
                  <a:lnTo>
                    <a:pt x="1493" y="1474"/>
                  </a:lnTo>
                  <a:lnTo>
                    <a:pt x="1486" y="1474"/>
                  </a:lnTo>
                  <a:lnTo>
                    <a:pt x="1486" y="1467"/>
                  </a:lnTo>
                  <a:lnTo>
                    <a:pt x="1480" y="1467"/>
                  </a:lnTo>
                  <a:lnTo>
                    <a:pt x="1473" y="1467"/>
                  </a:lnTo>
                  <a:lnTo>
                    <a:pt x="1467" y="1467"/>
                  </a:lnTo>
                  <a:lnTo>
                    <a:pt x="1460" y="1467"/>
                  </a:lnTo>
                  <a:lnTo>
                    <a:pt x="1460" y="1461"/>
                  </a:lnTo>
                  <a:lnTo>
                    <a:pt x="1467" y="1461"/>
                  </a:lnTo>
                  <a:lnTo>
                    <a:pt x="1460" y="1461"/>
                  </a:lnTo>
                  <a:lnTo>
                    <a:pt x="1454" y="1461"/>
                  </a:lnTo>
                  <a:lnTo>
                    <a:pt x="1447" y="1461"/>
                  </a:lnTo>
                  <a:lnTo>
                    <a:pt x="1447" y="1467"/>
                  </a:lnTo>
                  <a:lnTo>
                    <a:pt x="1441" y="1467"/>
                  </a:lnTo>
                  <a:lnTo>
                    <a:pt x="1434" y="1467"/>
                  </a:lnTo>
                  <a:lnTo>
                    <a:pt x="1434" y="1474"/>
                  </a:lnTo>
                  <a:lnTo>
                    <a:pt x="1427" y="1474"/>
                  </a:lnTo>
                  <a:lnTo>
                    <a:pt x="1421" y="1474"/>
                  </a:lnTo>
                  <a:lnTo>
                    <a:pt x="1427" y="1474"/>
                  </a:lnTo>
                  <a:lnTo>
                    <a:pt x="1421" y="1474"/>
                  </a:lnTo>
                  <a:lnTo>
                    <a:pt x="1414" y="1474"/>
                  </a:lnTo>
                  <a:lnTo>
                    <a:pt x="1421" y="1474"/>
                  </a:lnTo>
                  <a:lnTo>
                    <a:pt x="1421" y="1467"/>
                  </a:lnTo>
                  <a:lnTo>
                    <a:pt x="1427" y="1467"/>
                  </a:lnTo>
                  <a:lnTo>
                    <a:pt x="1427" y="1474"/>
                  </a:lnTo>
                  <a:lnTo>
                    <a:pt x="1427" y="1467"/>
                  </a:lnTo>
                  <a:lnTo>
                    <a:pt x="1427" y="1461"/>
                  </a:lnTo>
                  <a:lnTo>
                    <a:pt x="1434" y="1461"/>
                  </a:lnTo>
                  <a:lnTo>
                    <a:pt x="1434" y="1454"/>
                  </a:lnTo>
                  <a:lnTo>
                    <a:pt x="1441" y="1454"/>
                  </a:lnTo>
                  <a:lnTo>
                    <a:pt x="1447" y="1454"/>
                  </a:lnTo>
                  <a:lnTo>
                    <a:pt x="1454" y="1454"/>
                  </a:lnTo>
                  <a:lnTo>
                    <a:pt x="1454" y="1448"/>
                  </a:lnTo>
                  <a:lnTo>
                    <a:pt x="1460" y="1448"/>
                  </a:lnTo>
                  <a:close/>
                  <a:moveTo>
                    <a:pt x="1571" y="1448"/>
                  </a:moveTo>
                  <a:lnTo>
                    <a:pt x="1571" y="1454"/>
                  </a:lnTo>
                  <a:lnTo>
                    <a:pt x="1571" y="1448"/>
                  </a:lnTo>
                  <a:lnTo>
                    <a:pt x="1564" y="1448"/>
                  </a:lnTo>
                  <a:lnTo>
                    <a:pt x="1564" y="1441"/>
                  </a:lnTo>
                  <a:lnTo>
                    <a:pt x="1564" y="1448"/>
                  </a:lnTo>
                  <a:lnTo>
                    <a:pt x="1571" y="1448"/>
                  </a:lnTo>
                  <a:close/>
                  <a:moveTo>
                    <a:pt x="1558" y="1441"/>
                  </a:moveTo>
                  <a:lnTo>
                    <a:pt x="1551" y="1441"/>
                  </a:lnTo>
                  <a:lnTo>
                    <a:pt x="1558" y="1441"/>
                  </a:lnTo>
                  <a:close/>
                  <a:moveTo>
                    <a:pt x="1577" y="1435"/>
                  </a:moveTo>
                  <a:lnTo>
                    <a:pt x="1577" y="1428"/>
                  </a:lnTo>
                  <a:lnTo>
                    <a:pt x="1577" y="1435"/>
                  </a:lnTo>
                  <a:close/>
                  <a:moveTo>
                    <a:pt x="1525" y="1435"/>
                  </a:moveTo>
                  <a:lnTo>
                    <a:pt x="1525" y="1428"/>
                  </a:lnTo>
                  <a:lnTo>
                    <a:pt x="1532" y="1428"/>
                  </a:lnTo>
                  <a:lnTo>
                    <a:pt x="1532" y="1435"/>
                  </a:lnTo>
                  <a:lnTo>
                    <a:pt x="1532" y="1441"/>
                  </a:lnTo>
                  <a:lnTo>
                    <a:pt x="1525" y="1435"/>
                  </a:lnTo>
                  <a:lnTo>
                    <a:pt x="1532" y="1435"/>
                  </a:lnTo>
                  <a:lnTo>
                    <a:pt x="1525" y="1435"/>
                  </a:lnTo>
                  <a:lnTo>
                    <a:pt x="1525" y="1428"/>
                  </a:lnTo>
                  <a:lnTo>
                    <a:pt x="1532" y="1428"/>
                  </a:lnTo>
                  <a:lnTo>
                    <a:pt x="1525" y="1428"/>
                  </a:lnTo>
                  <a:lnTo>
                    <a:pt x="1525" y="1435"/>
                  </a:lnTo>
                  <a:close/>
                  <a:moveTo>
                    <a:pt x="1043" y="1428"/>
                  </a:moveTo>
                  <a:lnTo>
                    <a:pt x="1036" y="1428"/>
                  </a:lnTo>
                  <a:lnTo>
                    <a:pt x="1043" y="1428"/>
                  </a:lnTo>
                  <a:close/>
                  <a:moveTo>
                    <a:pt x="1010" y="1428"/>
                  </a:moveTo>
                  <a:lnTo>
                    <a:pt x="1010" y="1422"/>
                  </a:lnTo>
                  <a:lnTo>
                    <a:pt x="1004" y="1422"/>
                  </a:lnTo>
                  <a:lnTo>
                    <a:pt x="1010" y="1422"/>
                  </a:lnTo>
                  <a:lnTo>
                    <a:pt x="1010" y="1428"/>
                  </a:lnTo>
                  <a:close/>
                  <a:moveTo>
                    <a:pt x="1030" y="1428"/>
                  </a:moveTo>
                  <a:lnTo>
                    <a:pt x="1030" y="1422"/>
                  </a:lnTo>
                  <a:lnTo>
                    <a:pt x="1030" y="1428"/>
                  </a:lnTo>
                  <a:close/>
                  <a:moveTo>
                    <a:pt x="1564" y="1428"/>
                  </a:moveTo>
                  <a:lnTo>
                    <a:pt x="1558" y="1428"/>
                  </a:lnTo>
                  <a:lnTo>
                    <a:pt x="1564" y="1428"/>
                  </a:lnTo>
                  <a:lnTo>
                    <a:pt x="1558" y="1428"/>
                  </a:lnTo>
                  <a:lnTo>
                    <a:pt x="1558" y="1422"/>
                  </a:lnTo>
                  <a:lnTo>
                    <a:pt x="1564" y="1428"/>
                  </a:lnTo>
                  <a:close/>
                  <a:moveTo>
                    <a:pt x="1030" y="1415"/>
                  </a:moveTo>
                  <a:lnTo>
                    <a:pt x="1023" y="1415"/>
                  </a:lnTo>
                  <a:lnTo>
                    <a:pt x="1030" y="1415"/>
                  </a:lnTo>
                  <a:close/>
                  <a:moveTo>
                    <a:pt x="1525" y="1422"/>
                  </a:moveTo>
                  <a:lnTo>
                    <a:pt x="1525" y="1428"/>
                  </a:lnTo>
                  <a:lnTo>
                    <a:pt x="1519" y="1428"/>
                  </a:lnTo>
                  <a:lnTo>
                    <a:pt x="1519" y="1422"/>
                  </a:lnTo>
                  <a:lnTo>
                    <a:pt x="1519" y="1415"/>
                  </a:lnTo>
                  <a:lnTo>
                    <a:pt x="1519" y="1409"/>
                  </a:lnTo>
                  <a:lnTo>
                    <a:pt x="1525" y="1409"/>
                  </a:lnTo>
                  <a:lnTo>
                    <a:pt x="1525" y="1415"/>
                  </a:lnTo>
                  <a:lnTo>
                    <a:pt x="1525" y="1422"/>
                  </a:lnTo>
                  <a:close/>
                  <a:moveTo>
                    <a:pt x="1004" y="1422"/>
                  </a:moveTo>
                  <a:lnTo>
                    <a:pt x="1004" y="1415"/>
                  </a:lnTo>
                  <a:lnTo>
                    <a:pt x="1004" y="1409"/>
                  </a:lnTo>
                  <a:lnTo>
                    <a:pt x="1004" y="1415"/>
                  </a:lnTo>
                  <a:lnTo>
                    <a:pt x="1004" y="1422"/>
                  </a:lnTo>
                  <a:close/>
                  <a:moveTo>
                    <a:pt x="1486" y="1415"/>
                  </a:moveTo>
                  <a:lnTo>
                    <a:pt x="1486" y="1409"/>
                  </a:lnTo>
                  <a:lnTo>
                    <a:pt x="1486" y="1415"/>
                  </a:lnTo>
                  <a:close/>
                  <a:moveTo>
                    <a:pt x="1545" y="1409"/>
                  </a:moveTo>
                  <a:lnTo>
                    <a:pt x="1551" y="1409"/>
                  </a:lnTo>
                  <a:lnTo>
                    <a:pt x="1551" y="1415"/>
                  </a:lnTo>
                  <a:lnTo>
                    <a:pt x="1551" y="1422"/>
                  </a:lnTo>
                  <a:lnTo>
                    <a:pt x="1551" y="1415"/>
                  </a:lnTo>
                  <a:lnTo>
                    <a:pt x="1551" y="1409"/>
                  </a:lnTo>
                  <a:lnTo>
                    <a:pt x="1545" y="1409"/>
                  </a:lnTo>
                  <a:lnTo>
                    <a:pt x="1545" y="1402"/>
                  </a:lnTo>
                  <a:lnTo>
                    <a:pt x="1545" y="1409"/>
                  </a:lnTo>
                  <a:close/>
                  <a:moveTo>
                    <a:pt x="1017" y="1396"/>
                  </a:moveTo>
                  <a:lnTo>
                    <a:pt x="1023" y="1396"/>
                  </a:lnTo>
                  <a:lnTo>
                    <a:pt x="1017" y="1396"/>
                  </a:lnTo>
                  <a:close/>
                  <a:moveTo>
                    <a:pt x="1525" y="1383"/>
                  </a:moveTo>
                  <a:lnTo>
                    <a:pt x="1519" y="1383"/>
                  </a:lnTo>
                  <a:lnTo>
                    <a:pt x="1512" y="1383"/>
                  </a:lnTo>
                  <a:lnTo>
                    <a:pt x="1506" y="1383"/>
                  </a:lnTo>
                  <a:lnTo>
                    <a:pt x="1512" y="1383"/>
                  </a:lnTo>
                  <a:lnTo>
                    <a:pt x="1519" y="1383"/>
                  </a:lnTo>
                  <a:lnTo>
                    <a:pt x="1525" y="1383"/>
                  </a:lnTo>
                  <a:close/>
                  <a:moveTo>
                    <a:pt x="1525" y="1376"/>
                  </a:moveTo>
                  <a:lnTo>
                    <a:pt x="1532" y="1376"/>
                  </a:lnTo>
                  <a:lnTo>
                    <a:pt x="1532" y="1383"/>
                  </a:lnTo>
                  <a:lnTo>
                    <a:pt x="1538" y="1383"/>
                  </a:lnTo>
                  <a:lnTo>
                    <a:pt x="1538" y="1389"/>
                  </a:lnTo>
                  <a:lnTo>
                    <a:pt x="1538" y="1396"/>
                  </a:lnTo>
                  <a:lnTo>
                    <a:pt x="1532" y="1396"/>
                  </a:lnTo>
                  <a:lnTo>
                    <a:pt x="1532" y="1389"/>
                  </a:lnTo>
                  <a:lnTo>
                    <a:pt x="1538" y="1389"/>
                  </a:lnTo>
                  <a:lnTo>
                    <a:pt x="1538" y="1383"/>
                  </a:lnTo>
                  <a:lnTo>
                    <a:pt x="1532" y="1383"/>
                  </a:lnTo>
                  <a:lnTo>
                    <a:pt x="1532" y="1376"/>
                  </a:lnTo>
                  <a:lnTo>
                    <a:pt x="1525" y="1376"/>
                  </a:lnTo>
                  <a:close/>
                  <a:moveTo>
                    <a:pt x="1232" y="1396"/>
                  </a:moveTo>
                  <a:lnTo>
                    <a:pt x="1232" y="1389"/>
                  </a:lnTo>
                  <a:lnTo>
                    <a:pt x="1232" y="1383"/>
                  </a:lnTo>
                  <a:lnTo>
                    <a:pt x="1232" y="1376"/>
                  </a:lnTo>
                  <a:lnTo>
                    <a:pt x="1225" y="1376"/>
                  </a:lnTo>
                  <a:lnTo>
                    <a:pt x="1225" y="1370"/>
                  </a:lnTo>
                  <a:lnTo>
                    <a:pt x="1225" y="1376"/>
                  </a:lnTo>
                  <a:lnTo>
                    <a:pt x="1232" y="1376"/>
                  </a:lnTo>
                  <a:lnTo>
                    <a:pt x="1232" y="1383"/>
                  </a:lnTo>
                  <a:lnTo>
                    <a:pt x="1232" y="1389"/>
                  </a:lnTo>
                  <a:lnTo>
                    <a:pt x="1232" y="1396"/>
                  </a:lnTo>
                  <a:close/>
                  <a:moveTo>
                    <a:pt x="1232" y="1370"/>
                  </a:moveTo>
                  <a:lnTo>
                    <a:pt x="1225" y="1370"/>
                  </a:lnTo>
                  <a:lnTo>
                    <a:pt x="1232" y="1370"/>
                  </a:lnTo>
                  <a:lnTo>
                    <a:pt x="1232" y="1363"/>
                  </a:lnTo>
                  <a:lnTo>
                    <a:pt x="1232" y="1357"/>
                  </a:lnTo>
                  <a:lnTo>
                    <a:pt x="1232" y="1363"/>
                  </a:lnTo>
                  <a:lnTo>
                    <a:pt x="1232" y="1370"/>
                  </a:lnTo>
                  <a:close/>
                  <a:moveTo>
                    <a:pt x="1493" y="1370"/>
                  </a:moveTo>
                  <a:lnTo>
                    <a:pt x="1486" y="1370"/>
                  </a:lnTo>
                  <a:lnTo>
                    <a:pt x="1486" y="1363"/>
                  </a:lnTo>
                  <a:lnTo>
                    <a:pt x="1486" y="1357"/>
                  </a:lnTo>
                  <a:lnTo>
                    <a:pt x="1486" y="1363"/>
                  </a:lnTo>
                  <a:lnTo>
                    <a:pt x="1486" y="1370"/>
                  </a:lnTo>
                  <a:lnTo>
                    <a:pt x="1493" y="1370"/>
                  </a:lnTo>
                  <a:close/>
                  <a:moveTo>
                    <a:pt x="1238" y="1357"/>
                  </a:moveTo>
                  <a:lnTo>
                    <a:pt x="1232" y="1357"/>
                  </a:lnTo>
                  <a:lnTo>
                    <a:pt x="1238" y="1357"/>
                  </a:lnTo>
                  <a:lnTo>
                    <a:pt x="1238" y="1350"/>
                  </a:lnTo>
                  <a:lnTo>
                    <a:pt x="1238" y="1357"/>
                  </a:lnTo>
                  <a:close/>
                  <a:moveTo>
                    <a:pt x="958" y="1357"/>
                  </a:moveTo>
                  <a:lnTo>
                    <a:pt x="958" y="1350"/>
                  </a:lnTo>
                  <a:lnTo>
                    <a:pt x="958" y="1357"/>
                  </a:lnTo>
                  <a:close/>
                  <a:moveTo>
                    <a:pt x="1238" y="1350"/>
                  </a:moveTo>
                  <a:lnTo>
                    <a:pt x="1238" y="1357"/>
                  </a:lnTo>
                  <a:lnTo>
                    <a:pt x="1238" y="1350"/>
                  </a:lnTo>
                  <a:lnTo>
                    <a:pt x="1245" y="1350"/>
                  </a:lnTo>
                  <a:lnTo>
                    <a:pt x="1238" y="1350"/>
                  </a:lnTo>
                  <a:close/>
                  <a:moveTo>
                    <a:pt x="1480" y="1350"/>
                  </a:moveTo>
                  <a:lnTo>
                    <a:pt x="1480" y="1344"/>
                  </a:lnTo>
                  <a:lnTo>
                    <a:pt x="1486" y="1344"/>
                  </a:lnTo>
                  <a:lnTo>
                    <a:pt x="1480" y="1344"/>
                  </a:lnTo>
                  <a:lnTo>
                    <a:pt x="1480" y="1350"/>
                  </a:lnTo>
                  <a:close/>
                  <a:moveTo>
                    <a:pt x="913" y="1337"/>
                  </a:moveTo>
                  <a:lnTo>
                    <a:pt x="906" y="1330"/>
                  </a:lnTo>
                  <a:lnTo>
                    <a:pt x="913" y="1330"/>
                  </a:lnTo>
                  <a:lnTo>
                    <a:pt x="913" y="1337"/>
                  </a:lnTo>
                  <a:close/>
                  <a:moveTo>
                    <a:pt x="1004" y="1344"/>
                  </a:moveTo>
                  <a:lnTo>
                    <a:pt x="997" y="1337"/>
                  </a:lnTo>
                  <a:lnTo>
                    <a:pt x="997" y="1330"/>
                  </a:lnTo>
                  <a:lnTo>
                    <a:pt x="1004" y="1330"/>
                  </a:lnTo>
                  <a:lnTo>
                    <a:pt x="1004" y="1337"/>
                  </a:lnTo>
                  <a:lnTo>
                    <a:pt x="1004" y="1344"/>
                  </a:lnTo>
                  <a:close/>
                  <a:moveTo>
                    <a:pt x="1265" y="1330"/>
                  </a:moveTo>
                  <a:lnTo>
                    <a:pt x="1265" y="1337"/>
                  </a:lnTo>
                  <a:lnTo>
                    <a:pt x="1265" y="1330"/>
                  </a:lnTo>
                  <a:lnTo>
                    <a:pt x="1271" y="1330"/>
                  </a:lnTo>
                  <a:lnTo>
                    <a:pt x="1265" y="1330"/>
                  </a:lnTo>
                  <a:close/>
                  <a:moveTo>
                    <a:pt x="991" y="1337"/>
                  </a:moveTo>
                  <a:lnTo>
                    <a:pt x="984" y="1330"/>
                  </a:lnTo>
                  <a:lnTo>
                    <a:pt x="984" y="1324"/>
                  </a:lnTo>
                  <a:lnTo>
                    <a:pt x="984" y="1330"/>
                  </a:lnTo>
                  <a:lnTo>
                    <a:pt x="991" y="1330"/>
                  </a:lnTo>
                  <a:lnTo>
                    <a:pt x="991" y="1337"/>
                  </a:lnTo>
                  <a:close/>
                  <a:moveTo>
                    <a:pt x="1317" y="1324"/>
                  </a:moveTo>
                  <a:lnTo>
                    <a:pt x="1310" y="1324"/>
                  </a:lnTo>
                  <a:lnTo>
                    <a:pt x="1317" y="1324"/>
                  </a:lnTo>
                  <a:close/>
                  <a:moveTo>
                    <a:pt x="1395" y="1311"/>
                  </a:moveTo>
                  <a:lnTo>
                    <a:pt x="1388" y="1311"/>
                  </a:lnTo>
                  <a:lnTo>
                    <a:pt x="1382" y="1311"/>
                  </a:lnTo>
                  <a:lnTo>
                    <a:pt x="1388" y="1311"/>
                  </a:lnTo>
                  <a:lnTo>
                    <a:pt x="1395" y="1311"/>
                  </a:lnTo>
                  <a:close/>
                  <a:moveTo>
                    <a:pt x="1721" y="1272"/>
                  </a:moveTo>
                  <a:lnTo>
                    <a:pt x="1727" y="1272"/>
                  </a:lnTo>
                  <a:lnTo>
                    <a:pt x="1721" y="1272"/>
                  </a:lnTo>
                  <a:close/>
                  <a:moveTo>
                    <a:pt x="913" y="1259"/>
                  </a:moveTo>
                  <a:lnTo>
                    <a:pt x="906" y="1259"/>
                  </a:lnTo>
                  <a:lnTo>
                    <a:pt x="913" y="1259"/>
                  </a:lnTo>
                  <a:close/>
                  <a:moveTo>
                    <a:pt x="913" y="1252"/>
                  </a:moveTo>
                  <a:lnTo>
                    <a:pt x="906" y="1252"/>
                  </a:lnTo>
                  <a:lnTo>
                    <a:pt x="906" y="1246"/>
                  </a:lnTo>
                  <a:lnTo>
                    <a:pt x="913" y="1252"/>
                  </a:lnTo>
                  <a:close/>
                  <a:moveTo>
                    <a:pt x="886" y="1239"/>
                  </a:moveTo>
                  <a:lnTo>
                    <a:pt x="880" y="1239"/>
                  </a:lnTo>
                  <a:lnTo>
                    <a:pt x="886" y="1239"/>
                  </a:lnTo>
                  <a:close/>
                  <a:moveTo>
                    <a:pt x="886" y="1233"/>
                  </a:moveTo>
                  <a:lnTo>
                    <a:pt x="886" y="1239"/>
                  </a:lnTo>
                  <a:lnTo>
                    <a:pt x="893" y="1239"/>
                  </a:lnTo>
                  <a:lnTo>
                    <a:pt x="886" y="1239"/>
                  </a:lnTo>
                  <a:lnTo>
                    <a:pt x="886" y="1233"/>
                  </a:lnTo>
                  <a:close/>
                  <a:moveTo>
                    <a:pt x="1558" y="1213"/>
                  </a:moveTo>
                  <a:lnTo>
                    <a:pt x="1564" y="1207"/>
                  </a:lnTo>
                  <a:lnTo>
                    <a:pt x="1558" y="1200"/>
                  </a:lnTo>
                  <a:lnTo>
                    <a:pt x="1564" y="1200"/>
                  </a:lnTo>
                  <a:lnTo>
                    <a:pt x="1564" y="1207"/>
                  </a:lnTo>
                  <a:lnTo>
                    <a:pt x="1564" y="1213"/>
                  </a:lnTo>
                  <a:lnTo>
                    <a:pt x="1558" y="1213"/>
                  </a:lnTo>
                  <a:close/>
                  <a:moveTo>
                    <a:pt x="1584" y="1102"/>
                  </a:moveTo>
                  <a:lnTo>
                    <a:pt x="1577" y="1102"/>
                  </a:lnTo>
                  <a:lnTo>
                    <a:pt x="1584" y="1102"/>
                  </a:lnTo>
                  <a:close/>
                  <a:moveTo>
                    <a:pt x="1610" y="1089"/>
                  </a:moveTo>
                  <a:lnTo>
                    <a:pt x="1604" y="1096"/>
                  </a:lnTo>
                  <a:lnTo>
                    <a:pt x="1610" y="1096"/>
                  </a:lnTo>
                  <a:lnTo>
                    <a:pt x="1617" y="1096"/>
                  </a:lnTo>
                  <a:lnTo>
                    <a:pt x="1617" y="1089"/>
                  </a:lnTo>
                  <a:lnTo>
                    <a:pt x="1610" y="1096"/>
                  </a:lnTo>
                  <a:lnTo>
                    <a:pt x="1604" y="1096"/>
                  </a:lnTo>
                  <a:lnTo>
                    <a:pt x="1604" y="1102"/>
                  </a:lnTo>
                  <a:lnTo>
                    <a:pt x="1604" y="1096"/>
                  </a:lnTo>
                  <a:lnTo>
                    <a:pt x="1597" y="1102"/>
                  </a:lnTo>
                  <a:lnTo>
                    <a:pt x="1590" y="1102"/>
                  </a:lnTo>
                  <a:lnTo>
                    <a:pt x="1584" y="1102"/>
                  </a:lnTo>
                  <a:lnTo>
                    <a:pt x="1590" y="1102"/>
                  </a:lnTo>
                  <a:lnTo>
                    <a:pt x="1584" y="1102"/>
                  </a:lnTo>
                  <a:lnTo>
                    <a:pt x="1584" y="1096"/>
                  </a:lnTo>
                  <a:lnTo>
                    <a:pt x="1590" y="1096"/>
                  </a:lnTo>
                  <a:lnTo>
                    <a:pt x="1597" y="1096"/>
                  </a:lnTo>
                  <a:lnTo>
                    <a:pt x="1604" y="1096"/>
                  </a:lnTo>
                  <a:lnTo>
                    <a:pt x="1610" y="1089"/>
                  </a:lnTo>
                  <a:close/>
                  <a:moveTo>
                    <a:pt x="1636" y="1083"/>
                  </a:moveTo>
                  <a:lnTo>
                    <a:pt x="1636" y="1089"/>
                  </a:lnTo>
                  <a:lnTo>
                    <a:pt x="1630" y="1089"/>
                  </a:lnTo>
                  <a:lnTo>
                    <a:pt x="1636" y="1083"/>
                  </a:lnTo>
                  <a:close/>
                  <a:moveTo>
                    <a:pt x="1662" y="1024"/>
                  </a:moveTo>
                  <a:lnTo>
                    <a:pt x="1669" y="1024"/>
                  </a:lnTo>
                  <a:lnTo>
                    <a:pt x="1662" y="1024"/>
                  </a:lnTo>
                  <a:close/>
                  <a:moveTo>
                    <a:pt x="1675" y="1024"/>
                  </a:moveTo>
                  <a:lnTo>
                    <a:pt x="1669" y="1024"/>
                  </a:lnTo>
                  <a:lnTo>
                    <a:pt x="1675" y="1024"/>
                  </a:lnTo>
                  <a:close/>
                  <a:moveTo>
                    <a:pt x="1695" y="1017"/>
                  </a:moveTo>
                  <a:lnTo>
                    <a:pt x="1695" y="1011"/>
                  </a:lnTo>
                  <a:lnTo>
                    <a:pt x="1695" y="1017"/>
                  </a:lnTo>
                  <a:close/>
                  <a:moveTo>
                    <a:pt x="1780" y="998"/>
                  </a:moveTo>
                  <a:lnTo>
                    <a:pt x="1786" y="998"/>
                  </a:lnTo>
                  <a:lnTo>
                    <a:pt x="1780" y="998"/>
                  </a:lnTo>
                  <a:close/>
                  <a:moveTo>
                    <a:pt x="1858" y="972"/>
                  </a:moveTo>
                  <a:lnTo>
                    <a:pt x="1851" y="972"/>
                  </a:lnTo>
                  <a:lnTo>
                    <a:pt x="1858" y="972"/>
                  </a:lnTo>
                  <a:close/>
                  <a:moveTo>
                    <a:pt x="1630" y="972"/>
                  </a:moveTo>
                  <a:lnTo>
                    <a:pt x="1630" y="965"/>
                  </a:lnTo>
                  <a:lnTo>
                    <a:pt x="1630" y="972"/>
                  </a:lnTo>
                  <a:close/>
                  <a:moveTo>
                    <a:pt x="1793" y="972"/>
                  </a:moveTo>
                  <a:lnTo>
                    <a:pt x="1786" y="978"/>
                  </a:lnTo>
                  <a:lnTo>
                    <a:pt x="1786" y="985"/>
                  </a:lnTo>
                  <a:lnTo>
                    <a:pt x="1793" y="978"/>
                  </a:lnTo>
                  <a:lnTo>
                    <a:pt x="1793" y="985"/>
                  </a:lnTo>
                  <a:lnTo>
                    <a:pt x="1786" y="985"/>
                  </a:lnTo>
                  <a:lnTo>
                    <a:pt x="1780" y="985"/>
                  </a:lnTo>
                  <a:lnTo>
                    <a:pt x="1780" y="991"/>
                  </a:lnTo>
                  <a:lnTo>
                    <a:pt x="1780" y="985"/>
                  </a:lnTo>
                  <a:lnTo>
                    <a:pt x="1786" y="985"/>
                  </a:lnTo>
                  <a:lnTo>
                    <a:pt x="1786" y="991"/>
                  </a:lnTo>
                  <a:lnTo>
                    <a:pt x="1780" y="991"/>
                  </a:lnTo>
                  <a:lnTo>
                    <a:pt x="1786" y="991"/>
                  </a:lnTo>
                  <a:lnTo>
                    <a:pt x="1793" y="991"/>
                  </a:lnTo>
                  <a:lnTo>
                    <a:pt x="1793" y="985"/>
                  </a:lnTo>
                  <a:lnTo>
                    <a:pt x="1786" y="991"/>
                  </a:lnTo>
                  <a:lnTo>
                    <a:pt x="1786" y="985"/>
                  </a:lnTo>
                  <a:lnTo>
                    <a:pt x="1793" y="985"/>
                  </a:lnTo>
                  <a:lnTo>
                    <a:pt x="1786" y="985"/>
                  </a:lnTo>
                  <a:lnTo>
                    <a:pt x="1793" y="985"/>
                  </a:lnTo>
                  <a:lnTo>
                    <a:pt x="1793" y="978"/>
                  </a:lnTo>
                  <a:lnTo>
                    <a:pt x="1793" y="985"/>
                  </a:lnTo>
                  <a:lnTo>
                    <a:pt x="1799" y="985"/>
                  </a:lnTo>
                  <a:lnTo>
                    <a:pt x="1799" y="991"/>
                  </a:lnTo>
                  <a:lnTo>
                    <a:pt x="1793" y="991"/>
                  </a:lnTo>
                  <a:lnTo>
                    <a:pt x="1793" y="998"/>
                  </a:lnTo>
                  <a:lnTo>
                    <a:pt x="1786" y="998"/>
                  </a:lnTo>
                  <a:lnTo>
                    <a:pt x="1780" y="998"/>
                  </a:lnTo>
                  <a:lnTo>
                    <a:pt x="1773" y="998"/>
                  </a:lnTo>
                  <a:lnTo>
                    <a:pt x="1773" y="991"/>
                  </a:lnTo>
                  <a:lnTo>
                    <a:pt x="1773" y="985"/>
                  </a:lnTo>
                  <a:lnTo>
                    <a:pt x="1780" y="985"/>
                  </a:lnTo>
                  <a:lnTo>
                    <a:pt x="1780" y="978"/>
                  </a:lnTo>
                  <a:lnTo>
                    <a:pt x="1780" y="972"/>
                  </a:lnTo>
                  <a:lnTo>
                    <a:pt x="1786" y="972"/>
                  </a:lnTo>
                  <a:lnTo>
                    <a:pt x="1786" y="965"/>
                  </a:lnTo>
                  <a:lnTo>
                    <a:pt x="1793" y="965"/>
                  </a:lnTo>
                  <a:lnTo>
                    <a:pt x="1786" y="965"/>
                  </a:lnTo>
                  <a:lnTo>
                    <a:pt x="1793" y="972"/>
                  </a:lnTo>
                  <a:close/>
                  <a:moveTo>
                    <a:pt x="1734" y="972"/>
                  </a:moveTo>
                  <a:lnTo>
                    <a:pt x="1740" y="972"/>
                  </a:lnTo>
                  <a:lnTo>
                    <a:pt x="1740" y="978"/>
                  </a:lnTo>
                  <a:lnTo>
                    <a:pt x="1747" y="978"/>
                  </a:lnTo>
                  <a:lnTo>
                    <a:pt x="1753" y="978"/>
                  </a:lnTo>
                  <a:lnTo>
                    <a:pt x="1760" y="978"/>
                  </a:lnTo>
                  <a:lnTo>
                    <a:pt x="1766" y="978"/>
                  </a:lnTo>
                  <a:lnTo>
                    <a:pt x="1760" y="978"/>
                  </a:lnTo>
                  <a:lnTo>
                    <a:pt x="1760" y="985"/>
                  </a:lnTo>
                  <a:lnTo>
                    <a:pt x="1760" y="991"/>
                  </a:lnTo>
                  <a:lnTo>
                    <a:pt x="1753" y="991"/>
                  </a:lnTo>
                  <a:lnTo>
                    <a:pt x="1753" y="985"/>
                  </a:lnTo>
                  <a:lnTo>
                    <a:pt x="1747" y="985"/>
                  </a:lnTo>
                  <a:lnTo>
                    <a:pt x="1753" y="978"/>
                  </a:lnTo>
                  <a:lnTo>
                    <a:pt x="1747" y="985"/>
                  </a:lnTo>
                  <a:lnTo>
                    <a:pt x="1740" y="985"/>
                  </a:lnTo>
                  <a:lnTo>
                    <a:pt x="1740" y="978"/>
                  </a:lnTo>
                  <a:lnTo>
                    <a:pt x="1734" y="978"/>
                  </a:lnTo>
                  <a:lnTo>
                    <a:pt x="1734" y="972"/>
                  </a:lnTo>
                  <a:lnTo>
                    <a:pt x="1727" y="972"/>
                  </a:lnTo>
                  <a:lnTo>
                    <a:pt x="1734" y="972"/>
                  </a:lnTo>
                  <a:lnTo>
                    <a:pt x="1734" y="965"/>
                  </a:lnTo>
                  <a:lnTo>
                    <a:pt x="1734" y="972"/>
                  </a:lnTo>
                  <a:close/>
                  <a:moveTo>
                    <a:pt x="1851" y="965"/>
                  </a:moveTo>
                  <a:lnTo>
                    <a:pt x="1851" y="972"/>
                  </a:lnTo>
                  <a:lnTo>
                    <a:pt x="1851" y="965"/>
                  </a:lnTo>
                  <a:close/>
                  <a:moveTo>
                    <a:pt x="847" y="959"/>
                  </a:moveTo>
                  <a:lnTo>
                    <a:pt x="847" y="952"/>
                  </a:lnTo>
                  <a:lnTo>
                    <a:pt x="847" y="959"/>
                  </a:lnTo>
                  <a:close/>
                  <a:moveTo>
                    <a:pt x="1773" y="952"/>
                  </a:moveTo>
                  <a:lnTo>
                    <a:pt x="1766" y="959"/>
                  </a:lnTo>
                  <a:lnTo>
                    <a:pt x="1773" y="952"/>
                  </a:lnTo>
                  <a:lnTo>
                    <a:pt x="1773" y="959"/>
                  </a:lnTo>
                  <a:lnTo>
                    <a:pt x="1766" y="959"/>
                  </a:lnTo>
                  <a:lnTo>
                    <a:pt x="1773" y="952"/>
                  </a:lnTo>
                  <a:close/>
                  <a:moveTo>
                    <a:pt x="1884" y="959"/>
                  </a:moveTo>
                  <a:lnTo>
                    <a:pt x="1884" y="952"/>
                  </a:lnTo>
                  <a:lnTo>
                    <a:pt x="1884" y="959"/>
                  </a:lnTo>
                  <a:close/>
                  <a:moveTo>
                    <a:pt x="1727" y="946"/>
                  </a:moveTo>
                  <a:lnTo>
                    <a:pt x="1727" y="952"/>
                  </a:lnTo>
                  <a:lnTo>
                    <a:pt x="1727" y="946"/>
                  </a:lnTo>
                  <a:close/>
                  <a:moveTo>
                    <a:pt x="1890" y="939"/>
                  </a:moveTo>
                  <a:lnTo>
                    <a:pt x="1897" y="939"/>
                  </a:lnTo>
                  <a:lnTo>
                    <a:pt x="1890" y="939"/>
                  </a:lnTo>
                  <a:close/>
                  <a:moveTo>
                    <a:pt x="847" y="939"/>
                  </a:moveTo>
                  <a:lnTo>
                    <a:pt x="847" y="946"/>
                  </a:lnTo>
                  <a:lnTo>
                    <a:pt x="847" y="939"/>
                  </a:lnTo>
                  <a:lnTo>
                    <a:pt x="841" y="939"/>
                  </a:lnTo>
                  <a:lnTo>
                    <a:pt x="847" y="933"/>
                  </a:lnTo>
                  <a:lnTo>
                    <a:pt x="847" y="939"/>
                  </a:lnTo>
                  <a:close/>
                  <a:moveTo>
                    <a:pt x="841" y="933"/>
                  </a:moveTo>
                  <a:lnTo>
                    <a:pt x="834" y="933"/>
                  </a:lnTo>
                  <a:lnTo>
                    <a:pt x="841" y="933"/>
                  </a:lnTo>
                  <a:close/>
                  <a:moveTo>
                    <a:pt x="841" y="933"/>
                  </a:moveTo>
                  <a:lnTo>
                    <a:pt x="841" y="926"/>
                  </a:lnTo>
                  <a:lnTo>
                    <a:pt x="841" y="933"/>
                  </a:lnTo>
                  <a:close/>
                  <a:moveTo>
                    <a:pt x="834" y="926"/>
                  </a:moveTo>
                  <a:lnTo>
                    <a:pt x="828" y="926"/>
                  </a:lnTo>
                  <a:lnTo>
                    <a:pt x="834" y="926"/>
                  </a:lnTo>
                  <a:close/>
                  <a:moveTo>
                    <a:pt x="834" y="926"/>
                  </a:moveTo>
                  <a:lnTo>
                    <a:pt x="828" y="920"/>
                  </a:lnTo>
                  <a:lnTo>
                    <a:pt x="834" y="920"/>
                  </a:lnTo>
                  <a:lnTo>
                    <a:pt x="834" y="926"/>
                  </a:lnTo>
                  <a:close/>
                  <a:moveTo>
                    <a:pt x="795" y="920"/>
                  </a:moveTo>
                  <a:lnTo>
                    <a:pt x="789" y="913"/>
                  </a:lnTo>
                  <a:lnTo>
                    <a:pt x="795" y="913"/>
                  </a:lnTo>
                  <a:lnTo>
                    <a:pt x="795" y="920"/>
                  </a:lnTo>
                  <a:close/>
                  <a:moveTo>
                    <a:pt x="1877" y="907"/>
                  </a:moveTo>
                  <a:lnTo>
                    <a:pt x="1877" y="913"/>
                  </a:lnTo>
                  <a:lnTo>
                    <a:pt x="1877" y="907"/>
                  </a:lnTo>
                  <a:close/>
                  <a:moveTo>
                    <a:pt x="1890" y="907"/>
                  </a:moveTo>
                  <a:lnTo>
                    <a:pt x="1884" y="907"/>
                  </a:lnTo>
                  <a:lnTo>
                    <a:pt x="1890" y="907"/>
                  </a:lnTo>
                  <a:close/>
                  <a:moveTo>
                    <a:pt x="815" y="907"/>
                  </a:moveTo>
                  <a:lnTo>
                    <a:pt x="821" y="907"/>
                  </a:lnTo>
                  <a:lnTo>
                    <a:pt x="821" y="913"/>
                  </a:lnTo>
                  <a:lnTo>
                    <a:pt x="821" y="907"/>
                  </a:lnTo>
                  <a:lnTo>
                    <a:pt x="815" y="907"/>
                  </a:lnTo>
                  <a:close/>
                  <a:moveTo>
                    <a:pt x="782" y="907"/>
                  </a:moveTo>
                  <a:lnTo>
                    <a:pt x="782" y="900"/>
                  </a:lnTo>
                  <a:lnTo>
                    <a:pt x="782" y="907"/>
                  </a:lnTo>
                  <a:close/>
                  <a:moveTo>
                    <a:pt x="1766" y="913"/>
                  </a:moveTo>
                  <a:lnTo>
                    <a:pt x="1773" y="920"/>
                  </a:lnTo>
                  <a:lnTo>
                    <a:pt x="1766" y="920"/>
                  </a:lnTo>
                  <a:lnTo>
                    <a:pt x="1760" y="920"/>
                  </a:lnTo>
                  <a:lnTo>
                    <a:pt x="1753" y="920"/>
                  </a:lnTo>
                  <a:lnTo>
                    <a:pt x="1747" y="920"/>
                  </a:lnTo>
                  <a:lnTo>
                    <a:pt x="1747" y="913"/>
                  </a:lnTo>
                  <a:lnTo>
                    <a:pt x="1740" y="913"/>
                  </a:lnTo>
                  <a:lnTo>
                    <a:pt x="1740" y="907"/>
                  </a:lnTo>
                  <a:lnTo>
                    <a:pt x="1734" y="907"/>
                  </a:lnTo>
                  <a:lnTo>
                    <a:pt x="1727" y="907"/>
                  </a:lnTo>
                  <a:lnTo>
                    <a:pt x="1727" y="900"/>
                  </a:lnTo>
                  <a:lnTo>
                    <a:pt x="1734" y="900"/>
                  </a:lnTo>
                  <a:lnTo>
                    <a:pt x="1740" y="900"/>
                  </a:lnTo>
                  <a:lnTo>
                    <a:pt x="1747" y="900"/>
                  </a:lnTo>
                  <a:lnTo>
                    <a:pt x="1747" y="907"/>
                  </a:lnTo>
                  <a:lnTo>
                    <a:pt x="1753" y="907"/>
                  </a:lnTo>
                  <a:lnTo>
                    <a:pt x="1760" y="907"/>
                  </a:lnTo>
                  <a:lnTo>
                    <a:pt x="1760" y="913"/>
                  </a:lnTo>
                  <a:lnTo>
                    <a:pt x="1766" y="913"/>
                  </a:lnTo>
                  <a:close/>
                  <a:moveTo>
                    <a:pt x="808" y="900"/>
                  </a:moveTo>
                  <a:lnTo>
                    <a:pt x="808" y="893"/>
                  </a:lnTo>
                  <a:lnTo>
                    <a:pt x="808" y="900"/>
                  </a:lnTo>
                  <a:close/>
                  <a:moveTo>
                    <a:pt x="808" y="900"/>
                  </a:moveTo>
                  <a:lnTo>
                    <a:pt x="802" y="900"/>
                  </a:lnTo>
                  <a:lnTo>
                    <a:pt x="802" y="893"/>
                  </a:lnTo>
                  <a:lnTo>
                    <a:pt x="808" y="893"/>
                  </a:lnTo>
                  <a:lnTo>
                    <a:pt x="808" y="900"/>
                  </a:lnTo>
                  <a:close/>
                  <a:moveTo>
                    <a:pt x="815" y="893"/>
                  </a:moveTo>
                  <a:lnTo>
                    <a:pt x="815" y="900"/>
                  </a:lnTo>
                  <a:lnTo>
                    <a:pt x="808" y="893"/>
                  </a:lnTo>
                  <a:lnTo>
                    <a:pt x="815" y="893"/>
                  </a:lnTo>
                  <a:close/>
                  <a:moveTo>
                    <a:pt x="808" y="893"/>
                  </a:moveTo>
                  <a:lnTo>
                    <a:pt x="808" y="900"/>
                  </a:lnTo>
                  <a:lnTo>
                    <a:pt x="808" y="893"/>
                  </a:lnTo>
                  <a:lnTo>
                    <a:pt x="802" y="893"/>
                  </a:lnTo>
                  <a:lnTo>
                    <a:pt x="802" y="887"/>
                  </a:lnTo>
                  <a:lnTo>
                    <a:pt x="808" y="893"/>
                  </a:lnTo>
                  <a:close/>
                  <a:moveTo>
                    <a:pt x="802" y="893"/>
                  </a:moveTo>
                  <a:lnTo>
                    <a:pt x="802" y="887"/>
                  </a:lnTo>
                  <a:lnTo>
                    <a:pt x="802" y="893"/>
                  </a:lnTo>
                  <a:close/>
                  <a:moveTo>
                    <a:pt x="789" y="887"/>
                  </a:moveTo>
                  <a:lnTo>
                    <a:pt x="782" y="887"/>
                  </a:lnTo>
                  <a:lnTo>
                    <a:pt x="789" y="887"/>
                  </a:lnTo>
                  <a:close/>
                  <a:moveTo>
                    <a:pt x="782" y="887"/>
                  </a:moveTo>
                  <a:lnTo>
                    <a:pt x="776" y="887"/>
                  </a:lnTo>
                  <a:lnTo>
                    <a:pt x="782" y="887"/>
                  </a:lnTo>
                  <a:close/>
                  <a:moveTo>
                    <a:pt x="1864" y="887"/>
                  </a:moveTo>
                  <a:lnTo>
                    <a:pt x="1864" y="880"/>
                  </a:lnTo>
                  <a:lnTo>
                    <a:pt x="1864" y="887"/>
                  </a:lnTo>
                  <a:close/>
                  <a:moveTo>
                    <a:pt x="789" y="880"/>
                  </a:moveTo>
                  <a:lnTo>
                    <a:pt x="789" y="887"/>
                  </a:lnTo>
                  <a:lnTo>
                    <a:pt x="782" y="887"/>
                  </a:lnTo>
                  <a:lnTo>
                    <a:pt x="789" y="880"/>
                  </a:lnTo>
                  <a:close/>
                  <a:moveTo>
                    <a:pt x="776" y="887"/>
                  </a:moveTo>
                  <a:lnTo>
                    <a:pt x="782" y="887"/>
                  </a:lnTo>
                  <a:lnTo>
                    <a:pt x="789" y="887"/>
                  </a:lnTo>
                  <a:lnTo>
                    <a:pt x="795" y="887"/>
                  </a:lnTo>
                  <a:lnTo>
                    <a:pt x="795" y="893"/>
                  </a:lnTo>
                  <a:lnTo>
                    <a:pt x="802" y="893"/>
                  </a:lnTo>
                  <a:lnTo>
                    <a:pt x="802" y="900"/>
                  </a:lnTo>
                  <a:lnTo>
                    <a:pt x="808" y="900"/>
                  </a:lnTo>
                  <a:lnTo>
                    <a:pt x="808" y="907"/>
                  </a:lnTo>
                  <a:lnTo>
                    <a:pt x="808" y="913"/>
                  </a:lnTo>
                  <a:lnTo>
                    <a:pt x="815" y="913"/>
                  </a:lnTo>
                  <a:lnTo>
                    <a:pt x="821" y="913"/>
                  </a:lnTo>
                  <a:lnTo>
                    <a:pt x="828" y="920"/>
                  </a:lnTo>
                  <a:lnTo>
                    <a:pt x="828" y="926"/>
                  </a:lnTo>
                  <a:lnTo>
                    <a:pt x="834" y="933"/>
                  </a:lnTo>
                  <a:lnTo>
                    <a:pt x="834" y="926"/>
                  </a:lnTo>
                  <a:lnTo>
                    <a:pt x="834" y="933"/>
                  </a:lnTo>
                  <a:lnTo>
                    <a:pt x="834" y="939"/>
                  </a:lnTo>
                  <a:lnTo>
                    <a:pt x="828" y="939"/>
                  </a:lnTo>
                  <a:lnTo>
                    <a:pt x="828" y="933"/>
                  </a:lnTo>
                  <a:lnTo>
                    <a:pt x="821" y="933"/>
                  </a:lnTo>
                  <a:lnTo>
                    <a:pt x="815" y="933"/>
                  </a:lnTo>
                  <a:lnTo>
                    <a:pt x="808" y="926"/>
                  </a:lnTo>
                  <a:lnTo>
                    <a:pt x="808" y="920"/>
                  </a:lnTo>
                  <a:lnTo>
                    <a:pt x="815" y="920"/>
                  </a:lnTo>
                  <a:lnTo>
                    <a:pt x="808" y="920"/>
                  </a:lnTo>
                  <a:lnTo>
                    <a:pt x="808" y="926"/>
                  </a:lnTo>
                  <a:lnTo>
                    <a:pt x="802" y="920"/>
                  </a:lnTo>
                  <a:lnTo>
                    <a:pt x="802" y="926"/>
                  </a:lnTo>
                  <a:lnTo>
                    <a:pt x="795" y="920"/>
                  </a:lnTo>
                  <a:lnTo>
                    <a:pt x="802" y="920"/>
                  </a:lnTo>
                  <a:lnTo>
                    <a:pt x="795" y="920"/>
                  </a:lnTo>
                  <a:lnTo>
                    <a:pt x="795" y="913"/>
                  </a:lnTo>
                  <a:lnTo>
                    <a:pt x="795" y="920"/>
                  </a:lnTo>
                  <a:lnTo>
                    <a:pt x="795" y="913"/>
                  </a:lnTo>
                  <a:lnTo>
                    <a:pt x="789" y="913"/>
                  </a:lnTo>
                  <a:lnTo>
                    <a:pt x="782" y="913"/>
                  </a:lnTo>
                  <a:lnTo>
                    <a:pt x="782" y="907"/>
                  </a:lnTo>
                  <a:lnTo>
                    <a:pt x="789" y="907"/>
                  </a:lnTo>
                  <a:lnTo>
                    <a:pt x="795" y="907"/>
                  </a:lnTo>
                  <a:lnTo>
                    <a:pt x="789" y="907"/>
                  </a:lnTo>
                  <a:lnTo>
                    <a:pt x="782" y="907"/>
                  </a:lnTo>
                  <a:lnTo>
                    <a:pt x="782" y="900"/>
                  </a:lnTo>
                  <a:lnTo>
                    <a:pt x="776" y="900"/>
                  </a:lnTo>
                  <a:lnTo>
                    <a:pt x="769" y="900"/>
                  </a:lnTo>
                  <a:lnTo>
                    <a:pt x="769" y="893"/>
                  </a:lnTo>
                  <a:lnTo>
                    <a:pt x="769" y="900"/>
                  </a:lnTo>
                  <a:lnTo>
                    <a:pt x="763" y="900"/>
                  </a:lnTo>
                  <a:lnTo>
                    <a:pt x="763" y="893"/>
                  </a:lnTo>
                  <a:lnTo>
                    <a:pt x="769" y="893"/>
                  </a:lnTo>
                  <a:lnTo>
                    <a:pt x="763" y="893"/>
                  </a:lnTo>
                  <a:lnTo>
                    <a:pt x="763" y="887"/>
                  </a:lnTo>
                  <a:lnTo>
                    <a:pt x="769" y="887"/>
                  </a:lnTo>
                  <a:lnTo>
                    <a:pt x="769" y="893"/>
                  </a:lnTo>
                  <a:lnTo>
                    <a:pt x="769" y="887"/>
                  </a:lnTo>
                  <a:lnTo>
                    <a:pt x="763" y="887"/>
                  </a:lnTo>
                  <a:lnTo>
                    <a:pt x="769" y="887"/>
                  </a:lnTo>
                  <a:lnTo>
                    <a:pt x="763" y="887"/>
                  </a:lnTo>
                  <a:lnTo>
                    <a:pt x="756" y="887"/>
                  </a:lnTo>
                  <a:lnTo>
                    <a:pt x="756" y="880"/>
                  </a:lnTo>
                  <a:lnTo>
                    <a:pt x="763" y="880"/>
                  </a:lnTo>
                  <a:lnTo>
                    <a:pt x="769" y="880"/>
                  </a:lnTo>
                  <a:lnTo>
                    <a:pt x="776" y="887"/>
                  </a:lnTo>
                  <a:close/>
                  <a:moveTo>
                    <a:pt x="1858" y="867"/>
                  </a:moveTo>
                  <a:lnTo>
                    <a:pt x="1864" y="867"/>
                  </a:lnTo>
                  <a:lnTo>
                    <a:pt x="1864" y="861"/>
                  </a:lnTo>
                  <a:lnTo>
                    <a:pt x="1864" y="867"/>
                  </a:lnTo>
                  <a:lnTo>
                    <a:pt x="1864" y="861"/>
                  </a:lnTo>
                  <a:lnTo>
                    <a:pt x="1864" y="867"/>
                  </a:lnTo>
                  <a:lnTo>
                    <a:pt x="1858" y="867"/>
                  </a:lnTo>
                  <a:lnTo>
                    <a:pt x="1858" y="874"/>
                  </a:lnTo>
                  <a:lnTo>
                    <a:pt x="1864" y="874"/>
                  </a:lnTo>
                  <a:lnTo>
                    <a:pt x="1858" y="874"/>
                  </a:lnTo>
                  <a:lnTo>
                    <a:pt x="1858" y="880"/>
                  </a:lnTo>
                  <a:lnTo>
                    <a:pt x="1858" y="887"/>
                  </a:lnTo>
                  <a:lnTo>
                    <a:pt x="1851" y="887"/>
                  </a:lnTo>
                  <a:lnTo>
                    <a:pt x="1851" y="893"/>
                  </a:lnTo>
                  <a:lnTo>
                    <a:pt x="1845" y="900"/>
                  </a:lnTo>
                  <a:lnTo>
                    <a:pt x="1845" y="907"/>
                  </a:lnTo>
                  <a:lnTo>
                    <a:pt x="1845" y="913"/>
                  </a:lnTo>
                  <a:lnTo>
                    <a:pt x="1845" y="907"/>
                  </a:lnTo>
                  <a:lnTo>
                    <a:pt x="1851" y="907"/>
                  </a:lnTo>
                  <a:lnTo>
                    <a:pt x="1851" y="900"/>
                  </a:lnTo>
                  <a:lnTo>
                    <a:pt x="1858" y="893"/>
                  </a:lnTo>
                  <a:lnTo>
                    <a:pt x="1858" y="900"/>
                  </a:lnTo>
                  <a:lnTo>
                    <a:pt x="1864" y="900"/>
                  </a:lnTo>
                  <a:lnTo>
                    <a:pt x="1858" y="907"/>
                  </a:lnTo>
                  <a:lnTo>
                    <a:pt x="1858" y="913"/>
                  </a:lnTo>
                  <a:lnTo>
                    <a:pt x="1864" y="913"/>
                  </a:lnTo>
                  <a:lnTo>
                    <a:pt x="1871" y="913"/>
                  </a:lnTo>
                  <a:lnTo>
                    <a:pt x="1871" y="920"/>
                  </a:lnTo>
                  <a:lnTo>
                    <a:pt x="1864" y="920"/>
                  </a:lnTo>
                  <a:lnTo>
                    <a:pt x="1871" y="920"/>
                  </a:lnTo>
                  <a:lnTo>
                    <a:pt x="1864" y="920"/>
                  </a:lnTo>
                  <a:lnTo>
                    <a:pt x="1871" y="920"/>
                  </a:lnTo>
                  <a:lnTo>
                    <a:pt x="1871" y="913"/>
                  </a:lnTo>
                  <a:lnTo>
                    <a:pt x="1877" y="913"/>
                  </a:lnTo>
                  <a:lnTo>
                    <a:pt x="1884" y="913"/>
                  </a:lnTo>
                  <a:lnTo>
                    <a:pt x="1877" y="913"/>
                  </a:lnTo>
                  <a:lnTo>
                    <a:pt x="1884" y="913"/>
                  </a:lnTo>
                  <a:lnTo>
                    <a:pt x="1890" y="913"/>
                  </a:lnTo>
                  <a:lnTo>
                    <a:pt x="1897" y="913"/>
                  </a:lnTo>
                  <a:lnTo>
                    <a:pt x="1897" y="920"/>
                  </a:lnTo>
                  <a:lnTo>
                    <a:pt x="1890" y="920"/>
                  </a:lnTo>
                  <a:lnTo>
                    <a:pt x="1890" y="926"/>
                  </a:lnTo>
                  <a:lnTo>
                    <a:pt x="1884" y="926"/>
                  </a:lnTo>
                  <a:lnTo>
                    <a:pt x="1890" y="926"/>
                  </a:lnTo>
                  <a:lnTo>
                    <a:pt x="1890" y="933"/>
                  </a:lnTo>
                  <a:lnTo>
                    <a:pt x="1890" y="926"/>
                  </a:lnTo>
                  <a:lnTo>
                    <a:pt x="1897" y="926"/>
                  </a:lnTo>
                  <a:lnTo>
                    <a:pt x="1890" y="933"/>
                  </a:lnTo>
                  <a:lnTo>
                    <a:pt x="1897" y="933"/>
                  </a:lnTo>
                  <a:lnTo>
                    <a:pt x="1903" y="933"/>
                  </a:lnTo>
                  <a:lnTo>
                    <a:pt x="1903" y="926"/>
                  </a:lnTo>
                  <a:lnTo>
                    <a:pt x="1903" y="933"/>
                  </a:lnTo>
                  <a:lnTo>
                    <a:pt x="1897" y="939"/>
                  </a:lnTo>
                  <a:lnTo>
                    <a:pt x="1897" y="933"/>
                  </a:lnTo>
                  <a:lnTo>
                    <a:pt x="1897" y="939"/>
                  </a:lnTo>
                  <a:lnTo>
                    <a:pt x="1890" y="939"/>
                  </a:lnTo>
                  <a:lnTo>
                    <a:pt x="1890" y="946"/>
                  </a:lnTo>
                  <a:lnTo>
                    <a:pt x="1897" y="946"/>
                  </a:lnTo>
                  <a:lnTo>
                    <a:pt x="1890" y="946"/>
                  </a:lnTo>
                  <a:lnTo>
                    <a:pt x="1890" y="952"/>
                  </a:lnTo>
                  <a:lnTo>
                    <a:pt x="1890" y="946"/>
                  </a:lnTo>
                  <a:lnTo>
                    <a:pt x="1890" y="952"/>
                  </a:lnTo>
                  <a:lnTo>
                    <a:pt x="1897" y="952"/>
                  </a:lnTo>
                  <a:lnTo>
                    <a:pt x="1897" y="946"/>
                  </a:lnTo>
                  <a:lnTo>
                    <a:pt x="1903" y="946"/>
                  </a:lnTo>
                  <a:lnTo>
                    <a:pt x="1903" y="939"/>
                  </a:lnTo>
                  <a:lnTo>
                    <a:pt x="1903" y="946"/>
                  </a:lnTo>
                  <a:lnTo>
                    <a:pt x="1903" y="952"/>
                  </a:lnTo>
                  <a:lnTo>
                    <a:pt x="1897" y="952"/>
                  </a:lnTo>
                  <a:lnTo>
                    <a:pt x="1903" y="959"/>
                  </a:lnTo>
                  <a:lnTo>
                    <a:pt x="1903" y="952"/>
                  </a:lnTo>
                  <a:lnTo>
                    <a:pt x="1903" y="946"/>
                  </a:lnTo>
                  <a:lnTo>
                    <a:pt x="1910" y="952"/>
                  </a:lnTo>
                  <a:lnTo>
                    <a:pt x="1910" y="959"/>
                  </a:lnTo>
                  <a:lnTo>
                    <a:pt x="1903" y="959"/>
                  </a:lnTo>
                  <a:lnTo>
                    <a:pt x="1903" y="965"/>
                  </a:lnTo>
                  <a:lnTo>
                    <a:pt x="1903" y="972"/>
                  </a:lnTo>
                  <a:lnTo>
                    <a:pt x="1897" y="972"/>
                  </a:lnTo>
                  <a:lnTo>
                    <a:pt x="1890" y="972"/>
                  </a:lnTo>
                  <a:lnTo>
                    <a:pt x="1897" y="965"/>
                  </a:lnTo>
                  <a:lnTo>
                    <a:pt x="1890" y="965"/>
                  </a:lnTo>
                  <a:lnTo>
                    <a:pt x="1897" y="965"/>
                  </a:lnTo>
                  <a:lnTo>
                    <a:pt x="1890" y="965"/>
                  </a:lnTo>
                  <a:lnTo>
                    <a:pt x="1890" y="972"/>
                  </a:lnTo>
                  <a:lnTo>
                    <a:pt x="1884" y="972"/>
                  </a:lnTo>
                  <a:lnTo>
                    <a:pt x="1884" y="965"/>
                  </a:lnTo>
                  <a:lnTo>
                    <a:pt x="1890" y="959"/>
                  </a:lnTo>
                  <a:lnTo>
                    <a:pt x="1890" y="952"/>
                  </a:lnTo>
                  <a:lnTo>
                    <a:pt x="1890" y="946"/>
                  </a:lnTo>
                  <a:lnTo>
                    <a:pt x="1884" y="946"/>
                  </a:lnTo>
                  <a:lnTo>
                    <a:pt x="1884" y="952"/>
                  </a:lnTo>
                  <a:lnTo>
                    <a:pt x="1877" y="959"/>
                  </a:lnTo>
                  <a:lnTo>
                    <a:pt x="1877" y="952"/>
                  </a:lnTo>
                  <a:lnTo>
                    <a:pt x="1884" y="952"/>
                  </a:lnTo>
                  <a:lnTo>
                    <a:pt x="1877" y="952"/>
                  </a:lnTo>
                  <a:lnTo>
                    <a:pt x="1877" y="959"/>
                  </a:lnTo>
                  <a:lnTo>
                    <a:pt x="1871" y="959"/>
                  </a:lnTo>
                  <a:lnTo>
                    <a:pt x="1871" y="965"/>
                  </a:lnTo>
                  <a:lnTo>
                    <a:pt x="1864" y="972"/>
                  </a:lnTo>
                  <a:lnTo>
                    <a:pt x="1864" y="965"/>
                  </a:lnTo>
                  <a:lnTo>
                    <a:pt x="1864" y="972"/>
                  </a:lnTo>
                  <a:lnTo>
                    <a:pt x="1858" y="972"/>
                  </a:lnTo>
                  <a:lnTo>
                    <a:pt x="1858" y="965"/>
                  </a:lnTo>
                  <a:lnTo>
                    <a:pt x="1864" y="965"/>
                  </a:lnTo>
                  <a:lnTo>
                    <a:pt x="1864" y="959"/>
                  </a:lnTo>
                  <a:lnTo>
                    <a:pt x="1871" y="959"/>
                  </a:lnTo>
                  <a:lnTo>
                    <a:pt x="1871" y="952"/>
                  </a:lnTo>
                  <a:lnTo>
                    <a:pt x="1877" y="952"/>
                  </a:lnTo>
                  <a:lnTo>
                    <a:pt x="1871" y="952"/>
                  </a:lnTo>
                  <a:lnTo>
                    <a:pt x="1871" y="946"/>
                  </a:lnTo>
                  <a:lnTo>
                    <a:pt x="1871" y="952"/>
                  </a:lnTo>
                  <a:lnTo>
                    <a:pt x="1864" y="952"/>
                  </a:lnTo>
                  <a:lnTo>
                    <a:pt x="1864" y="959"/>
                  </a:lnTo>
                  <a:lnTo>
                    <a:pt x="1864" y="952"/>
                  </a:lnTo>
                  <a:lnTo>
                    <a:pt x="1858" y="952"/>
                  </a:lnTo>
                  <a:lnTo>
                    <a:pt x="1858" y="959"/>
                  </a:lnTo>
                  <a:lnTo>
                    <a:pt x="1858" y="952"/>
                  </a:lnTo>
                  <a:lnTo>
                    <a:pt x="1864" y="952"/>
                  </a:lnTo>
                  <a:lnTo>
                    <a:pt x="1858" y="952"/>
                  </a:lnTo>
                  <a:lnTo>
                    <a:pt x="1858" y="959"/>
                  </a:lnTo>
                  <a:lnTo>
                    <a:pt x="1858" y="952"/>
                  </a:lnTo>
                  <a:lnTo>
                    <a:pt x="1864" y="952"/>
                  </a:lnTo>
                  <a:lnTo>
                    <a:pt x="1858" y="952"/>
                  </a:lnTo>
                  <a:lnTo>
                    <a:pt x="1858" y="946"/>
                  </a:lnTo>
                  <a:lnTo>
                    <a:pt x="1864" y="946"/>
                  </a:lnTo>
                  <a:lnTo>
                    <a:pt x="1858" y="946"/>
                  </a:lnTo>
                  <a:lnTo>
                    <a:pt x="1858" y="952"/>
                  </a:lnTo>
                  <a:lnTo>
                    <a:pt x="1858" y="946"/>
                  </a:lnTo>
                  <a:lnTo>
                    <a:pt x="1858" y="952"/>
                  </a:lnTo>
                  <a:lnTo>
                    <a:pt x="1851" y="952"/>
                  </a:lnTo>
                  <a:lnTo>
                    <a:pt x="1858" y="952"/>
                  </a:lnTo>
                  <a:lnTo>
                    <a:pt x="1851" y="952"/>
                  </a:lnTo>
                  <a:lnTo>
                    <a:pt x="1845" y="952"/>
                  </a:lnTo>
                  <a:lnTo>
                    <a:pt x="1838" y="952"/>
                  </a:lnTo>
                  <a:lnTo>
                    <a:pt x="1832" y="952"/>
                  </a:lnTo>
                  <a:lnTo>
                    <a:pt x="1825" y="952"/>
                  </a:lnTo>
                  <a:lnTo>
                    <a:pt x="1819" y="952"/>
                  </a:lnTo>
                  <a:lnTo>
                    <a:pt x="1812" y="952"/>
                  </a:lnTo>
                  <a:lnTo>
                    <a:pt x="1806" y="952"/>
                  </a:lnTo>
                  <a:lnTo>
                    <a:pt x="1806" y="946"/>
                  </a:lnTo>
                  <a:lnTo>
                    <a:pt x="1812" y="939"/>
                  </a:lnTo>
                  <a:lnTo>
                    <a:pt x="1819" y="939"/>
                  </a:lnTo>
                  <a:lnTo>
                    <a:pt x="1819" y="933"/>
                  </a:lnTo>
                  <a:lnTo>
                    <a:pt x="1812" y="933"/>
                  </a:lnTo>
                  <a:lnTo>
                    <a:pt x="1806" y="933"/>
                  </a:lnTo>
                  <a:lnTo>
                    <a:pt x="1812" y="933"/>
                  </a:lnTo>
                  <a:lnTo>
                    <a:pt x="1812" y="926"/>
                  </a:lnTo>
                  <a:lnTo>
                    <a:pt x="1812" y="933"/>
                  </a:lnTo>
                  <a:lnTo>
                    <a:pt x="1819" y="933"/>
                  </a:lnTo>
                  <a:lnTo>
                    <a:pt x="1819" y="926"/>
                  </a:lnTo>
                  <a:lnTo>
                    <a:pt x="1819" y="920"/>
                  </a:lnTo>
                  <a:lnTo>
                    <a:pt x="1825" y="920"/>
                  </a:lnTo>
                  <a:lnTo>
                    <a:pt x="1825" y="926"/>
                  </a:lnTo>
                  <a:lnTo>
                    <a:pt x="1825" y="920"/>
                  </a:lnTo>
                  <a:lnTo>
                    <a:pt x="1832" y="920"/>
                  </a:lnTo>
                  <a:lnTo>
                    <a:pt x="1825" y="920"/>
                  </a:lnTo>
                  <a:lnTo>
                    <a:pt x="1832" y="920"/>
                  </a:lnTo>
                  <a:lnTo>
                    <a:pt x="1825" y="920"/>
                  </a:lnTo>
                  <a:lnTo>
                    <a:pt x="1825" y="913"/>
                  </a:lnTo>
                  <a:lnTo>
                    <a:pt x="1825" y="907"/>
                  </a:lnTo>
                  <a:lnTo>
                    <a:pt x="1825" y="913"/>
                  </a:lnTo>
                  <a:lnTo>
                    <a:pt x="1832" y="913"/>
                  </a:lnTo>
                  <a:lnTo>
                    <a:pt x="1825" y="907"/>
                  </a:lnTo>
                  <a:lnTo>
                    <a:pt x="1832" y="900"/>
                  </a:lnTo>
                  <a:lnTo>
                    <a:pt x="1832" y="893"/>
                  </a:lnTo>
                  <a:lnTo>
                    <a:pt x="1838" y="887"/>
                  </a:lnTo>
                  <a:lnTo>
                    <a:pt x="1838" y="880"/>
                  </a:lnTo>
                  <a:lnTo>
                    <a:pt x="1845" y="880"/>
                  </a:lnTo>
                  <a:lnTo>
                    <a:pt x="1845" y="874"/>
                  </a:lnTo>
                  <a:lnTo>
                    <a:pt x="1845" y="867"/>
                  </a:lnTo>
                  <a:lnTo>
                    <a:pt x="1851" y="867"/>
                  </a:lnTo>
                  <a:lnTo>
                    <a:pt x="1858" y="867"/>
                  </a:lnTo>
                  <a:lnTo>
                    <a:pt x="1858" y="861"/>
                  </a:lnTo>
                  <a:lnTo>
                    <a:pt x="1858" y="867"/>
                  </a:lnTo>
                  <a:close/>
                  <a:moveTo>
                    <a:pt x="5430" y="867"/>
                  </a:moveTo>
                  <a:lnTo>
                    <a:pt x="5437" y="867"/>
                  </a:lnTo>
                  <a:lnTo>
                    <a:pt x="5430" y="867"/>
                  </a:lnTo>
                  <a:lnTo>
                    <a:pt x="5424" y="867"/>
                  </a:lnTo>
                  <a:lnTo>
                    <a:pt x="5424" y="861"/>
                  </a:lnTo>
                  <a:lnTo>
                    <a:pt x="5430" y="861"/>
                  </a:lnTo>
                  <a:lnTo>
                    <a:pt x="5430" y="867"/>
                  </a:lnTo>
                  <a:close/>
                  <a:moveTo>
                    <a:pt x="763" y="867"/>
                  </a:moveTo>
                  <a:lnTo>
                    <a:pt x="763" y="861"/>
                  </a:lnTo>
                  <a:lnTo>
                    <a:pt x="763" y="867"/>
                  </a:lnTo>
                  <a:close/>
                  <a:moveTo>
                    <a:pt x="26" y="861"/>
                  </a:moveTo>
                  <a:lnTo>
                    <a:pt x="32" y="854"/>
                  </a:lnTo>
                  <a:lnTo>
                    <a:pt x="32" y="861"/>
                  </a:lnTo>
                  <a:lnTo>
                    <a:pt x="26" y="861"/>
                  </a:lnTo>
                  <a:close/>
                  <a:moveTo>
                    <a:pt x="32" y="861"/>
                  </a:moveTo>
                  <a:lnTo>
                    <a:pt x="32" y="854"/>
                  </a:lnTo>
                  <a:lnTo>
                    <a:pt x="32" y="861"/>
                  </a:lnTo>
                  <a:close/>
                  <a:moveTo>
                    <a:pt x="6" y="861"/>
                  </a:moveTo>
                  <a:lnTo>
                    <a:pt x="0" y="861"/>
                  </a:lnTo>
                  <a:lnTo>
                    <a:pt x="6" y="861"/>
                  </a:lnTo>
                  <a:lnTo>
                    <a:pt x="0" y="861"/>
                  </a:lnTo>
                  <a:lnTo>
                    <a:pt x="0" y="854"/>
                  </a:lnTo>
                  <a:lnTo>
                    <a:pt x="6" y="854"/>
                  </a:lnTo>
                  <a:lnTo>
                    <a:pt x="6" y="861"/>
                  </a:lnTo>
                  <a:close/>
                  <a:moveTo>
                    <a:pt x="19" y="861"/>
                  </a:moveTo>
                  <a:lnTo>
                    <a:pt x="13" y="861"/>
                  </a:lnTo>
                  <a:lnTo>
                    <a:pt x="6" y="861"/>
                  </a:lnTo>
                  <a:lnTo>
                    <a:pt x="13" y="861"/>
                  </a:lnTo>
                  <a:lnTo>
                    <a:pt x="13" y="854"/>
                  </a:lnTo>
                  <a:lnTo>
                    <a:pt x="19" y="854"/>
                  </a:lnTo>
                  <a:lnTo>
                    <a:pt x="19" y="861"/>
                  </a:lnTo>
                  <a:close/>
                  <a:moveTo>
                    <a:pt x="26" y="854"/>
                  </a:moveTo>
                  <a:lnTo>
                    <a:pt x="26" y="861"/>
                  </a:lnTo>
                  <a:lnTo>
                    <a:pt x="19" y="861"/>
                  </a:lnTo>
                  <a:lnTo>
                    <a:pt x="19" y="854"/>
                  </a:lnTo>
                  <a:lnTo>
                    <a:pt x="26" y="854"/>
                  </a:lnTo>
                  <a:close/>
                  <a:moveTo>
                    <a:pt x="5424" y="854"/>
                  </a:moveTo>
                  <a:lnTo>
                    <a:pt x="5417" y="854"/>
                  </a:lnTo>
                  <a:lnTo>
                    <a:pt x="5424" y="854"/>
                  </a:lnTo>
                  <a:close/>
                  <a:moveTo>
                    <a:pt x="763" y="861"/>
                  </a:moveTo>
                  <a:lnTo>
                    <a:pt x="763" y="854"/>
                  </a:lnTo>
                  <a:lnTo>
                    <a:pt x="763" y="861"/>
                  </a:lnTo>
                  <a:close/>
                  <a:moveTo>
                    <a:pt x="1506" y="854"/>
                  </a:moveTo>
                  <a:lnTo>
                    <a:pt x="1499" y="854"/>
                  </a:lnTo>
                  <a:lnTo>
                    <a:pt x="1506" y="854"/>
                  </a:lnTo>
                  <a:close/>
                  <a:moveTo>
                    <a:pt x="5411" y="854"/>
                  </a:moveTo>
                  <a:lnTo>
                    <a:pt x="5404" y="854"/>
                  </a:lnTo>
                  <a:lnTo>
                    <a:pt x="5404" y="861"/>
                  </a:lnTo>
                  <a:lnTo>
                    <a:pt x="5404" y="854"/>
                  </a:lnTo>
                  <a:lnTo>
                    <a:pt x="5411" y="854"/>
                  </a:lnTo>
                  <a:close/>
                  <a:moveTo>
                    <a:pt x="72" y="854"/>
                  </a:moveTo>
                  <a:lnTo>
                    <a:pt x="78" y="854"/>
                  </a:lnTo>
                  <a:lnTo>
                    <a:pt x="72" y="854"/>
                  </a:lnTo>
                  <a:lnTo>
                    <a:pt x="65" y="854"/>
                  </a:lnTo>
                  <a:lnTo>
                    <a:pt x="72" y="854"/>
                  </a:lnTo>
                  <a:close/>
                  <a:moveTo>
                    <a:pt x="763" y="854"/>
                  </a:moveTo>
                  <a:lnTo>
                    <a:pt x="763" y="848"/>
                  </a:lnTo>
                  <a:lnTo>
                    <a:pt x="763" y="854"/>
                  </a:lnTo>
                  <a:close/>
                  <a:moveTo>
                    <a:pt x="763" y="854"/>
                  </a:moveTo>
                  <a:lnTo>
                    <a:pt x="756" y="854"/>
                  </a:lnTo>
                  <a:lnTo>
                    <a:pt x="763" y="848"/>
                  </a:lnTo>
                  <a:lnTo>
                    <a:pt x="763" y="854"/>
                  </a:lnTo>
                  <a:close/>
                  <a:moveTo>
                    <a:pt x="756" y="854"/>
                  </a:moveTo>
                  <a:lnTo>
                    <a:pt x="756" y="848"/>
                  </a:lnTo>
                  <a:lnTo>
                    <a:pt x="763" y="848"/>
                  </a:lnTo>
                  <a:lnTo>
                    <a:pt x="756" y="854"/>
                  </a:lnTo>
                  <a:close/>
                  <a:moveTo>
                    <a:pt x="85" y="848"/>
                  </a:moveTo>
                  <a:lnTo>
                    <a:pt x="91" y="848"/>
                  </a:lnTo>
                  <a:lnTo>
                    <a:pt x="85" y="848"/>
                  </a:lnTo>
                  <a:close/>
                  <a:moveTo>
                    <a:pt x="65" y="848"/>
                  </a:moveTo>
                  <a:lnTo>
                    <a:pt x="65" y="854"/>
                  </a:lnTo>
                  <a:lnTo>
                    <a:pt x="59" y="854"/>
                  </a:lnTo>
                  <a:lnTo>
                    <a:pt x="52" y="854"/>
                  </a:lnTo>
                  <a:lnTo>
                    <a:pt x="45" y="854"/>
                  </a:lnTo>
                  <a:lnTo>
                    <a:pt x="52" y="854"/>
                  </a:lnTo>
                  <a:lnTo>
                    <a:pt x="59" y="854"/>
                  </a:lnTo>
                  <a:lnTo>
                    <a:pt x="59" y="848"/>
                  </a:lnTo>
                  <a:lnTo>
                    <a:pt x="65" y="848"/>
                  </a:lnTo>
                  <a:close/>
                  <a:moveTo>
                    <a:pt x="769" y="854"/>
                  </a:moveTo>
                  <a:lnTo>
                    <a:pt x="763" y="854"/>
                  </a:lnTo>
                  <a:lnTo>
                    <a:pt x="769" y="848"/>
                  </a:lnTo>
                  <a:lnTo>
                    <a:pt x="776" y="848"/>
                  </a:lnTo>
                  <a:lnTo>
                    <a:pt x="769" y="848"/>
                  </a:lnTo>
                  <a:lnTo>
                    <a:pt x="769" y="854"/>
                  </a:lnTo>
                  <a:close/>
                  <a:moveTo>
                    <a:pt x="756" y="848"/>
                  </a:moveTo>
                  <a:lnTo>
                    <a:pt x="750" y="848"/>
                  </a:lnTo>
                  <a:lnTo>
                    <a:pt x="750" y="841"/>
                  </a:lnTo>
                  <a:lnTo>
                    <a:pt x="756" y="841"/>
                  </a:lnTo>
                  <a:lnTo>
                    <a:pt x="756" y="848"/>
                  </a:lnTo>
                  <a:close/>
                  <a:moveTo>
                    <a:pt x="5345" y="841"/>
                  </a:moveTo>
                  <a:lnTo>
                    <a:pt x="5345" y="848"/>
                  </a:lnTo>
                  <a:lnTo>
                    <a:pt x="5339" y="848"/>
                  </a:lnTo>
                  <a:lnTo>
                    <a:pt x="5345" y="848"/>
                  </a:lnTo>
                  <a:lnTo>
                    <a:pt x="5345" y="841"/>
                  </a:lnTo>
                  <a:close/>
                  <a:moveTo>
                    <a:pt x="756" y="841"/>
                  </a:moveTo>
                  <a:lnTo>
                    <a:pt x="756" y="848"/>
                  </a:lnTo>
                  <a:lnTo>
                    <a:pt x="756" y="841"/>
                  </a:lnTo>
                  <a:lnTo>
                    <a:pt x="750" y="841"/>
                  </a:lnTo>
                  <a:lnTo>
                    <a:pt x="756" y="841"/>
                  </a:lnTo>
                  <a:close/>
                  <a:moveTo>
                    <a:pt x="117" y="841"/>
                  </a:moveTo>
                  <a:lnTo>
                    <a:pt x="111" y="841"/>
                  </a:lnTo>
                  <a:lnTo>
                    <a:pt x="117" y="841"/>
                  </a:lnTo>
                  <a:close/>
                  <a:moveTo>
                    <a:pt x="710" y="841"/>
                  </a:moveTo>
                  <a:lnTo>
                    <a:pt x="704" y="841"/>
                  </a:lnTo>
                  <a:lnTo>
                    <a:pt x="710" y="835"/>
                  </a:lnTo>
                  <a:lnTo>
                    <a:pt x="710" y="841"/>
                  </a:lnTo>
                  <a:close/>
                  <a:moveTo>
                    <a:pt x="756" y="848"/>
                  </a:moveTo>
                  <a:lnTo>
                    <a:pt x="756" y="841"/>
                  </a:lnTo>
                  <a:lnTo>
                    <a:pt x="756" y="835"/>
                  </a:lnTo>
                  <a:lnTo>
                    <a:pt x="756" y="841"/>
                  </a:lnTo>
                  <a:lnTo>
                    <a:pt x="756" y="848"/>
                  </a:lnTo>
                  <a:close/>
                  <a:moveTo>
                    <a:pt x="763" y="841"/>
                  </a:moveTo>
                  <a:lnTo>
                    <a:pt x="756" y="841"/>
                  </a:lnTo>
                  <a:lnTo>
                    <a:pt x="756" y="835"/>
                  </a:lnTo>
                  <a:lnTo>
                    <a:pt x="763" y="835"/>
                  </a:lnTo>
                  <a:lnTo>
                    <a:pt x="763" y="841"/>
                  </a:lnTo>
                  <a:close/>
                  <a:moveTo>
                    <a:pt x="750" y="841"/>
                  </a:moveTo>
                  <a:lnTo>
                    <a:pt x="743" y="841"/>
                  </a:lnTo>
                  <a:lnTo>
                    <a:pt x="743" y="835"/>
                  </a:lnTo>
                  <a:lnTo>
                    <a:pt x="750" y="835"/>
                  </a:lnTo>
                  <a:lnTo>
                    <a:pt x="750" y="841"/>
                  </a:lnTo>
                  <a:close/>
                  <a:moveTo>
                    <a:pt x="756" y="841"/>
                  </a:moveTo>
                  <a:lnTo>
                    <a:pt x="756" y="835"/>
                  </a:lnTo>
                  <a:lnTo>
                    <a:pt x="756" y="841"/>
                  </a:lnTo>
                  <a:close/>
                  <a:moveTo>
                    <a:pt x="130" y="835"/>
                  </a:moveTo>
                  <a:lnTo>
                    <a:pt x="124" y="835"/>
                  </a:lnTo>
                  <a:lnTo>
                    <a:pt x="130" y="835"/>
                  </a:lnTo>
                  <a:close/>
                  <a:moveTo>
                    <a:pt x="5339" y="835"/>
                  </a:moveTo>
                  <a:lnTo>
                    <a:pt x="5345" y="835"/>
                  </a:lnTo>
                  <a:lnTo>
                    <a:pt x="5339" y="835"/>
                  </a:lnTo>
                  <a:lnTo>
                    <a:pt x="5332" y="835"/>
                  </a:lnTo>
                  <a:lnTo>
                    <a:pt x="5326" y="835"/>
                  </a:lnTo>
                  <a:lnTo>
                    <a:pt x="5332" y="835"/>
                  </a:lnTo>
                  <a:lnTo>
                    <a:pt x="5332" y="828"/>
                  </a:lnTo>
                  <a:lnTo>
                    <a:pt x="5332" y="835"/>
                  </a:lnTo>
                  <a:lnTo>
                    <a:pt x="5339" y="835"/>
                  </a:lnTo>
                  <a:close/>
                  <a:moveTo>
                    <a:pt x="743" y="828"/>
                  </a:moveTo>
                  <a:lnTo>
                    <a:pt x="743" y="835"/>
                  </a:lnTo>
                  <a:lnTo>
                    <a:pt x="743" y="828"/>
                  </a:lnTo>
                  <a:close/>
                  <a:moveTo>
                    <a:pt x="1480" y="835"/>
                  </a:moveTo>
                  <a:lnTo>
                    <a:pt x="1480" y="841"/>
                  </a:lnTo>
                  <a:lnTo>
                    <a:pt x="1480" y="835"/>
                  </a:lnTo>
                  <a:lnTo>
                    <a:pt x="1473" y="835"/>
                  </a:lnTo>
                  <a:lnTo>
                    <a:pt x="1467" y="835"/>
                  </a:lnTo>
                  <a:lnTo>
                    <a:pt x="1460" y="835"/>
                  </a:lnTo>
                  <a:lnTo>
                    <a:pt x="1460" y="828"/>
                  </a:lnTo>
                  <a:lnTo>
                    <a:pt x="1467" y="828"/>
                  </a:lnTo>
                  <a:lnTo>
                    <a:pt x="1473" y="828"/>
                  </a:lnTo>
                  <a:lnTo>
                    <a:pt x="1480" y="828"/>
                  </a:lnTo>
                  <a:lnTo>
                    <a:pt x="1480" y="835"/>
                  </a:lnTo>
                  <a:close/>
                  <a:moveTo>
                    <a:pt x="704" y="828"/>
                  </a:moveTo>
                  <a:lnTo>
                    <a:pt x="710" y="828"/>
                  </a:lnTo>
                  <a:lnTo>
                    <a:pt x="704" y="828"/>
                  </a:lnTo>
                  <a:lnTo>
                    <a:pt x="704" y="835"/>
                  </a:lnTo>
                  <a:lnTo>
                    <a:pt x="704" y="828"/>
                  </a:lnTo>
                  <a:lnTo>
                    <a:pt x="710" y="835"/>
                  </a:lnTo>
                  <a:lnTo>
                    <a:pt x="704" y="835"/>
                  </a:lnTo>
                  <a:lnTo>
                    <a:pt x="704" y="841"/>
                  </a:lnTo>
                  <a:lnTo>
                    <a:pt x="710" y="841"/>
                  </a:lnTo>
                  <a:lnTo>
                    <a:pt x="710" y="848"/>
                  </a:lnTo>
                  <a:lnTo>
                    <a:pt x="717" y="848"/>
                  </a:lnTo>
                  <a:lnTo>
                    <a:pt x="710" y="848"/>
                  </a:lnTo>
                  <a:lnTo>
                    <a:pt x="717" y="848"/>
                  </a:lnTo>
                  <a:lnTo>
                    <a:pt x="717" y="854"/>
                  </a:lnTo>
                  <a:lnTo>
                    <a:pt x="710" y="854"/>
                  </a:lnTo>
                  <a:lnTo>
                    <a:pt x="710" y="848"/>
                  </a:lnTo>
                  <a:lnTo>
                    <a:pt x="710" y="841"/>
                  </a:lnTo>
                  <a:lnTo>
                    <a:pt x="704" y="841"/>
                  </a:lnTo>
                  <a:lnTo>
                    <a:pt x="704" y="835"/>
                  </a:lnTo>
                  <a:lnTo>
                    <a:pt x="704" y="841"/>
                  </a:lnTo>
                  <a:lnTo>
                    <a:pt x="704" y="835"/>
                  </a:lnTo>
                  <a:lnTo>
                    <a:pt x="697" y="835"/>
                  </a:lnTo>
                  <a:lnTo>
                    <a:pt x="704" y="835"/>
                  </a:lnTo>
                  <a:lnTo>
                    <a:pt x="697" y="828"/>
                  </a:lnTo>
                  <a:lnTo>
                    <a:pt x="704" y="828"/>
                  </a:lnTo>
                  <a:close/>
                  <a:moveTo>
                    <a:pt x="756" y="828"/>
                  </a:moveTo>
                  <a:lnTo>
                    <a:pt x="756" y="835"/>
                  </a:lnTo>
                  <a:lnTo>
                    <a:pt x="756" y="841"/>
                  </a:lnTo>
                  <a:lnTo>
                    <a:pt x="750" y="841"/>
                  </a:lnTo>
                  <a:lnTo>
                    <a:pt x="750" y="835"/>
                  </a:lnTo>
                  <a:lnTo>
                    <a:pt x="756" y="835"/>
                  </a:lnTo>
                  <a:lnTo>
                    <a:pt x="750" y="835"/>
                  </a:lnTo>
                  <a:lnTo>
                    <a:pt x="750" y="841"/>
                  </a:lnTo>
                  <a:lnTo>
                    <a:pt x="750" y="835"/>
                  </a:lnTo>
                  <a:lnTo>
                    <a:pt x="750" y="828"/>
                  </a:lnTo>
                  <a:lnTo>
                    <a:pt x="750" y="835"/>
                  </a:lnTo>
                  <a:lnTo>
                    <a:pt x="743" y="835"/>
                  </a:lnTo>
                  <a:lnTo>
                    <a:pt x="743" y="828"/>
                  </a:lnTo>
                  <a:lnTo>
                    <a:pt x="750" y="828"/>
                  </a:lnTo>
                  <a:lnTo>
                    <a:pt x="750" y="822"/>
                  </a:lnTo>
                  <a:lnTo>
                    <a:pt x="750" y="828"/>
                  </a:lnTo>
                  <a:lnTo>
                    <a:pt x="756" y="828"/>
                  </a:lnTo>
                  <a:close/>
                  <a:moveTo>
                    <a:pt x="743" y="828"/>
                  </a:moveTo>
                  <a:lnTo>
                    <a:pt x="743" y="822"/>
                  </a:lnTo>
                  <a:lnTo>
                    <a:pt x="743" y="828"/>
                  </a:lnTo>
                  <a:close/>
                  <a:moveTo>
                    <a:pt x="1493" y="828"/>
                  </a:moveTo>
                  <a:lnTo>
                    <a:pt x="1493" y="822"/>
                  </a:lnTo>
                  <a:lnTo>
                    <a:pt x="1493" y="828"/>
                  </a:lnTo>
                  <a:close/>
                  <a:moveTo>
                    <a:pt x="1858" y="822"/>
                  </a:moveTo>
                  <a:lnTo>
                    <a:pt x="1864" y="822"/>
                  </a:lnTo>
                  <a:lnTo>
                    <a:pt x="1858" y="822"/>
                  </a:lnTo>
                  <a:close/>
                  <a:moveTo>
                    <a:pt x="750" y="822"/>
                  </a:moveTo>
                  <a:lnTo>
                    <a:pt x="743" y="822"/>
                  </a:lnTo>
                  <a:lnTo>
                    <a:pt x="750" y="822"/>
                  </a:lnTo>
                  <a:close/>
                  <a:moveTo>
                    <a:pt x="150" y="828"/>
                  </a:moveTo>
                  <a:lnTo>
                    <a:pt x="143" y="835"/>
                  </a:lnTo>
                  <a:lnTo>
                    <a:pt x="137" y="835"/>
                  </a:lnTo>
                  <a:lnTo>
                    <a:pt x="143" y="835"/>
                  </a:lnTo>
                  <a:lnTo>
                    <a:pt x="143" y="828"/>
                  </a:lnTo>
                  <a:lnTo>
                    <a:pt x="150" y="828"/>
                  </a:lnTo>
                  <a:lnTo>
                    <a:pt x="150" y="822"/>
                  </a:lnTo>
                  <a:lnTo>
                    <a:pt x="156" y="822"/>
                  </a:lnTo>
                  <a:lnTo>
                    <a:pt x="156" y="828"/>
                  </a:lnTo>
                  <a:lnTo>
                    <a:pt x="150" y="828"/>
                  </a:lnTo>
                  <a:close/>
                  <a:moveTo>
                    <a:pt x="736" y="822"/>
                  </a:moveTo>
                  <a:lnTo>
                    <a:pt x="736" y="828"/>
                  </a:lnTo>
                  <a:lnTo>
                    <a:pt x="730" y="828"/>
                  </a:lnTo>
                  <a:lnTo>
                    <a:pt x="730" y="822"/>
                  </a:lnTo>
                  <a:lnTo>
                    <a:pt x="723" y="822"/>
                  </a:lnTo>
                  <a:lnTo>
                    <a:pt x="723" y="815"/>
                  </a:lnTo>
                  <a:lnTo>
                    <a:pt x="730" y="815"/>
                  </a:lnTo>
                  <a:lnTo>
                    <a:pt x="730" y="822"/>
                  </a:lnTo>
                  <a:lnTo>
                    <a:pt x="736" y="822"/>
                  </a:lnTo>
                  <a:close/>
                  <a:moveTo>
                    <a:pt x="750" y="822"/>
                  </a:moveTo>
                  <a:lnTo>
                    <a:pt x="743" y="822"/>
                  </a:lnTo>
                  <a:lnTo>
                    <a:pt x="743" y="815"/>
                  </a:lnTo>
                  <a:lnTo>
                    <a:pt x="750" y="815"/>
                  </a:lnTo>
                  <a:lnTo>
                    <a:pt x="750" y="822"/>
                  </a:lnTo>
                  <a:close/>
                  <a:moveTo>
                    <a:pt x="730" y="822"/>
                  </a:moveTo>
                  <a:lnTo>
                    <a:pt x="730" y="815"/>
                  </a:lnTo>
                  <a:lnTo>
                    <a:pt x="730" y="822"/>
                  </a:lnTo>
                  <a:close/>
                  <a:moveTo>
                    <a:pt x="736" y="815"/>
                  </a:moveTo>
                  <a:lnTo>
                    <a:pt x="736" y="822"/>
                  </a:lnTo>
                  <a:lnTo>
                    <a:pt x="743" y="822"/>
                  </a:lnTo>
                  <a:lnTo>
                    <a:pt x="743" y="828"/>
                  </a:lnTo>
                  <a:lnTo>
                    <a:pt x="736" y="828"/>
                  </a:lnTo>
                  <a:lnTo>
                    <a:pt x="736" y="822"/>
                  </a:lnTo>
                  <a:lnTo>
                    <a:pt x="736" y="815"/>
                  </a:lnTo>
                  <a:lnTo>
                    <a:pt x="730" y="822"/>
                  </a:lnTo>
                  <a:lnTo>
                    <a:pt x="730" y="815"/>
                  </a:lnTo>
                  <a:lnTo>
                    <a:pt x="736" y="815"/>
                  </a:lnTo>
                  <a:lnTo>
                    <a:pt x="730" y="815"/>
                  </a:lnTo>
                  <a:lnTo>
                    <a:pt x="730" y="809"/>
                  </a:lnTo>
                  <a:lnTo>
                    <a:pt x="736" y="815"/>
                  </a:lnTo>
                  <a:close/>
                  <a:moveTo>
                    <a:pt x="176" y="809"/>
                  </a:moveTo>
                  <a:lnTo>
                    <a:pt x="176" y="815"/>
                  </a:lnTo>
                  <a:lnTo>
                    <a:pt x="176" y="809"/>
                  </a:lnTo>
                  <a:lnTo>
                    <a:pt x="182" y="809"/>
                  </a:lnTo>
                  <a:lnTo>
                    <a:pt x="182" y="815"/>
                  </a:lnTo>
                  <a:lnTo>
                    <a:pt x="176" y="815"/>
                  </a:lnTo>
                  <a:lnTo>
                    <a:pt x="182" y="815"/>
                  </a:lnTo>
                  <a:lnTo>
                    <a:pt x="176" y="815"/>
                  </a:lnTo>
                  <a:lnTo>
                    <a:pt x="176" y="822"/>
                  </a:lnTo>
                  <a:lnTo>
                    <a:pt x="169" y="822"/>
                  </a:lnTo>
                  <a:lnTo>
                    <a:pt x="163" y="822"/>
                  </a:lnTo>
                  <a:lnTo>
                    <a:pt x="163" y="828"/>
                  </a:lnTo>
                  <a:lnTo>
                    <a:pt x="156" y="828"/>
                  </a:lnTo>
                  <a:lnTo>
                    <a:pt x="156" y="822"/>
                  </a:lnTo>
                  <a:lnTo>
                    <a:pt x="163" y="822"/>
                  </a:lnTo>
                  <a:lnTo>
                    <a:pt x="169" y="822"/>
                  </a:lnTo>
                  <a:lnTo>
                    <a:pt x="169" y="815"/>
                  </a:lnTo>
                  <a:lnTo>
                    <a:pt x="176" y="815"/>
                  </a:lnTo>
                  <a:lnTo>
                    <a:pt x="169" y="815"/>
                  </a:lnTo>
                  <a:lnTo>
                    <a:pt x="169" y="809"/>
                  </a:lnTo>
                  <a:lnTo>
                    <a:pt x="176" y="809"/>
                  </a:lnTo>
                  <a:close/>
                  <a:moveTo>
                    <a:pt x="730" y="809"/>
                  </a:moveTo>
                  <a:lnTo>
                    <a:pt x="730" y="815"/>
                  </a:lnTo>
                  <a:lnTo>
                    <a:pt x="723" y="809"/>
                  </a:lnTo>
                  <a:lnTo>
                    <a:pt x="730" y="809"/>
                  </a:lnTo>
                  <a:lnTo>
                    <a:pt x="723" y="809"/>
                  </a:lnTo>
                  <a:lnTo>
                    <a:pt x="723" y="815"/>
                  </a:lnTo>
                  <a:lnTo>
                    <a:pt x="723" y="809"/>
                  </a:lnTo>
                  <a:lnTo>
                    <a:pt x="730" y="809"/>
                  </a:lnTo>
                  <a:close/>
                  <a:moveTo>
                    <a:pt x="202" y="809"/>
                  </a:moveTo>
                  <a:lnTo>
                    <a:pt x="195" y="809"/>
                  </a:lnTo>
                  <a:lnTo>
                    <a:pt x="202" y="809"/>
                  </a:lnTo>
                  <a:close/>
                  <a:moveTo>
                    <a:pt x="691" y="809"/>
                  </a:moveTo>
                  <a:lnTo>
                    <a:pt x="697" y="809"/>
                  </a:lnTo>
                  <a:lnTo>
                    <a:pt x="691" y="809"/>
                  </a:lnTo>
                  <a:lnTo>
                    <a:pt x="697" y="809"/>
                  </a:lnTo>
                  <a:lnTo>
                    <a:pt x="704" y="809"/>
                  </a:lnTo>
                  <a:lnTo>
                    <a:pt x="704" y="815"/>
                  </a:lnTo>
                  <a:lnTo>
                    <a:pt x="697" y="815"/>
                  </a:lnTo>
                  <a:lnTo>
                    <a:pt x="691" y="815"/>
                  </a:lnTo>
                  <a:lnTo>
                    <a:pt x="697" y="815"/>
                  </a:lnTo>
                  <a:lnTo>
                    <a:pt x="704" y="809"/>
                  </a:lnTo>
                  <a:lnTo>
                    <a:pt x="710" y="809"/>
                  </a:lnTo>
                  <a:lnTo>
                    <a:pt x="704" y="809"/>
                  </a:lnTo>
                  <a:lnTo>
                    <a:pt x="704" y="815"/>
                  </a:lnTo>
                  <a:lnTo>
                    <a:pt x="704" y="822"/>
                  </a:lnTo>
                  <a:lnTo>
                    <a:pt x="704" y="828"/>
                  </a:lnTo>
                  <a:lnTo>
                    <a:pt x="697" y="828"/>
                  </a:lnTo>
                  <a:lnTo>
                    <a:pt x="691" y="828"/>
                  </a:lnTo>
                  <a:lnTo>
                    <a:pt x="691" y="822"/>
                  </a:lnTo>
                  <a:lnTo>
                    <a:pt x="697" y="822"/>
                  </a:lnTo>
                  <a:lnTo>
                    <a:pt x="691" y="822"/>
                  </a:lnTo>
                  <a:lnTo>
                    <a:pt x="697" y="822"/>
                  </a:lnTo>
                  <a:lnTo>
                    <a:pt x="691" y="822"/>
                  </a:lnTo>
                  <a:lnTo>
                    <a:pt x="684" y="815"/>
                  </a:lnTo>
                  <a:lnTo>
                    <a:pt x="691" y="815"/>
                  </a:lnTo>
                  <a:lnTo>
                    <a:pt x="684" y="815"/>
                  </a:lnTo>
                  <a:lnTo>
                    <a:pt x="691" y="815"/>
                  </a:lnTo>
                  <a:lnTo>
                    <a:pt x="684" y="815"/>
                  </a:lnTo>
                  <a:lnTo>
                    <a:pt x="684" y="809"/>
                  </a:lnTo>
                  <a:lnTo>
                    <a:pt x="684" y="802"/>
                  </a:lnTo>
                  <a:lnTo>
                    <a:pt x="691" y="802"/>
                  </a:lnTo>
                  <a:lnTo>
                    <a:pt x="691" y="809"/>
                  </a:lnTo>
                  <a:close/>
                  <a:moveTo>
                    <a:pt x="189" y="809"/>
                  </a:moveTo>
                  <a:lnTo>
                    <a:pt x="182" y="809"/>
                  </a:lnTo>
                  <a:lnTo>
                    <a:pt x="182" y="802"/>
                  </a:lnTo>
                  <a:lnTo>
                    <a:pt x="189" y="802"/>
                  </a:lnTo>
                  <a:lnTo>
                    <a:pt x="189" y="809"/>
                  </a:lnTo>
                  <a:close/>
                  <a:moveTo>
                    <a:pt x="195" y="809"/>
                  </a:moveTo>
                  <a:lnTo>
                    <a:pt x="189" y="809"/>
                  </a:lnTo>
                  <a:lnTo>
                    <a:pt x="189" y="802"/>
                  </a:lnTo>
                  <a:lnTo>
                    <a:pt x="195" y="802"/>
                  </a:lnTo>
                  <a:lnTo>
                    <a:pt x="195" y="809"/>
                  </a:lnTo>
                  <a:close/>
                  <a:moveTo>
                    <a:pt x="241" y="802"/>
                  </a:moveTo>
                  <a:lnTo>
                    <a:pt x="235" y="802"/>
                  </a:lnTo>
                  <a:lnTo>
                    <a:pt x="235" y="796"/>
                  </a:lnTo>
                  <a:lnTo>
                    <a:pt x="241" y="796"/>
                  </a:lnTo>
                  <a:lnTo>
                    <a:pt x="241" y="802"/>
                  </a:lnTo>
                  <a:close/>
                  <a:moveTo>
                    <a:pt x="717" y="796"/>
                  </a:moveTo>
                  <a:lnTo>
                    <a:pt x="723" y="796"/>
                  </a:lnTo>
                  <a:lnTo>
                    <a:pt x="717" y="796"/>
                  </a:lnTo>
                  <a:close/>
                  <a:moveTo>
                    <a:pt x="723" y="789"/>
                  </a:moveTo>
                  <a:lnTo>
                    <a:pt x="723" y="796"/>
                  </a:lnTo>
                  <a:lnTo>
                    <a:pt x="723" y="789"/>
                  </a:lnTo>
                  <a:close/>
                  <a:moveTo>
                    <a:pt x="1825" y="789"/>
                  </a:moveTo>
                  <a:lnTo>
                    <a:pt x="1832" y="789"/>
                  </a:lnTo>
                  <a:lnTo>
                    <a:pt x="1825" y="789"/>
                  </a:lnTo>
                  <a:close/>
                  <a:moveTo>
                    <a:pt x="1506" y="789"/>
                  </a:moveTo>
                  <a:lnTo>
                    <a:pt x="1499" y="789"/>
                  </a:lnTo>
                  <a:lnTo>
                    <a:pt x="1506" y="789"/>
                  </a:lnTo>
                  <a:close/>
                  <a:moveTo>
                    <a:pt x="717" y="789"/>
                  </a:moveTo>
                  <a:lnTo>
                    <a:pt x="710" y="789"/>
                  </a:lnTo>
                  <a:lnTo>
                    <a:pt x="717" y="783"/>
                  </a:lnTo>
                  <a:lnTo>
                    <a:pt x="717" y="789"/>
                  </a:lnTo>
                  <a:close/>
                  <a:moveTo>
                    <a:pt x="730" y="789"/>
                  </a:moveTo>
                  <a:lnTo>
                    <a:pt x="723" y="789"/>
                  </a:lnTo>
                  <a:lnTo>
                    <a:pt x="730" y="789"/>
                  </a:lnTo>
                  <a:lnTo>
                    <a:pt x="730" y="783"/>
                  </a:lnTo>
                  <a:lnTo>
                    <a:pt x="730" y="789"/>
                  </a:lnTo>
                  <a:close/>
                  <a:moveTo>
                    <a:pt x="228" y="789"/>
                  </a:moveTo>
                  <a:lnTo>
                    <a:pt x="228" y="796"/>
                  </a:lnTo>
                  <a:lnTo>
                    <a:pt x="228" y="789"/>
                  </a:lnTo>
                  <a:lnTo>
                    <a:pt x="228" y="796"/>
                  </a:lnTo>
                  <a:lnTo>
                    <a:pt x="222" y="796"/>
                  </a:lnTo>
                  <a:lnTo>
                    <a:pt x="215" y="796"/>
                  </a:lnTo>
                  <a:lnTo>
                    <a:pt x="208" y="796"/>
                  </a:lnTo>
                  <a:lnTo>
                    <a:pt x="208" y="802"/>
                  </a:lnTo>
                  <a:lnTo>
                    <a:pt x="202" y="802"/>
                  </a:lnTo>
                  <a:lnTo>
                    <a:pt x="202" y="796"/>
                  </a:lnTo>
                  <a:lnTo>
                    <a:pt x="208" y="796"/>
                  </a:lnTo>
                  <a:lnTo>
                    <a:pt x="208" y="789"/>
                  </a:lnTo>
                  <a:lnTo>
                    <a:pt x="215" y="789"/>
                  </a:lnTo>
                  <a:lnTo>
                    <a:pt x="215" y="783"/>
                  </a:lnTo>
                  <a:lnTo>
                    <a:pt x="222" y="783"/>
                  </a:lnTo>
                  <a:lnTo>
                    <a:pt x="228" y="789"/>
                  </a:lnTo>
                  <a:close/>
                  <a:moveTo>
                    <a:pt x="287" y="789"/>
                  </a:moveTo>
                  <a:lnTo>
                    <a:pt x="287" y="783"/>
                  </a:lnTo>
                  <a:lnTo>
                    <a:pt x="287" y="789"/>
                  </a:lnTo>
                  <a:close/>
                  <a:moveTo>
                    <a:pt x="254" y="783"/>
                  </a:moveTo>
                  <a:lnTo>
                    <a:pt x="248" y="783"/>
                  </a:lnTo>
                  <a:lnTo>
                    <a:pt x="254" y="783"/>
                  </a:lnTo>
                  <a:close/>
                  <a:moveTo>
                    <a:pt x="287" y="783"/>
                  </a:moveTo>
                  <a:lnTo>
                    <a:pt x="280" y="783"/>
                  </a:lnTo>
                  <a:lnTo>
                    <a:pt x="287" y="783"/>
                  </a:lnTo>
                  <a:close/>
                  <a:moveTo>
                    <a:pt x="691" y="796"/>
                  </a:moveTo>
                  <a:lnTo>
                    <a:pt x="691" y="789"/>
                  </a:lnTo>
                  <a:lnTo>
                    <a:pt x="684" y="789"/>
                  </a:lnTo>
                  <a:lnTo>
                    <a:pt x="684" y="783"/>
                  </a:lnTo>
                  <a:lnTo>
                    <a:pt x="691" y="789"/>
                  </a:lnTo>
                  <a:lnTo>
                    <a:pt x="691" y="796"/>
                  </a:lnTo>
                  <a:close/>
                  <a:moveTo>
                    <a:pt x="710" y="783"/>
                  </a:moveTo>
                  <a:lnTo>
                    <a:pt x="710" y="776"/>
                  </a:lnTo>
                  <a:lnTo>
                    <a:pt x="710" y="783"/>
                  </a:lnTo>
                  <a:close/>
                  <a:moveTo>
                    <a:pt x="280" y="783"/>
                  </a:moveTo>
                  <a:lnTo>
                    <a:pt x="274" y="789"/>
                  </a:lnTo>
                  <a:lnTo>
                    <a:pt x="274" y="783"/>
                  </a:lnTo>
                  <a:lnTo>
                    <a:pt x="280" y="783"/>
                  </a:lnTo>
                  <a:lnTo>
                    <a:pt x="280" y="776"/>
                  </a:lnTo>
                  <a:lnTo>
                    <a:pt x="280" y="783"/>
                  </a:lnTo>
                  <a:close/>
                  <a:moveTo>
                    <a:pt x="684" y="783"/>
                  </a:moveTo>
                  <a:lnTo>
                    <a:pt x="678" y="783"/>
                  </a:lnTo>
                  <a:lnTo>
                    <a:pt x="678" y="776"/>
                  </a:lnTo>
                  <a:lnTo>
                    <a:pt x="684" y="776"/>
                  </a:lnTo>
                  <a:lnTo>
                    <a:pt x="684" y="783"/>
                  </a:lnTo>
                  <a:close/>
                  <a:moveTo>
                    <a:pt x="274" y="783"/>
                  </a:moveTo>
                  <a:lnTo>
                    <a:pt x="267" y="776"/>
                  </a:lnTo>
                  <a:lnTo>
                    <a:pt x="274" y="776"/>
                  </a:lnTo>
                  <a:lnTo>
                    <a:pt x="274" y="783"/>
                  </a:lnTo>
                  <a:close/>
                  <a:moveTo>
                    <a:pt x="267" y="776"/>
                  </a:moveTo>
                  <a:lnTo>
                    <a:pt x="267" y="783"/>
                  </a:lnTo>
                  <a:lnTo>
                    <a:pt x="267" y="776"/>
                  </a:lnTo>
                  <a:close/>
                  <a:moveTo>
                    <a:pt x="704" y="783"/>
                  </a:moveTo>
                  <a:lnTo>
                    <a:pt x="704" y="776"/>
                  </a:lnTo>
                  <a:lnTo>
                    <a:pt x="710" y="776"/>
                  </a:lnTo>
                  <a:lnTo>
                    <a:pt x="704" y="783"/>
                  </a:lnTo>
                  <a:close/>
                  <a:moveTo>
                    <a:pt x="678" y="783"/>
                  </a:moveTo>
                  <a:lnTo>
                    <a:pt x="678" y="776"/>
                  </a:lnTo>
                  <a:lnTo>
                    <a:pt x="678" y="783"/>
                  </a:lnTo>
                  <a:close/>
                  <a:moveTo>
                    <a:pt x="678" y="776"/>
                  </a:moveTo>
                  <a:lnTo>
                    <a:pt x="684" y="776"/>
                  </a:lnTo>
                  <a:lnTo>
                    <a:pt x="678" y="776"/>
                  </a:lnTo>
                  <a:close/>
                  <a:moveTo>
                    <a:pt x="678" y="776"/>
                  </a:moveTo>
                  <a:lnTo>
                    <a:pt x="678" y="770"/>
                  </a:lnTo>
                  <a:lnTo>
                    <a:pt x="678" y="776"/>
                  </a:lnTo>
                  <a:close/>
                  <a:moveTo>
                    <a:pt x="684" y="776"/>
                  </a:moveTo>
                  <a:lnTo>
                    <a:pt x="678" y="776"/>
                  </a:lnTo>
                  <a:lnTo>
                    <a:pt x="684" y="770"/>
                  </a:lnTo>
                  <a:lnTo>
                    <a:pt x="684" y="776"/>
                  </a:lnTo>
                  <a:close/>
                  <a:moveTo>
                    <a:pt x="678" y="770"/>
                  </a:moveTo>
                  <a:lnTo>
                    <a:pt x="678" y="763"/>
                  </a:lnTo>
                  <a:lnTo>
                    <a:pt x="684" y="770"/>
                  </a:lnTo>
                  <a:lnTo>
                    <a:pt x="678" y="770"/>
                  </a:lnTo>
                  <a:close/>
                  <a:moveTo>
                    <a:pt x="293" y="770"/>
                  </a:moveTo>
                  <a:lnTo>
                    <a:pt x="293" y="763"/>
                  </a:lnTo>
                  <a:lnTo>
                    <a:pt x="300" y="763"/>
                  </a:lnTo>
                  <a:lnTo>
                    <a:pt x="293" y="770"/>
                  </a:lnTo>
                  <a:close/>
                  <a:moveTo>
                    <a:pt x="684" y="770"/>
                  </a:moveTo>
                  <a:lnTo>
                    <a:pt x="684" y="763"/>
                  </a:lnTo>
                  <a:lnTo>
                    <a:pt x="684" y="770"/>
                  </a:lnTo>
                  <a:close/>
                  <a:moveTo>
                    <a:pt x="345" y="770"/>
                  </a:moveTo>
                  <a:lnTo>
                    <a:pt x="339" y="763"/>
                  </a:lnTo>
                  <a:lnTo>
                    <a:pt x="345" y="763"/>
                  </a:lnTo>
                  <a:lnTo>
                    <a:pt x="345" y="770"/>
                  </a:lnTo>
                  <a:close/>
                  <a:moveTo>
                    <a:pt x="671" y="763"/>
                  </a:moveTo>
                  <a:lnTo>
                    <a:pt x="671" y="770"/>
                  </a:lnTo>
                  <a:lnTo>
                    <a:pt x="665" y="763"/>
                  </a:lnTo>
                  <a:lnTo>
                    <a:pt x="671" y="763"/>
                  </a:lnTo>
                  <a:close/>
                  <a:moveTo>
                    <a:pt x="717" y="770"/>
                  </a:moveTo>
                  <a:lnTo>
                    <a:pt x="717" y="776"/>
                  </a:lnTo>
                  <a:lnTo>
                    <a:pt x="717" y="783"/>
                  </a:lnTo>
                  <a:lnTo>
                    <a:pt x="710" y="783"/>
                  </a:lnTo>
                  <a:lnTo>
                    <a:pt x="717" y="783"/>
                  </a:lnTo>
                  <a:lnTo>
                    <a:pt x="717" y="776"/>
                  </a:lnTo>
                  <a:lnTo>
                    <a:pt x="710" y="776"/>
                  </a:lnTo>
                  <a:lnTo>
                    <a:pt x="710" y="783"/>
                  </a:lnTo>
                  <a:lnTo>
                    <a:pt x="710" y="776"/>
                  </a:lnTo>
                  <a:lnTo>
                    <a:pt x="710" y="770"/>
                  </a:lnTo>
                  <a:lnTo>
                    <a:pt x="710" y="776"/>
                  </a:lnTo>
                  <a:lnTo>
                    <a:pt x="704" y="776"/>
                  </a:lnTo>
                  <a:lnTo>
                    <a:pt x="710" y="776"/>
                  </a:lnTo>
                  <a:lnTo>
                    <a:pt x="710" y="770"/>
                  </a:lnTo>
                  <a:lnTo>
                    <a:pt x="704" y="770"/>
                  </a:lnTo>
                  <a:lnTo>
                    <a:pt x="710" y="770"/>
                  </a:lnTo>
                  <a:lnTo>
                    <a:pt x="710" y="763"/>
                  </a:lnTo>
                  <a:lnTo>
                    <a:pt x="717" y="763"/>
                  </a:lnTo>
                  <a:lnTo>
                    <a:pt x="717" y="770"/>
                  </a:lnTo>
                  <a:close/>
                  <a:moveTo>
                    <a:pt x="1506" y="770"/>
                  </a:moveTo>
                  <a:lnTo>
                    <a:pt x="1506" y="763"/>
                  </a:lnTo>
                  <a:lnTo>
                    <a:pt x="1506" y="770"/>
                  </a:lnTo>
                  <a:close/>
                  <a:moveTo>
                    <a:pt x="678" y="763"/>
                  </a:moveTo>
                  <a:lnTo>
                    <a:pt x="678" y="756"/>
                  </a:lnTo>
                  <a:lnTo>
                    <a:pt x="684" y="756"/>
                  </a:lnTo>
                  <a:lnTo>
                    <a:pt x="684" y="763"/>
                  </a:lnTo>
                  <a:lnTo>
                    <a:pt x="678" y="763"/>
                  </a:lnTo>
                  <a:close/>
                  <a:moveTo>
                    <a:pt x="1780" y="763"/>
                  </a:moveTo>
                  <a:lnTo>
                    <a:pt x="1780" y="756"/>
                  </a:lnTo>
                  <a:lnTo>
                    <a:pt x="1780" y="763"/>
                  </a:lnTo>
                  <a:close/>
                  <a:moveTo>
                    <a:pt x="678" y="756"/>
                  </a:moveTo>
                  <a:lnTo>
                    <a:pt x="684" y="756"/>
                  </a:lnTo>
                  <a:lnTo>
                    <a:pt x="684" y="763"/>
                  </a:lnTo>
                  <a:lnTo>
                    <a:pt x="691" y="763"/>
                  </a:lnTo>
                  <a:lnTo>
                    <a:pt x="697" y="763"/>
                  </a:lnTo>
                  <a:lnTo>
                    <a:pt x="697" y="770"/>
                  </a:lnTo>
                  <a:lnTo>
                    <a:pt x="697" y="776"/>
                  </a:lnTo>
                  <a:lnTo>
                    <a:pt x="697" y="770"/>
                  </a:lnTo>
                  <a:lnTo>
                    <a:pt x="691" y="770"/>
                  </a:lnTo>
                  <a:lnTo>
                    <a:pt x="697" y="776"/>
                  </a:lnTo>
                  <a:lnTo>
                    <a:pt x="704" y="776"/>
                  </a:lnTo>
                  <a:lnTo>
                    <a:pt x="697" y="783"/>
                  </a:lnTo>
                  <a:lnTo>
                    <a:pt x="704" y="783"/>
                  </a:lnTo>
                  <a:lnTo>
                    <a:pt x="704" y="776"/>
                  </a:lnTo>
                  <a:lnTo>
                    <a:pt x="704" y="783"/>
                  </a:lnTo>
                  <a:lnTo>
                    <a:pt x="697" y="783"/>
                  </a:lnTo>
                  <a:lnTo>
                    <a:pt x="697" y="789"/>
                  </a:lnTo>
                  <a:lnTo>
                    <a:pt x="704" y="789"/>
                  </a:lnTo>
                  <a:lnTo>
                    <a:pt x="704" y="783"/>
                  </a:lnTo>
                  <a:lnTo>
                    <a:pt x="704" y="789"/>
                  </a:lnTo>
                  <a:lnTo>
                    <a:pt x="704" y="796"/>
                  </a:lnTo>
                  <a:lnTo>
                    <a:pt x="697" y="789"/>
                  </a:lnTo>
                  <a:lnTo>
                    <a:pt x="691" y="789"/>
                  </a:lnTo>
                  <a:lnTo>
                    <a:pt x="691" y="783"/>
                  </a:lnTo>
                  <a:lnTo>
                    <a:pt x="697" y="783"/>
                  </a:lnTo>
                  <a:lnTo>
                    <a:pt x="691" y="783"/>
                  </a:lnTo>
                  <a:lnTo>
                    <a:pt x="684" y="783"/>
                  </a:lnTo>
                  <a:lnTo>
                    <a:pt x="691" y="783"/>
                  </a:lnTo>
                  <a:lnTo>
                    <a:pt x="691" y="776"/>
                  </a:lnTo>
                  <a:lnTo>
                    <a:pt x="684" y="776"/>
                  </a:lnTo>
                  <a:lnTo>
                    <a:pt x="691" y="776"/>
                  </a:lnTo>
                  <a:lnTo>
                    <a:pt x="684" y="776"/>
                  </a:lnTo>
                  <a:lnTo>
                    <a:pt x="684" y="770"/>
                  </a:lnTo>
                  <a:lnTo>
                    <a:pt x="691" y="770"/>
                  </a:lnTo>
                  <a:lnTo>
                    <a:pt x="684" y="770"/>
                  </a:lnTo>
                  <a:lnTo>
                    <a:pt x="684" y="763"/>
                  </a:lnTo>
                  <a:lnTo>
                    <a:pt x="684" y="756"/>
                  </a:lnTo>
                  <a:lnTo>
                    <a:pt x="678" y="756"/>
                  </a:lnTo>
                  <a:close/>
                  <a:moveTo>
                    <a:pt x="704" y="756"/>
                  </a:moveTo>
                  <a:lnTo>
                    <a:pt x="697" y="763"/>
                  </a:lnTo>
                  <a:lnTo>
                    <a:pt x="704" y="763"/>
                  </a:lnTo>
                  <a:lnTo>
                    <a:pt x="697" y="763"/>
                  </a:lnTo>
                  <a:lnTo>
                    <a:pt x="691" y="763"/>
                  </a:lnTo>
                  <a:lnTo>
                    <a:pt x="691" y="756"/>
                  </a:lnTo>
                  <a:lnTo>
                    <a:pt x="697" y="756"/>
                  </a:lnTo>
                  <a:lnTo>
                    <a:pt x="704" y="756"/>
                  </a:lnTo>
                  <a:close/>
                  <a:moveTo>
                    <a:pt x="1773" y="750"/>
                  </a:moveTo>
                  <a:lnTo>
                    <a:pt x="1773" y="756"/>
                  </a:lnTo>
                  <a:lnTo>
                    <a:pt x="1766" y="750"/>
                  </a:lnTo>
                  <a:lnTo>
                    <a:pt x="1773" y="750"/>
                  </a:lnTo>
                  <a:close/>
                  <a:moveTo>
                    <a:pt x="1512" y="756"/>
                  </a:moveTo>
                  <a:lnTo>
                    <a:pt x="1506" y="756"/>
                  </a:lnTo>
                  <a:lnTo>
                    <a:pt x="1512" y="756"/>
                  </a:lnTo>
                  <a:lnTo>
                    <a:pt x="1512" y="750"/>
                  </a:lnTo>
                  <a:lnTo>
                    <a:pt x="1512" y="756"/>
                  </a:lnTo>
                  <a:close/>
                  <a:moveTo>
                    <a:pt x="691" y="756"/>
                  </a:moveTo>
                  <a:lnTo>
                    <a:pt x="684" y="756"/>
                  </a:lnTo>
                  <a:lnTo>
                    <a:pt x="691" y="750"/>
                  </a:lnTo>
                  <a:lnTo>
                    <a:pt x="691" y="756"/>
                  </a:lnTo>
                  <a:close/>
                  <a:moveTo>
                    <a:pt x="704" y="756"/>
                  </a:moveTo>
                  <a:lnTo>
                    <a:pt x="697" y="756"/>
                  </a:lnTo>
                  <a:lnTo>
                    <a:pt x="697" y="750"/>
                  </a:lnTo>
                  <a:lnTo>
                    <a:pt x="697" y="756"/>
                  </a:lnTo>
                  <a:lnTo>
                    <a:pt x="704" y="756"/>
                  </a:lnTo>
                  <a:close/>
                  <a:moveTo>
                    <a:pt x="1499" y="750"/>
                  </a:moveTo>
                  <a:lnTo>
                    <a:pt x="1499" y="756"/>
                  </a:lnTo>
                  <a:lnTo>
                    <a:pt x="1493" y="756"/>
                  </a:lnTo>
                  <a:lnTo>
                    <a:pt x="1499" y="756"/>
                  </a:lnTo>
                  <a:lnTo>
                    <a:pt x="1499" y="750"/>
                  </a:lnTo>
                  <a:close/>
                  <a:moveTo>
                    <a:pt x="1773" y="750"/>
                  </a:moveTo>
                  <a:lnTo>
                    <a:pt x="1780" y="750"/>
                  </a:lnTo>
                  <a:lnTo>
                    <a:pt x="1773" y="750"/>
                  </a:lnTo>
                  <a:close/>
                  <a:moveTo>
                    <a:pt x="371" y="750"/>
                  </a:moveTo>
                  <a:lnTo>
                    <a:pt x="365" y="750"/>
                  </a:lnTo>
                  <a:lnTo>
                    <a:pt x="371" y="750"/>
                  </a:lnTo>
                  <a:close/>
                  <a:moveTo>
                    <a:pt x="1506" y="750"/>
                  </a:moveTo>
                  <a:lnTo>
                    <a:pt x="1512" y="750"/>
                  </a:lnTo>
                  <a:lnTo>
                    <a:pt x="1506" y="756"/>
                  </a:lnTo>
                  <a:lnTo>
                    <a:pt x="1506" y="763"/>
                  </a:lnTo>
                  <a:lnTo>
                    <a:pt x="1506" y="756"/>
                  </a:lnTo>
                  <a:lnTo>
                    <a:pt x="1506" y="750"/>
                  </a:lnTo>
                  <a:lnTo>
                    <a:pt x="1506" y="756"/>
                  </a:lnTo>
                  <a:lnTo>
                    <a:pt x="1506" y="763"/>
                  </a:lnTo>
                  <a:lnTo>
                    <a:pt x="1506" y="756"/>
                  </a:lnTo>
                  <a:lnTo>
                    <a:pt x="1506" y="763"/>
                  </a:lnTo>
                  <a:lnTo>
                    <a:pt x="1499" y="763"/>
                  </a:lnTo>
                  <a:lnTo>
                    <a:pt x="1499" y="770"/>
                  </a:lnTo>
                  <a:lnTo>
                    <a:pt x="1499" y="763"/>
                  </a:lnTo>
                  <a:lnTo>
                    <a:pt x="1499" y="756"/>
                  </a:lnTo>
                  <a:lnTo>
                    <a:pt x="1499" y="763"/>
                  </a:lnTo>
                  <a:lnTo>
                    <a:pt x="1493" y="763"/>
                  </a:lnTo>
                  <a:lnTo>
                    <a:pt x="1499" y="756"/>
                  </a:lnTo>
                  <a:lnTo>
                    <a:pt x="1499" y="750"/>
                  </a:lnTo>
                  <a:lnTo>
                    <a:pt x="1499" y="756"/>
                  </a:lnTo>
                  <a:lnTo>
                    <a:pt x="1506" y="750"/>
                  </a:lnTo>
                  <a:close/>
                  <a:moveTo>
                    <a:pt x="326" y="750"/>
                  </a:moveTo>
                  <a:lnTo>
                    <a:pt x="319" y="750"/>
                  </a:lnTo>
                  <a:lnTo>
                    <a:pt x="326" y="750"/>
                  </a:lnTo>
                  <a:close/>
                  <a:moveTo>
                    <a:pt x="358" y="750"/>
                  </a:moveTo>
                  <a:lnTo>
                    <a:pt x="365" y="750"/>
                  </a:lnTo>
                  <a:lnTo>
                    <a:pt x="358" y="750"/>
                  </a:lnTo>
                  <a:lnTo>
                    <a:pt x="365" y="750"/>
                  </a:lnTo>
                  <a:lnTo>
                    <a:pt x="358" y="750"/>
                  </a:lnTo>
                  <a:close/>
                  <a:moveTo>
                    <a:pt x="1780" y="750"/>
                  </a:moveTo>
                  <a:lnTo>
                    <a:pt x="1780" y="743"/>
                  </a:lnTo>
                  <a:lnTo>
                    <a:pt x="1780" y="750"/>
                  </a:lnTo>
                  <a:close/>
                  <a:moveTo>
                    <a:pt x="691" y="750"/>
                  </a:moveTo>
                  <a:lnTo>
                    <a:pt x="691" y="743"/>
                  </a:lnTo>
                  <a:lnTo>
                    <a:pt x="691" y="750"/>
                  </a:lnTo>
                  <a:lnTo>
                    <a:pt x="697" y="750"/>
                  </a:lnTo>
                  <a:lnTo>
                    <a:pt x="691" y="750"/>
                  </a:lnTo>
                  <a:close/>
                  <a:moveTo>
                    <a:pt x="1499" y="743"/>
                  </a:moveTo>
                  <a:lnTo>
                    <a:pt x="1499" y="750"/>
                  </a:lnTo>
                  <a:lnTo>
                    <a:pt x="1499" y="743"/>
                  </a:lnTo>
                  <a:close/>
                  <a:moveTo>
                    <a:pt x="671" y="743"/>
                  </a:moveTo>
                  <a:lnTo>
                    <a:pt x="671" y="750"/>
                  </a:lnTo>
                  <a:lnTo>
                    <a:pt x="671" y="743"/>
                  </a:lnTo>
                  <a:lnTo>
                    <a:pt x="678" y="743"/>
                  </a:lnTo>
                  <a:lnTo>
                    <a:pt x="678" y="750"/>
                  </a:lnTo>
                  <a:lnTo>
                    <a:pt x="671" y="750"/>
                  </a:lnTo>
                  <a:lnTo>
                    <a:pt x="671" y="756"/>
                  </a:lnTo>
                  <a:lnTo>
                    <a:pt x="678" y="756"/>
                  </a:lnTo>
                  <a:lnTo>
                    <a:pt x="671" y="756"/>
                  </a:lnTo>
                  <a:lnTo>
                    <a:pt x="671" y="763"/>
                  </a:lnTo>
                  <a:lnTo>
                    <a:pt x="671" y="756"/>
                  </a:lnTo>
                  <a:lnTo>
                    <a:pt x="671" y="763"/>
                  </a:lnTo>
                  <a:lnTo>
                    <a:pt x="671" y="756"/>
                  </a:lnTo>
                  <a:lnTo>
                    <a:pt x="665" y="756"/>
                  </a:lnTo>
                  <a:lnTo>
                    <a:pt x="671" y="750"/>
                  </a:lnTo>
                  <a:lnTo>
                    <a:pt x="671" y="756"/>
                  </a:lnTo>
                  <a:lnTo>
                    <a:pt x="671" y="750"/>
                  </a:lnTo>
                  <a:lnTo>
                    <a:pt x="665" y="750"/>
                  </a:lnTo>
                  <a:lnTo>
                    <a:pt x="665" y="743"/>
                  </a:lnTo>
                  <a:lnTo>
                    <a:pt x="671" y="743"/>
                  </a:lnTo>
                  <a:lnTo>
                    <a:pt x="671" y="737"/>
                  </a:lnTo>
                  <a:lnTo>
                    <a:pt x="671" y="743"/>
                  </a:lnTo>
                  <a:close/>
                  <a:moveTo>
                    <a:pt x="1499" y="743"/>
                  </a:moveTo>
                  <a:lnTo>
                    <a:pt x="1493" y="743"/>
                  </a:lnTo>
                  <a:lnTo>
                    <a:pt x="1493" y="737"/>
                  </a:lnTo>
                  <a:lnTo>
                    <a:pt x="1499" y="743"/>
                  </a:lnTo>
                  <a:close/>
                  <a:moveTo>
                    <a:pt x="1773" y="737"/>
                  </a:moveTo>
                  <a:lnTo>
                    <a:pt x="1773" y="743"/>
                  </a:lnTo>
                  <a:lnTo>
                    <a:pt x="1773" y="750"/>
                  </a:lnTo>
                  <a:lnTo>
                    <a:pt x="1773" y="743"/>
                  </a:lnTo>
                  <a:lnTo>
                    <a:pt x="1773" y="737"/>
                  </a:lnTo>
                  <a:close/>
                  <a:moveTo>
                    <a:pt x="678" y="737"/>
                  </a:moveTo>
                  <a:lnTo>
                    <a:pt x="684" y="737"/>
                  </a:lnTo>
                  <a:lnTo>
                    <a:pt x="691" y="743"/>
                  </a:lnTo>
                  <a:lnTo>
                    <a:pt x="691" y="750"/>
                  </a:lnTo>
                  <a:lnTo>
                    <a:pt x="684" y="750"/>
                  </a:lnTo>
                  <a:lnTo>
                    <a:pt x="684" y="743"/>
                  </a:lnTo>
                  <a:lnTo>
                    <a:pt x="684" y="750"/>
                  </a:lnTo>
                  <a:lnTo>
                    <a:pt x="678" y="750"/>
                  </a:lnTo>
                  <a:lnTo>
                    <a:pt x="678" y="743"/>
                  </a:lnTo>
                  <a:lnTo>
                    <a:pt x="671" y="743"/>
                  </a:lnTo>
                  <a:lnTo>
                    <a:pt x="678" y="743"/>
                  </a:lnTo>
                  <a:lnTo>
                    <a:pt x="671" y="737"/>
                  </a:lnTo>
                  <a:lnTo>
                    <a:pt x="678" y="737"/>
                  </a:lnTo>
                  <a:close/>
                  <a:moveTo>
                    <a:pt x="378" y="737"/>
                  </a:moveTo>
                  <a:lnTo>
                    <a:pt x="378" y="730"/>
                  </a:lnTo>
                  <a:lnTo>
                    <a:pt x="378" y="737"/>
                  </a:lnTo>
                  <a:lnTo>
                    <a:pt x="384" y="737"/>
                  </a:lnTo>
                  <a:lnTo>
                    <a:pt x="378" y="737"/>
                  </a:lnTo>
                  <a:close/>
                  <a:moveTo>
                    <a:pt x="124" y="737"/>
                  </a:moveTo>
                  <a:lnTo>
                    <a:pt x="117" y="737"/>
                  </a:lnTo>
                  <a:lnTo>
                    <a:pt x="117" y="730"/>
                  </a:lnTo>
                  <a:lnTo>
                    <a:pt x="124" y="730"/>
                  </a:lnTo>
                  <a:lnTo>
                    <a:pt x="124" y="737"/>
                  </a:lnTo>
                  <a:close/>
                  <a:moveTo>
                    <a:pt x="645" y="737"/>
                  </a:moveTo>
                  <a:lnTo>
                    <a:pt x="645" y="730"/>
                  </a:lnTo>
                  <a:lnTo>
                    <a:pt x="652" y="730"/>
                  </a:lnTo>
                  <a:lnTo>
                    <a:pt x="652" y="737"/>
                  </a:lnTo>
                  <a:lnTo>
                    <a:pt x="645" y="737"/>
                  </a:lnTo>
                  <a:close/>
                  <a:moveTo>
                    <a:pt x="1773" y="730"/>
                  </a:moveTo>
                  <a:lnTo>
                    <a:pt x="1766" y="730"/>
                  </a:lnTo>
                  <a:lnTo>
                    <a:pt x="1773" y="730"/>
                  </a:lnTo>
                  <a:close/>
                  <a:moveTo>
                    <a:pt x="1773" y="730"/>
                  </a:moveTo>
                  <a:lnTo>
                    <a:pt x="1766" y="730"/>
                  </a:lnTo>
                  <a:lnTo>
                    <a:pt x="1766" y="724"/>
                  </a:lnTo>
                  <a:lnTo>
                    <a:pt x="1773" y="724"/>
                  </a:lnTo>
                  <a:lnTo>
                    <a:pt x="1773" y="730"/>
                  </a:lnTo>
                  <a:close/>
                  <a:moveTo>
                    <a:pt x="658" y="730"/>
                  </a:moveTo>
                  <a:lnTo>
                    <a:pt x="658" y="737"/>
                  </a:lnTo>
                  <a:lnTo>
                    <a:pt x="665" y="743"/>
                  </a:lnTo>
                  <a:lnTo>
                    <a:pt x="665" y="750"/>
                  </a:lnTo>
                  <a:lnTo>
                    <a:pt x="665" y="756"/>
                  </a:lnTo>
                  <a:lnTo>
                    <a:pt x="658" y="756"/>
                  </a:lnTo>
                  <a:lnTo>
                    <a:pt x="658" y="750"/>
                  </a:lnTo>
                  <a:lnTo>
                    <a:pt x="658" y="743"/>
                  </a:lnTo>
                  <a:lnTo>
                    <a:pt x="658" y="750"/>
                  </a:lnTo>
                  <a:lnTo>
                    <a:pt x="652" y="743"/>
                  </a:lnTo>
                  <a:lnTo>
                    <a:pt x="658" y="743"/>
                  </a:lnTo>
                  <a:lnTo>
                    <a:pt x="652" y="743"/>
                  </a:lnTo>
                  <a:lnTo>
                    <a:pt x="652" y="737"/>
                  </a:lnTo>
                  <a:lnTo>
                    <a:pt x="652" y="730"/>
                  </a:lnTo>
                  <a:lnTo>
                    <a:pt x="645" y="730"/>
                  </a:lnTo>
                  <a:lnTo>
                    <a:pt x="652" y="730"/>
                  </a:lnTo>
                  <a:lnTo>
                    <a:pt x="652" y="724"/>
                  </a:lnTo>
                  <a:lnTo>
                    <a:pt x="658" y="730"/>
                  </a:lnTo>
                  <a:close/>
                  <a:moveTo>
                    <a:pt x="1766" y="730"/>
                  </a:moveTo>
                  <a:lnTo>
                    <a:pt x="1766" y="724"/>
                  </a:lnTo>
                  <a:lnTo>
                    <a:pt x="1766" y="730"/>
                  </a:lnTo>
                  <a:close/>
                  <a:moveTo>
                    <a:pt x="1499" y="724"/>
                  </a:moveTo>
                  <a:lnTo>
                    <a:pt x="1493" y="730"/>
                  </a:lnTo>
                  <a:lnTo>
                    <a:pt x="1493" y="724"/>
                  </a:lnTo>
                  <a:lnTo>
                    <a:pt x="1499" y="724"/>
                  </a:lnTo>
                  <a:close/>
                  <a:moveTo>
                    <a:pt x="1773" y="724"/>
                  </a:moveTo>
                  <a:lnTo>
                    <a:pt x="1766" y="724"/>
                  </a:lnTo>
                  <a:lnTo>
                    <a:pt x="1766" y="717"/>
                  </a:lnTo>
                  <a:lnTo>
                    <a:pt x="1773" y="717"/>
                  </a:lnTo>
                  <a:lnTo>
                    <a:pt x="1773" y="724"/>
                  </a:lnTo>
                  <a:close/>
                  <a:moveTo>
                    <a:pt x="384" y="717"/>
                  </a:moveTo>
                  <a:lnTo>
                    <a:pt x="384" y="724"/>
                  </a:lnTo>
                  <a:lnTo>
                    <a:pt x="384" y="717"/>
                  </a:lnTo>
                  <a:lnTo>
                    <a:pt x="391" y="717"/>
                  </a:lnTo>
                  <a:lnTo>
                    <a:pt x="391" y="724"/>
                  </a:lnTo>
                  <a:lnTo>
                    <a:pt x="398" y="724"/>
                  </a:lnTo>
                  <a:lnTo>
                    <a:pt x="391" y="730"/>
                  </a:lnTo>
                  <a:lnTo>
                    <a:pt x="384" y="724"/>
                  </a:lnTo>
                  <a:lnTo>
                    <a:pt x="384" y="730"/>
                  </a:lnTo>
                  <a:lnTo>
                    <a:pt x="391" y="730"/>
                  </a:lnTo>
                  <a:lnTo>
                    <a:pt x="384" y="730"/>
                  </a:lnTo>
                  <a:lnTo>
                    <a:pt x="378" y="730"/>
                  </a:lnTo>
                  <a:lnTo>
                    <a:pt x="384" y="730"/>
                  </a:lnTo>
                  <a:lnTo>
                    <a:pt x="378" y="730"/>
                  </a:lnTo>
                  <a:lnTo>
                    <a:pt x="378" y="737"/>
                  </a:lnTo>
                  <a:lnTo>
                    <a:pt x="371" y="737"/>
                  </a:lnTo>
                  <a:lnTo>
                    <a:pt x="378" y="737"/>
                  </a:lnTo>
                  <a:lnTo>
                    <a:pt x="371" y="737"/>
                  </a:lnTo>
                  <a:lnTo>
                    <a:pt x="371" y="743"/>
                  </a:lnTo>
                  <a:lnTo>
                    <a:pt x="365" y="743"/>
                  </a:lnTo>
                  <a:lnTo>
                    <a:pt x="371" y="743"/>
                  </a:lnTo>
                  <a:lnTo>
                    <a:pt x="371" y="737"/>
                  </a:lnTo>
                  <a:lnTo>
                    <a:pt x="365" y="737"/>
                  </a:lnTo>
                  <a:lnTo>
                    <a:pt x="358" y="737"/>
                  </a:lnTo>
                  <a:lnTo>
                    <a:pt x="365" y="737"/>
                  </a:lnTo>
                  <a:lnTo>
                    <a:pt x="365" y="743"/>
                  </a:lnTo>
                  <a:lnTo>
                    <a:pt x="365" y="737"/>
                  </a:lnTo>
                  <a:lnTo>
                    <a:pt x="358" y="737"/>
                  </a:lnTo>
                  <a:lnTo>
                    <a:pt x="358" y="730"/>
                  </a:lnTo>
                  <a:lnTo>
                    <a:pt x="358" y="724"/>
                  </a:lnTo>
                  <a:lnTo>
                    <a:pt x="365" y="724"/>
                  </a:lnTo>
                  <a:lnTo>
                    <a:pt x="371" y="724"/>
                  </a:lnTo>
                  <a:lnTo>
                    <a:pt x="371" y="730"/>
                  </a:lnTo>
                  <a:lnTo>
                    <a:pt x="371" y="724"/>
                  </a:lnTo>
                  <a:lnTo>
                    <a:pt x="378" y="724"/>
                  </a:lnTo>
                  <a:lnTo>
                    <a:pt x="371" y="724"/>
                  </a:lnTo>
                  <a:lnTo>
                    <a:pt x="371" y="717"/>
                  </a:lnTo>
                  <a:lnTo>
                    <a:pt x="378" y="717"/>
                  </a:lnTo>
                  <a:lnTo>
                    <a:pt x="378" y="724"/>
                  </a:lnTo>
                  <a:lnTo>
                    <a:pt x="378" y="717"/>
                  </a:lnTo>
                  <a:lnTo>
                    <a:pt x="384" y="717"/>
                  </a:lnTo>
                  <a:lnTo>
                    <a:pt x="378" y="717"/>
                  </a:lnTo>
                  <a:lnTo>
                    <a:pt x="384" y="717"/>
                  </a:lnTo>
                  <a:close/>
                  <a:moveTo>
                    <a:pt x="632" y="717"/>
                  </a:moveTo>
                  <a:lnTo>
                    <a:pt x="632" y="711"/>
                  </a:lnTo>
                  <a:lnTo>
                    <a:pt x="639" y="711"/>
                  </a:lnTo>
                  <a:lnTo>
                    <a:pt x="639" y="717"/>
                  </a:lnTo>
                  <a:lnTo>
                    <a:pt x="632" y="717"/>
                  </a:lnTo>
                  <a:close/>
                  <a:moveTo>
                    <a:pt x="378" y="711"/>
                  </a:moveTo>
                  <a:lnTo>
                    <a:pt x="384" y="711"/>
                  </a:lnTo>
                  <a:lnTo>
                    <a:pt x="384" y="717"/>
                  </a:lnTo>
                  <a:lnTo>
                    <a:pt x="378" y="711"/>
                  </a:lnTo>
                  <a:close/>
                  <a:moveTo>
                    <a:pt x="645" y="711"/>
                  </a:moveTo>
                  <a:lnTo>
                    <a:pt x="652" y="711"/>
                  </a:lnTo>
                  <a:lnTo>
                    <a:pt x="645" y="711"/>
                  </a:lnTo>
                  <a:lnTo>
                    <a:pt x="645" y="717"/>
                  </a:lnTo>
                  <a:lnTo>
                    <a:pt x="652" y="717"/>
                  </a:lnTo>
                  <a:lnTo>
                    <a:pt x="652" y="711"/>
                  </a:lnTo>
                  <a:lnTo>
                    <a:pt x="658" y="711"/>
                  </a:lnTo>
                  <a:lnTo>
                    <a:pt x="658" y="717"/>
                  </a:lnTo>
                  <a:lnTo>
                    <a:pt x="652" y="717"/>
                  </a:lnTo>
                  <a:lnTo>
                    <a:pt x="658" y="717"/>
                  </a:lnTo>
                  <a:lnTo>
                    <a:pt x="652" y="717"/>
                  </a:lnTo>
                  <a:lnTo>
                    <a:pt x="645" y="717"/>
                  </a:lnTo>
                  <a:lnTo>
                    <a:pt x="652" y="717"/>
                  </a:lnTo>
                  <a:lnTo>
                    <a:pt x="652" y="724"/>
                  </a:lnTo>
                  <a:lnTo>
                    <a:pt x="658" y="724"/>
                  </a:lnTo>
                  <a:lnTo>
                    <a:pt x="658" y="717"/>
                  </a:lnTo>
                  <a:lnTo>
                    <a:pt x="658" y="724"/>
                  </a:lnTo>
                  <a:lnTo>
                    <a:pt x="658" y="730"/>
                  </a:lnTo>
                  <a:lnTo>
                    <a:pt x="658" y="724"/>
                  </a:lnTo>
                  <a:lnTo>
                    <a:pt x="652" y="724"/>
                  </a:lnTo>
                  <a:lnTo>
                    <a:pt x="645" y="724"/>
                  </a:lnTo>
                  <a:lnTo>
                    <a:pt x="645" y="717"/>
                  </a:lnTo>
                  <a:lnTo>
                    <a:pt x="645" y="724"/>
                  </a:lnTo>
                  <a:lnTo>
                    <a:pt x="652" y="724"/>
                  </a:lnTo>
                  <a:lnTo>
                    <a:pt x="652" y="730"/>
                  </a:lnTo>
                  <a:lnTo>
                    <a:pt x="645" y="730"/>
                  </a:lnTo>
                  <a:lnTo>
                    <a:pt x="639" y="724"/>
                  </a:lnTo>
                  <a:lnTo>
                    <a:pt x="645" y="724"/>
                  </a:lnTo>
                  <a:lnTo>
                    <a:pt x="645" y="730"/>
                  </a:lnTo>
                  <a:lnTo>
                    <a:pt x="645" y="724"/>
                  </a:lnTo>
                  <a:lnTo>
                    <a:pt x="639" y="724"/>
                  </a:lnTo>
                  <a:lnTo>
                    <a:pt x="645" y="724"/>
                  </a:lnTo>
                  <a:lnTo>
                    <a:pt x="639" y="724"/>
                  </a:lnTo>
                  <a:lnTo>
                    <a:pt x="639" y="717"/>
                  </a:lnTo>
                  <a:lnTo>
                    <a:pt x="639" y="711"/>
                  </a:lnTo>
                  <a:lnTo>
                    <a:pt x="632" y="711"/>
                  </a:lnTo>
                  <a:lnTo>
                    <a:pt x="639" y="711"/>
                  </a:lnTo>
                  <a:lnTo>
                    <a:pt x="645" y="711"/>
                  </a:lnTo>
                  <a:close/>
                  <a:moveTo>
                    <a:pt x="665" y="704"/>
                  </a:moveTo>
                  <a:lnTo>
                    <a:pt x="671" y="711"/>
                  </a:lnTo>
                  <a:lnTo>
                    <a:pt x="665" y="711"/>
                  </a:lnTo>
                  <a:lnTo>
                    <a:pt x="665" y="704"/>
                  </a:lnTo>
                  <a:close/>
                  <a:moveTo>
                    <a:pt x="665" y="711"/>
                  </a:moveTo>
                  <a:lnTo>
                    <a:pt x="671" y="711"/>
                  </a:lnTo>
                  <a:lnTo>
                    <a:pt x="671" y="717"/>
                  </a:lnTo>
                  <a:lnTo>
                    <a:pt x="671" y="724"/>
                  </a:lnTo>
                  <a:lnTo>
                    <a:pt x="671" y="717"/>
                  </a:lnTo>
                  <a:lnTo>
                    <a:pt x="671" y="711"/>
                  </a:lnTo>
                  <a:lnTo>
                    <a:pt x="665" y="711"/>
                  </a:lnTo>
                  <a:lnTo>
                    <a:pt x="671" y="717"/>
                  </a:lnTo>
                  <a:lnTo>
                    <a:pt x="671" y="724"/>
                  </a:lnTo>
                  <a:lnTo>
                    <a:pt x="671" y="730"/>
                  </a:lnTo>
                  <a:lnTo>
                    <a:pt x="671" y="724"/>
                  </a:lnTo>
                  <a:lnTo>
                    <a:pt x="671" y="730"/>
                  </a:lnTo>
                  <a:lnTo>
                    <a:pt x="671" y="737"/>
                  </a:lnTo>
                  <a:lnTo>
                    <a:pt x="665" y="737"/>
                  </a:lnTo>
                  <a:lnTo>
                    <a:pt x="665" y="730"/>
                  </a:lnTo>
                  <a:lnTo>
                    <a:pt x="665" y="724"/>
                  </a:lnTo>
                  <a:lnTo>
                    <a:pt x="658" y="724"/>
                  </a:lnTo>
                  <a:lnTo>
                    <a:pt x="665" y="717"/>
                  </a:lnTo>
                  <a:lnTo>
                    <a:pt x="658" y="711"/>
                  </a:lnTo>
                  <a:lnTo>
                    <a:pt x="658" y="704"/>
                  </a:lnTo>
                  <a:lnTo>
                    <a:pt x="665" y="711"/>
                  </a:lnTo>
                  <a:close/>
                  <a:moveTo>
                    <a:pt x="391" y="704"/>
                  </a:moveTo>
                  <a:lnTo>
                    <a:pt x="398" y="704"/>
                  </a:lnTo>
                  <a:lnTo>
                    <a:pt x="398" y="711"/>
                  </a:lnTo>
                  <a:lnTo>
                    <a:pt x="391" y="711"/>
                  </a:lnTo>
                  <a:lnTo>
                    <a:pt x="398" y="711"/>
                  </a:lnTo>
                  <a:lnTo>
                    <a:pt x="391" y="711"/>
                  </a:lnTo>
                  <a:lnTo>
                    <a:pt x="384" y="717"/>
                  </a:lnTo>
                  <a:lnTo>
                    <a:pt x="384" y="711"/>
                  </a:lnTo>
                  <a:lnTo>
                    <a:pt x="378" y="711"/>
                  </a:lnTo>
                  <a:lnTo>
                    <a:pt x="384" y="711"/>
                  </a:lnTo>
                  <a:lnTo>
                    <a:pt x="384" y="704"/>
                  </a:lnTo>
                  <a:lnTo>
                    <a:pt x="384" y="711"/>
                  </a:lnTo>
                  <a:lnTo>
                    <a:pt x="384" y="704"/>
                  </a:lnTo>
                  <a:lnTo>
                    <a:pt x="391" y="704"/>
                  </a:lnTo>
                  <a:close/>
                  <a:moveTo>
                    <a:pt x="391" y="704"/>
                  </a:moveTo>
                  <a:lnTo>
                    <a:pt x="391" y="698"/>
                  </a:lnTo>
                  <a:lnTo>
                    <a:pt x="391" y="704"/>
                  </a:lnTo>
                  <a:close/>
                  <a:moveTo>
                    <a:pt x="261" y="704"/>
                  </a:moveTo>
                  <a:lnTo>
                    <a:pt x="261" y="698"/>
                  </a:lnTo>
                  <a:lnTo>
                    <a:pt x="267" y="698"/>
                  </a:lnTo>
                  <a:lnTo>
                    <a:pt x="261" y="698"/>
                  </a:lnTo>
                  <a:lnTo>
                    <a:pt x="261" y="704"/>
                  </a:lnTo>
                  <a:close/>
                  <a:moveTo>
                    <a:pt x="1656" y="691"/>
                  </a:moveTo>
                  <a:lnTo>
                    <a:pt x="1656" y="685"/>
                  </a:lnTo>
                  <a:lnTo>
                    <a:pt x="1656" y="691"/>
                  </a:lnTo>
                  <a:close/>
                  <a:moveTo>
                    <a:pt x="417" y="685"/>
                  </a:moveTo>
                  <a:lnTo>
                    <a:pt x="417" y="678"/>
                  </a:lnTo>
                  <a:lnTo>
                    <a:pt x="417" y="685"/>
                  </a:lnTo>
                  <a:close/>
                  <a:moveTo>
                    <a:pt x="378" y="685"/>
                  </a:moveTo>
                  <a:lnTo>
                    <a:pt x="378" y="678"/>
                  </a:lnTo>
                  <a:lnTo>
                    <a:pt x="378" y="685"/>
                  </a:lnTo>
                  <a:close/>
                  <a:moveTo>
                    <a:pt x="1486" y="678"/>
                  </a:moveTo>
                  <a:lnTo>
                    <a:pt x="1486" y="672"/>
                  </a:lnTo>
                  <a:lnTo>
                    <a:pt x="1493" y="672"/>
                  </a:lnTo>
                  <a:lnTo>
                    <a:pt x="1486" y="672"/>
                  </a:lnTo>
                  <a:lnTo>
                    <a:pt x="1486" y="678"/>
                  </a:lnTo>
                  <a:close/>
                  <a:moveTo>
                    <a:pt x="2047" y="672"/>
                  </a:moveTo>
                  <a:lnTo>
                    <a:pt x="2040" y="672"/>
                  </a:lnTo>
                  <a:lnTo>
                    <a:pt x="2040" y="665"/>
                  </a:lnTo>
                  <a:lnTo>
                    <a:pt x="2047" y="665"/>
                  </a:lnTo>
                  <a:lnTo>
                    <a:pt x="2047" y="672"/>
                  </a:lnTo>
                  <a:close/>
                  <a:moveTo>
                    <a:pt x="515" y="672"/>
                  </a:moveTo>
                  <a:lnTo>
                    <a:pt x="508" y="672"/>
                  </a:lnTo>
                  <a:lnTo>
                    <a:pt x="515" y="672"/>
                  </a:lnTo>
                  <a:lnTo>
                    <a:pt x="515" y="665"/>
                  </a:lnTo>
                  <a:lnTo>
                    <a:pt x="515" y="672"/>
                  </a:lnTo>
                  <a:close/>
                  <a:moveTo>
                    <a:pt x="2034" y="672"/>
                  </a:moveTo>
                  <a:lnTo>
                    <a:pt x="2034" y="665"/>
                  </a:lnTo>
                  <a:lnTo>
                    <a:pt x="2040" y="665"/>
                  </a:lnTo>
                  <a:lnTo>
                    <a:pt x="2040" y="672"/>
                  </a:lnTo>
                  <a:lnTo>
                    <a:pt x="2034" y="672"/>
                  </a:lnTo>
                  <a:close/>
                  <a:moveTo>
                    <a:pt x="2047" y="665"/>
                  </a:moveTo>
                  <a:lnTo>
                    <a:pt x="2047" y="672"/>
                  </a:lnTo>
                  <a:lnTo>
                    <a:pt x="2047" y="665"/>
                  </a:lnTo>
                  <a:close/>
                  <a:moveTo>
                    <a:pt x="456" y="665"/>
                  </a:moveTo>
                  <a:lnTo>
                    <a:pt x="463" y="665"/>
                  </a:lnTo>
                  <a:lnTo>
                    <a:pt x="456" y="665"/>
                  </a:lnTo>
                  <a:close/>
                  <a:moveTo>
                    <a:pt x="463" y="665"/>
                  </a:moveTo>
                  <a:lnTo>
                    <a:pt x="456" y="665"/>
                  </a:lnTo>
                  <a:lnTo>
                    <a:pt x="463" y="665"/>
                  </a:lnTo>
                  <a:close/>
                  <a:moveTo>
                    <a:pt x="2040" y="665"/>
                  </a:moveTo>
                  <a:lnTo>
                    <a:pt x="2034" y="665"/>
                  </a:lnTo>
                  <a:lnTo>
                    <a:pt x="2040" y="665"/>
                  </a:lnTo>
                  <a:close/>
                  <a:moveTo>
                    <a:pt x="2047" y="665"/>
                  </a:moveTo>
                  <a:lnTo>
                    <a:pt x="2053" y="665"/>
                  </a:lnTo>
                  <a:lnTo>
                    <a:pt x="2047" y="665"/>
                  </a:lnTo>
                  <a:lnTo>
                    <a:pt x="2040" y="665"/>
                  </a:lnTo>
                  <a:lnTo>
                    <a:pt x="2040" y="659"/>
                  </a:lnTo>
                  <a:lnTo>
                    <a:pt x="2040" y="665"/>
                  </a:lnTo>
                  <a:lnTo>
                    <a:pt x="2047" y="665"/>
                  </a:lnTo>
                  <a:close/>
                  <a:moveTo>
                    <a:pt x="456" y="665"/>
                  </a:moveTo>
                  <a:lnTo>
                    <a:pt x="456" y="659"/>
                  </a:lnTo>
                  <a:lnTo>
                    <a:pt x="456" y="665"/>
                  </a:lnTo>
                  <a:close/>
                  <a:moveTo>
                    <a:pt x="463" y="672"/>
                  </a:moveTo>
                  <a:lnTo>
                    <a:pt x="463" y="665"/>
                  </a:lnTo>
                  <a:lnTo>
                    <a:pt x="469" y="665"/>
                  </a:lnTo>
                  <a:lnTo>
                    <a:pt x="469" y="659"/>
                  </a:lnTo>
                  <a:lnTo>
                    <a:pt x="476" y="659"/>
                  </a:lnTo>
                  <a:lnTo>
                    <a:pt x="469" y="665"/>
                  </a:lnTo>
                  <a:lnTo>
                    <a:pt x="469" y="672"/>
                  </a:lnTo>
                  <a:lnTo>
                    <a:pt x="463" y="672"/>
                  </a:lnTo>
                  <a:close/>
                  <a:moveTo>
                    <a:pt x="456" y="659"/>
                  </a:moveTo>
                  <a:lnTo>
                    <a:pt x="463" y="659"/>
                  </a:lnTo>
                  <a:lnTo>
                    <a:pt x="456" y="659"/>
                  </a:lnTo>
                  <a:close/>
                  <a:moveTo>
                    <a:pt x="182" y="659"/>
                  </a:moveTo>
                  <a:lnTo>
                    <a:pt x="189" y="659"/>
                  </a:lnTo>
                  <a:lnTo>
                    <a:pt x="189" y="665"/>
                  </a:lnTo>
                  <a:lnTo>
                    <a:pt x="195" y="665"/>
                  </a:lnTo>
                  <a:lnTo>
                    <a:pt x="189" y="672"/>
                  </a:lnTo>
                  <a:lnTo>
                    <a:pt x="189" y="665"/>
                  </a:lnTo>
                  <a:lnTo>
                    <a:pt x="189" y="672"/>
                  </a:lnTo>
                  <a:lnTo>
                    <a:pt x="182" y="672"/>
                  </a:lnTo>
                  <a:lnTo>
                    <a:pt x="176" y="672"/>
                  </a:lnTo>
                  <a:lnTo>
                    <a:pt x="169" y="665"/>
                  </a:lnTo>
                  <a:lnTo>
                    <a:pt x="163" y="665"/>
                  </a:lnTo>
                  <a:lnTo>
                    <a:pt x="163" y="659"/>
                  </a:lnTo>
                  <a:lnTo>
                    <a:pt x="169" y="659"/>
                  </a:lnTo>
                  <a:lnTo>
                    <a:pt x="176" y="659"/>
                  </a:lnTo>
                  <a:lnTo>
                    <a:pt x="182" y="659"/>
                  </a:lnTo>
                  <a:close/>
                  <a:moveTo>
                    <a:pt x="482" y="659"/>
                  </a:moveTo>
                  <a:lnTo>
                    <a:pt x="489" y="659"/>
                  </a:lnTo>
                  <a:lnTo>
                    <a:pt x="482" y="659"/>
                  </a:lnTo>
                  <a:lnTo>
                    <a:pt x="476" y="659"/>
                  </a:lnTo>
                  <a:lnTo>
                    <a:pt x="482" y="659"/>
                  </a:lnTo>
                  <a:lnTo>
                    <a:pt x="482" y="652"/>
                  </a:lnTo>
                  <a:lnTo>
                    <a:pt x="482" y="659"/>
                  </a:lnTo>
                  <a:close/>
                  <a:moveTo>
                    <a:pt x="1727" y="659"/>
                  </a:moveTo>
                  <a:lnTo>
                    <a:pt x="1721" y="659"/>
                  </a:lnTo>
                  <a:lnTo>
                    <a:pt x="1721" y="652"/>
                  </a:lnTo>
                  <a:lnTo>
                    <a:pt x="1727" y="652"/>
                  </a:lnTo>
                  <a:lnTo>
                    <a:pt x="1727" y="659"/>
                  </a:lnTo>
                  <a:close/>
                  <a:moveTo>
                    <a:pt x="463" y="659"/>
                  </a:moveTo>
                  <a:lnTo>
                    <a:pt x="463" y="665"/>
                  </a:lnTo>
                  <a:lnTo>
                    <a:pt x="463" y="659"/>
                  </a:lnTo>
                  <a:lnTo>
                    <a:pt x="463" y="652"/>
                  </a:lnTo>
                  <a:lnTo>
                    <a:pt x="463" y="659"/>
                  </a:lnTo>
                  <a:close/>
                  <a:moveTo>
                    <a:pt x="1669" y="659"/>
                  </a:moveTo>
                  <a:lnTo>
                    <a:pt x="1675" y="652"/>
                  </a:lnTo>
                  <a:lnTo>
                    <a:pt x="1675" y="659"/>
                  </a:lnTo>
                  <a:lnTo>
                    <a:pt x="1669" y="659"/>
                  </a:lnTo>
                  <a:close/>
                  <a:moveTo>
                    <a:pt x="85" y="659"/>
                  </a:moveTo>
                  <a:lnTo>
                    <a:pt x="91" y="659"/>
                  </a:lnTo>
                  <a:lnTo>
                    <a:pt x="85" y="659"/>
                  </a:lnTo>
                  <a:lnTo>
                    <a:pt x="78" y="652"/>
                  </a:lnTo>
                  <a:lnTo>
                    <a:pt x="85" y="652"/>
                  </a:lnTo>
                  <a:lnTo>
                    <a:pt x="85" y="659"/>
                  </a:lnTo>
                  <a:close/>
                  <a:moveTo>
                    <a:pt x="489" y="652"/>
                  </a:moveTo>
                  <a:lnTo>
                    <a:pt x="482" y="652"/>
                  </a:lnTo>
                  <a:lnTo>
                    <a:pt x="489" y="652"/>
                  </a:lnTo>
                  <a:lnTo>
                    <a:pt x="495" y="652"/>
                  </a:lnTo>
                  <a:lnTo>
                    <a:pt x="489" y="652"/>
                  </a:lnTo>
                  <a:close/>
                  <a:moveTo>
                    <a:pt x="2008" y="652"/>
                  </a:moveTo>
                  <a:lnTo>
                    <a:pt x="2014" y="652"/>
                  </a:lnTo>
                  <a:lnTo>
                    <a:pt x="2008" y="652"/>
                  </a:lnTo>
                  <a:close/>
                  <a:moveTo>
                    <a:pt x="2008" y="652"/>
                  </a:moveTo>
                  <a:lnTo>
                    <a:pt x="2008" y="646"/>
                  </a:lnTo>
                  <a:lnTo>
                    <a:pt x="2008" y="652"/>
                  </a:lnTo>
                  <a:close/>
                  <a:moveTo>
                    <a:pt x="456" y="652"/>
                  </a:moveTo>
                  <a:lnTo>
                    <a:pt x="456" y="646"/>
                  </a:lnTo>
                  <a:lnTo>
                    <a:pt x="456" y="652"/>
                  </a:lnTo>
                  <a:close/>
                  <a:moveTo>
                    <a:pt x="2008" y="646"/>
                  </a:moveTo>
                  <a:lnTo>
                    <a:pt x="2001" y="652"/>
                  </a:lnTo>
                  <a:lnTo>
                    <a:pt x="2001" y="646"/>
                  </a:lnTo>
                  <a:lnTo>
                    <a:pt x="2008" y="646"/>
                  </a:lnTo>
                  <a:close/>
                  <a:moveTo>
                    <a:pt x="1512" y="646"/>
                  </a:moveTo>
                  <a:lnTo>
                    <a:pt x="1512" y="652"/>
                  </a:lnTo>
                  <a:lnTo>
                    <a:pt x="1512" y="646"/>
                  </a:lnTo>
                  <a:lnTo>
                    <a:pt x="1519" y="646"/>
                  </a:lnTo>
                  <a:lnTo>
                    <a:pt x="1512" y="646"/>
                  </a:lnTo>
                  <a:close/>
                  <a:moveTo>
                    <a:pt x="1982" y="646"/>
                  </a:moveTo>
                  <a:lnTo>
                    <a:pt x="1982" y="652"/>
                  </a:lnTo>
                  <a:lnTo>
                    <a:pt x="1975" y="652"/>
                  </a:lnTo>
                  <a:lnTo>
                    <a:pt x="1975" y="646"/>
                  </a:lnTo>
                  <a:lnTo>
                    <a:pt x="1982" y="646"/>
                  </a:lnTo>
                  <a:close/>
                  <a:moveTo>
                    <a:pt x="2060" y="646"/>
                  </a:moveTo>
                  <a:lnTo>
                    <a:pt x="2053" y="646"/>
                  </a:lnTo>
                  <a:lnTo>
                    <a:pt x="2060" y="646"/>
                  </a:lnTo>
                  <a:close/>
                  <a:moveTo>
                    <a:pt x="463" y="646"/>
                  </a:moveTo>
                  <a:lnTo>
                    <a:pt x="456" y="646"/>
                  </a:lnTo>
                  <a:lnTo>
                    <a:pt x="463" y="646"/>
                  </a:lnTo>
                  <a:close/>
                  <a:moveTo>
                    <a:pt x="2001" y="646"/>
                  </a:moveTo>
                  <a:lnTo>
                    <a:pt x="1995" y="646"/>
                  </a:lnTo>
                  <a:lnTo>
                    <a:pt x="2001" y="646"/>
                  </a:lnTo>
                  <a:lnTo>
                    <a:pt x="2008" y="646"/>
                  </a:lnTo>
                  <a:lnTo>
                    <a:pt x="2001" y="646"/>
                  </a:lnTo>
                  <a:close/>
                  <a:moveTo>
                    <a:pt x="1721" y="633"/>
                  </a:moveTo>
                  <a:lnTo>
                    <a:pt x="1721" y="626"/>
                  </a:lnTo>
                  <a:lnTo>
                    <a:pt x="1714" y="626"/>
                  </a:lnTo>
                  <a:lnTo>
                    <a:pt x="1721" y="626"/>
                  </a:lnTo>
                  <a:lnTo>
                    <a:pt x="1727" y="626"/>
                  </a:lnTo>
                  <a:lnTo>
                    <a:pt x="1727" y="633"/>
                  </a:lnTo>
                  <a:lnTo>
                    <a:pt x="1721" y="633"/>
                  </a:lnTo>
                  <a:close/>
                  <a:moveTo>
                    <a:pt x="1708" y="620"/>
                  </a:moveTo>
                  <a:lnTo>
                    <a:pt x="1708" y="626"/>
                  </a:lnTo>
                  <a:lnTo>
                    <a:pt x="1708" y="620"/>
                  </a:lnTo>
                  <a:close/>
                  <a:moveTo>
                    <a:pt x="2066" y="620"/>
                  </a:moveTo>
                  <a:lnTo>
                    <a:pt x="2066" y="626"/>
                  </a:lnTo>
                  <a:lnTo>
                    <a:pt x="2066" y="620"/>
                  </a:lnTo>
                  <a:close/>
                  <a:moveTo>
                    <a:pt x="1297" y="620"/>
                  </a:moveTo>
                  <a:lnTo>
                    <a:pt x="1291" y="620"/>
                  </a:lnTo>
                  <a:lnTo>
                    <a:pt x="1297" y="620"/>
                  </a:lnTo>
                  <a:close/>
                  <a:moveTo>
                    <a:pt x="1721" y="626"/>
                  </a:moveTo>
                  <a:lnTo>
                    <a:pt x="1721" y="620"/>
                  </a:lnTo>
                  <a:lnTo>
                    <a:pt x="1714" y="620"/>
                  </a:lnTo>
                  <a:lnTo>
                    <a:pt x="1721" y="620"/>
                  </a:lnTo>
                  <a:lnTo>
                    <a:pt x="1721" y="626"/>
                  </a:lnTo>
                  <a:close/>
                  <a:moveTo>
                    <a:pt x="1310" y="606"/>
                  </a:moveTo>
                  <a:lnTo>
                    <a:pt x="1304" y="606"/>
                  </a:lnTo>
                  <a:lnTo>
                    <a:pt x="1310" y="606"/>
                  </a:lnTo>
                  <a:close/>
                  <a:moveTo>
                    <a:pt x="1499" y="606"/>
                  </a:moveTo>
                  <a:lnTo>
                    <a:pt x="1506" y="606"/>
                  </a:lnTo>
                  <a:lnTo>
                    <a:pt x="1506" y="613"/>
                  </a:lnTo>
                  <a:lnTo>
                    <a:pt x="1506" y="620"/>
                  </a:lnTo>
                  <a:lnTo>
                    <a:pt x="1499" y="620"/>
                  </a:lnTo>
                  <a:lnTo>
                    <a:pt x="1499" y="626"/>
                  </a:lnTo>
                  <a:lnTo>
                    <a:pt x="1493" y="626"/>
                  </a:lnTo>
                  <a:lnTo>
                    <a:pt x="1493" y="620"/>
                  </a:lnTo>
                  <a:lnTo>
                    <a:pt x="1486" y="620"/>
                  </a:lnTo>
                  <a:lnTo>
                    <a:pt x="1486" y="613"/>
                  </a:lnTo>
                  <a:lnTo>
                    <a:pt x="1493" y="613"/>
                  </a:lnTo>
                  <a:lnTo>
                    <a:pt x="1493" y="606"/>
                  </a:lnTo>
                  <a:lnTo>
                    <a:pt x="1499" y="606"/>
                  </a:lnTo>
                  <a:close/>
                  <a:moveTo>
                    <a:pt x="1727" y="600"/>
                  </a:moveTo>
                  <a:lnTo>
                    <a:pt x="1727" y="606"/>
                  </a:lnTo>
                  <a:lnTo>
                    <a:pt x="1721" y="606"/>
                  </a:lnTo>
                  <a:lnTo>
                    <a:pt x="1721" y="600"/>
                  </a:lnTo>
                  <a:lnTo>
                    <a:pt x="1727" y="600"/>
                  </a:lnTo>
                  <a:close/>
                  <a:moveTo>
                    <a:pt x="2066" y="600"/>
                  </a:moveTo>
                  <a:lnTo>
                    <a:pt x="2066" y="606"/>
                  </a:lnTo>
                  <a:lnTo>
                    <a:pt x="2066" y="600"/>
                  </a:lnTo>
                  <a:close/>
                  <a:moveTo>
                    <a:pt x="1525" y="600"/>
                  </a:moveTo>
                  <a:lnTo>
                    <a:pt x="1525" y="606"/>
                  </a:lnTo>
                  <a:lnTo>
                    <a:pt x="1525" y="600"/>
                  </a:lnTo>
                  <a:lnTo>
                    <a:pt x="1519" y="600"/>
                  </a:lnTo>
                  <a:lnTo>
                    <a:pt x="1525" y="600"/>
                  </a:lnTo>
                  <a:close/>
                  <a:moveTo>
                    <a:pt x="1721" y="606"/>
                  </a:moveTo>
                  <a:lnTo>
                    <a:pt x="1721" y="600"/>
                  </a:lnTo>
                  <a:lnTo>
                    <a:pt x="1721" y="606"/>
                  </a:lnTo>
                  <a:close/>
                  <a:moveTo>
                    <a:pt x="1577" y="600"/>
                  </a:moveTo>
                  <a:lnTo>
                    <a:pt x="1584" y="600"/>
                  </a:lnTo>
                  <a:lnTo>
                    <a:pt x="1577" y="600"/>
                  </a:lnTo>
                  <a:lnTo>
                    <a:pt x="1571" y="600"/>
                  </a:lnTo>
                  <a:lnTo>
                    <a:pt x="1577" y="600"/>
                  </a:lnTo>
                  <a:close/>
                  <a:moveTo>
                    <a:pt x="2073" y="600"/>
                  </a:moveTo>
                  <a:lnTo>
                    <a:pt x="2066" y="600"/>
                  </a:lnTo>
                  <a:lnTo>
                    <a:pt x="2073" y="600"/>
                  </a:lnTo>
                  <a:lnTo>
                    <a:pt x="2066" y="600"/>
                  </a:lnTo>
                  <a:lnTo>
                    <a:pt x="2066" y="593"/>
                  </a:lnTo>
                  <a:lnTo>
                    <a:pt x="2073" y="600"/>
                  </a:lnTo>
                  <a:close/>
                  <a:moveTo>
                    <a:pt x="1636" y="593"/>
                  </a:moveTo>
                  <a:lnTo>
                    <a:pt x="1636" y="600"/>
                  </a:lnTo>
                  <a:lnTo>
                    <a:pt x="1643" y="600"/>
                  </a:lnTo>
                  <a:lnTo>
                    <a:pt x="1636" y="606"/>
                  </a:lnTo>
                  <a:lnTo>
                    <a:pt x="1636" y="600"/>
                  </a:lnTo>
                  <a:lnTo>
                    <a:pt x="1630" y="600"/>
                  </a:lnTo>
                  <a:lnTo>
                    <a:pt x="1630" y="593"/>
                  </a:lnTo>
                  <a:lnTo>
                    <a:pt x="1630" y="600"/>
                  </a:lnTo>
                  <a:lnTo>
                    <a:pt x="1630" y="593"/>
                  </a:lnTo>
                  <a:lnTo>
                    <a:pt x="1623" y="593"/>
                  </a:lnTo>
                  <a:lnTo>
                    <a:pt x="1630" y="593"/>
                  </a:lnTo>
                  <a:lnTo>
                    <a:pt x="1636" y="593"/>
                  </a:lnTo>
                  <a:close/>
                  <a:moveTo>
                    <a:pt x="1467" y="593"/>
                  </a:moveTo>
                  <a:lnTo>
                    <a:pt x="1467" y="600"/>
                  </a:lnTo>
                  <a:lnTo>
                    <a:pt x="1460" y="600"/>
                  </a:lnTo>
                  <a:lnTo>
                    <a:pt x="1454" y="600"/>
                  </a:lnTo>
                  <a:lnTo>
                    <a:pt x="1454" y="606"/>
                  </a:lnTo>
                  <a:lnTo>
                    <a:pt x="1447" y="613"/>
                  </a:lnTo>
                  <a:lnTo>
                    <a:pt x="1441" y="613"/>
                  </a:lnTo>
                  <a:lnTo>
                    <a:pt x="1434" y="613"/>
                  </a:lnTo>
                  <a:lnTo>
                    <a:pt x="1434" y="606"/>
                  </a:lnTo>
                  <a:lnTo>
                    <a:pt x="1434" y="600"/>
                  </a:lnTo>
                  <a:lnTo>
                    <a:pt x="1441" y="600"/>
                  </a:lnTo>
                  <a:lnTo>
                    <a:pt x="1441" y="593"/>
                  </a:lnTo>
                  <a:lnTo>
                    <a:pt x="1447" y="593"/>
                  </a:lnTo>
                  <a:lnTo>
                    <a:pt x="1454" y="593"/>
                  </a:lnTo>
                  <a:lnTo>
                    <a:pt x="1460" y="593"/>
                  </a:lnTo>
                  <a:lnTo>
                    <a:pt x="1467" y="593"/>
                  </a:lnTo>
                  <a:close/>
                  <a:moveTo>
                    <a:pt x="2079" y="593"/>
                  </a:moveTo>
                  <a:lnTo>
                    <a:pt x="2073" y="593"/>
                  </a:lnTo>
                  <a:lnTo>
                    <a:pt x="2079" y="593"/>
                  </a:lnTo>
                  <a:close/>
                  <a:moveTo>
                    <a:pt x="2079" y="593"/>
                  </a:moveTo>
                  <a:lnTo>
                    <a:pt x="2079" y="587"/>
                  </a:lnTo>
                  <a:lnTo>
                    <a:pt x="2079" y="593"/>
                  </a:lnTo>
                  <a:close/>
                  <a:moveTo>
                    <a:pt x="1942" y="587"/>
                  </a:moveTo>
                  <a:lnTo>
                    <a:pt x="1936" y="587"/>
                  </a:lnTo>
                  <a:lnTo>
                    <a:pt x="1942" y="587"/>
                  </a:lnTo>
                  <a:close/>
                  <a:moveTo>
                    <a:pt x="1519" y="580"/>
                  </a:moveTo>
                  <a:lnTo>
                    <a:pt x="1525" y="580"/>
                  </a:lnTo>
                  <a:lnTo>
                    <a:pt x="1532" y="580"/>
                  </a:lnTo>
                  <a:lnTo>
                    <a:pt x="1532" y="587"/>
                  </a:lnTo>
                  <a:lnTo>
                    <a:pt x="1525" y="587"/>
                  </a:lnTo>
                  <a:lnTo>
                    <a:pt x="1519" y="587"/>
                  </a:lnTo>
                  <a:lnTo>
                    <a:pt x="1519" y="580"/>
                  </a:lnTo>
                  <a:lnTo>
                    <a:pt x="1512" y="580"/>
                  </a:lnTo>
                  <a:lnTo>
                    <a:pt x="1519" y="580"/>
                  </a:lnTo>
                  <a:close/>
                  <a:moveTo>
                    <a:pt x="2086" y="587"/>
                  </a:moveTo>
                  <a:lnTo>
                    <a:pt x="2079" y="587"/>
                  </a:lnTo>
                  <a:lnTo>
                    <a:pt x="2073" y="580"/>
                  </a:lnTo>
                  <a:lnTo>
                    <a:pt x="2079" y="580"/>
                  </a:lnTo>
                  <a:lnTo>
                    <a:pt x="2086" y="587"/>
                  </a:lnTo>
                  <a:close/>
                  <a:moveTo>
                    <a:pt x="1330" y="580"/>
                  </a:moveTo>
                  <a:lnTo>
                    <a:pt x="1323" y="580"/>
                  </a:lnTo>
                  <a:lnTo>
                    <a:pt x="1330" y="580"/>
                  </a:lnTo>
                  <a:close/>
                  <a:moveTo>
                    <a:pt x="241" y="580"/>
                  </a:moveTo>
                  <a:lnTo>
                    <a:pt x="235" y="580"/>
                  </a:lnTo>
                  <a:lnTo>
                    <a:pt x="235" y="574"/>
                  </a:lnTo>
                  <a:lnTo>
                    <a:pt x="241" y="574"/>
                  </a:lnTo>
                  <a:lnTo>
                    <a:pt x="241" y="580"/>
                  </a:lnTo>
                  <a:close/>
                  <a:moveTo>
                    <a:pt x="1734" y="580"/>
                  </a:moveTo>
                  <a:lnTo>
                    <a:pt x="1734" y="574"/>
                  </a:lnTo>
                  <a:lnTo>
                    <a:pt x="1734" y="580"/>
                  </a:lnTo>
                  <a:close/>
                  <a:moveTo>
                    <a:pt x="1734" y="587"/>
                  </a:moveTo>
                  <a:lnTo>
                    <a:pt x="1734" y="580"/>
                  </a:lnTo>
                  <a:lnTo>
                    <a:pt x="1727" y="580"/>
                  </a:lnTo>
                  <a:lnTo>
                    <a:pt x="1727" y="574"/>
                  </a:lnTo>
                  <a:lnTo>
                    <a:pt x="1734" y="574"/>
                  </a:lnTo>
                  <a:lnTo>
                    <a:pt x="1734" y="580"/>
                  </a:lnTo>
                  <a:lnTo>
                    <a:pt x="1734" y="587"/>
                  </a:lnTo>
                  <a:close/>
                  <a:moveTo>
                    <a:pt x="1538" y="574"/>
                  </a:moveTo>
                  <a:lnTo>
                    <a:pt x="1545" y="580"/>
                  </a:lnTo>
                  <a:lnTo>
                    <a:pt x="1538" y="580"/>
                  </a:lnTo>
                  <a:lnTo>
                    <a:pt x="1532" y="574"/>
                  </a:lnTo>
                  <a:lnTo>
                    <a:pt x="1538" y="574"/>
                  </a:lnTo>
                  <a:close/>
                  <a:moveTo>
                    <a:pt x="1604" y="574"/>
                  </a:moveTo>
                  <a:lnTo>
                    <a:pt x="1610" y="574"/>
                  </a:lnTo>
                  <a:lnTo>
                    <a:pt x="1604" y="574"/>
                  </a:lnTo>
                  <a:close/>
                  <a:moveTo>
                    <a:pt x="104" y="574"/>
                  </a:moveTo>
                  <a:lnTo>
                    <a:pt x="111" y="574"/>
                  </a:lnTo>
                  <a:lnTo>
                    <a:pt x="111" y="580"/>
                  </a:lnTo>
                  <a:lnTo>
                    <a:pt x="111" y="574"/>
                  </a:lnTo>
                  <a:lnTo>
                    <a:pt x="117" y="574"/>
                  </a:lnTo>
                  <a:lnTo>
                    <a:pt x="124" y="574"/>
                  </a:lnTo>
                  <a:lnTo>
                    <a:pt x="124" y="580"/>
                  </a:lnTo>
                  <a:lnTo>
                    <a:pt x="130" y="580"/>
                  </a:lnTo>
                  <a:lnTo>
                    <a:pt x="137" y="580"/>
                  </a:lnTo>
                  <a:lnTo>
                    <a:pt x="137" y="587"/>
                  </a:lnTo>
                  <a:lnTo>
                    <a:pt x="137" y="580"/>
                  </a:lnTo>
                  <a:lnTo>
                    <a:pt x="143" y="580"/>
                  </a:lnTo>
                  <a:lnTo>
                    <a:pt x="143" y="587"/>
                  </a:lnTo>
                  <a:lnTo>
                    <a:pt x="137" y="587"/>
                  </a:lnTo>
                  <a:lnTo>
                    <a:pt x="130" y="587"/>
                  </a:lnTo>
                  <a:lnTo>
                    <a:pt x="130" y="593"/>
                  </a:lnTo>
                  <a:lnTo>
                    <a:pt x="130" y="587"/>
                  </a:lnTo>
                  <a:lnTo>
                    <a:pt x="124" y="587"/>
                  </a:lnTo>
                  <a:lnTo>
                    <a:pt x="117" y="580"/>
                  </a:lnTo>
                  <a:lnTo>
                    <a:pt x="111" y="580"/>
                  </a:lnTo>
                  <a:lnTo>
                    <a:pt x="117" y="580"/>
                  </a:lnTo>
                  <a:lnTo>
                    <a:pt x="117" y="587"/>
                  </a:lnTo>
                  <a:lnTo>
                    <a:pt x="124" y="587"/>
                  </a:lnTo>
                  <a:lnTo>
                    <a:pt x="117" y="587"/>
                  </a:lnTo>
                  <a:lnTo>
                    <a:pt x="117" y="580"/>
                  </a:lnTo>
                  <a:lnTo>
                    <a:pt x="111" y="580"/>
                  </a:lnTo>
                  <a:lnTo>
                    <a:pt x="104" y="580"/>
                  </a:lnTo>
                  <a:lnTo>
                    <a:pt x="98" y="580"/>
                  </a:lnTo>
                  <a:lnTo>
                    <a:pt x="98" y="574"/>
                  </a:lnTo>
                  <a:lnTo>
                    <a:pt x="104" y="574"/>
                  </a:lnTo>
                  <a:close/>
                  <a:moveTo>
                    <a:pt x="1734" y="567"/>
                  </a:moveTo>
                  <a:lnTo>
                    <a:pt x="1734" y="574"/>
                  </a:lnTo>
                  <a:lnTo>
                    <a:pt x="1727" y="567"/>
                  </a:lnTo>
                  <a:lnTo>
                    <a:pt x="1734" y="567"/>
                  </a:lnTo>
                  <a:close/>
                  <a:moveTo>
                    <a:pt x="1727" y="574"/>
                  </a:moveTo>
                  <a:lnTo>
                    <a:pt x="1721" y="574"/>
                  </a:lnTo>
                  <a:lnTo>
                    <a:pt x="1721" y="567"/>
                  </a:lnTo>
                  <a:lnTo>
                    <a:pt x="1727" y="567"/>
                  </a:lnTo>
                  <a:lnTo>
                    <a:pt x="1727" y="574"/>
                  </a:lnTo>
                  <a:close/>
                  <a:moveTo>
                    <a:pt x="1525" y="567"/>
                  </a:moveTo>
                  <a:lnTo>
                    <a:pt x="1532" y="567"/>
                  </a:lnTo>
                  <a:lnTo>
                    <a:pt x="1525" y="567"/>
                  </a:lnTo>
                  <a:close/>
                  <a:moveTo>
                    <a:pt x="2092" y="561"/>
                  </a:moveTo>
                  <a:lnTo>
                    <a:pt x="2086" y="561"/>
                  </a:lnTo>
                  <a:lnTo>
                    <a:pt x="2092" y="561"/>
                  </a:lnTo>
                  <a:close/>
                  <a:moveTo>
                    <a:pt x="2086" y="561"/>
                  </a:moveTo>
                  <a:lnTo>
                    <a:pt x="2079" y="561"/>
                  </a:lnTo>
                  <a:lnTo>
                    <a:pt x="2086" y="561"/>
                  </a:lnTo>
                  <a:close/>
                  <a:moveTo>
                    <a:pt x="1721" y="561"/>
                  </a:moveTo>
                  <a:lnTo>
                    <a:pt x="1721" y="554"/>
                  </a:lnTo>
                  <a:lnTo>
                    <a:pt x="1721" y="561"/>
                  </a:lnTo>
                  <a:close/>
                  <a:moveTo>
                    <a:pt x="1923" y="561"/>
                  </a:moveTo>
                  <a:lnTo>
                    <a:pt x="1929" y="554"/>
                  </a:lnTo>
                  <a:lnTo>
                    <a:pt x="1929" y="561"/>
                  </a:lnTo>
                  <a:lnTo>
                    <a:pt x="1923" y="561"/>
                  </a:lnTo>
                  <a:close/>
                  <a:moveTo>
                    <a:pt x="1590" y="561"/>
                  </a:moveTo>
                  <a:lnTo>
                    <a:pt x="1584" y="561"/>
                  </a:lnTo>
                  <a:lnTo>
                    <a:pt x="1584" y="554"/>
                  </a:lnTo>
                  <a:lnTo>
                    <a:pt x="1590" y="554"/>
                  </a:lnTo>
                  <a:lnTo>
                    <a:pt x="1590" y="561"/>
                  </a:lnTo>
                  <a:close/>
                  <a:moveTo>
                    <a:pt x="1721" y="561"/>
                  </a:moveTo>
                  <a:lnTo>
                    <a:pt x="1721" y="554"/>
                  </a:lnTo>
                  <a:lnTo>
                    <a:pt x="1721" y="561"/>
                  </a:lnTo>
                  <a:close/>
                  <a:moveTo>
                    <a:pt x="1577" y="554"/>
                  </a:moveTo>
                  <a:lnTo>
                    <a:pt x="1584" y="554"/>
                  </a:lnTo>
                  <a:lnTo>
                    <a:pt x="1577" y="554"/>
                  </a:lnTo>
                  <a:close/>
                  <a:moveTo>
                    <a:pt x="1929" y="561"/>
                  </a:moveTo>
                  <a:lnTo>
                    <a:pt x="1929" y="554"/>
                  </a:lnTo>
                  <a:lnTo>
                    <a:pt x="1936" y="554"/>
                  </a:lnTo>
                  <a:lnTo>
                    <a:pt x="1929" y="561"/>
                  </a:lnTo>
                  <a:close/>
                  <a:moveTo>
                    <a:pt x="1590" y="561"/>
                  </a:moveTo>
                  <a:lnTo>
                    <a:pt x="1590" y="554"/>
                  </a:lnTo>
                  <a:lnTo>
                    <a:pt x="1590" y="561"/>
                  </a:lnTo>
                  <a:close/>
                  <a:moveTo>
                    <a:pt x="1714" y="554"/>
                  </a:moveTo>
                  <a:lnTo>
                    <a:pt x="1708" y="554"/>
                  </a:lnTo>
                  <a:lnTo>
                    <a:pt x="1714" y="548"/>
                  </a:lnTo>
                  <a:lnTo>
                    <a:pt x="1714" y="554"/>
                  </a:lnTo>
                  <a:close/>
                  <a:moveTo>
                    <a:pt x="2099" y="554"/>
                  </a:moveTo>
                  <a:lnTo>
                    <a:pt x="2092" y="554"/>
                  </a:lnTo>
                  <a:lnTo>
                    <a:pt x="2092" y="548"/>
                  </a:lnTo>
                  <a:lnTo>
                    <a:pt x="2086" y="548"/>
                  </a:lnTo>
                  <a:lnTo>
                    <a:pt x="2086" y="541"/>
                  </a:lnTo>
                  <a:lnTo>
                    <a:pt x="2092" y="541"/>
                  </a:lnTo>
                  <a:lnTo>
                    <a:pt x="2092" y="548"/>
                  </a:lnTo>
                  <a:lnTo>
                    <a:pt x="2092" y="554"/>
                  </a:lnTo>
                  <a:lnTo>
                    <a:pt x="2099" y="554"/>
                  </a:lnTo>
                  <a:close/>
                  <a:moveTo>
                    <a:pt x="2105" y="535"/>
                  </a:moveTo>
                  <a:lnTo>
                    <a:pt x="2105" y="528"/>
                  </a:lnTo>
                  <a:lnTo>
                    <a:pt x="2105" y="535"/>
                  </a:lnTo>
                  <a:close/>
                  <a:moveTo>
                    <a:pt x="1903" y="528"/>
                  </a:moveTo>
                  <a:lnTo>
                    <a:pt x="1897" y="528"/>
                  </a:lnTo>
                  <a:lnTo>
                    <a:pt x="1897" y="522"/>
                  </a:lnTo>
                  <a:lnTo>
                    <a:pt x="1903" y="522"/>
                  </a:lnTo>
                  <a:lnTo>
                    <a:pt x="1903" y="528"/>
                  </a:lnTo>
                  <a:close/>
                  <a:moveTo>
                    <a:pt x="2145" y="528"/>
                  </a:moveTo>
                  <a:lnTo>
                    <a:pt x="2145" y="522"/>
                  </a:lnTo>
                  <a:lnTo>
                    <a:pt x="2145" y="528"/>
                  </a:lnTo>
                  <a:close/>
                  <a:moveTo>
                    <a:pt x="1760" y="522"/>
                  </a:moveTo>
                  <a:lnTo>
                    <a:pt x="1766" y="522"/>
                  </a:lnTo>
                  <a:lnTo>
                    <a:pt x="1760" y="522"/>
                  </a:lnTo>
                  <a:close/>
                  <a:moveTo>
                    <a:pt x="1441" y="522"/>
                  </a:moveTo>
                  <a:lnTo>
                    <a:pt x="1441" y="515"/>
                  </a:lnTo>
                  <a:lnTo>
                    <a:pt x="1441" y="522"/>
                  </a:lnTo>
                  <a:close/>
                  <a:moveTo>
                    <a:pt x="2151" y="522"/>
                  </a:moveTo>
                  <a:lnTo>
                    <a:pt x="2145" y="522"/>
                  </a:lnTo>
                  <a:lnTo>
                    <a:pt x="2151" y="515"/>
                  </a:lnTo>
                  <a:lnTo>
                    <a:pt x="2151" y="522"/>
                  </a:lnTo>
                  <a:close/>
                  <a:moveTo>
                    <a:pt x="2138" y="522"/>
                  </a:moveTo>
                  <a:lnTo>
                    <a:pt x="2145" y="522"/>
                  </a:lnTo>
                  <a:lnTo>
                    <a:pt x="2138" y="522"/>
                  </a:lnTo>
                  <a:lnTo>
                    <a:pt x="2138" y="528"/>
                  </a:lnTo>
                  <a:lnTo>
                    <a:pt x="2138" y="522"/>
                  </a:lnTo>
                  <a:lnTo>
                    <a:pt x="2138" y="528"/>
                  </a:lnTo>
                  <a:lnTo>
                    <a:pt x="2132" y="528"/>
                  </a:lnTo>
                  <a:lnTo>
                    <a:pt x="2132" y="522"/>
                  </a:lnTo>
                  <a:lnTo>
                    <a:pt x="2132" y="515"/>
                  </a:lnTo>
                  <a:lnTo>
                    <a:pt x="2138" y="515"/>
                  </a:lnTo>
                  <a:lnTo>
                    <a:pt x="2138" y="522"/>
                  </a:lnTo>
                  <a:close/>
                  <a:moveTo>
                    <a:pt x="2158" y="522"/>
                  </a:moveTo>
                  <a:lnTo>
                    <a:pt x="2158" y="515"/>
                  </a:lnTo>
                  <a:lnTo>
                    <a:pt x="2158" y="522"/>
                  </a:lnTo>
                  <a:close/>
                  <a:moveTo>
                    <a:pt x="1408" y="522"/>
                  </a:moveTo>
                  <a:lnTo>
                    <a:pt x="1414" y="522"/>
                  </a:lnTo>
                  <a:lnTo>
                    <a:pt x="1414" y="528"/>
                  </a:lnTo>
                  <a:lnTo>
                    <a:pt x="1421" y="535"/>
                  </a:lnTo>
                  <a:lnTo>
                    <a:pt x="1421" y="528"/>
                  </a:lnTo>
                  <a:lnTo>
                    <a:pt x="1427" y="528"/>
                  </a:lnTo>
                  <a:lnTo>
                    <a:pt x="1427" y="535"/>
                  </a:lnTo>
                  <a:lnTo>
                    <a:pt x="1434" y="535"/>
                  </a:lnTo>
                  <a:lnTo>
                    <a:pt x="1441" y="535"/>
                  </a:lnTo>
                  <a:lnTo>
                    <a:pt x="1441" y="541"/>
                  </a:lnTo>
                  <a:lnTo>
                    <a:pt x="1447" y="541"/>
                  </a:lnTo>
                  <a:lnTo>
                    <a:pt x="1447" y="548"/>
                  </a:lnTo>
                  <a:lnTo>
                    <a:pt x="1454" y="548"/>
                  </a:lnTo>
                  <a:lnTo>
                    <a:pt x="1460" y="548"/>
                  </a:lnTo>
                  <a:lnTo>
                    <a:pt x="1460" y="554"/>
                  </a:lnTo>
                  <a:lnTo>
                    <a:pt x="1467" y="554"/>
                  </a:lnTo>
                  <a:lnTo>
                    <a:pt x="1467" y="561"/>
                  </a:lnTo>
                  <a:lnTo>
                    <a:pt x="1467" y="567"/>
                  </a:lnTo>
                  <a:lnTo>
                    <a:pt x="1460" y="567"/>
                  </a:lnTo>
                  <a:lnTo>
                    <a:pt x="1467" y="567"/>
                  </a:lnTo>
                  <a:lnTo>
                    <a:pt x="1473" y="567"/>
                  </a:lnTo>
                  <a:lnTo>
                    <a:pt x="1473" y="561"/>
                  </a:lnTo>
                  <a:lnTo>
                    <a:pt x="1473" y="567"/>
                  </a:lnTo>
                  <a:lnTo>
                    <a:pt x="1480" y="567"/>
                  </a:lnTo>
                  <a:lnTo>
                    <a:pt x="1480" y="561"/>
                  </a:lnTo>
                  <a:lnTo>
                    <a:pt x="1480" y="567"/>
                  </a:lnTo>
                  <a:lnTo>
                    <a:pt x="1486" y="567"/>
                  </a:lnTo>
                  <a:lnTo>
                    <a:pt x="1486" y="574"/>
                  </a:lnTo>
                  <a:lnTo>
                    <a:pt x="1493" y="574"/>
                  </a:lnTo>
                  <a:lnTo>
                    <a:pt x="1486" y="574"/>
                  </a:lnTo>
                  <a:lnTo>
                    <a:pt x="1480" y="574"/>
                  </a:lnTo>
                  <a:lnTo>
                    <a:pt x="1480" y="580"/>
                  </a:lnTo>
                  <a:lnTo>
                    <a:pt x="1473" y="580"/>
                  </a:lnTo>
                  <a:lnTo>
                    <a:pt x="1467" y="574"/>
                  </a:lnTo>
                  <a:lnTo>
                    <a:pt x="1460" y="574"/>
                  </a:lnTo>
                  <a:lnTo>
                    <a:pt x="1454" y="574"/>
                  </a:lnTo>
                  <a:lnTo>
                    <a:pt x="1460" y="567"/>
                  </a:lnTo>
                  <a:lnTo>
                    <a:pt x="1454" y="567"/>
                  </a:lnTo>
                  <a:lnTo>
                    <a:pt x="1447" y="567"/>
                  </a:lnTo>
                  <a:lnTo>
                    <a:pt x="1447" y="561"/>
                  </a:lnTo>
                  <a:lnTo>
                    <a:pt x="1441" y="561"/>
                  </a:lnTo>
                  <a:lnTo>
                    <a:pt x="1434" y="567"/>
                  </a:lnTo>
                  <a:lnTo>
                    <a:pt x="1441" y="567"/>
                  </a:lnTo>
                  <a:lnTo>
                    <a:pt x="1441" y="574"/>
                  </a:lnTo>
                  <a:lnTo>
                    <a:pt x="1434" y="574"/>
                  </a:lnTo>
                  <a:lnTo>
                    <a:pt x="1427" y="574"/>
                  </a:lnTo>
                  <a:lnTo>
                    <a:pt x="1427" y="580"/>
                  </a:lnTo>
                  <a:lnTo>
                    <a:pt x="1421" y="580"/>
                  </a:lnTo>
                  <a:lnTo>
                    <a:pt x="1421" y="587"/>
                  </a:lnTo>
                  <a:lnTo>
                    <a:pt x="1414" y="587"/>
                  </a:lnTo>
                  <a:lnTo>
                    <a:pt x="1408" y="587"/>
                  </a:lnTo>
                  <a:lnTo>
                    <a:pt x="1408" y="580"/>
                  </a:lnTo>
                  <a:lnTo>
                    <a:pt x="1408" y="574"/>
                  </a:lnTo>
                  <a:lnTo>
                    <a:pt x="1401" y="574"/>
                  </a:lnTo>
                  <a:lnTo>
                    <a:pt x="1395" y="574"/>
                  </a:lnTo>
                  <a:lnTo>
                    <a:pt x="1388" y="574"/>
                  </a:lnTo>
                  <a:lnTo>
                    <a:pt x="1388" y="580"/>
                  </a:lnTo>
                  <a:lnTo>
                    <a:pt x="1382" y="580"/>
                  </a:lnTo>
                  <a:lnTo>
                    <a:pt x="1382" y="574"/>
                  </a:lnTo>
                  <a:lnTo>
                    <a:pt x="1388" y="567"/>
                  </a:lnTo>
                  <a:lnTo>
                    <a:pt x="1395" y="567"/>
                  </a:lnTo>
                  <a:lnTo>
                    <a:pt x="1401" y="561"/>
                  </a:lnTo>
                  <a:lnTo>
                    <a:pt x="1395" y="561"/>
                  </a:lnTo>
                  <a:lnTo>
                    <a:pt x="1395" y="554"/>
                  </a:lnTo>
                  <a:lnTo>
                    <a:pt x="1395" y="548"/>
                  </a:lnTo>
                  <a:lnTo>
                    <a:pt x="1401" y="548"/>
                  </a:lnTo>
                  <a:lnTo>
                    <a:pt x="1401" y="541"/>
                  </a:lnTo>
                  <a:lnTo>
                    <a:pt x="1395" y="541"/>
                  </a:lnTo>
                  <a:lnTo>
                    <a:pt x="1401" y="541"/>
                  </a:lnTo>
                  <a:lnTo>
                    <a:pt x="1401" y="535"/>
                  </a:lnTo>
                  <a:lnTo>
                    <a:pt x="1401" y="528"/>
                  </a:lnTo>
                  <a:lnTo>
                    <a:pt x="1401" y="522"/>
                  </a:lnTo>
                  <a:lnTo>
                    <a:pt x="1408" y="515"/>
                  </a:lnTo>
                  <a:lnTo>
                    <a:pt x="1408" y="522"/>
                  </a:lnTo>
                  <a:close/>
                  <a:moveTo>
                    <a:pt x="2151" y="522"/>
                  </a:moveTo>
                  <a:lnTo>
                    <a:pt x="2151" y="515"/>
                  </a:lnTo>
                  <a:lnTo>
                    <a:pt x="2151" y="522"/>
                  </a:lnTo>
                  <a:close/>
                  <a:moveTo>
                    <a:pt x="1421" y="528"/>
                  </a:moveTo>
                  <a:lnTo>
                    <a:pt x="1421" y="522"/>
                  </a:lnTo>
                  <a:lnTo>
                    <a:pt x="1414" y="522"/>
                  </a:lnTo>
                  <a:lnTo>
                    <a:pt x="1414" y="515"/>
                  </a:lnTo>
                  <a:lnTo>
                    <a:pt x="1421" y="515"/>
                  </a:lnTo>
                  <a:lnTo>
                    <a:pt x="1421" y="522"/>
                  </a:lnTo>
                  <a:lnTo>
                    <a:pt x="1421" y="528"/>
                  </a:lnTo>
                  <a:close/>
                  <a:moveTo>
                    <a:pt x="1897" y="515"/>
                  </a:moveTo>
                  <a:lnTo>
                    <a:pt x="1890" y="515"/>
                  </a:lnTo>
                  <a:lnTo>
                    <a:pt x="1897" y="515"/>
                  </a:lnTo>
                  <a:close/>
                  <a:moveTo>
                    <a:pt x="1434" y="515"/>
                  </a:moveTo>
                  <a:lnTo>
                    <a:pt x="1434" y="522"/>
                  </a:lnTo>
                  <a:lnTo>
                    <a:pt x="1441" y="522"/>
                  </a:lnTo>
                  <a:lnTo>
                    <a:pt x="1447" y="522"/>
                  </a:lnTo>
                  <a:lnTo>
                    <a:pt x="1441" y="522"/>
                  </a:lnTo>
                  <a:lnTo>
                    <a:pt x="1434" y="522"/>
                  </a:lnTo>
                  <a:lnTo>
                    <a:pt x="1427" y="522"/>
                  </a:lnTo>
                  <a:lnTo>
                    <a:pt x="1427" y="515"/>
                  </a:lnTo>
                  <a:lnTo>
                    <a:pt x="1427" y="509"/>
                  </a:lnTo>
                  <a:lnTo>
                    <a:pt x="1427" y="515"/>
                  </a:lnTo>
                  <a:lnTo>
                    <a:pt x="1434" y="515"/>
                  </a:lnTo>
                  <a:close/>
                  <a:moveTo>
                    <a:pt x="176" y="509"/>
                  </a:moveTo>
                  <a:lnTo>
                    <a:pt x="182" y="509"/>
                  </a:lnTo>
                  <a:lnTo>
                    <a:pt x="176" y="509"/>
                  </a:lnTo>
                  <a:close/>
                  <a:moveTo>
                    <a:pt x="1766" y="509"/>
                  </a:moveTo>
                  <a:lnTo>
                    <a:pt x="1760" y="509"/>
                  </a:lnTo>
                  <a:lnTo>
                    <a:pt x="1766" y="509"/>
                  </a:lnTo>
                  <a:close/>
                  <a:moveTo>
                    <a:pt x="1447" y="509"/>
                  </a:moveTo>
                  <a:lnTo>
                    <a:pt x="1441" y="509"/>
                  </a:lnTo>
                  <a:lnTo>
                    <a:pt x="1447" y="509"/>
                  </a:lnTo>
                  <a:close/>
                  <a:moveTo>
                    <a:pt x="1695" y="509"/>
                  </a:moveTo>
                  <a:lnTo>
                    <a:pt x="1695" y="502"/>
                  </a:lnTo>
                  <a:lnTo>
                    <a:pt x="1688" y="502"/>
                  </a:lnTo>
                  <a:lnTo>
                    <a:pt x="1695" y="502"/>
                  </a:lnTo>
                  <a:lnTo>
                    <a:pt x="1695" y="509"/>
                  </a:lnTo>
                  <a:close/>
                  <a:moveTo>
                    <a:pt x="195" y="502"/>
                  </a:moveTo>
                  <a:lnTo>
                    <a:pt x="202" y="502"/>
                  </a:lnTo>
                  <a:lnTo>
                    <a:pt x="195" y="502"/>
                  </a:lnTo>
                  <a:close/>
                  <a:moveTo>
                    <a:pt x="1903" y="489"/>
                  </a:moveTo>
                  <a:lnTo>
                    <a:pt x="1897" y="496"/>
                  </a:lnTo>
                  <a:lnTo>
                    <a:pt x="1897" y="489"/>
                  </a:lnTo>
                  <a:lnTo>
                    <a:pt x="1903" y="489"/>
                  </a:lnTo>
                  <a:close/>
                  <a:moveTo>
                    <a:pt x="1069" y="489"/>
                  </a:moveTo>
                  <a:lnTo>
                    <a:pt x="1069" y="496"/>
                  </a:lnTo>
                  <a:lnTo>
                    <a:pt x="1069" y="489"/>
                  </a:lnTo>
                  <a:close/>
                  <a:moveTo>
                    <a:pt x="1753" y="489"/>
                  </a:moveTo>
                  <a:lnTo>
                    <a:pt x="1747" y="489"/>
                  </a:lnTo>
                  <a:lnTo>
                    <a:pt x="1753" y="489"/>
                  </a:lnTo>
                  <a:close/>
                  <a:moveTo>
                    <a:pt x="1753" y="489"/>
                  </a:moveTo>
                  <a:lnTo>
                    <a:pt x="1753" y="483"/>
                  </a:lnTo>
                  <a:lnTo>
                    <a:pt x="1760" y="483"/>
                  </a:lnTo>
                  <a:lnTo>
                    <a:pt x="1760" y="489"/>
                  </a:lnTo>
                  <a:lnTo>
                    <a:pt x="1753" y="489"/>
                  </a:lnTo>
                  <a:close/>
                  <a:moveTo>
                    <a:pt x="1075" y="489"/>
                  </a:moveTo>
                  <a:lnTo>
                    <a:pt x="1075" y="483"/>
                  </a:lnTo>
                  <a:lnTo>
                    <a:pt x="1075" y="489"/>
                  </a:lnTo>
                  <a:close/>
                  <a:moveTo>
                    <a:pt x="1747" y="483"/>
                  </a:moveTo>
                  <a:lnTo>
                    <a:pt x="1740" y="483"/>
                  </a:lnTo>
                  <a:lnTo>
                    <a:pt x="1740" y="476"/>
                  </a:lnTo>
                  <a:lnTo>
                    <a:pt x="1740" y="483"/>
                  </a:lnTo>
                  <a:lnTo>
                    <a:pt x="1747" y="483"/>
                  </a:lnTo>
                  <a:close/>
                  <a:moveTo>
                    <a:pt x="1069" y="483"/>
                  </a:moveTo>
                  <a:lnTo>
                    <a:pt x="1069" y="476"/>
                  </a:lnTo>
                  <a:lnTo>
                    <a:pt x="1069" y="483"/>
                  </a:lnTo>
                  <a:close/>
                  <a:moveTo>
                    <a:pt x="1740" y="476"/>
                  </a:moveTo>
                  <a:lnTo>
                    <a:pt x="1734" y="476"/>
                  </a:lnTo>
                  <a:lnTo>
                    <a:pt x="1734" y="470"/>
                  </a:lnTo>
                  <a:lnTo>
                    <a:pt x="1740" y="470"/>
                  </a:lnTo>
                  <a:lnTo>
                    <a:pt x="1740" y="476"/>
                  </a:lnTo>
                  <a:close/>
                  <a:moveTo>
                    <a:pt x="1069" y="476"/>
                  </a:moveTo>
                  <a:lnTo>
                    <a:pt x="1062" y="476"/>
                  </a:lnTo>
                  <a:lnTo>
                    <a:pt x="1062" y="470"/>
                  </a:lnTo>
                  <a:lnTo>
                    <a:pt x="1069" y="470"/>
                  </a:lnTo>
                  <a:lnTo>
                    <a:pt x="1069" y="476"/>
                  </a:lnTo>
                  <a:close/>
                  <a:moveTo>
                    <a:pt x="1225" y="470"/>
                  </a:moveTo>
                  <a:lnTo>
                    <a:pt x="1232" y="470"/>
                  </a:lnTo>
                  <a:lnTo>
                    <a:pt x="1225" y="470"/>
                  </a:lnTo>
                  <a:close/>
                  <a:moveTo>
                    <a:pt x="1890" y="470"/>
                  </a:moveTo>
                  <a:lnTo>
                    <a:pt x="1897" y="470"/>
                  </a:lnTo>
                  <a:lnTo>
                    <a:pt x="1890" y="470"/>
                  </a:lnTo>
                  <a:close/>
                  <a:moveTo>
                    <a:pt x="1062" y="463"/>
                  </a:moveTo>
                  <a:lnTo>
                    <a:pt x="1056" y="463"/>
                  </a:lnTo>
                  <a:lnTo>
                    <a:pt x="1062" y="463"/>
                  </a:lnTo>
                  <a:close/>
                  <a:moveTo>
                    <a:pt x="1062" y="463"/>
                  </a:moveTo>
                  <a:lnTo>
                    <a:pt x="1069" y="463"/>
                  </a:lnTo>
                  <a:lnTo>
                    <a:pt x="1062" y="463"/>
                  </a:lnTo>
                  <a:close/>
                  <a:moveTo>
                    <a:pt x="1049" y="463"/>
                  </a:moveTo>
                  <a:lnTo>
                    <a:pt x="1056" y="463"/>
                  </a:lnTo>
                  <a:lnTo>
                    <a:pt x="1049" y="463"/>
                  </a:lnTo>
                  <a:close/>
                  <a:moveTo>
                    <a:pt x="1049" y="463"/>
                  </a:moveTo>
                  <a:lnTo>
                    <a:pt x="1043" y="463"/>
                  </a:lnTo>
                  <a:lnTo>
                    <a:pt x="1043" y="456"/>
                  </a:lnTo>
                  <a:lnTo>
                    <a:pt x="1043" y="463"/>
                  </a:lnTo>
                  <a:lnTo>
                    <a:pt x="1049" y="463"/>
                  </a:lnTo>
                  <a:close/>
                  <a:moveTo>
                    <a:pt x="1897" y="463"/>
                  </a:moveTo>
                  <a:lnTo>
                    <a:pt x="1897" y="456"/>
                  </a:lnTo>
                  <a:lnTo>
                    <a:pt x="1897" y="463"/>
                  </a:lnTo>
                  <a:close/>
                  <a:moveTo>
                    <a:pt x="1036" y="463"/>
                  </a:moveTo>
                  <a:lnTo>
                    <a:pt x="1030" y="463"/>
                  </a:lnTo>
                  <a:lnTo>
                    <a:pt x="1036" y="463"/>
                  </a:lnTo>
                  <a:lnTo>
                    <a:pt x="1036" y="456"/>
                  </a:lnTo>
                  <a:lnTo>
                    <a:pt x="1036" y="463"/>
                  </a:lnTo>
                  <a:close/>
                  <a:moveTo>
                    <a:pt x="1929" y="456"/>
                  </a:moveTo>
                  <a:lnTo>
                    <a:pt x="1923" y="456"/>
                  </a:lnTo>
                  <a:lnTo>
                    <a:pt x="1923" y="463"/>
                  </a:lnTo>
                  <a:lnTo>
                    <a:pt x="1916" y="463"/>
                  </a:lnTo>
                  <a:lnTo>
                    <a:pt x="1916" y="456"/>
                  </a:lnTo>
                  <a:lnTo>
                    <a:pt x="1923" y="456"/>
                  </a:lnTo>
                  <a:lnTo>
                    <a:pt x="1929" y="456"/>
                  </a:lnTo>
                  <a:close/>
                  <a:moveTo>
                    <a:pt x="1577" y="456"/>
                  </a:moveTo>
                  <a:lnTo>
                    <a:pt x="1584" y="463"/>
                  </a:lnTo>
                  <a:lnTo>
                    <a:pt x="1590" y="463"/>
                  </a:lnTo>
                  <a:lnTo>
                    <a:pt x="1590" y="470"/>
                  </a:lnTo>
                  <a:lnTo>
                    <a:pt x="1584" y="470"/>
                  </a:lnTo>
                  <a:lnTo>
                    <a:pt x="1577" y="470"/>
                  </a:lnTo>
                  <a:lnTo>
                    <a:pt x="1571" y="463"/>
                  </a:lnTo>
                  <a:lnTo>
                    <a:pt x="1577" y="463"/>
                  </a:lnTo>
                  <a:lnTo>
                    <a:pt x="1577" y="456"/>
                  </a:lnTo>
                  <a:close/>
                  <a:moveTo>
                    <a:pt x="1708" y="456"/>
                  </a:moveTo>
                  <a:lnTo>
                    <a:pt x="1714" y="456"/>
                  </a:lnTo>
                  <a:lnTo>
                    <a:pt x="1708" y="456"/>
                  </a:lnTo>
                  <a:close/>
                  <a:moveTo>
                    <a:pt x="2223" y="456"/>
                  </a:moveTo>
                  <a:lnTo>
                    <a:pt x="2229" y="456"/>
                  </a:lnTo>
                  <a:lnTo>
                    <a:pt x="2223" y="456"/>
                  </a:lnTo>
                  <a:close/>
                  <a:moveTo>
                    <a:pt x="2255" y="456"/>
                  </a:moveTo>
                  <a:lnTo>
                    <a:pt x="2249" y="456"/>
                  </a:lnTo>
                  <a:lnTo>
                    <a:pt x="2255" y="456"/>
                  </a:lnTo>
                  <a:close/>
                  <a:moveTo>
                    <a:pt x="1043" y="456"/>
                  </a:moveTo>
                  <a:lnTo>
                    <a:pt x="1036" y="456"/>
                  </a:lnTo>
                  <a:lnTo>
                    <a:pt x="1043" y="456"/>
                  </a:lnTo>
                  <a:close/>
                  <a:moveTo>
                    <a:pt x="1701" y="456"/>
                  </a:moveTo>
                  <a:lnTo>
                    <a:pt x="1695" y="456"/>
                  </a:lnTo>
                  <a:lnTo>
                    <a:pt x="1701" y="456"/>
                  </a:lnTo>
                  <a:close/>
                  <a:moveTo>
                    <a:pt x="1916" y="456"/>
                  </a:moveTo>
                  <a:lnTo>
                    <a:pt x="1923" y="456"/>
                  </a:lnTo>
                  <a:lnTo>
                    <a:pt x="1929" y="456"/>
                  </a:lnTo>
                  <a:lnTo>
                    <a:pt x="1923" y="456"/>
                  </a:lnTo>
                  <a:lnTo>
                    <a:pt x="1916" y="456"/>
                  </a:lnTo>
                  <a:close/>
                  <a:moveTo>
                    <a:pt x="1395" y="463"/>
                  </a:moveTo>
                  <a:lnTo>
                    <a:pt x="1395" y="470"/>
                  </a:lnTo>
                  <a:lnTo>
                    <a:pt x="1388" y="470"/>
                  </a:lnTo>
                  <a:lnTo>
                    <a:pt x="1388" y="463"/>
                  </a:lnTo>
                  <a:lnTo>
                    <a:pt x="1388" y="456"/>
                  </a:lnTo>
                  <a:lnTo>
                    <a:pt x="1395" y="456"/>
                  </a:lnTo>
                  <a:lnTo>
                    <a:pt x="1395" y="463"/>
                  </a:lnTo>
                  <a:close/>
                  <a:moveTo>
                    <a:pt x="1010" y="456"/>
                  </a:moveTo>
                  <a:lnTo>
                    <a:pt x="1017" y="456"/>
                  </a:lnTo>
                  <a:lnTo>
                    <a:pt x="1010" y="456"/>
                  </a:lnTo>
                  <a:close/>
                  <a:moveTo>
                    <a:pt x="1558" y="456"/>
                  </a:moveTo>
                  <a:lnTo>
                    <a:pt x="1564" y="456"/>
                  </a:lnTo>
                  <a:lnTo>
                    <a:pt x="1571" y="456"/>
                  </a:lnTo>
                  <a:lnTo>
                    <a:pt x="1571" y="463"/>
                  </a:lnTo>
                  <a:lnTo>
                    <a:pt x="1564" y="463"/>
                  </a:lnTo>
                  <a:lnTo>
                    <a:pt x="1564" y="470"/>
                  </a:lnTo>
                  <a:lnTo>
                    <a:pt x="1571" y="470"/>
                  </a:lnTo>
                  <a:lnTo>
                    <a:pt x="1564" y="476"/>
                  </a:lnTo>
                  <a:lnTo>
                    <a:pt x="1558" y="483"/>
                  </a:lnTo>
                  <a:lnTo>
                    <a:pt x="1551" y="483"/>
                  </a:lnTo>
                  <a:lnTo>
                    <a:pt x="1545" y="483"/>
                  </a:lnTo>
                  <a:lnTo>
                    <a:pt x="1538" y="483"/>
                  </a:lnTo>
                  <a:lnTo>
                    <a:pt x="1532" y="476"/>
                  </a:lnTo>
                  <a:lnTo>
                    <a:pt x="1532" y="470"/>
                  </a:lnTo>
                  <a:lnTo>
                    <a:pt x="1532" y="463"/>
                  </a:lnTo>
                  <a:lnTo>
                    <a:pt x="1538" y="463"/>
                  </a:lnTo>
                  <a:lnTo>
                    <a:pt x="1538" y="456"/>
                  </a:lnTo>
                  <a:lnTo>
                    <a:pt x="1545" y="456"/>
                  </a:lnTo>
                  <a:lnTo>
                    <a:pt x="1551" y="450"/>
                  </a:lnTo>
                  <a:lnTo>
                    <a:pt x="1551" y="456"/>
                  </a:lnTo>
                  <a:lnTo>
                    <a:pt x="1551" y="450"/>
                  </a:lnTo>
                  <a:lnTo>
                    <a:pt x="1558" y="450"/>
                  </a:lnTo>
                  <a:lnTo>
                    <a:pt x="1558" y="456"/>
                  </a:lnTo>
                  <a:close/>
                  <a:moveTo>
                    <a:pt x="1506" y="456"/>
                  </a:moveTo>
                  <a:lnTo>
                    <a:pt x="1506" y="450"/>
                  </a:lnTo>
                  <a:lnTo>
                    <a:pt x="1512" y="456"/>
                  </a:lnTo>
                  <a:lnTo>
                    <a:pt x="1506" y="456"/>
                  </a:lnTo>
                  <a:close/>
                  <a:moveTo>
                    <a:pt x="1460" y="456"/>
                  </a:moveTo>
                  <a:lnTo>
                    <a:pt x="1460" y="450"/>
                  </a:lnTo>
                  <a:lnTo>
                    <a:pt x="1460" y="456"/>
                  </a:lnTo>
                  <a:close/>
                  <a:moveTo>
                    <a:pt x="1584" y="456"/>
                  </a:moveTo>
                  <a:lnTo>
                    <a:pt x="1577" y="456"/>
                  </a:lnTo>
                  <a:lnTo>
                    <a:pt x="1577" y="450"/>
                  </a:lnTo>
                  <a:lnTo>
                    <a:pt x="1584" y="450"/>
                  </a:lnTo>
                  <a:lnTo>
                    <a:pt x="1584" y="456"/>
                  </a:lnTo>
                  <a:close/>
                  <a:moveTo>
                    <a:pt x="1903" y="450"/>
                  </a:moveTo>
                  <a:lnTo>
                    <a:pt x="1897" y="450"/>
                  </a:lnTo>
                  <a:lnTo>
                    <a:pt x="1903" y="450"/>
                  </a:lnTo>
                  <a:close/>
                  <a:moveTo>
                    <a:pt x="1121" y="450"/>
                  </a:moveTo>
                  <a:lnTo>
                    <a:pt x="1115" y="450"/>
                  </a:lnTo>
                  <a:lnTo>
                    <a:pt x="1115" y="443"/>
                  </a:lnTo>
                  <a:lnTo>
                    <a:pt x="1121" y="450"/>
                  </a:lnTo>
                  <a:close/>
                  <a:moveTo>
                    <a:pt x="1916" y="443"/>
                  </a:moveTo>
                  <a:lnTo>
                    <a:pt x="1910" y="450"/>
                  </a:lnTo>
                  <a:lnTo>
                    <a:pt x="1910" y="443"/>
                  </a:lnTo>
                  <a:lnTo>
                    <a:pt x="1916" y="443"/>
                  </a:lnTo>
                  <a:lnTo>
                    <a:pt x="1923" y="443"/>
                  </a:lnTo>
                  <a:lnTo>
                    <a:pt x="1916" y="443"/>
                  </a:lnTo>
                  <a:close/>
                  <a:moveTo>
                    <a:pt x="1519" y="443"/>
                  </a:moveTo>
                  <a:lnTo>
                    <a:pt x="1519" y="450"/>
                  </a:lnTo>
                  <a:lnTo>
                    <a:pt x="1512" y="450"/>
                  </a:lnTo>
                  <a:lnTo>
                    <a:pt x="1506" y="450"/>
                  </a:lnTo>
                  <a:lnTo>
                    <a:pt x="1512" y="450"/>
                  </a:lnTo>
                  <a:lnTo>
                    <a:pt x="1512" y="443"/>
                  </a:lnTo>
                  <a:lnTo>
                    <a:pt x="1519" y="443"/>
                  </a:lnTo>
                  <a:close/>
                  <a:moveTo>
                    <a:pt x="1577" y="450"/>
                  </a:moveTo>
                  <a:lnTo>
                    <a:pt x="1571" y="450"/>
                  </a:lnTo>
                  <a:lnTo>
                    <a:pt x="1571" y="443"/>
                  </a:lnTo>
                  <a:lnTo>
                    <a:pt x="1577" y="450"/>
                  </a:lnTo>
                  <a:close/>
                  <a:moveTo>
                    <a:pt x="1916" y="443"/>
                  </a:moveTo>
                  <a:lnTo>
                    <a:pt x="1910" y="443"/>
                  </a:lnTo>
                  <a:lnTo>
                    <a:pt x="1903" y="443"/>
                  </a:lnTo>
                  <a:lnTo>
                    <a:pt x="1903" y="450"/>
                  </a:lnTo>
                  <a:lnTo>
                    <a:pt x="1903" y="443"/>
                  </a:lnTo>
                  <a:lnTo>
                    <a:pt x="1910" y="443"/>
                  </a:lnTo>
                  <a:lnTo>
                    <a:pt x="1916" y="443"/>
                  </a:lnTo>
                  <a:close/>
                  <a:moveTo>
                    <a:pt x="1571" y="450"/>
                  </a:moveTo>
                  <a:lnTo>
                    <a:pt x="1571" y="456"/>
                  </a:lnTo>
                  <a:lnTo>
                    <a:pt x="1571" y="450"/>
                  </a:lnTo>
                  <a:lnTo>
                    <a:pt x="1564" y="450"/>
                  </a:lnTo>
                  <a:lnTo>
                    <a:pt x="1564" y="443"/>
                  </a:lnTo>
                  <a:lnTo>
                    <a:pt x="1571" y="443"/>
                  </a:lnTo>
                  <a:lnTo>
                    <a:pt x="1571" y="450"/>
                  </a:lnTo>
                  <a:close/>
                  <a:moveTo>
                    <a:pt x="1675" y="443"/>
                  </a:moveTo>
                  <a:lnTo>
                    <a:pt x="1682" y="443"/>
                  </a:lnTo>
                  <a:lnTo>
                    <a:pt x="1675" y="443"/>
                  </a:lnTo>
                  <a:lnTo>
                    <a:pt x="1669" y="443"/>
                  </a:lnTo>
                  <a:lnTo>
                    <a:pt x="1669" y="437"/>
                  </a:lnTo>
                  <a:lnTo>
                    <a:pt x="1669" y="443"/>
                  </a:lnTo>
                  <a:lnTo>
                    <a:pt x="1675" y="443"/>
                  </a:lnTo>
                  <a:close/>
                  <a:moveTo>
                    <a:pt x="1160" y="443"/>
                  </a:moveTo>
                  <a:lnTo>
                    <a:pt x="1154" y="443"/>
                  </a:lnTo>
                  <a:lnTo>
                    <a:pt x="1160" y="443"/>
                  </a:lnTo>
                  <a:lnTo>
                    <a:pt x="1160" y="437"/>
                  </a:lnTo>
                  <a:lnTo>
                    <a:pt x="1160" y="443"/>
                  </a:lnTo>
                  <a:close/>
                  <a:moveTo>
                    <a:pt x="1343" y="443"/>
                  </a:moveTo>
                  <a:lnTo>
                    <a:pt x="1343" y="437"/>
                  </a:lnTo>
                  <a:lnTo>
                    <a:pt x="1343" y="443"/>
                  </a:lnTo>
                  <a:close/>
                  <a:moveTo>
                    <a:pt x="1186" y="443"/>
                  </a:moveTo>
                  <a:lnTo>
                    <a:pt x="1180" y="443"/>
                  </a:lnTo>
                  <a:lnTo>
                    <a:pt x="1180" y="437"/>
                  </a:lnTo>
                  <a:lnTo>
                    <a:pt x="1186" y="437"/>
                  </a:lnTo>
                  <a:lnTo>
                    <a:pt x="1186" y="443"/>
                  </a:lnTo>
                  <a:close/>
                  <a:moveTo>
                    <a:pt x="1186" y="437"/>
                  </a:moveTo>
                  <a:lnTo>
                    <a:pt x="1186" y="430"/>
                  </a:lnTo>
                  <a:lnTo>
                    <a:pt x="1186" y="437"/>
                  </a:lnTo>
                  <a:close/>
                  <a:moveTo>
                    <a:pt x="1167" y="430"/>
                  </a:moveTo>
                  <a:lnTo>
                    <a:pt x="1160" y="430"/>
                  </a:lnTo>
                  <a:lnTo>
                    <a:pt x="1167" y="430"/>
                  </a:lnTo>
                  <a:close/>
                  <a:moveTo>
                    <a:pt x="1330" y="430"/>
                  </a:moveTo>
                  <a:lnTo>
                    <a:pt x="1330" y="424"/>
                  </a:lnTo>
                  <a:lnTo>
                    <a:pt x="1336" y="430"/>
                  </a:lnTo>
                  <a:lnTo>
                    <a:pt x="1330" y="430"/>
                  </a:lnTo>
                  <a:close/>
                  <a:moveTo>
                    <a:pt x="1519" y="424"/>
                  </a:moveTo>
                  <a:lnTo>
                    <a:pt x="1519" y="430"/>
                  </a:lnTo>
                  <a:lnTo>
                    <a:pt x="1512" y="430"/>
                  </a:lnTo>
                  <a:lnTo>
                    <a:pt x="1512" y="437"/>
                  </a:lnTo>
                  <a:lnTo>
                    <a:pt x="1506" y="437"/>
                  </a:lnTo>
                  <a:lnTo>
                    <a:pt x="1499" y="437"/>
                  </a:lnTo>
                  <a:lnTo>
                    <a:pt x="1506" y="437"/>
                  </a:lnTo>
                  <a:lnTo>
                    <a:pt x="1506" y="430"/>
                  </a:lnTo>
                  <a:lnTo>
                    <a:pt x="1512" y="430"/>
                  </a:lnTo>
                  <a:lnTo>
                    <a:pt x="1512" y="424"/>
                  </a:lnTo>
                  <a:lnTo>
                    <a:pt x="1519" y="424"/>
                  </a:lnTo>
                  <a:close/>
                  <a:moveTo>
                    <a:pt x="1336" y="430"/>
                  </a:moveTo>
                  <a:lnTo>
                    <a:pt x="1336" y="424"/>
                  </a:lnTo>
                  <a:lnTo>
                    <a:pt x="1330" y="424"/>
                  </a:lnTo>
                  <a:lnTo>
                    <a:pt x="1336" y="424"/>
                  </a:lnTo>
                  <a:lnTo>
                    <a:pt x="1336" y="430"/>
                  </a:lnTo>
                  <a:close/>
                  <a:moveTo>
                    <a:pt x="1538" y="424"/>
                  </a:moveTo>
                  <a:lnTo>
                    <a:pt x="1545" y="424"/>
                  </a:lnTo>
                  <a:lnTo>
                    <a:pt x="1538" y="430"/>
                  </a:lnTo>
                  <a:lnTo>
                    <a:pt x="1532" y="430"/>
                  </a:lnTo>
                  <a:lnTo>
                    <a:pt x="1532" y="424"/>
                  </a:lnTo>
                  <a:lnTo>
                    <a:pt x="1538" y="424"/>
                  </a:lnTo>
                  <a:close/>
                  <a:moveTo>
                    <a:pt x="1173" y="424"/>
                  </a:moveTo>
                  <a:lnTo>
                    <a:pt x="1167" y="424"/>
                  </a:lnTo>
                  <a:lnTo>
                    <a:pt x="1173" y="424"/>
                  </a:lnTo>
                  <a:lnTo>
                    <a:pt x="1167" y="424"/>
                  </a:lnTo>
                  <a:lnTo>
                    <a:pt x="1167" y="417"/>
                  </a:lnTo>
                  <a:lnTo>
                    <a:pt x="1173" y="417"/>
                  </a:lnTo>
                  <a:lnTo>
                    <a:pt x="1173" y="424"/>
                  </a:lnTo>
                  <a:close/>
                  <a:moveTo>
                    <a:pt x="1238" y="417"/>
                  </a:moveTo>
                  <a:lnTo>
                    <a:pt x="1245" y="417"/>
                  </a:lnTo>
                  <a:lnTo>
                    <a:pt x="1245" y="424"/>
                  </a:lnTo>
                  <a:lnTo>
                    <a:pt x="1245" y="417"/>
                  </a:lnTo>
                  <a:lnTo>
                    <a:pt x="1245" y="424"/>
                  </a:lnTo>
                  <a:lnTo>
                    <a:pt x="1238" y="424"/>
                  </a:lnTo>
                  <a:lnTo>
                    <a:pt x="1238" y="417"/>
                  </a:lnTo>
                  <a:close/>
                  <a:moveTo>
                    <a:pt x="1688" y="417"/>
                  </a:moveTo>
                  <a:lnTo>
                    <a:pt x="1682" y="424"/>
                  </a:lnTo>
                  <a:lnTo>
                    <a:pt x="1682" y="417"/>
                  </a:lnTo>
                  <a:lnTo>
                    <a:pt x="1682" y="424"/>
                  </a:lnTo>
                  <a:lnTo>
                    <a:pt x="1682" y="417"/>
                  </a:lnTo>
                  <a:lnTo>
                    <a:pt x="1688" y="417"/>
                  </a:lnTo>
                  <a:close/>
                  <a:moveTo>
                    <a:pt x="1258" y="417"/>
                  </a:moveTo>
                  <a:lnTo>
                    <a:pt x="1258" y="424"/>
                  </a:lnTo>
                  <a:lnTo>
                    <a:pt x="1251" y="424"/>
                  </a:lnTo>
                  <a:lnTo>
                    <a:pt x="1258" y="424"/>
                  </a:lnTo>
                  <a:lnTo>
                    <a:pt x="1251" y="424"/>
                  </a:lnTo>
                  <a:lnTo>
                    <a:pt x="1251" y="417"/>
                  </a:lnTo>
                  <a:lnTo>
                    <a:pt x="1251" y="424"/>
                  </a:lnTo>
                  <a:lnTo>
                    <a:pt x="1251" y="417"/>
                  </a:lnTo>
                  <a:lnTo>
                    <a:pt x="1258" y="417"/>
                  </a:lnTo>
                  <a:close/>
                  <a:moveTo>
                    <a:pt x="600" y="417"/>
                  </a:moveTo>
                  <a:lnTo>
                    <a:pt x="593" y="417"/>
                  </a:lnTo>
                  <a:lnTo>
                    <a:pt x="593" y="424"/>
                  </a:lnTo>
                  <a:lnTo>
                    <a:pt x="593" y="417"/>
                  </a:lnTo>
                  <a:lnTo>
                    <a:pt x="600" y="417"/>
                  </a:lnTo>
                  <a:close/>
                  <a:moveTo>
                    <a:pt x="1675" y="424"/>
                  </a:moveTo>
                  <a:lnTo>
                    <a:pt x="1675" y="417"/>
                  </a:lnTo>
                  <a:lnTo>
                    <a:pt x="1669" y="417"/>
                  </a:lnTo>
                  <a:lnTo>
                    <a:pt x="1675" y="417"/>
                  </a:lnTo>
                  <a:lnTo>
                    <a:pt x="1675" y="424"/>
                  </a:lnTo>
                  <a:close/>
                  <a:moveTo>
                    <a:pt x="671" y="417"/>
                  </a:moveTo>
                  <a:lnTo>
                    <a:pt x="671" y="424"/>
                  </a:lnTo>
                  <a:lnTo>
                    <a:pt x="678" y="417"/>
                  </a:lnTo>
                  <a:lnTo>
                    <a:pt x="678" y="424"/>
                  </a:lnTo>
                  <a:lnTo>
                    <a:pt x="671" y="424"/>
                  </a:lnTo>
                  <a:lnTo>
                    <a:pt x="671" y="430"/>
                  </a:lnTo>
                  <a:lnTo>
                    <a:pt x="665" y="430"/>
                  </a:lnTo>
                  <a:lnTo>
                    <a:pt x="665" y="437"/>
                  </a:lnTo>
                  <a:lnTo>
                    <a:pt x="665" y="443"/>
                  </a:lnTo>
                  <a:lnTo>
                    <a:pt x="671" y="443"/>
                  </a:lnTo>
                  <a:lnTo>
                    <a:pt x="665" y="443"/>
                  </a:lnTo>
                  <a:lnTo>
                    <a:pt x="665" y="437"/>
                  </a:lnTo>
                  <a:lnTo>
                    <a:pt x="658" y="437"/>
                  </a:lnTo>
                  <a:lnTo>
                    <a:pt x="652" y="437"/>
                  </a:lnTo>
                  <a:lnTo>
                    <a:pt x="645" y="437"/>
                  </a:lnTo>
                  <a:lnTo>
                    <a:pt x="639" y="437"/>
                  </a:lnTo>
                  <a:lnTo>
                    <a:pt x="645" y="437"/>
                  </a:lnTo>
                  <a:lnTo>
                    <a:pt x="652" y="437"/>
                  </a:lnTo>
                  <a:lnTo>
                    <a:pt x="645" y="437"/>
                  </a:lnTo>
                  <a:lnTo>
                    <a:pt x="645" y="430"/>
                  </a:lnTo>
                  <a:lnTo>
                    <a:pt x="652" y="430"/>
                  </a:lnTo>
                  <a:lnTo>
                    <a:pt x="645" y="430"/>
                  </a:lnTo>
                  <a:lnTo>
                    <a:pt x="645" y="424"/>
                  </a:lnTo>
                  <a:lnTo>
                    <a:pt x="652" y="424"/>
                  </a:lnTo>
                  <a:lnTo>
                    <a:pt x="652" y="430"/>
                  </a:lnTo>
                  <a:lnTo>
                    <a:pt x="652" y="424"/>
                  </a:lnTo>
                  <a:lnTo>
                    <a:pt x="658" y="424"/>
                  </a:lnTo>
                  <a:lnTo>
                    <a:pt x="665" y="424"/>
                  </a:lnTo>
                  <a:lnTo>
                    <a:pt x="665" y="417"/>
                  </a:lnTo>
                  <a:lnTo>
                    <a:pt x="671" y="417"/>
                  </a:lnTo>
                  <a:close/>
                  <a:moveTo>
                    <a:pt x="2353" y="417"/>
                  </a:moveTo>
                  <a:lnTo>
                    <a:pt x="2347" y="417"/>
                  </a:lnTo>
                  <a:lnTo>
                    <a:pt x="2353" y="417"/>
                  </a:lnTo>
                  <a:close/>
                  <a:moveTo>
                    <a:pt x="1525" y="417"/>
                  </a:moveTo>
                  <a:lnTo>
                    <a:pt x="1519" y="417"/>
                  </a:lnTo>
                  <a:lnTo>
                    <a:pt x="1519" y="424"/>
                  </a:lnTo>
                  <a:lnTo>
                    <a:pt x="1512" y="424"/>
                  </a:lnTo>
                  <a:lnTo>
                    <a:pt x="1512" y="417"/>
                  </a:lnTo>
                  <a:lnTo>
                    <a:pt x="1519" y="417"/>
                  </a:lnTo>
                  <a:lnTo>
                    <a:pt x="1525" y="417"/>
                  </a:lnTo>
                  <a:close/>
                  <a:moveTo>
                    <a:pt x="1454" y="417"/>
                  </a:moveTo>
                  <a:lnTo>
                    <a:pt x="1447" y="411"/>
                  </a:lnTo>
                  <a:lnTo>
                    <a:pt x="1454" y="411"/>
                  </a:lnTo>
                  <a:lnTo>
                    <a:pt x="1454" y="417"/>
                  </a:lnTo>
                  <a:close/>
                  <a:moveTo>
                    <a:pt x="1499" y="411"/>
                  </a:moveTo>
                  <a:lnTo>
                    <a:pt x="1506" y="417"/>
                  </a:lnTo>
                  <a:lnTo>
                    <a:pt x="1499" y="417"/>
                  </a:lnTo>
                  <a:lnTo>
                    <a:pt x="1493" y="417"/>
                  </a:lnTo>
                  <a:lnTo>
                    <a:pt x="1493" y="424"/>
                  </a:lnTo>
                  <a:lnTo>
                    <a:pt x="1486" y="417"/>
                  </a:lnTo>
                  <a:lnTo>
                    <a:pt x="1480" y="417"/>
                  </a:lnTo>
                  <a:lnTo>
                    <a:pt x="1486" y="417"/>
                  </a:lnTo>
                  <a:lnTo>
                    <a:pt x="1486" y="411"/>
                  </a:lnTo>
                  <a:lnTo>
                    <a:pt x="1493" y="411"/>
                  </a:lnTo>
                  <a:lnTo>
                    <a:pt x="1493" y="417"/>
                  </a:lnTo>
                  <a:lnTo>
                    <a:pt x="1499" y="417"/>
                  </a:lnTo>
                  <a:lnTo>
                    <a:pt x="1499" y="411"/>
                  </a:lnTo>
                  <a:close/>
                  <a:moveTo>
                    <a:pt x="1434" y="417"/>
                  </a:moveTo>
                  <a:lnTo>
                    <a:pt x="1434" y="411"/>
                  </a:lnTo>
                  <a:lnTo>
                    <a:pt x="1441" y="411"/>
                  </a:lnTo>
                  <a:lnTo>
                    <a:pt x="1434" y="417"/>
                  </a:lnTo>
                  <a:close/>
                  <a:moveTo>
                    <a:pt x="1317" y="417"/>
                  </a:moveTo>
                  <a:lnTo>
                    <a:pt x="1317" y="411"/>
                  </a:lnTo>
                  <a:lnTo>
                    <a:pt x="1317" y="417"/>
                  </a:lnTo>
                  <a:close/>
                  <a:moveTo>
                    <a:pt x="1232" y="417"/>
                  </a:moveTo>
                  <a:lnTo>
                    <a:pt x="1225" y="417"/>
                  </a:lnTo>
                  <a:lnTo>
                    <a:pt x="1232" y="417"/>
                  </a:lnTo>
                  <a:lnTo>
                    <a:pt x="1232" y="424"/>
                  </a:lnTo>
                  <a:lnTo>
                    <a:pt x="1238" y="424"/>
                  </a:lnTo>
                  <a:lnTo>
                    <a:pt x="1245" y="424"/>
                  </a:lnTo>
                  <a:lnTo>
                    <a:pt x="1245" y="430"/>
                  </a:lnTo>
                  <a:lnTo>
                    <a:pt x="1245" y="437"/>
                  </a:lnTo>
                  <a:lnTo>
                    <a:pt x="1245" y="430"/>
                  </a:lnTo>
                  <a:lnTo>
                    <a:pt x="1251" y="430"/>
                  </a:lnTo>
                  <a:lnTo>
                    <a:pt x="1251" y="437"/>
                  </a:lnTo>
                  <a:lnTo>
                    <a:pt x="1258" y="437"/>
                  </a:lnTo>
                  <a:lnTo>
                    <a:pt x="1265" y="437"/>
                  </a:lnTo>
                  <a:lnTo>
                    <a:pt x="1258" y="443"/>
                  </a:lnTo>
                  <a:lnTo>
                    <a:pt x="1251" y="443"/>
                  </a:lnTo>
                  <a:lnTo>
                    <a:pt x="1245" y="450"/>
                  </a:lnTo>
                  <a:lnTo>
                    <a:pt x="1238" y="450"/>
                  </a:lnTo>
                  <a:lnTo>
                    <a:pt x="1232" y="450"/>
                  </a:lnTo>
                  <a:lnTo>
                    <a:pt x="1225" y="450"/>
                  </a:lnTo>
                  <a:lnTo>
                    <a:pt x="1225" y="443"/>
                  </a:lnTo>
                  <a:lnTo>
                    <a:pt x="1219" y="443"/>
                  </a:lnTo>
                  <a:lnTo>
                    <a:pt x="1212" y="443"/>
                  </a:lnTo>
                  <a:lnTo>
                    <a:pt x="1212" y="437"/>
                  </a:lnTo>
                  <a:lnTo>
                    <a:pt x="1212" y="443"/>
                  </a:lnTo>
                  <a:lnTo>
                    <a:pt x="1206" y="443"/>
                  </a:lnTo>
                  <a:lnTo>
                    <a:pt x="1206" y="437"/>
                  </a:lnTo>
                  <a:lnTo>
                    <a:pt x="1199" y="437"/>
                  </a:lnTo>
                  <a:lnTo>
                    <a:pt x="1206" y="437"/>
                  </a:lnTo>
                  <a:lnTo>
                    <a:pt x="1199" y="437"/>
                  </a:lnTo>
                  <a:lnTo>
                    <a:pt x="1193" y="437"/>
                  </a:lnTo>
                  <a:lnTo>
                    <a:pt x="1199" y="430"/>
                  </a:lnTo>
                  <a:lnTo>
                    <a:pt x="1206" y="430"/>
                  </a:lnTo>
                  <a:lnTo>
                    <a:pt x="1212" y="424"/>
                  </a:lnTo>
                  <a:lnTo>
                    <a:pt x="1212" y="417"/>
                  </a:lnTo>
                  <a:lnTo>
                    <a:pt x="1212" y="424"/>
                  </a:lnTo>
                  <a:lnTo>
                    <a:pt x="1219" y="424"/>
                  </a:lnTo>
                  <a:lnTo>
                    <a:pt x="1219" y="417"/>
                  </a:lnTo>
                  <a:lnTo>
                    <a:pt x="1212" y="417"/>
                  </a:lnTo>
                  <a:lnTo>
                    <a:pt x="1219" y="411"/>
                  </a:lnTo>
                  <a:lnTo>
                    <a:pt x="1225" y="411"/>
                  </a:lnTo>
                  <a:lnTo>
                    <a:pt x="1225" y="417"/>
                  </a:lnTo>
                  <a:lnTo>
                    <a:pt x="1232" y="417"/>
                  </a:lnTo>
                  <a:close/>
                  <a:moveTo>
                    <a:pt x="1936" y="411"/>
                  </a:moveTo>
                  <a:lnTo>
                    <a:pt x="1936" y="417"/>
                  </a:lnTo>
                  <a:lnTo>
                    <a:pt x="1936" y="411"/>
                  </a:lnTo>
                  <a:lnTo>
                    <a:pt x="1936" y="417"/>
                  </a:lnTo>
                  <a:lnTo>
                    <a:pt x="1929" y="424"/>
                  </a:lnTo>
                  <a:lnTo>
                    <a:pt x="1929" y="417"/>
                  </a:lnTo>
                  <a:lnTo>
                    <a:pt x="1929" y="411"/>
                  </a:lnTo>
                  <a:lnTo>
                    <a:pt x="1936" y="411"/>
                  </a:lnTo>
                  <a:lnTo>
                    <a:pt x="1929" y="411"/>
                  </a:lnTo>
                  <a:lnTo>
                    <a:pt x="1936" y="411"/>
                  </a:lnTo>
                  <a:close/>
                  <a:moveTo>
                    <a:pt x="1232" y="411"/>
                  </a:moveTo>
                  <a:lnTo>
                    <a:pt x="1225" y="411"/>
                  </a:lnTo>
                  <a:lnTo>
                    <a:pt x="1232" y="411"/>
                  </a:lnTo>
                  <a:close/>
                  <a:moveTo>
                    <a:pt x="1382" y="404"/>
                  </a:moveTo>
                  <a:lnTo>
                    <a:pt x="1388" y="404"/>
                  </a:lnTo>
                  <a:lnTo>
                    <a:pt x="1395" y="404"/>
                  </a:lnTo>
                  <a:lnTo>
                    <a:pt x="1395" y="411"/>
                  </a:lnTo>
                  <a:lnTo>
                    <a:pt x="1388" y="411"/>
                  </a:lnTo>
                  <a:lnTo>
                    <a:pt x="1388" y="404"/>
                  </a:lnTo>
                  <a:lnTo>
                    <a:pt x="1388" y="411"/>
                  </a:lnTo>
                  <a:lnTo>
                    <a:pt x="1382" y="411"/>
                  </a:lnTo>
                  <a:lnTo>
                    <a:pt x="1382" y="404"/>
                  </a:lnTo>
                  <a:close/>
                  <a:moveTo>
                    <a:pt x="1910" y="411"/>
                  </a:moveTo>
                  <a:lnTo>
                    <a:pt x="1916" y="411"/>
                  </a:lnTo>
                  <a:lnTo>
                    <a:pt x="1916" y="417"/>
                  </a:lnTo>
                  <a:lnTo>
                    <a:pt x="1923" y="417"/>
                  </a:lnTo>
                  <a:lnTo>
                    <a:pt x="1916" y="417"/>
                  </a:lnTo>
                  <a:lnTo>
                    <a:pt x="1923" y="417"/>
                  </a:lnTo>
                  <a:lnTo>
                    <a:pt x="1916" y="417"/>
                  </a:lnTo>
                  <a:lnTo>
                    <a:pt x="1916" y="424"/>
                  </a:lnTo>
                  <a:lnTo>
                    <a:pt x="1910" y="424"/>
                  </a:lnTo>
                  <a:lnTo>
                    <a:pt x="1903" y="424"/>
                  </a:lnTo>
                  <a:lnTo>
                    <a:pt x="1897" y="430"/>
                  </a:lnTo>
                  <a:lnTo>
                    <a:pt x="1890" y="430"/>
                  </a:lnTo>
                  <a:lnTo>
                    <a:pt x="1890" y="424"/>
                  </a:lnTo>
                  <a:lnTo>
                    <a:pt x="1884" y="424"/>
                  </a:lnTo>
                  <a:lnTo>
                    <a:pt x="1890" y="424"/>
                  </a:lnTo>
                  <a:lnTo>
                    <a:pt x="1897" y="424"/>
                  </a:lnTo>
                  <a:lnTo>
                    <a:pt x="1897" y="417"/>
                  </a:lnTo>
                  <a:lnTo>
                    <a:pt x="1897" y="424"/>
                  </a:lnTo>
                  <a:lnTo>
                    <a:pt x="1890" y="424"/>
                  </a:lnTo>
                  <a:lnTo>
                    <a:pt x="1890" y="417"/>
                  </a:lnTo>
                  <a:lnTo>
                    <a:pt x="1884" y="417"/>
                  </a:lnTo>
                  <a:lnTo>
                    <a:pt x="1877" y="417"/>
                  </a:lnTo>
                  <a:lnTo>
                    <a:pt x="1871" y="417"/>
                  </a:lnTo>
                  <a:lnTo>
                    <a:pt x="1877" y="417"/>
                  </a:lnTo>
                  <a:lnTo>
                    <a:pt x="1884" y="417"/>
                  </a:lnTo>
                  <a:lnTo>
                    <a:pt x="1877" y="417"/>
                  </a:lnTo>
                  <a:lnTo>
                    <a:pt x="1877" y="411"/>
                  </a:lnTo>
                  <a:lnTo>
                    <a:pt x="1871" y="411"/>
                  </a:lnTo>
                  <a:lnTo>
                    <a:pt x="1877" y="411"/>
                  </a:lnTo>
                  <a:lnTo>
                    <a:pt x="1884" y="411"/>
                  </a:lnTo>
                  <a:lnTo>
                    <a:pt x="1877" y="411"/>
                  </a:lnTo>
                  <a:lnTo>
                    <a:pt x="1877" y="404"/>
                  </a:lnTo>
                  <a:lnTo>
                    <a:pt x="1877" y="398"/>
                  </a:lnTo>
                  <a:lnTo>
                    <a:pt x="1884" y="398"/>
                  </a:lnTo>
                  <a:lnTo>
                    <a:pt x="1890" y="398"/>
                  </a:lnTo>
                  <a:lnTo>
                    <a:pt x="1890" y="404"/>
                  </a:lnTo>
                  <a:lnTo>
                    <a:pt x="1897" y="404"/>
                  </a:lnTo>
                  <a:lnTo>
                    <a:pt x="1903" y="404"/>
                  </a:lnTo>
                  <a:lnTo>
                    <a:pt x="1903" y="411"/>
                  </a:lnTo>
                  <a:lnTo>
                    <a:pt x="1910" y="411"/>
                  </a:lnTo>
                  <a:close/>
                  <a:moveTo>
                    <a:pt x="1010" y="398"/>
                  </a:moveTo>
                  <a:lnTo>
                    <a:pt x="1004" y="398"/>
                  </a:lnTo>
                  <a:lnTo>
                    <a:pt x="1010" y="398"/>
                  </a:lnTo>
                  <a:close/>
                  <a:moveTo>
                    <a:pt x="1877" y="398"/>
                  </a:moveTo>
                  <a:lnTo>
                    <a:pt x="1871" y="398"/>
                  </a:lnTo>
                  <a:lnTo>
                    <a:pt x="1877" y="398"/>
                  </a:lnTo>
                  <a:close/>
                  <a:moveTo>
                    <a:pt x="939" y="391"/>
                  </a:moveTo>
                  <a:lnTo>
                    <a:pt x="945" y="391"/>
                  </a:lnTo>
                  <a:lnTo>
                    <a:pt x="939" y="391"/>
                  </a:lnTo>
                  <a:close/>
                  <a:moveTo>
                    <a:pt x="2308" y="398"/>
                  </a:moveTo>
                  <a:lnTo>
                    <a:pt x="2308" y="391"/>
                  </a:lnTo>
                  <a:lnTo>
                    <a:pt x="2314" y="391"/>
                  </a:lnTo>
                  <a:lnTo>
                    <a:pt x="2308" y="398"/>
                  </a:lnTo>
                  <a:close/>
                  <a:moveTo>
                    <a:pt x="1929" y="391"/>
                  </a:moveTo>
                  <a:lnTo>
                    <a:pt x="1923" y="391"/>
                  </a:lnTo>
                  <a:lnTo>
                    <a:pt x="1929" y="391"/>
                  </a:lnTo>
                  <a:close/>
                  <a:moveTo>
                    <a:pt x="932" y="391"/>
                  </a:moveTo>
                  <a:lnTo>
                    <a:pt x="926" y="391"/>
                  </a:lnTo>
                  <a:lnTo>
                    <a:pt x="932" y="391"/>
                  </a:lnTo>
                  <a:close/>
                  <a:moveTo>
                    <a:pt x="763" y="391"/>
                  </a:moveTo>
                  <a:lnTo>
                    <a:pt x="756" y="391"/>
                  </a:lnTo>
                  <a:lnTo>
                    <a:pt x="763" y="391"/>
                  </a:lnTo>
                  <a:close/>
                  <a:moveTo>
                    <a:pt x="1186" y="398"/>
                  </a:moveTo>
                  <a:lnTo>
                    <a:pt x="1180" y="391"/>
                  </a:lnTo>
                  <a:lnTo>
                    <a:pt x="1186" y="391"/>
                  </a:lnTo>
                  <a:lnTo>
                    <a:pt x="1186" y="398"/>
                  </a:lnTo>
                  <a:close/>
                  <a:moveTo>
                    <a:pt x="1923" y="391"/>
                  </a:moveTo>
                  <a:lnTo>
                    <a:pt x="1923" y="385"/>
                  </a:lnTo>
                  <a:lnTo>
                    <a:pt x="1923" y="391"/>
                  </a:lnTo>
                  <a:close/>
                  <a:moveTo>
                    <a:pt x="2295" y="385"/>
                  </a:moveTo>
                  <a:lnTo>
                    <a:pt x="2288" y="385"/>
                  </a:lnTo>
                  <a:lnTo>
                    <a:pt x="2295" y="385"/>
                  </a:lnTo>
                  <a:close/>
                  <a:moveTo>
                    <a:pt x="1923" y="385"/>
                  </a:moveTo>
                  <a:lnTo>
                    <a:pt x="1916" y="385"/>
                  </a:lnTo>
                  <a:lnTo>
                    <a:pt x="1916" y="378"/>
                  </a:lnTo>
                  <a:lnTo>
                    <a:pt x="1916" y="385"/>
                  </a:lnTo>
                  <a:lnTo>
                    <a:pt x="1923" y="385"/>
                  </a:lnTo>
                  <a:close/>
                  <a:moveTo>
                    <a:pt x="1623" y="378"/>
                  </a:moveTo>
                  <a:lnTo>
                    <a:pt x="1623" y="385"/>
                  </a:lnTo>
                  <a:lnTo>
                    <a:pt x="1617" y="385"/>
                  </a:lnTo>
                  <a:lnTo>
                    <a:pt x="1610" y="385"/>
                  </a:lnTo>
                  <a:lnTo>
                    <a:pt x="1617" y="385"/>
                  </a:lnTo>
                  <a:lnTo>
                    <a:pt x="1617" y="378"/>
                  </a:lnTo>
                  <a:lnTo>
                    <a:pt x="1623" y="378"/>
                  </a:lnTo>
                  <a:close/>
                  <a:moveTo>
                    <a:pt x="2321" y="385"/>
                  </a:moveTo>
                  <a:lnTo>
                    <a:pt x="2327" y="391"/>
                  </a:lnTo>
                  <a:lnTo>
                    <a:pt x="2321" y="391"/>
                  </a:lnTo>
                  <a:lnTo>
                    <a:pt x="2314" y="391"/>
                  </a:lnTo>
                  <a:lnTo>
                    <a:pt x="2308" y="391"/>
                  </a:lnTo>
                  <a:lnTo>
                    <a:pt x="2301" y="391"/>
                  </a:lnTo>
                  <a:lnTo>
                    <a:pt x="2295" y="391"/>
                  </a:lnTo>
                  <a:lnTo>
                    <a:pt x="2295" y="398"/>
                  </a:lnTo>
                  <a:lnTo>
                    <a:pt x="2288" y="398"/>
                  </a:lnTo>
                  <a:lnTo>
                    <a:pt x="2281" y="398"/>
                  </a:lnTo>
                  <a:lnTo>
                    <a:pt x="2281" y="391"/>
                  </a:lnTo>
                  <a:lnTo>
                    <a:pt x="2288" y="391"/>
                  </a:lnTo>
                  <a:lnTo>
                    <a:pt x="2288" y="385"/>
                  </a:lnTo>
                  <a:lnTo>
                    <a:pt x="2295" y="385"/>
                  </a:lnTo>
                  <a:lnTo>
                    <a:pt x="2301" y="385"/>
                  </a:lnTo>
                  <a:lnTo>
                    <a:pt x="2308" y="385"/>
                  </a:lnTo>
                  <a:lnTo>
                    <a:pt x="2308" y="378"/>
                  </a:lnTo>
                  <a:lnTo>
                    <a:pt x="2314" y="378"/>
                  </a:lnTo>
                  <a:lnTo>
                    <a:pt x="2321" y="378"/>
                  </a:lnTo>
                  <a:lnTo>
                    <a:pt x="2321" y="385"/>
                  </a:lnTo>
                  <a:close/>
                  <a:moveTo>
                    <a:pt x="1630" y="378"/>
                  </a:moveTo>
                  <a:lnTo>
                    <a:pt x="1623" y="378"/>
                  </a:lnTo>
                  <a:lnTo>
                    <a:pt x="1630" y="378"/>
                  </a:lnTo>
                  <a:close/>
                  <a:moveTo>
                    <a:pt x="1245" y="372"/>
                  </a:moveTo>
                  <a:lnTo>
                    <a:pt x="1238" y="372"/>
                  </a:lnTo>
                  <a:lnTo>
                    <a:pt x="1245" y="372"/>
                  </a:lnTo>
                  <a:close/>
                  <a:moveTo>
                    <a:pt x="1890" y="378"/>
                  </a:moveTo>
                  <a:lnTo>
                    <a:pt x="1890" y="372"/>
                  </a:lnTo>
                  <a:lnTo>
                    <a:pt x="1897" y="372"/>
                  </a:lnTo>
                  <a:lnTo>
                    <a:pt x="1897" y="378"/>
                  </a:lnTo>
                  <a:lnTo>
                    <a:pt x="1890" y="378"/>
                  </a:lnTo>
                  <a:close/>
                  <a:moveTo>
                    <a:pt x="1910" y="372"/>
                  </a:moveTo>
                  <a:lnTo>
                    <a:pt x="1910" y="378"/>
                  </a:lnTo>
                  <a:lnTo>
                    <a:pt x="1903" y="378"/>
                  </a:lnTo>
                  <a:lnTo>
                    <a:pt x="1903" y="372"/>
                  </a:lnTo>
                  <a:lnTo>
                    <a:pt x="1897" y="372"/>
                  </a:lnTo>
                  <a:lnTo>
                    <a:pt x="1903" y="372"/>
                  </a:lnTo>
                  <a:lnTo>
                    <a:pt x="1910" y="372"/>
                  </a:lnTo>
                  <a:close/>
                  <a:moveTo>
                    <a:pt x="1597" y="365"/>
                  </a:moveTo>
                  <a:lnTo>
                    <a:pt x="1604" y="365"/>
                  </a:lnTo>
                  <a:lnTo>
                    <a:pt x="1597" y="365"/>
                  </a:lnTo>
                  <a:lnTo>
                    <a:pt x="1597" y="372"/>
                  </a:lnTo>
                  <a:lnTo>
                    <a:pt x="1597" y="365"/>
                  </a:lnTo>
                  <a:lnTo>
                    <a:pt x="1590" y="365"/>
                  </a:lnTo>
                  <a:lnTo>
                    <a:pt x="1597" y="365"/>
                  </a:lnTo>
                  <a:close/>
                  <a:moveTo>
                    <a:pt x="1604" y="365"/>
                  </a:moveTo>
                  <a:lnTo>
                    <a:pt x="1597" y="365"/>
                  </a:lnTo>
                  <a:lnTo>
                    <a:pt x="1604" y="365"/>
                  </a:lnTo>
                  <a:close/>
                  <a:moveTo>
                    <a:pt x="1903" y="365"/>
                  </a:moveTo>
                  <a:lnTo>
                    <a:pt x="1897" y="365"/>
                  </a:lnTo>
                  <a:lnTo>
                    <a:pt x="1897" y="359"/>
                  </a:lnTo>
                  <a:lnTo>
                    <a:pt x="1903" y="365"/>
                  </a:lnTo>
                  <a:close/>
                  <a:moveTo>
                    <a:pt x="1590" y="365"/>
                  </a:moveTo>
                  <a:lnTo>
                    <a:pt x="1597" y="359"/>
                  </a:lnTo>
                  <a:lnTo>
                    <a:pt x="1597" y="365"/>
                  </a:lnTo>
                  <a:lnTo>
                    <a:pt x="1590" y="365"/>
                  </a:lnTo>
                  <a:close/>
                  <a:moveTo>
                    <a:pt x="1864" y="359"/>
                  </a:moveTo>
                  <a:lnTo>
                    <a:pt x="1858" y="359"/>
                  </a:lnTo>
                  <a:lnTo>
                    <a:pt x="1858" y="352"/>
                  </a:lnTo>
                  <a:lnTo>
                    <a:pt x="1864" y="352"/>
                  </a:lnTo>
                  <a:lnTo>
                    <a:pt x="1864" y="359"/>
                  </a:lnTo>
                  <a:close/>
                  <a:moveTo>
                    <a:pt x="1271" y="352"/>
                  </a:moveTo>
                  <a:lnTo>
                    <a:pt x="1271" y="359"/>
                  </a:lnTo>
                  <a:lnTo>
                    <a:pt x="1278" y="359"/>
                  </a:lnTo>
                  <a:lnTo>
                    <a:pt x="1271" y="359"/>
                  </a:lnTo>
                  <a:lnTo>
                    <a:pt x="1278" y="359"/>
                  </a:lnTo>
                  <a:lnTo>
                    <a:pt x="1284" y="359"/>
                  </a:lnTo>
                  <a:lnTo>
                    <a:pt x="1284" y="365"/>
                  </a:lnTo>
                  <a:lnTo>
                    <a:pt x="1291" y="365"/>
                  </a:lnTo>
                  <a:lnTo>
                    <a:pt x="1291" y="372"/>
                  </a:lnTo>
                  <a:lnTo>
                    <a:pt x="1297" y="372"/>
                  </a:lnTo>
                  <a:lnTo>
                    <a:pt x="1297" y="378"/>
                  </a:lnTo>
                  <a:lnTo>
                    <a:pt x="1297" y="385"/>
                  </a:lnTo>
                  <a:lnTo>
                    <a:pt x="1304" y="391"/>
                  </a:lnTo>
                  <a:lnTo>
                    <a:pt x="1310" y="391"/>
                  </a:lnTo>
                  <a:lnTo>
                    <a:pt x="1304" y="391"/>
                  </a:lnTo>
                  <a:lnTo>
                    <a:pt x="1310" y="398"/>
                  </a:lnTo>
                  <a:lnTo>
                    <a:pt x="1317" y="398"/>
                  </a:lnTo>
                  <a:lnTo>
                    <a:pt x="1317" y="404"/>
                  </a:lnTo>
                  <a:lnTo>
                    <a:pt x="1310" y="404"/>
                  </a:lnTo>
                  <a:lnTo>
                    <a:pt x="1304" y="404"/>
                  </a:lnTo>
                  <a:lnTo>
                    <a:pt x="1310" y="404"/>
                  </a:lnTo>
                  <a:lnTo>
                    <a:pt x="1310" y="411"/>
                  </a:lnTo>
                  <a:lnTo>
                    <a:pt x="1304" y="411"/>
                  </a:lnTo>
                  <a:lnTo>
                    <a:pt x="1297" y="417"/>
                  </a:lnTo>
                  <a:lnTo>
                    <a:pt x="1304" y="417"/>
                  </a:lnTo>
                  <a:lnTo>
                    <a:pt x="1297" y="417"/>
                  </a:lnTo>
                  <a:lnTo>
                    <a:pt x="1304" y="417"/>
                  </a:lnTo>
                  <a:lnTo>
                    <a:pt x="1310" y="417"/>
                  </a:lnTo>
                  <a:lnTo>
                    <a:pt x="1304" y="417"/>
                  </a:lnTo>
                  <a:lnTo>
                    <a:pt x="1310" y="417"/>
                  </a:lnTo>
                  <a:lnTo>
                    <a:pt x="1310" y="424"/>
                  </a:lnTo>
                  <a:lnTo>
                    <a:pt x="1317" y="417"/>
                  </a:lnTo>
                  <a:lnTo>
                    <a:pt x="1323" y="417"/>
                  </a:lnTo>
                  <a:lnTo>
                    <a:pt x="1317" y="417"/>
                  </a:lnTo>
                  <a:lnTo>
                    <a:pt x="1317" y="424"/>
                  </a:lnTo>
                  <a:lnTo>
                    <a:pt x="1323" y="417"/>
                  </a:lnTo>
                  <a:lnTo>
                    <a:pt x="1323" y="424"/>
                  </a:lnTo>
                  <a:lnTo>
                    <a:pt x="1330" y="424"/>
                  </a:lnTo>
                  <a:lnTo>
                    <a:pt x="1330" y="417"/>
                  </a:lnTo>
                  <a:lnTo>
                    <a:pt x="1330" y="424"/>
                  </a:lnTo>
                  <a:lnTo>
                    <a:pt x="1336" y="424"/>
                  </a:lnTo>
                  <a:lnTo>
                    <a:pt x="1330" y="424"/>
                  </a:lnTo>
                  <a:lnTo>
                    <a:pt x="1330" y="430"/>
                  </a:lnTo>
                  <a:lnTo>
                    <a:pt x="1323" y="430"/>
                  </a:lnTo>
                  <a:lnTo>
                    <a:pt x="1323" y="424"/>
                  </a:lnTo>
                  <a:lnTo>
                    <a:pt x="1317" y="424"/>
                  </a:lnTo>
                  <a:lnTo>
                    <a:pt x="1323" y="424"/>
                  </a:lnTo>
                  <a:lnTo>
                    <a:pt x="1323" y="430"/>
                  </a:lnTo>
                  <a:lnTo>
                    <a:pt x="1330" y="430"/>
                  </a:lnTo>
                  <a:lnTo>
                    <a:pt x="1330" y="437"/>
                  </a:lnTo>
                  <a:lnTo>
                    <a:pt x="1336" y="437"/>
                  </a:lnTo>
                  <a:lnTo>
                    <a:pt x="1336" y="443"/>
                  </a:lnTo>
                  <a:lnTo>
                    <a:pt x="1330" y="443"/>
                  </a:lnTo>
                  <a:lnTo>
                    <a:pt x="1336" y="443"/>
                  </a:lnTo>
                  <a:lnTo>
                    <a:pt x="1336" y="450"/>
                  </a:lnTo>
                  <a:lnTo>
                    <a:pt x="1330" y="450"/>
                  </a:lnTo>
                  <a:lnTo>
                    <a:pt x="1336" y="450"/>
                  </a:lnTo>
                  <a:lnTo>
                    <a:pt x="1336" y="456"/>
                  </a:lnTo>
                  <a:lnTo>
                    <a:pt x="1343" y="450"/>
                  </a:lnTo>
                  <a:lnTo>
                    <a:pt x="1343" y="443"/>
                  </a:lnTo>
                  <a:lnTo>
                    <a:pt x="1343" y="437"/>
                  </a:lnTo>
                  <a:lnTo>
                    <a:pt x="1349" y="437"/>
                  </a:lnTo>
                  <a:lnTo>
                    <a:pt x="1349" y="430"/>
                  </a:lnTo>
                  <a:lnTo>
                    <a:pt x="1356" y="430"/>
                  </a:lnTo>
                  <a:lnTo>
                    <a:pt x="1362" y="430"/>
                  </a:lnTo>
                  <a:lnTo>
                    <a:pt x="1362" y="437"/>
                  </a:lnTo>
                  <a:lnTo>
                    <a:pt x="1369" y="437"/>
                  </a:lnTo>
                  <a:lnTo>
                    <a:pt x="1369" y="443"/>
                  </a:lnTo>
                  <a:lnTo>
                    <a:pt x="1375" y="443"/>
                  </a:lnTo>
                  <a:lnTo>
                    <a:pt x="1369" y="443"/>
                  </a:lnTo>
                  <a:lnTo>
                    <a:pt x="1375" y="443"/>
                  </a:lnTo>
                  <a:lnTo>
                    <a:pt x="1375" y="450"/>
                  </a:lnTo>
                  <a:lnTo>
                    <a:pt x="1375" y="456"/>
                  </a:lnTo>
                  <a:lnTo>
                    <a:pt x="1369" y="456"/>
                  </a:lnTo>
                  <a:lnTo>
                    <a:pt x="1369" y="450"/>
                  </a:lnTo>
                  <a:lnTo>
                    <a:pt x="1362" y="456"/>
                  </a:lnTo>
                  <a:lnTo>
                    <a:pt x="1369" y="456"/>
                  </a:lnTo>
                  <a:lnTo>
                    <a:pt x="1369" y="463"/>
                  </a:lnTo>
                  <a:lnTo>
                    <a:pt x="1362" y="463"/>
                  </a:lnTo>
                  <a:lnTo>
                    <a:pt x="1369" y="470"/>
                  </a:lnTo>
                  <a:lnTo>
                    <a:pt x="1375" y="476"/>
                  </a:lnTo>
                  <a:lnTo>
                    <a:pt x="1382" y="476"/>
                  </a:lnTo>
                  <a:lnTo>
                    <a:pt x="1382" y="483"/>
                  </a:lnTo>
                  <a:lnTo>
                    <a:pt x="1375" y="483"/>
                  </a:lnTo>
                  <a:lnTo>
                    <a:pt x="1382" y="483"/>
                  </a:lnTo>
                  <a:lnTo>
                    <a:pt x="1388" y="483"/>
                  </a:lnTo>
                  <a:lnTo>
                    <a:pt x="1382" y="476"/>
                  </a:lnTo>
                  <a:lnTo>
                    <a:pt x="1388" y="476"/>
                  </a:lnTo>
                  <a:lnTo>
                    <a:pt x="1395" y="476"/>
                  </a:lnTo>
                  <a:lnTo>
                    <a:pt x="1395" y="470"/>
                  </a:lnTo>
                  <a:lnTo>
                    <a:pt x="1395" y="463"/>
                  </a:lnTo>
                  <a:lnTo>
                    <a:pt x="1401" y="463"/>
                  </a:lnTo>
                  <a:lnTo>
                    <a:pt x="1401" y="456"/>
                  </a:lnTo>
                  <a:lnTo>
                    <a:pt x="1408" y="450"/>
                  </a:lnTo>
                  <a:lnTo>
                    <a:pt x="1408" y="443"/>
                  </a:lnTo>
                  <a:lnTo>
                    <a:pt x="1414" y="443"/>
                  </a:lnTo>
                  <a:lnTo>
                    <a:pt x="1421" y="443"/>
                  </a:lnTo>
                  <a:lnTo>
                    <a:pt x="1421" y="437"/>
                  </a:lnTo>
                  <a:lnTo>
                    <a:pt x="1414" y="437"/>
                  </a:lnTo>
                  <a:lnTo>
                    <a:pt x="1414" y="443"/>
                  </a:lnTo>
                  <a:lnTo>
                    <a:pt x="1414" y="437"/>
                  </a:lnTo>
                  <a:lnTo>
                    <a:pt x="1421" y="437"/>
                  </a:lnTo>
                  <a:lnTo>
                    <a:pt x="1414" y="437"/>
                  </a:lnTo>
                  <a:lnTo>
                    <a:pt x="1421" y="437"/>
                  </a:lnTo>
                  <a:lnTo>
                    <a:pt x="1414" y="430"/>
                  </a:lnTo>
                  <a:lnTo>
                    <a:pt x="1408" y="430"/>
                  </a:lnTo>
                  <a:lnTo>
                    <a:pt x="1408" y="424"/>
                  </a:lnTo>
                  <a:lnTo>
                    <a:pt x="1414" y="424"/>
                  </a:lnTo>
                  <a:lnTo>
                    <a:pt x="1408" y="424"/>
                  </a:lnTo>
                  <a:lnTo>
                    <a:pt x="1408" y="417"/>
                  </a:lnTo>
                  <a:lnTo>
                    <a:pt x="1408" y="411"/>
                  </a:lnTo>
                  <a:lnTo>
                    <a:pt x="1408" y="417"/>
                  </a:lnTo>
                  <a:lnTo>
                    <a:pt x="1414" y="411"/>
                  </a:lnTo>
                  <a:lnTo>
                    <a:pt x="1408" y="411"/>
                  </a:lnTo>
                  <a:lnTo>
                    <a:pt x="1414" y="411"/>
                  </a:lnTo>
                  <a:lnTo>
                    <a:pt x="1414" y="417"/>
                  </a:lnTo>
                  <a:lnTo>
                    <a:pt x="1421" y="411"/>
                  </a:lnTo>
                  <a:lnTo>
                    <a:pt x="1427" y="411"/>
                  </a:lnTo>
                  <a:lnTo>
                    <a:pt x="1434" y="417"/>
                  </a:lnTo>
                  <a:lnTo>
                    <a:pt x="1441" y="417"/>
                  </a:lnTo>
                  <a:lnTo>
                    <a:pt x="1447" y="417"/>
                  </a:lnTo>
                  <a:lnTo>
                    <a:pt x="1454" y="417"/>
                  </a:lnTo>
                  <a:lnTo>
                    <a:pt x="1460" y="417"/>
                  </a:lnTo>
                  <a:lnTo>
                    <a:pt x="1454" y="417"/>
                  </a:lnTo>
                  <a:lnTo>
                    <a:pt x="1454" y="424"/>
                  </a:lnTo>
                  <a:lnTo>
                    <a:pt x="1447" y="424"/>
                  </a:lnTo>
                  <a:lnTo>
                    <a:pt x="1447" y="417"/>
                  </a:lnTo>
                  <a:lnTo>
                    <a:pt x="1441" y="417"/>
                  </a:lnTo>
                  <a:lnTo>
                    <a:pt x="1447" y="424"/>
                  </a:lnTo>
                  <a:lnTo>
                    <a:pt x="1454" y="424"/>
                  </a:lnTo>
                  <a:lnTo>
                    <a:pt x="1460" y="424"/>
                  </a:lnTo>
                  <a:lnTo>
                    <a:pt x="1460" y="430"/>
                  </a:lnTo>
                  <a:lnTo>
                    <a:pt x="1467" y="430"/>
                  </a:lnTo>
                  <a:lnTo>
                    <a:pt x="1473" y="430"/>
                  </a:lnTo>
                  <a:lnTo>
                    <a:pt x="1467" y="437"/>
                  </a:lnTo>
                  <a:lnTo>
                    <a:pt x="1460" y="437"/>
                  </a:lnTo>
                  <a:lnTo>
                    <a:pt x="1467" y="437"/>
                  </a:lnTo>
                  <a:lnTo>
                    <a:pt x="1473" y="437"/>
                  </a:lnTo>
                  <a:lnTo>
                    <a:pt x="1473" y="443"/>
                  </a:lnTo>
                  <a:lnTo>
                    <a:pt x="1467" y="450"/>
                  </a:lnTo>
                  <a:lnTo>
                    <a:pt x="1460" y="450"/>
                  </a:lnTo>
                  <a:lnTo>
                    <a:pt x="1454" y="450"/>
                  </a:lnTo>
                  <a:lnTo>
                    <a:pt x="1454" y="456"/>
                  </a:lnTo>
                  <a:lnTo>
                    <a:pt x="1460" y="456"/>
                  </a:lnTo>
                  <a:lnTo>
                    <a:pt x="1460" y="463"/>
                  </a:lnTo>
                  <a:lnTo>
                    <a:pt x="1467" y="470"/>
                  </a:lnTo>
                  <a:lnTo>
                    <a:pt x="1473" y="470"/>
                  </a:lnTo>
                  <a:lnTo>
                    <a:pt x="1473" y="476"/>
                  </a:lnTo>
                  <a:lnTo>
                    <a:pt x="1473" y="483"/>
                  </a:lnTo>
                  <a:lnTo>
                    <a:pt x="1473" y="489"/>
                  </a:lnTo>
                  <a:lnTo>
                    <a:pt x="1467" y="489"/>
                  </a:lnTo>
                  <a:lnTo>
                    <a:pt x="1460" y="489"/>
                  </a:lnTo>
                  <a:lnTo>
                    <a:pt x="1460" y="496"/>
                  </a:lnTo>
                  <a:lnTo>
                    <a:pt x="1454" y="496"/>
                  </a:lnTo>
                  <a:lnTo>
                    <a:pt x="1454" y="502"/>
                  </a:lnTo>
                  <a:lnTo>
                    <a:pt x="1447" y="502"/>
                  </a:lnTo>
                  <a:lnTo>
                    <a:pt x="1441" y="509"/>
                  </a:lnTo>
                  <a:lnTo>
                    <a:pt x="1441" y="502"/>
                  </a:lnTo>
                  <a:lnTo>
                    <a:pt x="1434" y="502"/>
                  </a:lnTo>
                  <a:lnTo>
                    <a:pt x="1441" y="502"/>
                  </a:lnTo>
                  <a:lnTo>
                    <a:pt x="1434" y="502"/>
                  </a:lnTo>
                  <a:lnTo>
                    <a:pt x="1434" y="496"/>
                  </a:lnTo>
                  <a:lnTo>
                    <a:pt x="1434" y="489"/>
                  </a:lnTo>
                  <a:lnTo>
                    <a:pt x="1434" y="496"/>
                  </a:lnTo>
                  <a:lnTo>
                    <a:pt x="1427" y="496"/>
                  </a:lnTo>
                  <a:lnTo>
                    <a:pt x="1427" y="489"/>
                  </a:lnTo>
                  <a:lnTo>
                    <a:pt x="1421" y="489"/>
                  </a:lnTo>
                  <a:lnTo>
                    <a:pt x="1414" y="489"/>
                  </a:lnTo>
                  <a:lnTo>
                    <a:pt x="1414" y="496"/>
                  </a:lnTo>
                  <a:lnTo>
                    <a:pt x="1414" y="489"/>
                  </a:lnTo>
                  <a:lnTo>
                    <a:pt x="1421" y="489"/>
                  </a:lnTo>
                  <a:lnTo>
                    <a:pt x="1414" y="489"/>
                  </a:lnTo>
                  <a:lnTo>
                    <a:pt x="1421" y="489"/>
                  </a:lnTo>
                  <a:lnTo>
                    <a:pt x="1421" y="496"/>
                  </a:lnTo>
                  <a:lnTo>
                    <a:pt x="1427" y="496"/>
                  </a:lnTo>
                  <a:lnTo>
                    <a:pt x="1427" y="502"/>
                  </a:lnTo>
                  <a:lnTo>
                    <a:pt x="1434" y="502"/>
                  </a:lnTo>
                  <a:lnTo>
                    <a:pt x="1434" y="509"/>
                  </a:lnTo>
                  <a:lnTo>
                    <a:pt x="1427" y="509"/>
                  </a:lnTo>
                  <a:lnTo>
                    <a:pt x="1427" y="502"/>
                  </a:lnTo>
                  <a:lnTo>
                    <a:pt x="1421" y="502"/>
                  </a:lnTo>
                  <a:lnTo>
                    <a:pt x="1421" y="509"/>
                  </a:lnTo>
                  <a:lnTo>
                    <a:pt x="1427" y="509"/>
                  </a:lnTo>
                  <a:lnTo>
                    <a:pt x="1421" y="509"/>
                  </a:lnTo>
                  <a:lnTo>
                    <a:pt x="1414" y="509"/>
                  </a:lnTo>
                  <a:lnTo>
                    <a:pt x="1414" y="502"/>
                  </a:lnTo>
                  <a:lnTo>
                    <a:pt x="1408" y="502"/>
                  </a:lnTo>
                  <a:lnTo>
                    <a:pt x="1401" y="502"/>
                  </a:lnTo>
                  <a:lnTo>
                    <a:pt x="1395" y="502"/>
                  </a:lnTo>
                  <a:lnTo>
                    <a:pt x="1388" y="502"/>
                  </a:lnTo>
                  <a:lnTo>
                    <a:pt x="1395" y="502"/>
                  </a:lnTo>
                  <a:lnTo>
                    <a:pt x="1388" y="502"/>
                  </a:lnTo>
                  <a:lnTo>
                    <a:pt x="1395" y="509"/>
                  </a:lnTo>
                  <a:lnTo>
                    <a:pt x="1401" y="509"/>
                  </a:lnTo>
                  <a:lnTo>
                    <a:pt x="1401" y="515"/>
                  </a:lnTo>
                  <a:lnTo>
                    <a:pt x="1395" y="515"/>
                  </a:lnTo>
                  <a:lnTo>
                    <a:pt x="1395" y="522"/>
                  </a:lnTo>
                  <a:lnTo>
                    <a:pt x="1388" y="522"/>
                  </a:lnTo>
                  <a:lnTo>
                    <a:pt x="1388" y="528"/>
                  </a:lnTo>
                  <a:lnTo>
                    <a:pt x="1382" y="528"/>
                  </a:lnTo>
                  <a:lnTo>
                    <a:pt x="1382" y="535"/>
                  </a:lnTo>
                  <a:lnTo>
                    <a:pt x="1375" y="535"/>
                  </a:lnTo>
                  <a:lnTo>
                    <a:pt x="1369" y="535"/>
                  </a:lnTo>
                  <a:lnTo>
                    <a:pt x="1369" y="528"/>
                  </a:lnTo>
                  <a:lnTo>
                    <a:pt x="1362" y="528"/>
                  </a:lnTo>
                  <a:lnTo>
                    <a:pt x="1356" y="522"/>
                  </a:lnTo>
                  <a:lnTo>
                    <a:pt x="1362" y="522"/>
                  </a:lnTo>
                  <a:lnTo>
                    <a:pt x="1356" y="522"/>
                  </a:lnTo>
                  <a:lnTo>
                    <a:pt x="1349" y="522"/>
                  </a:lnTo>
                  <a:lnTo>
                    <a:pt x="1349" y="515"/>
                  </a:lnTo>
                  <a:lnTo>
                    <a:pt x="1343" y="515"/>
                  </a:lnTo>
                  <a:lnTo>
                    <a:pt x="1343" y="522"/>
                  </a:lnTo>
                  <a:lnTo>
                    <a:pt x="1343" y="515"/>
                  </a:lnTo>
                  <a:lnTo>
                    <a:pt x="1336" y="515"/>
                  </a:lnTo>
                  <a:lnTo>
                    <a:pt x="1330" y="515"/>
                  </a:lnTo>
                  <a:lnTo>
                    <a:pt x="1323" y="515"/>
                  </a:lnTo>
                  <a:lnTo>
                    <a:pt x="1317" y="515"/>
                  </a:lnTo>
                  <a:lnTo>
                    <a:pt x="1323" y="515"/>
                  </a:lnTo>
                  <a:lnTo>
                    <a:pt x="1323" y="522"/>
                  </a:lnTo>
                  <a:lnTo>
                    <a:pt x="1323" y="515"/>
                  </a:lnTo>
                  <a:lnTo>
                    <a:pt x="1330" y="515"/>
                  </a:lnTo>
                  <a:lnTo>
                    <a:pt x="1343" y="522"/>
                  </a:lnTo>
                  <a:lnTo>
                    <a:pt x="1349" y="528"/>
                  </a:lnTo>
                  <a:lnTo>
                    <a:pt x="1356" y="528"/>
                  </a:lnTo>
                  <a:lnTo>
                    <a:pt x="1356" y="535"/>
                  </a:lnTo>
                  <a:lnTo>
                    <a:pt x="1362" y="535"/>
                  </a:lnTo>
                  <a:lnTo>
                    <a:pt x="1369" y="535"/>
                  </a:lnTo>
                  <a:lnTo>
                    <a:pt x="1375" y="535"/>
                  </a:lnTo>
                  <a:lnTo>
                    <a:pt x="1382" y="535"/>
                  </a:lnTo>
                  <a:lnTo>
                    <a:pt x="1388" y="535"/>
                  </a:lnTo>
                  <a:lnTo>
                    <a:pt x="1388" y="541"/>
                  </a:lnTo>
                  <a:lnTo>
                    <a:pt x="1382" y="541"/>
                  </a:lnTo>
                  <a:lnTo>
                    <a:pt x="1382" y="548"/>
                  </a:lnTo>
                  <a:lnTo>
                    <a:pt x="1375" y="548"/>
                  </a:lnTo>
                  <a:lnTo>
                    <a:pt x="1375" y="554"/>
                  </a:lnTo>
                  <a:lnTo>
                    <a:pt x="1369" y="561"/>
                  </a:lnTo>
                  <a:lnTo>
                    <a:pt x="1362" y="567"/>
                  </a:lnTo>
                  <a:lnTo>
                    <a:pt x="1356" y="567"/>
                  </a:lnTo>
                  <a:lnTo>
                    <a:pt x="1356" y="561"/>
                  </a:lnTo>
                  <a:lnTo>
                    <a:pt x="1349" y="561"/>
                  </a:lnTo>
                  <a:lnTo>
                    <a:pt x="1356" y="567"/>
                  </a:lnTo>
                  <a:lnTo>
                    <a:pt x="1349" y="567"/>
                  </a:lnTo>
                  <a:lnTo>
                    <a:pt x="1343" y="567"/>
                  </a:lnTo>
                  <a:lnTo>
                    <a:pt x="1343" y="561"/>
                  </a:lnTo>
                  <a:lnTo>
                    <a:pt x="1336" y="561"/>
                  </a:lnTo>
                  <a:lnTo>
                    <a:pt x="1343" y="561"/>
                  </a:lnTo>
                  <a:lnTo>
                    <a:pt x="1343" y="567"/>
                  </a:lnTo>
                  <a:lnTo>
                    <a:pt x="1336" y="567"/>
                  </a:lnTo>
                  <a:lnTo>
                    <a:pt x="1343" y="574"/>
                  </a:lnTo>
                  <a:lnTo>
                    <a:pt x="1336" y="574"/>
                  </a:lnTo>
                  <a:lnTo>
                    <a:pt x="1330" y="574"/>
                  </a:lnTo>
                  <a:lnTo>
                    <a:pt x="1330" y="580"/>
                  </a:lnTo>
                  <a:lnTo>
                    <a:pt x="1323" y="574"/>
                  </a:lnTo>
                  <a:lnTo>
                    <a:pt x="1317" y="574"/>
                  </a:lnTo>
                  <a:lnTo>
                    <a:pt x="1323" y="574"/>
                  </a:lnTo>
                  <a:lnTo>
                    <a:pt x="1317" y="574"/>
                  </a:lnTo>
                  <a:lnTo>
                    <a:pt x="1310" y="574"/>
                  </a:lnTo>
                  <a:lnTo>
                    <a:pt x="1304" y="574"/>
                  </a:lnTo>
                  <a:lnTo>
                    <a:pt x="1304" y="567"/>
                  </a:lnTo>
                  <a:lnTo>
                    <a:pt x="1297" y="567"/>
                  </a:lnTo>
                  <a:lnTo>
                    <a:pt x="1291" y="567"/>
                  </a:lnTo>
                  <a:lnTo>
                    <a:pt x="1284" y="561"/>
                  </a:lnTo>
                  <a:lnTo>
                    <a:pt x="1284" y="567"/>
                  </a:lnTo>
                  <a:lnTo>
                    <a:pt x="1291" y="574"/>
                  </a:lnTo>
                  <a:lnTo>
                    <a:pt x="1291" y="567"/>
                  </a:lnTo>
                  <a:lnTo>
                    <a:pt x="1297" y="567"/>
                  </a:lnTo>
                  <a:lnTo>
                    <a:pt x="1304" y="574"/>
                  </a:lnTo>
                  <a:lnTo>
                    <a:pt x="1310" y="574"/>
                  </a:lnTo>
                  <a:lnTo>
                    <a:pt x="1304" y="574"/>
                  </a:lnTo>
                  <a:lnTo>
                    <a:pt x="1304" y="580"/>
                  </a:lnTo>
                  <a:lnTo>
                    <a:pt x="1310" y="574"/>
                  </a:lnTo>
                  <a:lnTo>
                    <a:pt x="1317" y="574"/>
                  </a:lnTo>
                  <a:lnTo>
                    <a:pt x="1317" y="580"/>
                  </a:lnTo>
                  <a:lnTo>
                    <a:pt x="1323" y="580"/>
                  </a:lnTo>
                  <a:lnTo>
                    <a:pt x="1330" y="580"/>
                  </a:lnTo>
                  <a:lnTo>
                    <a:pt x="1323" y="580"/>
                  </a:lnTo>
                  <a:lnTo>
                    <a:pt x="1330" y="580"/>
                  </a:lnTo>
                  <a:lnTo>
                    <a:pt x="1330" y="587"/>
                  </a:lnTo>
                  <a:lnTo>
                    <a:pt x="1330" y="593"/>
                  </a:lnTo>
                  <a:lnTo>
                    <a:pt x="1323" y="593"/>
                  </a:lnTo>
                  <a:lnTo>
                    <a:pt x="1323" y="600"/>
                  </a:lnTo>
                  <a:lnTo>
                    <a:pt x="1317" y="600"/>
                  </a:lnTo>
                  <a:lnTo>
                    <a:pt x="1317" y="593"/>
                  </a:lnTo>
                  <a:lnTo>
                    <a:pt x="1310" y="593"/>
                  </a:lnTo>
                  <a:lnTo>
                    <a:pt x="1304" y="593"/>
                  </a:lnTo>
                  <a:lnTo>
                    <a:pt x="1304" y="600"/>
                  </a:lnTo>
                  <a:lnTo>
                    <a:pt x="1310" y="600"/>
                  </a:lnTo>
                  <a:lnTo>
                    <a:pt x="1310" y="606"/>
                  </a:lnTo>
                  <a:lnTo>
                    <a:pt x="1310" y="600"/>
                  </a:lnTo>
                  <a:lnTo>
                    <a:pt x="1304" y="600"/>
                  </a:lnTo>
                  <a:lnTo>
                    <a:pt x="1304" y="606"/>
                  </a:lnTo>
                  <a:lnTo>
                    <a:pt x="1304" y="600"/>
                  </a:lnTo>
                  <a:lnTo>
                    <a:pt x="1304" y="606"/>
                  </a:lnTo>
                  <a:lnTo>
                    <a:pt x="1297" y="606"/>
                  </a:lnTo>
                  <a:lnTo>
                    <a:pt x="1304" y="606"/>
                  </a:lnTo>
                  <a:lnTo>
                    <a:pt x="1304" y="613"/>
                  </a:lnTo>
                  <a:lnTo>
                    <a:pt x="1297" y="613"/>
                  </a:lnTo>
                  <a:lnTo>
                    <a:pt x="1297" y="606"/>
                  </a:lnTo>
                  <a:lnTo>
                    <a:pt x="1291" y="606"/>
                  </a:lnTo>
                  <a:lnTo>
                    <a:pt x="1297" y="613"/>
                  </a:lnTo>
                  <a:lnTo>
                    <a:pt x="1291" y="613"/>
                  </a:lnTo>
                  <a:lnTo>
                    <a:pt x="1297" y="613"/>
                  </a:lnTo>
                  <a:lnTo>
                    <a:pt x="1291" y="620"/>
                  </a:lnTo>
                  <a:lnTo>
                    <a:pt x="1291" y="613"/>
                  </a:lnTo>
                  <a:lnTo>
                    <a:pt x="1291" y="620"/>
                  </a:lnTo>
                  <a:lnTo>
                    <a:pt x="1284" y="620"/>
                  </a:lnTo>
                  <a:lnTo>
                    <a:pt x="1291" y="620"/>
                  </a:lnTo>
                  <a:lnTo>
                    <a:pt x="1291" y="626"/>
                  </a:lnTo>
                  <a:lnTo>
                    <a:pt x="1284" y="626"/>
                  </a:lnTo>
                  <a:lnTo>
                    <a:pt x="1278" y="633"/>
                  </a:lnTo>
                  <a:lnTo>
                    <a:pt x="1284" y="633"/>
                  </a:lnTo>
                  <a:lnTo>
                    <a:pt x="1278" y="639"/>
                  </a:lnTo>
                  <a:lnTo>
                    <a:pt x="1278" y="646"/>
                  </a:lnTo>
                  <a:lnTo>
                    <a:pt x="1271" y="646"/>
                  </a:lnTo>
                  <a:lnTo>
                    <a:pt x="1271" y="652"/>
                  </a:lnTo>
                  <a:lnTo>
                    <a:pt x="1271" y="659"/>
                  </a:lnTo>
                  <a:lnTo>
                    <a:pt x="1271" y="665"/>
                  </a:lnTo>
                  <a:lnTo>
                    <a:pt x="1265" y="665"/>
                  </a:lnTo>
                  <a:lnTo>
                    <a:pt x="1271" y="665"/>
                  </a:lnTo>
                  <a:lnTo>
                    <a:pt x="1265" y="665"/>
                  </a:lnTo>
                  <a:lnTo>
                    <a:pt x="1265" y="672"/>
                  </a:lnTo>
                  <a:lnTo>
                    <a:pt x="1265" y="678"/>
                  </a:lnTo>
                  <a:lnTo>
                    <a:pt x="1271" y="678"/>
                  </a:lnTo>
                  <a:lnTo>
                    <a:pt x="1271" y="685"/>
                  </a:lnTo>
                  <a:lnTo>
                    <a:pt x="1271" y="691"/>
                  </a:lnTo>
                  <a:lnTo>
                    <a:pt x="1271" y="698"/>
                  </a:lnTo>
                  <a:lnTo>
                    <a:pt x="1278" y="698"/>
                  </a:lnTo>
                  <a:lnTo>
                    <a:pt x="1278" y="704"/>
                  </a:lnTo>
                  <a:lnTo>
                    <a:pt x="1278" y="711"/>
                  </a:lnTo>
                  <a:lnTo>
                    <a:pt x="1278" y="704"/>
                  </a:lnTo>
                  <a:lnTo>
                    <a:pt x="1278" y="698"/>
                  </a:lnTo>
                  <a:lnTo>
                    <a:pt x="1284" y="698"/>
                  </a:lnTo>
                  <a:lnTo>
                    <a:pt x="1291" y="698"/>
                  </a:lnTo>
                  <a:lnTo>
                    <a:pt x="1291" y="704"/>
                  </a:lnTo>
                  <a:lnTo>
                    <a:pt x="1297" y="704"/>
                  </a:lnTo>
                  <a:lnTo>
                    <a:pt x="1297" y="711"/>
                  </a:lnTo>
                  <a:lnTo>
                    <a:pt x="1297" y="717"/>
                  </a:lnTo>
                  <a:lnTo>
                    <a:pt x="1297" y="724"/>
                  </a:lnTo>
                  <a:lnTo>
                    <a:pt x="1304" y="724"/>
                  </a:lnTo>
                  <a:lnTo>
                    <a:pt x="1304" y="730"/>
                  </a:lnTo>
                  <a:lnTo>
                    <a:pt x="1304" y="737"/>
                  </a:lnTo>
                  <a:lnTo>
                    <a:pt x="1297" y="737"/>
                  </a:lnTo>
                  <a:lnTo>
                    <a:pt x="1297" y="743"/>
                  </a:lnTo>
                  <a:lnTo>
                    <a:pt x="1297" y="737"/>
                  </a:lnTo>
                  <a:lnTo>
                    <a:pt x="1304" y="737"/>
                  </a:lnTo>
                  <a:lnTo>
                    <a:pt x="1310" y="737"/>
                  </a:lnTo>
                  <a:lnTo>
                    <a:pt x="1304" y="737"/>
                  </a:lnTo>
                  <a:lnTo>
                    <a:pt x="1310" y="737"/>
                  </a:lnTo>
                  <a:lnTo>
                    <a:pt x="1317" y="737"/>
                  </a:lnTo>
                  <a:lnTo>
                    <a:pt x="1323" y="730"/>
                  </a:lnTo>
                  <a:lnTo>
                    <a:pt x="1330" y="730"/>
                  </a:lnTo>
                  <a:lnTo>
                    <a:pt x="1336" y="737"/>
                  </a:lnTo>
                  <a:lnTo>
                    <a:pt x="1343" y="737"/>
                  </a:lnTo>
                  <a:lnTo>
                    <a:pt x="1349" y="737"/>
                  </a:lnTo>
                  <a:lnTo>
                    <a:pt x="1349" y="743"/>
                  </a:lnTo>
                  <a:lnTo>
                    <a:pt x="1356" y="743"/>
                  </a:lnTo>
                  <a:lnTo>
                    <a:pt x="1362" y="743"/>
                  </a:lnTo>
                  <a:lnTo>
                    <a:pt x="1362" y="750"/>
                  </a:lnTo>
                  <a:lnTo>
                    <a:pt x="1369" y="750"/>
                  </a:lnTo>
                  <a:lnTo>
                    <a:pt x="1375" y="756"/>
                  </a:lnTo>
                  <a:lnTo>
                    <a:pt x="1375" y="763"/>
                  </a:lnTo>
                  <a:lnTo>
                    <a:pt x="1382" y="763"/>
                  </a:lnTo>
                  <a:lnTo>
                    <a:pt x="1388" y="763"/>
                  </a:lnTo>
                  <a:lnTo>
                    <a:pt x="1395" y="763"/>
                  </a:lnTo>
                  <a:lnTo>
                    <a:pt x="1395" y="770"/>
                  </a:lnTo>
                  <a:lnTo>
                    <a:pt x="1401" y="770"/>
                  </a:lnTo>
                  <a:lnTo>
                    <a:pt x="1408" y="770"/>
                  </a:lnTo>
                  <a:lnTo>
                    <a:pt x="1408" y="776"/>
                  </a:lnTo>
                  <a:lnTo>
                    <a:pt x="1414" y="776"/>
                  </a:lnTo>
                  <a:lnTo>
                    <a:pt x="1414" y="783"/>
                  </a:lnTo>
                  <a:lnTo>
                    <a:pt x="1408" y="783"/>
                  </a:lnTo>
                  <a:lnTo>
                    <a:pt x="1414" y="783"/>
                  </a:lnTo>
                  <a:lnTo>
                    <a:pt x="1414" y="776"/>
                  </a:lnTo>
                  <a:lnTo>
                    <a:pt x="1421" y="776"/>
                  </a:lnTo>
                  <a:lnTo>
                    <a:pt x="1421" y="783"/>
                  </a:lnTo>
                  <a:lnTo>
                    <a:pt x="1427" y="776"/>
                  </a:lnTo>
                  <a:lnTo>
                    <a:pt x="1434" y="776"/>
                  </a:lnTo>
                  <a:lnTo>
                    <a:pt x="1434" y="783"/>
                  </a:lnTo>
                  <a:lnTo>
                    <a:pt x="1441" y="783"/>
                  </a:lnTo>
                  <a:lnTo>
                    <a:pt x="1434" y="783"/>
                  </a:lnTo>
                  <a:lnTo>
                    <a:pt x="1434" y="776"/>
                  </a:lnTo>
                  <a:lnTo>
                    <a:pt x="1441" y="783"/>
                  </a:lnTo>
                  <a:lnTo>
                    <a:pt x="1447" y="783"/>
                  </a:lnTo>
                  <a:lnTo>
                    <a:pt x="1454" y="783"/>
                  </a:lnTo>
                  <a:lnTo>
                    <a:pt x="1460" y="783"/>
                  </a:lnTo>
                  <a:lnTo>
                    <a:pt x="1460" y="789"/>
                  </a:lnTo>
                  <a:lnTo>
                    <a:pt x="1460" y="796"/>
                  </a:lnTo>
                  <a:lnTo>
                    <a:pt x="1454" y="802"/>
                  </a:lnTo>
                  <a:lnTo>
                    <a:pt x="1454" y="809"/>
                  </a:lnTo>
                  <a:lnTo>
                    <a:pt x="1460" y="809"/>
                  </a:lnTo>
                  <a:lnTo>
                    <a:pt x="1460" y="815"/>
                  </a:lnTo>
                  <a:lnTo>
                    <a:pt x="1460" y="822"/>
                  </a:lnTo>
                  <a:lnTo>
                    <a:pt x="1460" y="828"/>
                  </a:lnTo>
                  <a:lnTo>
                    <a:pt x="1460" y="835"/>
                  </a:lnTo>
                  <a:lnTo>
                    <a:pt x="1467" y="841"/>
                  </a:lnTo>
                  <a:lnTo>
                    <a:pt x="1467" y="848"/>
                  </a:lnTo>
                  <a:lnTo>
                    <a:pt x="1473" y="848"/>
                  </a:lnTo>
                  <a:lnTo>
                    <a:pt x="1473" y="854"/>
                  </a:lnTo>
                  <a:lnTo>
                    <a:pt x="1480" y="854"/>
                  </a:lnTo>
                  <a:lnTo>
                    <a:pt x="1480" y="861"/>
                  </a:lnTo>
                  <a:lnTo>
                    <a:pt x="1486" y="861"/>
                  </a:lnTo>
                  <a:lnTo>
                    <a:pt x="1486" y="867"/>
                  </a:lnTo>
                  <a:lnTo>
                    <a:pt x="1480" y="874"/>
                  </a:lnTo>
                  <a:lnTo>
                    <a:pt x="1486" y="874"/>
                  </a:lnTo>
                  <a:lnTo>
                    <a:pt x="1486" y="867"/>
                  </a:lnTo>
                  <a:lnTo>
                    <a:pt x="1493" y="867"/>
                  </a:lnTo>
                  <a:lnTo>
                    <a:pt x="1493" y="874"/>
                  </a:lnTo>
                  <a:lnTo>
                    <a:pt x="1499" y="874"/>
                  </a:lnTo>
                  <a:lnTo>
                    <a:pt x="1499" y="880"/>
                  </a:lnTo>
                  <a:lnTo>
                    <a:pt x="1506" y="880"/>
                  </a:lnTo>
                  <a:lnTo>
                    <a:pt x="1499" y="880"/>
                  </a:lnTo>
                  <a:lnTo>
                    <a:pt x="1499" y="874"/>
                  </a:lnTo>
                  <a:lnTo>
                    <a:pt x="1499" y="867"/>
                  </a:lnTo>
                  <a:lnTo>
                    <a:pt x="1499" y="861"/>
                  </a:lnTo>
                  <a:lnTo>
                    <a:pt x="1506" y="861"/>
                  </a:lnTo>
                  <a:lnTo>
                    <a:pt x="1506" y="867"/>
                  </a:lnTo>
                  <a:lnTo>
                    <a:pt x="1506" y="874"/>
                  </a:lnTo>
                  <a:lnTo>
                    <a:pt x="1512" y="874"/>
                  </a:lnTo>
                  <a:lnTo>
                    <a:pt x="1512" y="867"/>
                  </a:lnTo>
                  <a:lnTo>
                    <a:pt x="1512" y="861"/>
                  </a:lnTo>
                  <a:lnTo>
                    <a:pt x="1506" y="861"/>
                  </a:lnTo>
                  <a:lnTo>
                    <a:pt x="1512" y="861"/>
                  </a:lnTo>
                  <a:lnTo>
                    <a:pt x="1512" y="854"/>
                  </a:lnTo>
                  <a:lnTo>
                    <a:pt x="1512" y="848"/>
                  </a:lnTo>
                  <a:lnTo>
                    <a:pt x="1512" y="841"/>
                  </a:lnTo>
                  <a:lnTo>
                    <a:pt x="1512" y="835"/>
                  </a:lnTo>
                  <a:lnTo>
                    <a:pt x="1512" y="828"/>
                  </a:lnTo>
                  <a:lnTo>
                    <a:pt x="1506" y="822"/>
                  </a:lnTo>
                  <a:lnTo>
                    <a:pt x="1512" y="822"/>
                  </a:lnTo>
                  <a:lnTo>
                    <a:pt x="1506" y="815"/>
                  </a:lnTo>
                  <a:lnTo>
                    <a:pt x="1512" y="815"/>
                  </a:lnTo>
                  <a:lnTo>
                    <a:pt x="1506" y="815"/>
                  </a:lnTo>
                  <a:lnTo>
                    <a:pt x="1506" y="809"/>
                  </a:lnTo>
                  <a:lnTo>
                    <a:pt x="1506" y="802"/>
                  </a:lnTo>
                  <a:lnTo>
                    <a:pt x="1499" y="802"/>
                  </a:lnTo>
                  <a:lnTo>
                    <a:pt x="1499" y="796"/>
                  </a:lnTo>
                  <a:lnTo>
                    <a:pt x="1499" y="789"/>
                  </a:lnTo>
                  <a:lnTo>
                    <a:pt x="1506" y="789"/>
                  </a:lnTo>
                  <a:lnTo>
                    <a:pt x="1512" y="789"/>
                  </a:lnTo>
                  <a:lnTo>
                    <a:pt x="1519" y="783"/>
                  </a:lnTo>
                  <a:lnTo>
                    <a:pt x="1525" y="783"/>
                  </a:lnTo>
                  <a:lnTo>
                    <a:pt x="1525" y="776"/>
                  </a:lnTo>
                  <a:lnTo>
                    <a:pt x="1532" y="776"/>
                  </a:lnTo>
                  <a:lnTo>
                    <a:pt x="1532" y="770"/>
                  </a:lnTo>
                  <a:lnTo>
                    <a:pt x="1538" y="770"/>
                  </a:lnTo>
                  <a:lnTo>
                    <a:pt x="1538" y="763"/>
                  </a:lnTo>
                  <a:lnTo>
                    <a:pt x="1545" y="763"/>
                  </a:lnTo>
                  <a:lnTo>
                    <a:pt x="1545" y="756"/>
                  </a:lnTo>
                  <a:lnTo>
                    <a:pt x="1545" y="750"/>
                  </a:lnTo>
                  <a:lnTo>
                    <a:pt x="1545" y="743"/>
                  </a:lnTo>
                  <a:lnTo>
                    <a:pt x="1545" y="737"/>
                  </a:lnTo>
                  <a:lnTo>
                    <a:pt x="1545" y="730"/>
                  </a:lnTo>
                  <a:lnTo>
                    <a:pt x="1545" y="724"/>
                  </a:lnTo>
                  <a:lnTo>
                    <a:pt x="1538" y="724"/>
                  </a:lnTo>
                  <a:lnTo>
                    <a:pt x="1538" y="717"/>
                  </a:lnTo>
                  <a:lnTo>
                    <a:pt x="1538" y="711"/>
                  </a:lnTo>
                  <a:lnTo>
                    <a:pt x="1532" y="711"/>
                  </a:lnTo>
                  <a:lnTo>
                    <a:pt x="1525" y="711"/>
                  </a:lnTo>
                  <a:lnTo>
                    <a:pt x="1525" y="704"/>
                  </a:lnTo>
                  <a:lnTo>
                    <a:pt x="1519" y="704"/>
                  </a:lnTo>
                  <a:lnTo>
                    <a:pt x="1519" y="698"/>
                  </a:lnTo>
                  <a:lnTo>
                    <a:pt x="1519" y="704"/>
                  </a:lnTo>
                  <a:lnTo>
                    <a:pt x="1512" y="698"/>
                  </a:lnTo>
                  <a:lnTo>
                    <a:pt x="1519" y="698"/>
                  </a:lnTo>
                  <a:lnTo>
                    <a:pt x="1512" y="691"/>
                  </a:lnTo>
                  <a:lnTo>
                    <a:pt x="1519" y="691"/>
                  </a:lnTo>
                  <a:lnTo>
                    <a:pt x="1519" y="685"/>
                  </a:lnTo>
                  <a:lnTo>
                    <a:pt x="1525" y="685"/>
                  </a:lnTo>
                  <a:lnTo>
                    <a:pt x="1525" y="678"/>
                  </a:lnTo>
                  <a:lnTo>
                    <a:pt x="1525" y="672"/>
                  </a:lnTo>
                  <a:lnTo>
                    <a:pt x="1532" y="672"/>
                  </a:lnTo>
                  <a:lnTo>
                    <a:pt x="1532" y="678"/>
                  </a:lnTo>
                  <a:lnTo>
                    <a:pt x="1532" y="672"/>
                  </a:lnTo>
                  <a:lnTo>
                    <a:pt x="1532" y="665"/>
                  </a:lnTo>
                  <a:lnTo>
                    <a:pt x="1538" y="665"/>
                  </a:lnTo>
                  <a:lnTo>
                    <a:pt x="1545" y="665"/>
                  </a:lnTo>
                  <a:lnTo>
                    <a:pt x="1538" y="665"/>
                  </a:lnTo>
                  <a:lnTo>
                    <a:pt x="1532" y="665"/>
                  </a:lnTo>
                  <a:lnTo>
                    <a:pt x="1532" y="659"/>
                  </a:lnTo>
                  <a:lnTo>
                    <a:pt x="1525" y="659"/>
                  </a:lnTo>
                  <a:lnTo>
                    <a:pt x="1525" y="652"/>
                  </a:lnTo>
                  <a:lnTo>
                    <a:pt x="1532" y="652"/>
                  </a:lnTo>
                  <a:lnTo>
                    <a:pt x="1525" y="652"/>
                  </a:lnTo>
                  <a:lnTo>
                    <a:pt x="1532" y="646"/>
                  </a:lnTo>
                  <a:lnTo>
                    <a:pt x="1525" y="646"/>
                  </a:lnTo>
                  <a:lnTo>
                    <a:pt x="1519" y="646"/>
                  </a:lnTo>
                  <a:lnTo>
                    <a:pt x="1525" y="639"/>
                  </a:lnTo>
                  <a:lnTo>
                    <a:pt x="1525" y="633"/>
                  </a:lnTo>
                  <a:lnTo>
                    <a:pt x="1532" y="633"/>
                  </a:lnTo>
                  <a:lnTo>
                    <a:pt x="1532" y="626"/>
                  </a:lnTo>
                  <a:lnTo>
                    <a:pt x="1525" y="626"/>
                  </a:lnTo>
                  <a:lnTo>
                    <a:pt x="1519" y="620"/>
                  </a:lnTo>
                  <a:lnTo>
                    <a:pt x="1519" y="613"/>
                  </a:lnTo>
                  <a:lnTo>
                    <a:pt x="1519" y="606"/>
                  </a:lnTo>
                  <a:lnTo>
                    <a:pt x="1525" y="606"/>
                  </a:lnTo>
                  <a:lnTo>
                    <a:pt x="1532" y="606"/>
                  </a:lnTo>
                  <a:lnTo>
                    <a:pt x="1532" y="600"/>
                  </a:lnTo>
                  <a:lnTo>
                    <a:pt x="1538" y="606"/>
                  </a:lnTo>
                  <a:lnTo>
                    <a:pt x="1545" y="606"/>
                  </a:lnTo>
                  <a:lnTo>
                    <a:pt x="1551" y="606"/>
                  </a:lnTo>
                  <a:lnTo>
                    <a:pt x="1558" y="606"/>
                  </a:lnTo>
                  <a:lnTo>
                    <a:pt x="1558" y="613"/>
                  </a:lnTo>
                  <a:lnTo>
                    <a:pt x="1564" y="606"/>
                  </a:lnTo>
                  <a:lnTo>
                    <a:pt x="1571" y="613"/>
                  </a:lnTo>
                  <a:lnTo>
                    <a:pt x="1577" y="613"/>
                  </a:lnTo>
                  <a:lnTo>
                    <a:pt x="1571" y="613"/>
                  </a:lnTo>
                  <a:lnTo>
                    <a:pt x="1577" y="613"/>
                  </a:lnTo>
                  <a:lnTo>
                    <a:pt x="1584" y="606"/>
                  </a:lnTo>
                  <a:lnTo>
                    <a:pt x="1590" y="606"/>
                  </a:lnTo>
                  <a:lnTo>
                    <a:pt x="1597" y="606"/>
                  </a:lnTo>
                  <a:lnTo>
                    <a:pt x="1597" y="613"/>
                  </a:lnTo>
                  <a:lnTo>
                    <a:pt x="1604" y="613"/>
                  </a:lnTo>
                  <a:lnTo>
                    <a:pt x="1604" y="620"/>
                  </a:lnTo>
                  <a:lnTo>
                    <a:pt x="1610" y="620"/>
                  </a:lnTo>
                  <a:lnTo>
                    <a:pt x="1617" y="626"/>
                  </a:lnTo>
                  <a:lnTo>
                    <a:pt x="1610" y="626"/>
                  </a:lnTo>
                  <a:lnTo>
                    <a:pt x="1617" y="626"/>
                  </a:lnTo>
                  <a:lnTo>
                    <a:pt x="1623" y="626"/>
                  </a:lnTo>
                  <a:lnTo>
                    <a:pt x="1617" y="626"/>
                  </a:lnTo>
                  <a:lnTo>
                    <a:pt x="1617" y="633"/>
                  </a:lnTo>
                  <a:lnTo>
                    <a:pt x="1623" y="633"/>
                  </a:lnTo>
                  <a:lnTo>
                    <a:pt x="1623" y="639"/>
                  </a:lnTo>
                  <a:lnTo>
                    <a:pt x="1630" y="639"/>
                  </a:lnTo>
                  <a:lnTo>
                    <a:pt x="1636" y="639"/>
                  </a:lnTo>
                  <a:lnTo>
                    <a:pt x="1643" y="639"/>
                  </a:lnTo>
                  <a:lnTo>
                    <a:pt x="1643" y="646"/>
                  </a:lnTo>
                  <a:lnTo>
                    <a:pt x="1649" y="646"/>
                  </a:lnTo>
                  <a:lnTo>
                    <a:pt x="1649" y="639"/>
                  </a:lnTo>
                  <a:lnTo>
                    <a:pt x="1656" y="639"/>
                  </a:lnTo>
                  <a:lnTo>
                    <a:pt x="1656" y="646"/>
                  </a:lnTo>
                  <a:lnTo>
                    <a:pt x="1649" y="646"/>
                  </a:lnTo>
                  <a:lnTo>
                    <a:pt x="1649" y="652"/>
                  </a:lnTo>
                  <a:lnTo>
                    <a:pt x="1649" y="659"/>
                  </a:lnTo>
                  <a:lnTo>
                    <a:pt x="1649" y="665"/>
                  </a:lnTo>
                  <a:lnTo>
                    <a:pt x="1643" y="665"/>
                  </a:lnTo>
                  <a:lnTo>
                    <a:pt x="1636" y="665"/>
                  </a:lnTo>
                  <a:lnTo>
                    <a:pt x="1630" y="665"/>
                  </a:lnTo>
                  <a:lnTo>
                    <a:pt x="1636" y="665"/>
                  </a:lnTo>
                  <a:lnTo>
                    <a:pt x="1643" y="665"/>
                  </a:lnTo>
                  <a:lnTo>
                    <a:pt x="1649" y="665"/>
                  </a:lnTo>
                  <a:lnTo>
                    <a:pt x="1649" y="672"/>
                  </a:lnTo>
                  <a:lnTo>
                    <a:pt x="1649" y="678"/>
                  </a:lnTo>
                  <a:lnTo>
                    <a:pt x="1649" y="685"/>
                  </a:lnTo>
                  <a:lnTo>
                    <a:pt x="1656" y="685"/>
                  </a:lnTo>
                  <a:lnTo>
                    <a:pt x="1649" y="685"/>
                  </a:lnTo>
                  <a:lnTo>
                    <a:pt x="1656" y="685"/>
                  </a:lnTo>
                  <a:lnTo>
                    <a:pt x="1656" y="691"/>
                  </a:lnTo>
                  <a:lnTo>
                    <a:pt x="1649" y="691"/>
                  </a:lnTo>
                  <a:lnTo>
                    <a:pt x="1656" y="691"/>
                  </a:lnTo>
                  <a:lnTo>
                    <a:pt x="1649" y="698"/>
                  </a:lnTo>
                  <a:lnTo>
                    <a:pt x="1649" y="691"/>
                  </a:lnTo>
                  <a:lnTo>
                    <a:pt x="1649" y="698"/>
                  </a:lnTo>
                  <a:lnTo>
                    <a:pt x="1643" y="698"/>
                  </a:lnTo>
                  <a:lnTo>
                    <a:pt x="1649" y="698"/>
                  </a:lnTo>
                  <a:lnTo>
                    <a:pt x="1656" y="698"/>
                  </a:lnTo>
                  <a:lnTo>
                    <a:pt x="1656" y="691"/>
                  </a:lnTo>
                  <a:lnTo>
                    <a:pt x="1662" y="691"/>
                  </a:lnTo>
                  <a:lnTo>
                    <a:pt x="1669" y="691"/>
                  </a:lnTo>
                  <a:lnTo>
                    <a:pt x="1669" y="698"/>
                  </a:lnTo>
                  <a:lnTo>
                    <a:pt x="1669" y="704"/>
                  </a:lnTo>
                  <a:lnTo>
                    <a:pt x="1669" y="711"/>
                  </a:lnTo>
                  <a:lnTo>
                    <a:pt x="1662" y="717"/>
                  </a:lnTo>
                  <a:lnTo>
                    <a:pt x="1656" y="717"/>
                  </a:lnTo>
                  <a:lnTo>
                    <a:pt x="1662" y="717"/>
                  </a:lnTo>
                  <a:lnTo>
                    <a:pt x="1669" y="717"/>
                  </a:lnTo>
                  <a:lnTo>
                    <a:pt x="1669" y="711"/>
                  </a:lnTo>
                  <a:lnTo>
                    <a:pt x="1675" y="704"/>
                  </a:lnTo>
                  <a:lnTo>
                    <a:pt x="1675" y="698"/>
                  </a:lnTo>
                  <a:lnTo>
                    <a:pt x="1675" y="704"/>
                  </a:lnTo>
                  <a:lnTo>
                    <a:pt x="1675" y="711"/>
                  </a:lnTo>
                  <a:lnTo>
                    <a:pt x="1675" y="704"/>
                  </a:lnTo>
                  <a:lnTo>
                    <a:pt x="1682" y="704"/>
                  </a:lnTo>
                  <a:lnTo>
                    <a:pt x="1682" y="711"/>
                  </a:lnTo>
                  <a:lnTo>
                    <a:pt x="1682" y="717"/>
                  </a:lnTo>
                  <a:lnTo>
                    <a:pt x="1682" y="711"/>
                  </a:lnTo>
                  <a:lnTo>
                    <a:pt x="1688" y="704"/>
                  </a:lnTo>
                  <a:lnTo>
                    <a:pt x="1695" y="704"/>
                  </a:lnTo>
                  <a:lnTo>
                    <a:pt x="1695" y="698"/>
                  </a:lnTo>
                  <a:lnTo>
                    <a:pt x="1701" y="698"/>
                  </a:lnTo>
                  <a:lnTo>
                    <a:pt x="1701" y="691"/>
                  </a:lnTo>
                  <a:lnTo>
                    <a:pt x="1701" y="698"/>
                  </a:lnTo>
                  <a:lnTo>
                    <a:pt x="1708" y="698"/>
                  </a:lnTo>
                  <a:lnTo>
                    <a:pt x="1708" y="704"/>
                  </a:lnTo>
                  <a:lnTo>
                    <a:pt x="1701" y="704"/>
                  </a:lnTo>
                  <a:lnTo>
                    <a:pt x="1708" y="704"/>
                  </a:lnTo>
                  <a:lnTo>
                    <a:pt x="1708" y="698"/>
                  </a:lnTo>
                  <a:lnTo>
                    <a:pt x="1701" y="698"/>
                  </a:lnTo>
                  <a:lnTo>
                    <a:pt x="1708" y="691"/>
                  </a:lnTo>
                  <a:lnTo>
                    <a:pt x="1708" y="698"/>
                  </a:lnTo>
                  <a:lnTo>
                    <a:pt x="1708" y="691"/>
                  </a:lnTo>
                  <a:lnTo>
                    <a:pt x="1714" y="691"/>
                  </a:lnTo>
                  <a:lnTo>
                    <a:pt x="1708" y="691"/>
                  </a:lnTo>
                  <a:lnTo>
                    <a:pt x="1708" y="685"/>
                  </a:lnTo>
                  <a:lnTo>
                    <a:pt x="1714" y="685"/>
                  </a:lnTo>
                  <a:lnTo>
                    <a:pt x="1714" y="678"/>
                  </a:lnTo>
                  <a:lnTo>
                    <a:pt x="1714" y="685"/>
                  </a:lnTo>
                  <a:lnTo>
                    <a:pt x="1714" y="678"/>
                  </a:lnTo>
                  <a:lnTo>
                    <a:pt x="1721" y="678"/>
                  </a:lnTo>
                  <a:lnTo>
                    <a:pt x="1714" y="678"/>
                  </a:lnTo>
                  <a:lnTo>
                    <a:pt x="1714" y="672"/>
                  </a:lnTo>
                  <a:lnTo>
                    <a:pt x="1721" y="672"/>
                  </a:lnTo>
                  <a:lnTo>
                    <a:pt x="1714" y="672"/>
                  </a:lnTo>
                  <a:lnTo>
                    <a:pt x="1721" y="665"/>
                  </a:lnTo>
                  <a:lnTo>
                    <a:pt x="1721" y="659"/>
                  </a:lnTo>
                  <a:lnTo>
                    <a:pt x="1727" y="659"/>
                  </a:lnTo>
                  <a:lnTo>
                    <a:pt x="1727" y="665"/>
                  </a:lnTo>
                  <a:lnTo>
                    <a:pt x="1721" y="665"/>
                  </a:lnTo>
                  <a:lnTo>
                    <a:pt x="1727" y="665"/>
                  </a:lnTo>
                  <a:lnTo>
                    <a:pt x="1727" y="672"/>
                  </a:lnTo>
                  <a:lnTo>
                    <a:pt x="1727" y="665"/>
                  </a:lnTo>
                  <a:lnTo>
                    <a:pt x="1734" y="665"/>
                  </a:lnTo>
                  <a:lnTo>
                    <a:pt x="1734" y="672"/>
                  </a:lnTo>
                  <a:lnTo>
                    <a:pt x="1734" y="678"/>
                  </a:lnTo>
                  <a:lnTo>
                    <a:pt x="1740" y="678"/>
                  </a:lnTo>
                  <a:lnTo>
                    <a:pt x="1734" y="678"/>
                  </a:lnTo>
                  <a:lnTo>
                    <a:pt x="1740" y="678"/>
                  </a:lnTo>
                  <a:lnTo>
                    <a:pt x="1740" y="685"/>
                  </a:lnTo>
                  <a:lnTo>
                    <a:pt x="1747" y="685"/>
                  </a:lnTo>
                  <a:lnTo>
                    <a:pt x="1740" y="691"/>
                  </a:lnTo>
                  <a:lnTo>
                    <a:pt x="1734" y="691"/>
                  </a:lnTo>
                  <a:lnTo>
                    <a:pt x="1740" y="691"/>
                  </a:lnTo>
                  <a:lnTo>
                    <a:pt x="1747" y="691"/>
                  </a:lnTo>
                  <a:lnTo>
                    <a:pt x="1753" y="691"/>
                  </a:lnTo>
                  <a:lnTo>
                    <a:pt x="1753" y="698"/>
                  </a:lnTo>
                  <a:lnTo>
                    <a:pt x="1747" y="704"/>
                  </a:lnTo>
                  <a:lnTo>
                    <a:pt x="1740" y="704"/>
                  </a:lnTo>
                  <a:lnTo>
                    <a:pt x="1747" y="704"/>
                  </a:lnTo>
                  <a:lnTo>
                    <a:pt x="1753" y="704"/>
                  </a:lnTo>
                  <a:lnTo>
                    <a:pt x="1760" y="704"/>
                  </a:lnTo>
                  <a:lnTo>
                    <a:pt x="1753" y="704"/>
                  </a:lnTo>
                  <a:lnTo>
                    <a:pt x="1753" y="711"/>
                  </a:lnTo>
                  <a:lnTo>
                    <a:pt x="1760" y="711"/>
                  </a:lnTo>
                  <a:lnTo>
                    <a:pt x="1753" y="711"/>
                  </a:lnTo>
                  <a:lnTo>
                    <a:pt x="1747" y="711"/>
                  </a:lnTo>
                  <a:lnTo>
                    <a:pt x="1747" y="717"/>
                  </a:lnTo>
                  <a:lnTo>
                    <a:pt x="1747" y="711"/>
                  </a:lnTo>
                  <a:lnTo>
                    <a:pt x="1753" y="711"/>
                  </a:lnTo>
                  <a:lnTo>
                    <a:pt x="1760" y="711"/>
                  </a:lnTo>
                  <a:lnTo>
                    <a:pt x="1760" y="717"/>
                  </a:lnTo>
                  <a:lnTo>
                    <a:pt x="1753" y="717"/>
                  </a:lnTo>
                  <a:lnTo>
                    <a:pt x="1760" y="717"/>
                  </a:lnTo>
                  <a:lnTo>
                    <a:pt x="1766" y="717"/>
                  </a:lnTo>
                  <a:lnTo>
                    <a:pt x="1766" y="724"/>
                  </a:lnTo>
                  <a:lnTo>
                    <a:pt x="1760" y="724"/>
                  </a:lnTo>
                  <a:lnTo>
                    <a:pt x="1760" y="730"/>
                  </a:lnTo>
                  <a:lnTo>
                    <a:pt x="1766" y="730"/>
                  </a:lnTo>
                  <a:lnTo>
                    <a:pt x="1766" y="737"/>
                  </a:lnTo>
                  <a:lnTo>
                    <a:pt x="1773" y="737"/>
                  </a:lnTo>
                  <a:lnTo>
                    <a:pt x="1773" y="743"/>
                  </a:lnTo>
                  <a:lnTo>
                    <a:pt x="1766" y="743"/>
                  </a:lnTo>
                  <a:lnTo>
                    <a:pt x="1773" y="743"/>
                  </a:lnTo>
                  <a:lnTo>
                    <a:pt x="1766" y="743"/>
                  </a:lnTo>
                  <a:lnTo>
                    <a:pt x="1773" y="743"/>
                  </a:lnTo>
                  <a:lnTo>
                    <a:pt x="1773" y="750"/>
                  </a:lnTo>
                  <a:lnTo>
                    <a:pt x="1766" y="750"/>
                  </a:lnTo>
                  <a:lnTo>
                    <a:pt x="1766" y="743"/>
                  </a:lnTo>
                  <a:lnTo>
                    <a:pt x="1760" y="743"/>
                  </a:lnTo>
                  <a:lnTo>
                    <a:pt x="1766" y="743"/>
                  </a:lnTo>
                  <a:lnTo>
                    <a:pt x="1760" y="743"/>
                  </a:lnTo>
                  <a:lnTo>
                    <a:pt x="1766" y="743"/>
                  </a:lnTo>
                  <a:lnTo>
                    <a:pt x="1766" y="750"/>
                  </a:lnTo>
                  <a:lnTo>
                    <a:pt x="1760" y="750"/>
                  </a:lnTo>
                  <a:lnTo>
                    <a:pt x="1766" y="750"/>
                  </a:lnTo>
                  <a:lnTo>
                    <a:pt x="1773" y="750"/>
                  </a:lnTo>
                  <a:lnTo>
                    <a:pt x="1766" y="750"/>
                  </a:lnTo>
                  <a:lnTo>
                    <a:pt x="1773" y="756"/>
                  </a:lnTo>
                  <a:lnTo>
                    <a:pt x="1766" y="756"/>
                  </a:lnTo>
                  <a:lnTo>
                    <a:pt x="1773" y="756"/>
                  </a:lnTo>
                  <a:lnTo>
                    <a:pt x="1773" y="763"/>
                  </a:lnTo>
                  <a:lnTo>
                    <a:pt x="1780" y="763"/>
                  </a:lnTo>
                  <a:lnTo>
                    <a:pt x="1773" y="763"/>
                  </a:lnTo>
                  <a:lnTo>
                    <a:pt x="1780" y="763"/>
                  </a:lnTo>
                  <a:lnTo>
                    <a:pt x="1786" y="763"/>
                  </a:lnTo>
                  <a:lnTo>
                    <a:pt x="1786" y="770"/>
                  </a:lnTo>
                  <a:lnTo>
                    <a:pt x="1786" y="763"/>
                  </a:lnTo>
                  <a:lnTo>
                    <a:pt x="1786" y="770"/>
                  </a:lnTo>
                  <a:lnTo>
                    <a:pt x="1793" y="770"/>
                  </a:lnTo>
                  <a:lnTo>
                    <a:pt x="1786" y="770"/>
                  </a:lnTo>
                  <a:lnTo>
                    <a:pt x="1793" y="770"/>
                  </a:lnTo>
                  <a:lnTo>
                    <a:pt x="1793" y="776"/>
                  </a:lnTo>
                  <a:lnTo>
                    <a:pt x="1786" y="776"/>
                  </a:lnTo>
                  <a:lnTo>
                    <a:pt x="1793" y="776"/>
                  </a:lnTo>
                  <a:lnTo>
                    <a:pt x="1786" y="783"/>
                  </a:lnTo>
                  <a:lnTo>
                    <a:pt x="1793" y="783"/>
                  </a:lnTo>
                  <a:lnTo>
                    <a:pt x="1786" y="783"/>
                  </a:lnTo>
                  <a:lnTo>
                    <a:pt x="1793" y="783"/>
                  </a:lnTo>
                  <a:lnTo>
                    <a:pt x="1793" y="776"/>
                  </a:lnTo>
                  <a:lnTo>
                    <a:pt x="1793" y="783"/>
                  </a:lnTo>
                  <a:lnTo>
                    <a:pt x="1799" y="783"/>
                  </a:lnTo>
                  <a:lnTo>
                    <a:pt x="1799" y="776"/>
                  </a:lnTo>
                  <a:lnTo>
                    <a:pt x="1799" y="783"/>
                  </a:lnTo>
                  <a:lnTo>
                    <a:pt x="1806" y="783"/>
                  </a:lnTo>
                  <a:lnTo>
                    <a:pt x="1799" y="789"/>
                  </a:lnTo>
                  <a:lnTo>
                    <a:pt x="1806" y="783"/>
                  </a:lnTo>
                  <a:lnTo>
                    <a:pt x="1812" y="783"/>
                  </a:lnTo>
                  <a:lnTo>
                    <a:pt x="1806" y="783"/>
                  </a:lnTo>
                  <a:lnTo>
                    <a:pt x="1806" y="789"/>
                  </a:lnTo>
                  <a:lnTo>
                    <a:pt x="1806" y="783"/>
                  </a:lnTo>
                  <a:lnTo>
                    <a:pt x="1812" y="783"/>
                  </a:lnTo>
                  <a:lnTo>
                    <a:pt x="1812" y="789"/>
                  </a:lnTo>
                  <a:lnTo>
                    <a:pt x="1819" y="789"/>
                  </a:lnTo>
                  <a:lnTo>
                    <a:pt x="1825" y="789"/>
                  </a:lnTo>
                  <a:lnTo>
                    <a:pt x="1832" y="789"/>
                  </a:lnTo>
                  <a:lnTo>
                    <a:pt x="1832" y="796"/>
                  </a:lnTo>
                  <a:lnTo>
                    <a:pt x="1838" y="796"/>
                  </a:lnTo>
                  <a:lnTo>
                    <a:pt x="1832" y="796"/>
                  </a:lnTo>
                  <a:lnTo>
                    <a:pt x="1838" y="796"/>
                  </a:lnTo>
                  <a:lnTo>
                    <a:pt x="1832" y="802"/>
                  </a:lnTo>
                  <a:lnTo>
                    <a:pt x="1825" y="802"/>
                  </a:lnTo>
                  <a:lnTo>
                    <a:pt x="1819" y="802"/>
                  </a:lnTo>
                  <a:lnTo>
                    <a:pt x="1812" y="809"/>
                  </a:lnTo>
                  <a:lnTo>
                    <a:pt x="1812" y="802"/>
                  </a:lnTo>
                  <a:lnTo>
                    <a:pt x="1812" y="809"/>
                  </a:lnTo>
                  <a:lnTo>
                    <a:pt x="1806" y="809"/>
                  </a:lnTo>
                  <a:lnTo>
                    <a:pt x="1812" y="809"/>
                  </a:lnTo>
                  <a:lnTo>
                    <a:pt x="1819" y="809"/>
                  </a:lnTo>
                  <a:lnTo>
                    <a:pt x="1819" y="802"/>
                  </a:lnTo>
                  <a:lnTo>
                    <a:pt x="1819" y="809"/>
                  </a:lnTo>
                  <a:lnTo>
                    <a:pt x="1812" y="809"/>
                  </a:lnTo>
                  <a:lnTo>
                    <a:pt x="1806" y="809"/>
                  </a:lnTo>
                  <a:lnTo>
                    <a:pt x="1806" y="815"/>
                  </a:lnTo>
                  <a:lnTo>
                    <a:pt x="1799" y="815"/>
                  </a:lnTo>
                  <a:lnTo>
                    <a:pt x="1793" y="815"/>
                  </a:lnTo>
                  <a:lnTo>
                    <a:pt x="1793" y="822"/>
                  </a:lnTo>
                  <a:lnTo>
                    <a:pt x="1793" y="815"/>
                  </a:lnTo>
                  <a:lnTo>
                    <a:pt x="1786" y="815"/>
                  </a:lnTo>
                  <a:lnTo>
                    <a:pt x="1793" y="815"/>
                  </a:lnTo>
                  <a:lnTo>
                    <a:pt x="1793" y="822"/>
                  </a:lnTo>
                  <a:lnTo>
                    <a:pt x="1793" y="828"/>
                  </a:lnTo>
                  <a:lnTo>
                    <a:pt x="1799" y="822"/>
                  </a:lnTo>
                  <a:lnTo>
                    <a:pt x="1806" y="822"/>
                  </a:lnTo>
                  <a:lnTo>
                    <a:pt x="1806" y="815"/>
                  </a:lnTo>
                  <a:lnTo>
                    <a:pt x="1812" y="815"/>
                  </a:lnTo>
                  <a:lnTo>
                    <a:pt x="1812" y="809"/>
                  </a:lnTo>
                  <a:lnTo>
                    <a:pt x="1819" y="809"/>
                  </a:lnTo>
                  <a:lnTo>
                    <a:pt x="1825" y="809"/>
                  </a:lnTo>
                  <a:lnTo>
                    <a:pt x="1832" y="809"/>
                  </a:lnTo>
                  <a:lnTo>
                    <a:pt x="1825" y="809"/>
                  </a:lnTo>
                  <a:lnTo>
                    <a:pt x="1819" y="809"/>
                  </a:lnTo>
                  <a:lnTo>
                    <a:pt x="1819" y="802"/>
                  </a:lnTo>
                  <a:lnTo>
                    <a:pt x="1825" y="802"/>
                  </a:lnTo>
                  <a:lnTo>
                    <a:pt x="1832" y="802"/>
                  </a:lnTo>
                  <a:lnTo>
                    <a:pt x="1838" y="802"/>
                  </a:lnTo>
                  <a:lnTo>
                    <a:pt x="1838" y="809"/>
                  </a:lnTo>
                  <a:lnTo>
                    <a:pt x="1838" y="815"/>
                  </a:lnTo>
                  <a:lnTo>
                    <a:pt x="1832" y="815"/>
                  </a:lnTo>
                  <a:lnTo>
                    <a:pt x="1838" y="815"/>
                  </a:lnTo>
                  <a:lnTo>
                    <a:pt x="1838" y="822"/>
                  </a:lnTo>
                  <a:lnTo>
                    <a:pt x="1838" y="815"/>
                  </a:lnTo>
                  <a:lnTo>
                    <a:pt x="1845" y="815"/>
                  </a:lnTo>
                  <a:lnTo>
                    <a:pt x="1851" y="815"/>
                  </a:lnTo>
                  <a:lnTo>
                    <a:pt x="1845" y="815"/>
                  </a:lnTo>
                  <a:lnTo>
                    <a:pt x="1851" y="815"/>
                  </a:lnTo>
                  <a:lnTo>
                    <a:pt x="1858" y="815"/>
                  </a:lnTo>
                  <a:lnTo>
                    <a:pt x="1858" y="822"/>
                  </a:lnTo>
                  <a:lnTo>
                    <a:pt x="1851" y="822"/>
                  </a:lnTo>
                  <a:lnTo>
                    <a:pt x="1858" y="822"/>
                  </a:lnTo>
                  <a:lnTo>
                    <a:pt x="1858" y="828"/>
                  </a:lnTo>
                  <a:lnTo>
                    <a:pt x="1864" y="828"/>
                  </a:lnTo>
                  <a:lnTo>
                    <a:pt x="1858" y="828"/>
                  </a:lnTo>
                  <a:lnTo>
                    <a:pt x="1858" y="835"/>
                  </a:lnTo>
                  <a:lnTo>
                    <a:pt x="1858" y="841"/>
                  </a:lnTo>
                  <a:lnTo>
                    <a:pt x="1864" y="841"/>
                  </a:lnTo>
                  <a:lnTo>
                    <a:pt x="1858" y="841"/>
                  </a:lnTo>
                  <a:lnTo>
                    <a:pt x="1851" y="841"/>
                  </a:lnTo>
                  <a:lnTo>
                    <a:pt x="1858" y="841"/>
                  </a:lnTo>
                  <a:lnTo>
                    <a:pt x="1864" y="841"/>
                  </a:lnTo>
                  <a:lnTo>
                    <a:pt x="1858" y="841"/>
                  </a:lnTo>
                  <a:lnTo>
                    <a:pt x="1864" y="841"/>
                  </a:lnTo>
                  <a:lnTo>
                    <a:pt x="1864" y="848"/>
                  </a:lnTo>
                  <a:lnTo>
                    <a:pt x="1858" y="848"/>
                  </a:lnTo>
                  <a:lnTo>
                    <a:pt x="1851" y="848"/>
                  </a:lnTo>
                  <a:lnTo>
                    <a:pt x="1858" y="848"/>
                  </a:lnTo>
                  <a:lnTo>
                    <a:pt x="1864" y="848"/>
                  </a:lnTo>
                  <a:lnTo>
                    <a:pt x="1864" y="854"/>
                  </a:lnTo>
                  <a:lnTo>
                    <a:pt x="1858" y="854"/>
                  </a:lnTo>
                  <a:lnTo>
                    <a:pt x="1851" y="861"/>
                  </a:lnTo>
                  <a:lnTo>
                    <a:pt x="1845" y="861"/>
                  </a:lnTo>
                  <a:lnTo>
                    <a:pt x="1845" y="867"/>
                  </a:lnTo>
                  <a:lnTo>
                    <a:pt x="1838" y="867"/>
                  </a:lnTo>
                  <a:lnTo>
                    <a:pt x="1832" y="867"/>
                  </a:lnTo>
                  <a:lnTo>
                    <a:pt x="1825" y="867"/>
                  </a:lnTo>
                  <a:lnTo>
                    <a:pt x="1825" y="874"/>
                  </a:lnTo>
                  <a:lnTo>
                    <a:pt x="1819" y="867"/>
                  </a:lnTo>
                  <a:lnTo>
                    <a:pt x="1819" y="874"/>
                  </a:lnTo>
                  <a:lnTo>
                    <a:pt x="1812" y="874"/>
                  </a:lnTo>
                  <a:lnTo>
                    <a:pt x="1812" y="880"/>
                  </a:lnTo>
                  <a:lnTo>
                    <a:pt x="1806" y="880"/>
                  </a:lnTo>
                  <a:lnTo>
                    <a:pt x="1806" y="887"/>
                  </a:lnTo>
                  <a:lnTo>
                    <a:pt x="1799" y="887"/>
                  </a:lnTo>
                  <a:lnTo>
                    <a:pt x="1799" y="893"/>
                  </a:lnTo>
                  <a:lnTo>
                    <a:pt x="1793" y="893"/>
                  </a:lnTo>
                  <a:lnTo>
                    <a:pt x="1786" y="893"/>
                  </a:lnTo>
                  <a:lnTo>
                    <a:pt x="1780" y="893"/>
                  </a:lnTo>
                  <a:lnTo>
                    <a:pt x="1773" y="893"/>
                  </a:lnTo>
                  <a:lnTo>
                    <a:pt x="1773" y="900"/>
                  </a:lnTo>
                  <a:lnTo>
                    <a:pt x="1773" y="893"/>
                  </a:lnTo>
                  <a:lnTo>
                    <a:pt x="1766" y="893"/>
                  </a:lnTo>
                  <a:lnTo>
                    <a:pt x="1760" y="893"/>
                  </a:lnTo>
                  <a:lnTo>
                    <a:pt x="1753" y="893"/>
                  </a:lnTo>
                  <a:lnTo>
                    <a:pt x="1747" y="893"/>
                  </a:lnTo>
                  <a:lnTo>
                    <a:pt x="1740" y="893"/>
                  </a:lnTo>
                  <a:lnTo>
                    <a:pt x="1734" y="893"/>
                  </a:lnTo>
                  <a:lnTo>
                    <a:pt x="1727" y="893"/>
                  </a:lnTo>
                  <a:lnTo>
                    <a:pt x="1721" y="893"/>
                  </a:lnTo>
                  <a:lnTo>
                    <a:pt x="1714" y="893"/>
                  </a:lnTo>
                  <a:lnTo>
                    <a:pt x="1708" y="893"/>
                  </a:lnTo>
                  <a:lnTo>
                    <a:pt x="1701" y="893"/>
                  </a:lnTo>
                  <a:lnTo>
                    <a:pt x="1695" y="893"/>
                  </a:lnTo>
                  <a:lnTo>
                    <a:pt x="1695" y="900"/>
                  </a:lnTo>
                  <a:lnTo>
                    <a:pt x="1688" y="900"/>
                  </a:lnTo>
                  <a:lnTo>
                    <a:pt x="1688" y="907"/>
                  </a:lnTo>
                  <a:lnTo>
                    <a:pt x="1688" y="913"/>
                  </a:lnTo>
                  <a:lnTo>
                    <a:pt x="1682" y="913"/>
                  </a:lnTo>
                  <a:lnTo>
                    <a:pt x="1675" y="913"/>
                  </a:lnTo>
                  <a:lnTo>
                    <a:pt x="1675" y="920"/>
                  </a:lnTo>
                  <a:lnTo>
                    <a:pt x="1669" y="920"/>
                  </a:lnTo>
                  <a:lnTo>
                    <a:pt x="1662" y="926"/>
                  </a:lnTo>
                  <a:lnTo>
                    <a:pt x="1656" y="926"/>
                  </a:lnTo>
                  <a:lnTo>
                    <a:pt x="1656" y="933"/>
                  </a:lnTo>
                  <a:lnTo>
                    <a:pt x="1656" y="939"/>
                  </a:lnTo>
                  <a:lnTo>
                    <a:pt x="1649" y="939"/>
                  </a:lnTo>
                  <a:lnTo>
                    <a:pt x="1643" y="939"/>
                  </a:lnTo>
                  <a:lnTo>
                    <a:pt x="1636" y="939"/>
                  </a:lnTo>
                  <a:lnTo>
                    <a:pt x="1636" y="933"/>
                  </a:lnTo>
                  <a:lnTo>
                    <a:pt x="1630" y="933"/>
                  </a:lnTo>
                  <a:lnTo>
                    <a:pt x="1630" y="939"/>
                  </a:lnTo>
                  <a:lnTo>
                    <a:pt x="1636" y="939"/>
                  </a:lnTo>
                  <a:lnTo>
                    <a:pt x="1643" y="939"/>
                  </a:lnTo>
                  <a:lnTo>
                    <a:pt x="1649" y="939"/>
                  </a:lnTo>
                  <a:lnTo>
                    <a:pt x="1649" y="946"/>
                  </a:lnTo>
                  <a:lnTo>
                    <a:pt x="1643" y="952"/>
                  </a:lnTo>
                  <a:lnTo>
                    <a:pt x="1643" y="959"/>
                  </a:lnTo>
                  <a:lnTo>
                    <a:pt x="1636" y="959"/>
                  </a:lnTo>
                  <a:lnTo>
                    <a:pt x="1636" y="965"/>
                  </a:lnTo>
                  <a:lnTo>
                    <a:pt x="1630" y="965"/>
                  </a:lnTo>
                  <a:lnTo>
                    <a:pt x="1630" y="972"/>
                  </a:lnTo>
                  <a:lnTo>
                    <a:pt x="1623" y="972"/>
                  </a:lnTo>
                  <a:lnTo>
                    <a:pt x="1630" y="972"/>
                  </a:lnTo>
                  <a:lnTo>
                    <a:pt x="1636" y="965"/>
                  </a:lnTo>
                  <a:lnTo>
                    <a:pt x="1643" y="965"/>
                  </a:lnTo>
                  <a:lnTo>
                    <a:pt x="1643" y="959"/>
                  </a:lnTo>
                  <a:lnTo>
                    <a:pt x="1643" y="952"/>
                  </a:lnTo>
                  <a:lnTo>
                    <a:pt x="1649" y="952"/>
                  </a:lnTo>
                  <a:lnTo>
                    <a:pt x="1649" y="946"/>
                  </a:lnTo>
                  <a:lnTo>
                    <a:pt x="1656" y="946"/>
                  </a:lnTo>
                  <a:lnTo>
                    <a:pt x="1656" y="939"/>
                  </a:lnTo>
                  <a:lnTo>
                    <a:pt x="1662" y="939"/>
                  </a:lnTo>
                  <a:lnTo>
                    <a:pt x="1662" y="933"/>
                  </a:lnTo>
                  <a:lnTo>
                    <a:pt x="1669" y="933"/>
                  </a:lnTo>
                  <a:lnTo>
                    <a:pt x="1675" y="933"/>
                  </a:lnTo>
                  <a:lnTo>
                    <a:pt x="1675" y="926"/>
                  </a:lnTo>
                  <a:lnTo>
                    <a:pt x="1682" y="926"/>
                  </a:lnTo>
                  <a:lnTo>
                    <a:pt x="1688" y="926"/>
                  </a:lnTo>
                  <a:lnTo>
                    <a:pt x="1688" y="920"/>
                  </a:lnTo>
                  <a:lnTo>
                    <a:pt x="1695" y="920"/>
                  </a:lnTo>
                  <a:lnTo>
                    <a:pt x="1701" y="920"/>
                  </a:lnTo>
                  <a:lnTo>
                    <a:pt x="1708" y="920"/>
                  </a:lnTo>
                  <a:lnTo>
                    <a:pt x="1714" y="913"/>
                  </a:lnTo>
                  <a:lnTo>
                    <a:pt x="1721" y="920"/>
                  </a:lnTo>
                  <a:lnTo>
                    <a:pt x="1727" y="920"/>
                  </a:lnTo>
                  <a:lnTo>
                    <a:pt x="1734" y="926"/>
                  </a:lnTo>
                  <a:lnTo>
                    <a:pt x="1727" y="926"/>
                  </a:lnTo>
                  <a:lnTo>
                    <a:pt x="1734" y="926"/>
                  </a:lnTo>
                  <a:lnTo>
                    <a:pt x="1734" y="933"/>
                  </a:lnTo>
                  <a:lnTo>
                    <a:pt x="1727" y="933"/>
                  </a:lnTo>
                  <a:lnTo>
                    <a:pt x="1727" y="939"/>
                  </a:lnTo>
                  <a:lnTo>
                    <a:pt x="1721" y="939"/>
                  </a:lnTo>
                  <a:lnTo>
                    <a:pt x="1721" y="946"/>
                  </a:lnTo>
                  <a:lnTo>
                    <a:pt x="1714" y="946"/>
                  </a:lnTo>
                  <a:lnTo>
                    <a:pt x="1708" y="939"/>
                  </a:lnTo>
                  <a:lnTo>
                    <a:pt x="1701" y="939"/>
                  </a:lnTo>
                  <a:lnTo>
                    <a:pt x="1695" y="939"/>
                  </a:lnTo>
                  <a:lnTo>
                    <a:pt x="1695" y="946"/>
                  </a:lnTo>
                  <a:lnTo>
                    <a:pt x="1701" y="946"/>
                  </a:lnTo>
                  <a:lnTo>
                    <a:pt x="1708" y="946"/>
                  </a:lnTo>
                  <a:lnTo>
                    <a:pt x="1708" y="952"/>
                  </a:lnTo>
                  <a:lnTo>
                    <a:pt x="1714" y="952"/>
                  </a:lnTo>
                  <a:lnTo>
                    <a:pt x="1714" y="946"/>
                  </a:lnTo>
                  <a:lnTo>
                    <a:pt x="1721" y="946"/>
                  </a:lnTo>
                  <a:lnTo>
                    <a:pt x="1727" y="952"/>
                  </a:lnTo>
                  <a:lnTo>
                    <a:pt x="1721" y="952"/>
                  </a:lnTo>
                  <a:lnTo>
                    <a:pt x="1721" y="959"/>
                  </a:lnTo>
                  <a:lnTo>
                    <a:pt x="1714" y="965"/>
                  </a:lnTo>
                  <a:lnTo>
                    <a:pt x="1721" y="965"/>
                  </a:lnTo>
                  <a:lnTo>
                    <a:pt x="1721" y="972"/>
                  </a:lnTo>
                  <a:lnTo>
                    <a:pt x="1727" y="972"/>
                  </a:lnTo>
                  <a:lnTo>
                    <a:pt x="1727" y="978"/>
                  </a:lnTo>
                  <a:lnTo>
                    <a:pt x="1727" y="985"/>
                  </a:lnTo>
                  <a:lnTo>
                    <a:pt x="1734" y="985"/>
                  </a:lnTo>
                  <a:lnTo>
                    <a:pt x="1740" y="985"/>
                  </a:lnTo>
                  <a:lnTo>
                    <a:pt x="1734" y="985"/>
                  </a:lnTo>
                  <a:lnTo>
                    <a:pt x="1740" y="991"/>
                  </a:lnTo>
                  <a:lnTo>
                    <a:pt x="1747" y="991"/>
                  </a:lnTo>
                  <a:lnTo>
                    <a:pt x="1740" y="991"/>
                  </a:lnTo>
                  <a:lnTo>
                    <a:pt x="1747" y="991"/>
                  </a:lnTo>
                  <a:lnTo>
                    <a:pt x="1753" y="991"/>
                  </a:lnTo>
                  <a:lnTo>
                    <a:pt x="1760" y="998"/>
                  </a:lnTo>
                  <a:lnTo>
                    <a:pt x="1760" y="991"/>
                  </a:lnTo>
                  <a:lnTo>
                    <a:pt x="1766" y="991"/>
                  </a:lnTo>
                  <a:lnTo>
                    <a:pt x="1766" y="998"/>
                  </a:lnTo>
                  <a:lnTo>
                    <a:pt x="1773" y="998"/>
                  </a:lnTo>
                  <a:lnTo>
                    <a:pt x="1773" y="991"/>
                  </a:lnTo>
                  <a:lnTo>
                    <a:pt x="1773" y="998"/>
                  </a:lnTo>
                  <a:lnTo>
                    <a:pt x="1780" y="998"/>
                  </a:lnTo>
                  <a:lnTo>
                    <a:pt x="1773" y="998"/>
                  </a:lnTo>
                  <a:lnTo>
                    <a:pt x="1773" y="1004"/>
                  </a:lnTo>
                  <a:lnTo>
                    <a:pt x="1780" y="1004"/>
                  </a:lnTo>
                  <a:lnTo>
                    <a:pt x="1773" y="1004"/>
                  </a:lnTo>
                  <a:lnTo>
                    <a:pt x="1766" y="1011"/>
                  </a:lnTo>
                  <a:lnTo>
                    <a:pt x="1760" y="1011"/>
                  </a:lnTo>
                  <a:lnTo>
                    <a:pt x="1753" y="1011"/>
                  </a:lnTo>
                  <a:lnTo>
                    <a:pt x="1753" y="1017"/>
                  </a:lnTo>
                  <a:lnTo>
                    <a:pt x="1753" y="1011"/>
                  </a:lnTo>
                  <a:lnTo>
                    <a:pt x="1747" y="1017"/>
                  </a:lnTo>
                  <a:lnTo>
                    <a:pt x="1753" y="1017"/>
                  </a:lnTo>
                  <a:lnTo>
                    <a:pt x="1747" y="1017"/>
                  </a:lnTo>
                  <a:lnTo>
                    <a:pt x="1740" y="1017"/>
                  </a:lnTo>
                  <a:lnTo>
                    <a:pt x="1740" y="1024"/>
                  </a:lnTo>
                  <a:lnTo>
                    <a:pt x="1734" y="1017"/>
                  </a:lnTo>
                  <a:lnTo>
                    <a:pt x="1727" y="1024"/>
                  </a:lnTo>
                  <a:lnTo>
                    <a:pt x="1734" y="1024"/>
                  </a:lnTo>
                  <a:lnTo>
                    <a:pt x="1727" y="1024"/>
                  </a:lnTo>
                  <a:lnTo>
                    <a:pt x="1727" y="1030"/>
                  </a:lnTo>
                  <a:lnTo>
                    <a:pt x="1721" y="1030"/>
                  </a:lnTo>
                  <a:lnTo>
                    <a:pt x="1721" y="1037"/>
                  </a:lnTo>
                  <a:lnTo>
                    <a:pt x="1714" y="1037"/>
                  </a:lnTo>
                  <a:lnTo>
                    <a:pt x="1714" y="1043"/>
                  </a:lnTo>
                  <a:lnTo>
                    <a:pt x="1714" y="1037"/>
                  </a:lnTo>
                  <a:lnTo>
                    <a:pt x="1714" y="1043"/>
                  </a:lnTo>
                  <a:lnTo>
                    <a:pt x="1708" y="1043"/>
                  </a:lnTo>
                  <a:lnTo>
                    <a:pt x="1708" y="1037"/>
                  </a:lnTo>
                  <a:lnTo>
                    <a:pt x="1701" y="1037"/>
                  </a:lnTo>
                  <a:lnTo>
                    <a:pt x="1701" y="1030"/>
                  </a:lnTo>
                  <a:lnTo>
                    <a:pt x="1701" y="1024"/>
                  </a:lnTo>
                  <a:lnTo>
                    <a:pt x="1708" y="1024"/>
                  </a:lnTo>
                  <a:lnTo>
                    <a:pt x="1708" y="1017"/>
                  </a:lnTo>
                  <a:lnTo>
                    <a:pt x="1701" y="1024"/>
                  </a:lnTo>
                  <a:lnTo>
                    <a:pt x="1701" y="1017"/>
                  </a:lnTo>
                  <a:lnTo>
                    <a:pt x="1708" y="1017"/>
                  </a:lnTo>
                  <a:lnTo>
                    <a:pt x="1714" y="1017"/>
                  </a:lnTo>
                  <a:lnTo>
                    <a:pt x="1708" y="1017"/>
                  </a:lnTo>
                  <a:lnTo>
                    <a:pt x="1714" y="1011"/>
                  </a:lnTo>
                  <a:lnTo>
                    <a:pt x="1721" y="1011"/>
                  </a:lnTo>
                  <a:lnTo>
                    <a:pt x="1721" y="1004"/>
                  </a:lnTo>
                  <a:lnTo>
                    <a:pt x="1727" y="1004"/>
                  </a:lnTo>
                  <a:lnTo>
                    <a:pt x="1734" y="1004"/>
                  </a:lnTo>
                  <a:lnTo>
                    <a:pt x="1727" y="1004"/>
                  </a:lnTo>
                  <a:lnTo>
                    <a:pt x="1734" y="1004"/>
                  </a:lnTo>
                  <a:lnTo>
                    <a:pt x="1734" y="1011"/>
                  </a:lnTo>
                  <a:lnTo>
                    <a:pt x="1734" y="1004"/>
                  </a:lnTo>
                  <a:lnTo>
                    <a:pt x="1740" y="1004"/>
                  </a:lnTo>
                  <a:lnTo>
                    <a:pt x="1747" y="1004"/>
                  </a:lnTo>
                  <a:lnTo>
                    <a:pt x="1740" y="998"/>
                  </a:lnTo>
                  <a:lnTo>
                    <a:pt x="1734" y="998"/>
                  </a:lnTo>
                  <a:lnTo>
                    <a:pt x="1727" y="998"/>
                  </a:lnTo>
                  <a:lnTo>
                    <a:pt x="1721" y="1004"/>
                  </a:lnTo>
                  <a:lnTo>
                    <a:pt x="1721" y="998"/>
                  </a:lnTo>
                  <a:lnTo>
                    <a:pt x="1727" y="998"/>
                  </a:lnTo>
                  <a:lnTo>
                    <a:pt x="1727" y="991"/>
                  </a:lnTo>
                  <a:lnTo>
                    <a:pt x="1734" y="991"/>
                  </a:lnTo>
                  <a:lnTo>
                    <a:pt x="1727" y="991"/>
                  </a:lnTo>
                  <a:lnTo>
                    <a:pt x="1727" y="985"/>
                  </a:lnTo>
                  <a:lnTo>
                    <a:pt x="1727" y="991"/>
                  </a:lnTo>
                  <a:lnTo>
                    <a:pt x="1727" y="998"/>
                  </a:lnTo>
                  <a:lnTo>
                    <a:pt x="1721" y="998"/>
                  </a:lnTo>
                  <a:lnTo>
                    <a:pt x="1714" y="998"/>
                  </a:lnTo>
                  <a:lnTo>
                    <a:pt x="1714" y="1004"/>
                  </a:lnTo>
                  <a:lnTo>
                    <a:pt x="1708" y="1004"/>
                  </a:lnTo>
                  <a:lnTo>
                    <a:pt x="1701" y="1004"/>
                  </a:lnTo>
                  <a:lnTo>
                    <a:pt x="1708" y="1004"/>
                  </a:lnTo>
                  <a:lnTo>
                    <a:pt x="1708" y="998"/>
                  </a:lnTo>
                  <a:lnTo>
                    <a:pt x="1701" y="1004"/>
                  </a:lnTo>
                  <a:lnTo>
                    <a:pt x="1695" y="1004"/>
                  </a:lnTo>
                  <a:lnTo>
                    <a:pt x="1695" y="1011"/>
                  </a:lnTo>
                  <a:lnTo>
                    <a:pt x="1695" y="1004"/>
                  </a:lnTo>
                  <a:lnTo>
                    <a:pt x="1688" y="1004"/>
                  </a:lnTo>
                  <a:lnTo>
                    <a:pt x="1688" y="1011"/>
                  </a:lnTo>
                  <a:lnTo>
                    <a:pt x="1688" y="1017"/>
                  </a:lnTo>
                  <a:lnTo>
                    <a:pt x="1682" y="1017"/>
                  </a:lnTo>
                  <a:lnTo>
                    <a:pt x="1675" y="1017"/>
                  </a:lnTo>
                  <a:lnTo>
                    <a:pt x="1675" y="1024"/>
                  </a:lnTo>
                  <a:lnTo>
                    <a:pt x="1669" y="1017"/>
                  </a:lnTo>
                  <a:lnTo>
                    <a:pt x="1669" y="1024"/>
                  </a:lnTo>
                  <a:lnTo>
                    <a:pt x="1662" y="1024"/>
                  </a:lnTo>
                  <a:lnTo>
                    <a:pt x="1662" y="1017"/>
                  </a:lnTo>
                  <a:lnTo>
                    <a:pt x="1662" y="1024"/>
                  </a:lnTo>
                  <a:lnTo>
                    <a:pt x="1656" y="1030"/>
                  </a:lnTo>
                  <a:lnTo>
                    <a:pt x="1662" y="1030"/>
                  </a:lnTo>
                  <a:lnTo>
                    <a:pt x="1656" y="1030"/>
                  </a:lnTo>
                  <a:lnTo>
                    <a:pt x="1649" y="1030"/>
                  </a:lnTo>
                  <a:lnTo>
                    <a:pt x="1649" y="1037"/>
                  </a:lnTo>
                  <a:lnTo>
                    <a:pt x="1649" y="1030"/>
                  </a:lnTo>
                  <a:lnTo>
                    <a:pt x="1649" y="1037"/>
                  </a:lnTo>
                  <a:lnTo>
                    <a:pt x="1649" y="1030"/>
                  </a:lnTo>
                  <a:lnTo>
                    <a:pt x="1649" y="1037"/>
                  </a:lnTo>
                  <a:lnTo>
                    <a:pt x="1643" y="1030"/>
                  </a:lnTo>
                  <a:lnTo>
                    <a:pt x="1643" y="1037"/>
                  </a:lnTo>
                  <a:lnTo>
                    <a:pt x="1636" y="1043"/>
                  </a:lnTo>
                  <a:lnTo>
                    <a:pt x="1636" y="1050"/>
                  </a:lnTo>
                  <a:lnTo>
                    <a:pt x="1630" y="1050"/>
                  </a:lnTo>
                  <a:lnTo>
                    <a:pt x="1630" y="1057"/>
                  </a:lnTo>
                  <a:lnTo>
                    <a:pt x="1636" y="1057"/>
                  </a:lnTo>
                  <a:lnTo>
                    <a:pt x="1636" y="1063"/>
                  </a:lnTo>
                  <a:lnTo>
                    <a:pt x="1630" y="1063"/>
                  </a:lnTo>
                  <a:lnTo>
                    <a:pt x="1630" y="1070"/>
                  </a:lnTo>
                  <a:lnTo>
                    <a:pt x="1636" y="1070"/>
                  </a:lnTo>
                  <a:lnTo>
                    <a:pt x="1636" y="1076"/>
                  </a:lnTo>
                  <a:lnTo>
                    <a:pt x="1643" y="1076"/>
                  </a:lnTo>
                  <a:lnTo>
                    <a:pt x="1643" y="1070"/>
                  </a:lnTo>
                  <a:lnTo>
                    <a:pt x="1643" y="1076"/>
                  </a:lnTo>
                  <a:lnTo>
                    <a:pt x="1643" y="1083"/>
                  </a:lnTo>
                  <a:lnTo>
                    <a:pt x="1636" y="1083"/>
                  </a:lnTo>
                  <a:lnTo>
                    <a:pt x="1636" y="1076"/>
                  </a:lnTo>
                  <a:lnTo>
                    <a:pt x="1630" y="1083"/>
                  </a:lnTo>
                  <a:lnTo>
                    <a:pt x="1623" y="1083"/>
                  </a:lnTo>
                  <a:lnTo>
                    <a:pt x="1630" y="1083"/>
                  </a:lnTo>
                  <a:lnTo>
                    <a:pt x="1630" y="1076"/>
                  </a:lnTo>
                  <a:lnTo>
                    <a:pt x="1623" y="1076"/>
                  </a:lnTo>
                  <a:lnTo>
                    <a:pt x="1623" y="1083"/>
                  </a:lnTo>
                  <a:lnTo>
                    <a:pt x="1623" y="1076"/>
                  </a:lnTo>
                  <a:lnTo>
                    <a:pt x="1623" y="1083"/>
                  </a:lnTo>
                  <a:lnTo>
                    <a:pt x="1623" y="1089"/>
                  </a:lnTo>
                  <a:lnTo>
                    <a:pt x="1617" y="1089"/>
                  </a:lnTo>
                  <a:lnTo>
                    <a:pt x="1610" y="1089"/>
                  </a:lnTo>
                  <a:lnTo>
                    <a:pt x="1604" y="1089"/>
                  </a:lnTo>
                  <a:lnTo>
                    <a:pt x="1597" y="1089"/>
                  </a:lnTo>
                  <a:lnTo>
                    <a:pt x="1590" y="1089"/>
                  </a:lnTo>
                  <a:lnTo>
                    <a:pt x="1590" y="1096"/>
                  </a:lnTo>
                  <a:lnTo>
                    <a:pt x="1584" y="1096"/>
                  </a:lnTo>
                  <a:lnTo>
                    <a:pt x="1584" y="1089"/>
                  </a:lnTo>
                  <a:lnTo>
                    <a:pt x="1584" y="1096"/>
                  </a:lnTo>
                  <a:lnTo>
                    <a:pt x="1584" y="1102"/>
                  </a:lnTo>
                  <a:lnTo>
                    <a:pt x="1577" y="1102"/>
                  </a:lnTo>
                  <a:lnTo>
                    <a:pt x="1584" y="1109"/>
                  </a:lnTo>
                  <a:lnTo>
                    <a:pt x="1584" y="1102"/>
                  </a:lnTo>
                  <a:lnTo>
                    <a:pt x="1584" y="1109"/>
                  </a:lnTo>
                  <a:lnTo>
                    <a:pt x="1584" y="1115"/>
                  </a:lnTo>
                  <a:lnTo>
                    <a:pt x="1584" y="1122"/>
                  </a:lnTo>
                  <a:lnTo>
                    <a:pt x="1584" y="1115"/>
                  </a:lnTo>
                  <a:lnTo>
                    <a:pt x="1584" y="1122"/>
                  </a:lnTo>
                  <a:lnTo>
                    <a:pt x="1577" y="1122"/>
                  </a:lnTo>
                  <a:lnTo>
                    <a:pt x="1577" y="1128"/>
                  </a:lnTo>
                  <a:lnTo>
                    <a:pt x="1571" y="1128"/>
                  </a:lnTo>
                  <a:lnTo>
                    <a:pt x="1577" y="1128"/>
                  </a:lnTo>
                  <a:lnTo>
                    <a:pt x="1571" y="1128"/>
                  </a:lnTo>
                  <a:lnTo>
                    <a:pt x="1571" y="1135"/>
                  </a:lnTo>
                  <a:lnTo>
                    <a:pt x="1571" y="1128"/>
                  </a:lnTo>
                  <a:lnTo>
                    <a:pt x="1564" y="1128"/>
                  </a:lnTo>
                  <a:lnTo>
                    <a:pt x="1558" y="1128"/>
                  </a:lnTo>
                  <a:lnTo>
                    <a:pt x="1558" y="1122"/>
                  </a:lnTo>
                  <a:lnTo>
                    <a:pt x="1564" y="1122"/>
                  </a:lnTo>
                  <a:lnTo>
                    <a:pt x="1564" y="1115"/>
                  </a:lnTo>
                  <a:lnTo>
                    <a:pt x="1571" y="1115"/>
                  </a:lnTo>
                  <a:lnTo>
                    <a:pt x="1564" y="1115"/>
                  </a:lnTo>
                  <a:lnTo>
                    <a:pt x="1564" y="1122"/>
                  </a:lnTo>
                  <a:lnTo>
                    <a:pt x="1558" y="1122"/>
                  </a:lnTo>
                  <a:lnTo>
                    <a:pt x="1558" y="1128"/>
                  </a:lnTo>
                  <a:lnTo>
                    <a:pt x="1564" y="1128"/>
                  </a:lnTo>
                  <a:lnTo>
                    <a:pt x="1564" y="1135"/>
                  </a:lnTo>
                  <a:lnTo>
                    <a:pt x="1564" y="1141"/>
                  </a:lnTo>
                  <a:lnTo>
                    <a:pt x="1571" y="1148"/>
                  </a:lnTo>
                  <a:lnTo>
                    <a:pt x="1564" y="1148"/>
                  </a:lnTo>
                  <a:lnTo>
                    <a:pt x="1571" y="1148"/>
                  </a:lnTo>
                  <a:lnTo>
                    <a:pt x="1564" y="1148"/>
                  </a:lnTo>
                  <a:lnTo>
                    <a:pt x="1564" y="1154"/>
                  </a:lnTo>
                  <a:lnTo>
                    <a:pt x="1564" y="1161"/>
                  </a:lnTo>
                  <a:lnTo>
                    <a:pt x="1558" y="1161"/>
                  </a:lnTo>
                  <a:lnTo>
                    <a:pt x="1558" y="1167"/>
                  </a:lnTo>
                  <a:lnTo>
                    <a:pt x="1558" y="1174"/>
                  </a:lnTo>
                  <a:lnTo>
                    <a:pt x="1551" y="1174"/>
                  </a:lnTo>
                  <a:lnTo>
                    <a:pt x="1551" y="1167"/>
                  </a:lnTo>
                  <a:lnTo>
                    <a:pt x="1558" y="1161"/>
                  </a:lnTo>
                  <a:lnTo>
                    <a:pt x="1558" y="1154"/>
                  </a:lnTo>
                  <a:lnTo>
                    <a:pt x="1558" y="1148"/>
                  </a:lnTo>
                  <a:lnTo>
                    <a:pt x="1551" y="1148"/>
                  </a:lnTo>
                  <a:lnTo>
                    <a:pt x="1551" y="1154"/>
                  </a:lnTo>
                  <a:lnTo>
                    <a:pt x="1551" y="1148"/>
                  </a:lnTo>
                  <a:lnTo>
                    <a:pt x="1551" y="1141"/>
                  </a:lnTo>
                  <a:lnTo>
                    <a:pt x="1551" y="1148"/>
                  </a:lnTo>
                  <a:lnTo>
                    <a:pt x="1551" y="1141"/>
                  </a:lnTo>
                  <a:lnTo>
                    <a:pt x="1551" y="1135"/>
                  </a:lnTo>
                  <a:lnTo>
                    <a:pt x="1545" y="1141"/>
                  </a:lnTo>
                  <a:lnTo>
                    <a:pt x="1545" y="1135"/>
                  </a:lnTo>
                  <a:lnTo>
                    <a:pt x="1551" y="1135"/>
                  </a:lnTo>
                  <a:lnTo>
                    <a:pt x="1551" y="1128"/>
                  </a:lnTo>
                  <a:lnTo>
                    <a:pt x="1558" y="1122"/>
                  </a:lnTo>
                  <a:lnTo>
                    <a:pt x="1551" y="1122"/>
                  </a:lnTo>
                  <a:lnTo>
                    <a:pt x="1551" y="1128"/>
                  </a:lnTo>
                  <a:lnTo>
                    <a:pt x="1545" y="1128"/>
                  </a:lnTo>
                  <a:lnTo>
                    <a:pt x="1545" y="1135"/>
                  </a:lnTo>
                  <a:lnTo>
                    <a:pt x="1545" y="1141"/>
                  </a:lnTo>
                  <a:lnTo>
                    <a:pt x="1545" y="1148"/>
                  </a:lnTo>
                  <a:lnTo>
                    <a:pt x="1545" y="1141"/>
                  </a:lnTo>
                  <a:lnTo>
                    <a:pt x="1545" y="1148"/>
                  </a:lnTo>
                  <a:lnTo>
                    <a:pt x="1545" y="1154"/>
                  </a:lnTo>
                  <a:lnTo>
                    <a:pt x="1551" y="1154"/>
                  </a:lnTo>
                  <a:lnTo>
                    <a:pt x="1545" y="1154"/>
                  </a:lnTo>
                  <a:lnTo>
                    <a:pt x="1538" y="1148"/>
                  </a:lnTo>
                  <a:lnTo>
                    <a:pt x="1532" y="1148"/>
                  </a:lnTo>
                  <a:lnTo>
                    <a:pt x="1538" y="1141"/>
                  </a:lnTo>
                  <a:lnTo>
                    <a:pt x="1538" y="1135"/>
                  </a:lnTo>
                  <a:lnTo>
                    <a:pt x="1538" y="1141"/>
                  </a:lnTo>
                  <a:lnTo>
                    <a:pt x="1532" y="1141"/>
                  </a:lnTo>
                  <a:lnTo>
                    <a:pt x="1532" y="1148"/>
                  </a:lnTo>
                  <a:lnTo>
                    <a:pt x="1538" y="1148"/>
                  </a:lnTo>
                  <a:lnTo>
                    <a:pt x="1538" y="1154"/>
                  </a:lnTo>
                  <a:lnTo>
                    <a:pt x="1545" y="1154"/>
                  </a:lnTo>
                  <a:lnTo>
                    <a:pt x="1551" y="1154"/>
                  </a:lnTo>
                  <a:lnTo>
                    <a:pt x="1551" y="1161"/>
                  </a:lnTo>
                  <a:lnTo>
                    <a:pt x="1545" y="1161"/>
                  </a:lnTo>
                  <a:lnTo>
                    <a:pt x="1538" y="1154"/>
                  </a:lnTo>
                  <a:lnTo>
                    <a:pt x="1545" y="1161"/>
                  </a:lnTo>
                  <a:lnTo>
                    <a:pt x="1545" y="1167"/>
                  </a:lnTo>
                  <a:lnTo>
                    <a:pt x="1551" y="1167"/>
                  </a:lnTo>
                  <a:lnTo>
                    <a:pt x="1545" y="1167"/>
                  </a:lnTo>
                  <a:lnTo>
                    <a:pt x="1545" y="1174"/>
                  </a:lnTo>
                  <a:lnTo>
                    <a:pt x="1545" y="1167"/>
                  </a:lnTo>
                  <a:lnTo>
                    <a:pt x="1545" y="1174"/>
                  </a:lnTo>
                  <a:lnTo>
                    <a:pt x="1551" y="1174"/>
                  </a:lnTo>
                  <a:lnTo>
                    <a:pt x="1545" y="1174"/>
                  </a:lnTo>
                  <a:lnTo>
                    <a:pt x="1538" y="1174"/>
                  </a:lnTo>
                  <a:lnTo>
                    <a:pt x="1538" y="1167"/>
                  </a:lnTo>
                  <a:lnTo>
                    <a:pt x="1532" y="1167"/>
                  </a:lnTo>
                  <a:lnTo>
                    <a:pt x="1538" y="1167"/>
                  </a:lnTo>
                  <a:lnTo>
                    <a:pt x="1538" y="1174"/>
                  </a:lnTo>
                  <a:lnTo>
                    <a:pt x="1545" y="1174"/>
                  </a:lnTo>
                  <a:lnTo>
                    <a:pt x="1545" y="1180"/>
                  </a:lnTo>
                  <a:lnTo>
                    <a:pt x="1551" y="1180"/>
                  </a:lnTo>
                  <a:lnTo>
                    <a:pt x="1558" y="1187"/>
                  </a:lnTo>
                  <a:lnTo>
                    <a:pt x="1558" y="1193"/>
                  </a:lnTo>
                  <a:lnTo>
                    <a:pt x="1558" y="1200"/>
                  </a:lnTo>
                  <a:lnTo>
                    <a:pt x="1558" y="1193"/>
                  </a:lnTo>
                  <a:lnTo>
                    <a:pt x="1558" y="1187"/>
                  </a:lnTo>
                  <a:lnTo>
                    <a:pt x="1558" y="1180"/>
                  </a:lnTo>
                  <a:lnTo>
                    <a:pt x="1551" y="1180"/>
                  </a:lnTo>
                  <a:lnTo>
                    <a:pt x="1551" y="1187"/>
                  </a:lnTo>
                  <a:lnTo>
                    <a:pt x="1558" y="1187"/>
                  </a:lnTo>
                  <a:lnTo>
                    <a:pt x="1551" y="1187"/>
                  </a:lnTo>
                  <a:lnTo>
                    <a:pt x="1558" y="1187"/>
                  </a:lnTo>
                  <a:lnTo>
                    <a:pt x="1558" y="1193"/>
                  </a:lnTo>
                  <a:lnTo>
                    <a:pt x="1551" y="1193"/>
                  </a:lnTo>
                  <a:lnTo>
                    <a:pt x="1545" y="1193"/>
                  </a:lnTo>
                  <a:lnTo>
                    <a:pt x="1545" y="1200"/>
                  </a:lnTo>
                  <a:lnTo>
                    <a:pt x="1545" y="1193"/>
                  </a:lnTo>
                  <a:lnTo>
                    <a:pt x="1545" y="1200"/>
                  </a:lnTo>
                  <a:lnTo>
                    <a:pt x="1551" y="1200"/>
                  </a:lnTo>
                  <a:lnTo>
                    <a:pt x="1551" y="1207"/>
                  </a:lnTo>
                  <a:lnTo>
                    <a:pt x="1551" y="1200"/>
                  </a:lnTo>
                  <a:lnTo>
                    <a:pt x="1551" y="1207"/>
                  </a:lnTo>
                  <a:lnTo>
                    <a:pt x="1551" y="1200"/>
                  </a:lnTo>
                  <a:lnTo>
                    <a:pt x="1558" y="1200"/>
                  </a:lnTo>
                  <a:lnTo>
                    <a:pt x="1558" y="1207"/>
                  </a:lnTo>
                  <a:lnTo>
                    <a:pt x="1551" y="1207"/>
                  </a:lnTo>
                  <a:lnTo>
                    <a:pt x="1551" y="1213"/>
                  </a:lnTo>
                  <a:lnTo>
                    <a:pt x="1545" y="1207"/>
                  </a:lnTo>
                  <a:lnTo>
                    <a:pt x="1538" y="1207"/>
                  </a:lnTo>
                  <a:lnTo>
                    <a:pt x="1545" y="1213"/>
                  </a:lnTo>
                  <a:lnTo>
                    <a:pt x="1545" y="1220"/>
                  </a:lnTo>
                  <a:lnTo>
                    <a:pt x="1538" y="1220"/>
                  </a:lnTo>
                  <a:lnTo>
                    <a:pt x="1538" y="1213"/>
                  </a:lnTo>
                  <a:lnTo>
                    <a:pt x="1538" y="1220"/>
                  </a:lnTo>
                  <a:lnTo>
                    <a:pt x="1545" y="1220"/>
                  </a:lnTo>
                  <a:lnTo>
                    <a:pt x="1545" y="1213"/>
                  </a:lnTo>
                  <a:lnTo>
                    <a:pt x="1545" y="1220"/>
                  </a:lnTo>
                  <a:lnTo>
                    <a:pt x="1551" y="1220"/>
                  </a:lnTo>
                  <a:lnTo>
                    <a:pt x="1545" y="1220"/>
                  </a:lnTo>
                  <a:lnTo>
                    <a:pt x="1551" y="1220"/>
                  </a:lnTo>
                  <a:lnTo>
                    <a:pt x="1545" y="1220"/>
                  </a:lnTo>
                  <a:lnTo>
                    <a:pt x="1545" y="1226"/>
                  </a:lnTo>
                  <a:lnTo>
                    <a:pt x="1545" y="1220"/>
                  </a:lnTo>
                  <a:lnTo>
                    <a:pt x="1538" y="1226"/>
                  </a:lnTo>
                  <a:lnTo>
                    <a:pt x="1532" y="1226"/>
                  </a:lnTo>
                  <a:lnTo>
                    <a:pt x="1532" y="1220"/>
                  </a:lnTo>
                  <a:lnTo>
                    <a:pt x="1532" y="1226"/>
                  </a:lnTo>
                  <a:lnTo>
                    <a:pt x="1525" y="1233"/>
                  </a:lnTo>
                  <a:lnTo>
                    <a:pt x="1525" y="1239"/>
                  </a:lnTo>
                  <a:lnTo>
                    <a:pt x="1525" y="1233"/>
                  </a:lnTo>
                  <a:lnTo>
                    <a:pt x="1525" y="1239"/>
                  </a:lnTo>
                  <a:lnTo>
                    <a:pt x="1519" y="1239"/>
                  </a:lnTo>
                  <a:lnTo>
                    <a:pt x="1512" y="1239"/>
                  </a:lnTo>
                  <a:lnTo>
                    <a:pt x="1512" y="1246"/>
                  </a:lnTo>
                  <a:lnTo>
                    <a:pt x="1506" y="1246"/>
                  </a:lnTo>
                  <a:lnTo>
                    <a:pt x="1506" y="1252"/>
                  </a:lnTo>
                  <a:lnTo>
                    <a:pt x="1506" y="1246"/>
                  </a:lnTo>
                  <a:lnTo>
                    <a:pt x="1506" y="1252"/>
                  </a:lnTo>
                  <a:lnTo>
                    <a:pt x="1506" y="1259"/>
                  </a:lnTo>
                  <a:lnTo>
                    <a:pt x="1499" y="1259"/>
                  </a:lnTo>
                  <a:lnTo>
                    <a:pt x="1493" y="1259"/>
                  </a:lnTo>
                  <a:lnTo>
                    <a:pt x="1493" y="1265"/>
                  </a:lnTo>
                  <a:lnTo>
                    <a:pt x="1486" y="1265"/>
                  </a:lnTo>
                  <a:lnTo>
                    <a:pt x="1480" y="1265"/>
                  </a:lnTo>
                  <a:lnTo>
                    <a:pt x="1486" y="1265"/>
                  </a:lnTo>
                  <a:lnTo>
                    <a:pt x="1486" y="1272"/>
                  </a:lnTo>
                  <a:lnTo>
                    <a:pt x="1480" y="1272"/>
                  </a:lnTo>
                  <a:lnTo>
                    <a:pt x="1480" y="1265"/>
                  </a:lnTo>
                  <a:lnTo>
                    <a:pt x="1480" y="1272"/>
                  </a:lnTo>
                  <a:lnTo>
                    <a:pt x="1480" y="1265"/>
                  </a:lnTo>
                  <a:lnTo>
                    <a:pt x="1480" y="1272"/>
                  </a:lnTo>
                  <a:lnTo>
                    <a:pt x="1480" y="1278"/>
                  </a:lnTo>
                  <a:lnTo>
                    <a:pt x="1473" y="1285"/>
                  </a:lnTo>
                  <a:lnTo>
                    <a:pt x="1473" y="1291"/>
                  </a:lnTo>
                  <a:lnTo>
                    <a:pt x="1473" y="1298"/>
                  </a:lnTo>
                  <a:lnTo>
                    <a:pt x="1467" y="1298"/>
                  </a:lnTo>
                  <a:lnTo>
                    <a:pt x="1473" y="1304"/>
                  </a:lnTo>
                  <a:lnTo>
                    <a:pt x="1467" y="1304"/>
                  </a:lnTo>
                  <a:lnTo>
                    <a:pt x="1473" y="1304"/>
                  </a:lnTo>
                  <a:lnTo>
                    <a:pt x="1473" y="1311"/>
                  </a:lnTo>
                  <a:lnTo>
                    <a:pt x="1473" y="1317"/>
                  </a:lnTo>
                  <a:lnTo>
                    <a:pt x="1473" y="1324"/>
                  </a:lnTo>
                  <a:lnTo>
                    <a:pt x="1480" y="1330"/>
                  </a:lnTo>
                  <a:lnTo>
                    <a:pt x="1480" y="1337"/>
                  </a:lnTo>
                  <a:lnTo>
                    <a:pt x="1480" y="1344"/>
                  </a:lnTo>
                  <a:lnTo>
                    <a:pt x="1486" y="1344"/>
                  </a:lnTo>
                  <a:lnTo>
                    <a:pt x="1486" y="1350"/>
                  </a:lnTo>
                  <a:lnTo>
                    <a:pt x="1486" y="1357"/>
                  </a:lnTo>
                  <a:lnTo>
                    <a:pt x="1486" y="1350"/>
                  </a:lnTo>
                  <a:lnTo>
                    <a:pt x="1486" y="1344"/>
                  </a:lnTo>
                  <a:lnTo>
                    <a:pt x="1480" y="1344"/>
                  </a:lnTo>
                  <a:lnTo>
                    <a:pt x="1480" y="1350"/>
                  </a:lnTo>
                  <a:lnTo>
                    <a:pt x="1486" y="1357"/>
                  </a:lnTo>
                  <a:lnTo>
                    <a:pt x="1486" y="1363"/>
                  </a:lnTo>
                  <a:lnTo>
                    <a:pt x="1486" y="1370"/>
                  </a:lnTo>
                  <a:lnTo>
                    <a:pt x="1493" y="1370"/>
                  </a:lnTo>
                  <a:lnTo>
                    <a:pt x="1493" y="1376"/>
                  </a:lnTo>
                  <a:lnTo>
                    <a:pt x="1493" y="1383"/>
                  </a:lnTo>
                  <a:lnTo>
                    <a:pt x="1493" y="1389"/>
                  </a:lnTo>
                  <a:lnTo>
                    <a:pt x="1493" y="1396"/>
                  </a:lnTo>
                  <a:lnTo>
                    <a:pt x="1493" y="1402"/>
                  </a:lnTo>
                  <a:lnTo>
                    <a:pt x="1486" y="1402"/>
                  </a:lnTo>
                  <a:lnTo>
                    <a:pt x="1486" y="1409"/>
                  </a:lnTo>
                  <a:lnTo>
                    <a:pt x="1480" y="1409"/>
                  </a:lnTo>
                  <a:lnTo>
                    <a:pt x="1473" y="1409"/>
                  </a:lnTo>
                  <a:lnTo>
                    <a:pt x="1480" y="1409"/>
                  </a:lnTo>
                  <a:lnTo>
                    <a:pt x="1473" y="1409"/>
                  </a:lnTo>
                  <a:lnTo>
                    <a:pt x="1473" y="1402"/>
                  </a:lnTo>
                  <a:lnTo>
                    <a:pt x="1473" y="1396"/>
                  </a:lnTo>
                  <a:lnTo>
                    <a:pt x="1467" y="1396"/>
                  </a:lnTo>
                  <a:lnTo>
                    <a:pt x="1467" y="1389"/>
                  </a:lnTo>
                  <a:lnTo>
                    <a:pt x="1460" y="1383"/>
                  </a:lnTo>
                  <a:lnTo>
                    <a:pt x="1467" y="1383"/>
                  </a:lnTo>
                  <a:lnTo>
                    <a:pt x="1460" y="1383"/>
                  </a:lnTo>
                  <a:lnTo>
                    <a:pt x="1460" y="1376"/>
                  </a:lnTo>
                  <a:lnTo>
                    <a:pt x="1460" y="1383"/>
                  </a:lnTo>
                  <a:lnTo>
                    <a:pt x="1460" y="1376"/>
                  </a:lnTo>
                  <a:lnTo>
                    <a:pt x="1454" y="1376"/>
                  </a:lnTo>
                  <a:lnTo>
                    <a:pt x="1454" y="1370"/>
                  </a:lnTo>
                  <a:lnTo>
                    <a:pt x="1454" y="1363"/>
                  </a:lnTo>
                  <a:lnTo>
                    <a:pt x="1454" y="1357"/>
                  </a:lnTo>
                  <a:lnTo>
                    <a:pt x="1454" y="1363"/>
                  </a:lnTo>
                  <a:lnTo>
                    <a:pt x="1447" y="1357"/>
                  </a:lnTo>
                  <a:lnTo>
                    <a:pt x="1454" y="1357"/>
                  </a:lnTo>
                  <a:lnTo>
                    <a:pt x="1454" y="1350"/>
                  </a:lnTo>
                  <a:lnTo>
                    <a:pt x="1454" y="1344"/>
                  </a:lnTo>
                  <a:lnTo>
                    <a:pt x="1454" y="1337"/>
                  </a:lnTo>
                  <a:lnTo>
                    <a:pt x="1447" y="1330"/>
                  </a:lnTo>
                  <a:lnTo>
                    <a:pt x="1441" y="1330"/>
                  </a:lnTo>
                  <a:lnTo>
                    <a:pt x="1441" y="1324"/>
                  </a:lnTo>
                  <a:lnTo>
                    <a:pt x="1441" y="1317"/>
                  </a:lnTo>
                  <a:lnTo>
                    <a:pt x="1434" y="1317"/>
                  </a:lnTo>
                  <a:lnTo>
                    <a:pt x="1427" y="1317"/>
                  </a:lnTo>
                  <a:lnTo>
                    <a:pt x="1421" y="1317"/>
                  </a:lnTo>
                  <a:lnTo>
                    <a:pt x="1421" y="1324"/>
                  </a:lnTo>
                  <a:lnTo>
                    <a:pt x="1414" y="1324"/>
                  </a:lnTo>
                  <a:lnTo>
                    <a:pt x="1408" y="1324"/>
                  </a:lnTo>
                  <a:lnTo>
                    <a:pt x="1408" y="1317"/>
                  </a:lnTo>
                  <a:lnTo>
                    <a:pt x="1408" y="1324"/>
                  </a:lnTo>
                  <a:lnTo>
                    <a:pt x="1414" y="1324"/>
                  </a:lnTo>
                  <a:lnTo>
                    <a:pt x="1414" y="1317"/>
                  </a:lnTo>
                  <a:lnTo>
                    <a:pt x="1408" y="1317"/>
                  </a:lnTo>
                  <a:lnTo>
                    <a:pt x="1408" y="1311"/>
                  </a:lnTo>
                  <a:lnTo>
                    <a:pt x="1401" y="1311"/>
                  </a:lnTo>
                  <a:lnTo>
                    <a:pt x="1408" y="1311"/>
                  </a:lnTo>
                  <a:lnTo>
                    <a:pt x="1408" y="1317"/>
                  </a:lnTo>
                  <a:lnTo>
                    <a:pt x="1408" y="1311"/>
                  </a:lnTo>
                  <a:lnTo>
                    <a:pt x="1401" y="1311"/>
                  </a:lnTo>
                  <a:lnTo>
                    <a:pt x="1395" y="1311"/>
                  </a:lnTo>
                  <a:lnTo>
                    <a:pt x="1401" y="1311"/>
                  </a:lnTo>
                  <a:lnTo>
                    <a:pt x="1401" y="1304"/>
                  </a:lnTo>
                  <a:lnTo>
                    <a:pt x="1395" y="1304"/>
                  </a:lnTo>
                  <a:lnTo>
                    <a:pt x="1395" y="1311"/>
                  </a:lnTo>
                  <a:lnTo>
                    <a:pt x="1388" y="1311"/>
                  </a:lnTo>
                  <a:lnTo>
                    <a:pt x="1382" y="1311"/>
                  </a:lnTo>
                  <a:lnTo>
                    <a:pt x="1388" y="1311"/>
                  </a:lnTo>
                  <a:lnTo>
                    <a:pt x="1388" y="1304"/>
                  </a:lnTo>
                  <a:lnTo>
                    <a:pt x="1382" y="1304"/>
                  </a:lnTo>
                  <a:lnTo>
                    <a:pt x="1382" y="1311"/>
                  </a:lnTo>
                  <a:lnTo>
                    <a:pt x="1375" y="1311"/>
                  </a:lnTo>
                  <a:lnTo>
                    <a:pt x="1382" y="1311"/>
                  </a:lnTo>
                  <a:lnTo>
                    <a:pt x="1382" y="1304"/>
                  </a:lnTo>
                  <a:lnTo>
                    <a:pt x="1382" y="1311"/>
                  </a:lnTo>
                  <a:lnTo>
                    <a:pt x="1375" y="1311"/>
                  </a:lnTo>
                  <a:lnTo>
                    <a:pt x="1369" y="1311"/>
                  </a:lnTo>
                  <a:lnTo>
                    <a:pt x="1375" y="1311"/>
                  </a:lnTo>
                  <a:lnTo>
                    <a:pt x="1375" y="1304"/>
                  </a:lnTo>
                  <a:lnTo>
                    <a:pt x="1369" y="1304"/>
                  </a:lnTo>
                  <a:lnTo>
                    <a:pt x="1369" y="1311"/>
                  </a:lnTo>
                  <a:lnTo>
                    <a:pt x="1362" y="1311"/>
                  </a:lnTo>
                  <a:lnTo>
                    <a:pt x="1356" y="1311"/>
                  </a:lnTo>
                  <a:lnTo>
                    <a:pt x="1349" y="1311"/>
                  </a:lnTo>
                  <a:lnTo>
                    <a:pt x="1343" y="1311"/>
                  </a:lnTo>
                  <a:lnTo>
                    <a:pt x="1336" y="1311"/>
                  </a:lnTo>
                  <a:lnTo>
                    <a:pt x="1336" y="1317"/>
                  </a:lnTo>
                  <a:lnTo>
                    <a:pt x="1343" y="1317"/>
                  </a:lnTo>
                  <a:lnTo>
                    <a:pt x="1343" y="1311"/>
                  </a:lnTo>
                  <a:lnTo>
                    <a:pt x="1349" y="1311"/>
                  </a:lnTo>
                  <a:lnTo>
                    <a:pt x="1343" y="1317"/>
                  </a:lnTo>
                  <a:lnTo>
                    <a:pt x="1349" y="1317"/>
                  </a:lnTo>
                  <a:lnTo>
                    <a:pt x="1349" y="1324"/>
                  </a:lnTo>
                  <a:lnTo>
                    <a:pt x="1349" y="1317"/>
                  </a:lnTo>
                  <a:lnTo>
                    <a:pt x="1349" y="1324"/>
                  </a:lnTo>
                  <a:lnTo>
                    <a:pt x="1343" y="1324"/>
                  </a:lnTo>
                  <a:lnTo>
                    <a:pt x="1349" y="1330"/>
                  </a:lnTo>
                  <a:lnTo>
                    <a:pt x="1356" y="1330"/>
                  </a:lnTo>
                  <a:lnTo>
                    <a:pt x="1356" y="1337"/>
                  </a:lnTo>
                  <a:lnTo>
                    <a:pt x="1349" y="1337"/>
                  </a:lnTo>
                  <a:lnTo>
                    <a:pt x="1349" y="1330"/>
                  </a:lnTo>
                  <a:lnTo>
                    <a:pt x="1349" y="1337"/>
                  </a:lnTo>
                  <a:lnTo>
                    <a:pt x="1349" y="1330"/>
                  </a:lnTo>
                  <a:lnTo>
                    <a:pt x="1343" y="1330"/>
                  </a:lnTo>
                  <a:lnTo>
                    <a:pt x="1343" y="1324"/>
                  </a:lnTo>
                  <a:lnTo>
                    <a:pt x="1336" y="1324"/>
                  </a:lnTo>
                  <a:lnTo>
                    <a:pt x="1336" y="1330"/>
                  </a:lnTo>
                  <a:lnTo>
                    <a:pt x="1343" y="1330"/>
                  </a:lnTo>
                  <a:lnTo>
                    <a:pt x="1336" y="1330"/>
                  </a:lnTo>
                  <a:lnTo>
                    <a:pt x="1336" y="1337"/>
                  </a:lnTo>
                  <a:lnTo>
                    <a:pt x="1336" y="1330"/>
                  </a:lnTo>
                  <a:lnTo>
                    <a:pt x="1330" y="1330"/>
                  </a:lnTo>
                  <a:lnTo>
                    <a:pt x="1330" y="1337"/>
                  </a:lnTo>
                  <a:lnTo>
                    <a:pt x="1330" y="1330"/>
                  </a:lnTo>
                  <a:lnTo>
                    <a:pt x="1323" y="1330"/>
                  </a:lnTo>
                  <a:lnTo>
                    <a:pt x="1323" y="1324"/>
                  </a:lnTo>
                  <a:lnTo>
                    <a:pt x="1317" y="1324"/>
                  </a:lnTo>
                  <a:lnTo>
                    <a:pt x="1310" y="1324"/>
                  </a:lnTo>
                  <a:lnTo>
                    <a:pt x="1310" y="1317"/>
                  </a:lnTo>
                  <a:lnTo>
                    <a:pt x="1310" y="1324"/>
                  </a:lnTo>
                  <a:lnTo>
                    <a:pt x="1304" y="1324"/>
                  </a:lnTo>
                  <a:lnTo>
                    <a:pt x="1297" y="1324"/>
                  </a:lnTo>
                  <a:lnTo>
                    <a:pt x="1291" y="1324"/>
                  </a:lnTo>
                  <a:lnTo>
                    <a:pt x="1284" y="1324"/>
                  </a:lnTo>
                  <a:lnTo>
                    <a:pt x="1284" y="1317"/>
                  </a:lnTo>
                  <a:lnTo>
                    <a:pt x="1278" y="1317"/>
                  </a:lnTo>
                  <a:lnTo>
                    <a:pt x="1278" y="1324"/>
                  </a:lnTo>
                  <a:lnTo>
                    <a:pt x="1284" y="1324"/>
                  </a:lnTo>
                  <a:lnTo>
                    <a:pt x="1278" y="1324"/>
                  </a:lnTo>
                  <a:lnTo>
                    <a:pt x="1271" y="1324"/>
                  </a:lnTo>
                  <a:lnTo>
                    <a:pt x="1271" y="1330"/>
                  </a:lnTo>
                  <a:lnTo>
                    <a:pt x="1271" y="1324"/>
                  </a:lnTo>
                  <a:lnTo>
                    <a:pt x="1265" y="1324"/>
                  </a:lnTo>
                  <a:lnTo>
                    <a:pt x="1265" y="1330"/>
                  </a:lnTo>
                  <a:lnTo>
                    <a:pt x="1265" y="1337"/>
                  </a:lnTo>
                  <a:lnTo>
                    <a:pt x="1258" y="1337"/>
                  </a:lnTo>
                  <a:lnTo>
                    <a:pt x="1258" y="1344"/>
                  </a:lnTo>
                  <a:lnTo>
                    <a:pt x="1251" y="1344"/>
                  </a:lnTo>
                  <a:lnTo>
                    <a:pt x="1245" y="1344"/>
                  </a:lnTo>
                  <a:lnTo>
                    <a:pt x="1251" y="1344"/>
                  </a:lnTo>
                  <a:lnTo>
                    <a:pt x="1245" y="1344"/>
                  </a:lnTo>
                  <a:lnTo>
                    <a:pt x="1238" y="1344"/>
                  </a:lnTo>
                  <a:lnTo>
                    <a:pt x="1245" y="1344"/>
                  </a:lnTo>
                  <a:lnTo>
                    <a:pt x="1245" y="1350"/>
                  </a:lnTo>
                  <a:lnTo>
                    <a:pt x="1238" y="1350"/>
                  </a:lnTo>
                  <a:lnTo>
                    <a:pt x="1238" y="1344"/>
                  </a:lnTo>
                  <a:lnTo>
                    <a:pt x="1238" y="1350"/>
                  </a:lnTo>
                  <a:lnTo>
                    <a:pt x="1238" y="1357"/>
                  </a:lnTo>
                  <a:lnTo>
                    <a:pt x="1232" y="1357"/>
                  </a:lnTo>
                  <a:lnTo>
                    <a:pt x="1232" y="1350"/>
                  </a:lnTo>
                  <a:lnTo>
                    <a:pt x="1232" y="1357"/>
                  </a:lnTo>
                  <a:lnTo>
                    <a:pt x="1225" y="1357"/>
                  </a:lnTo>
                  <a:lnTo>
                    <a:pt x="1225" y="1363"/>
                  </a:lnTo>
                  <a:lnTo>
                    <a:pt x="1232" y="1363"/>
                  </a:lnTo>
                  <a:lnTo>
                    <a:pt x="1225" y="1370"/>
                  </a:lnTo>
                  <a:lnTo>
                    <a:pt x="1225" y="1376"/>
                  </a:lnTo>
                  <a:lnTo>
                    <a:pt x="1225" y="1383"/>
                  </a:lnTo>
                  <a:lnTo>
                    <a:pt x="1225" y="1389"/>
                  </a:lnTo>
                  <a:lnTo>
                    <a:pt x="1232" y="1389"/>
                  </a:lnTo>
                  <a:lnTo>
                    <a:pt x="1232" y="1396"/>
                  </a:lnTo>
                  <a:lnTo>
                    <a:pt x="1232" y="1402"/>
                  </a:lnTo>
                  <a:lnTo>
                    <a:pt x="1232" y="1409"/>
                  </a:lnTo>
                  <a:lnTo>
                    <a:pt x="1225" y="1409"/>
                  </a:lnTo>
                  <a:lnTo>
                    <a:pt x="1225" y="1415"/>
                  </a:lnTo>
                  <a:lnTo>
                    <a:pt x="1225" y="1422"/>
                  </a:lnTo>
                  <a:lnTo>
                    <a:pt x="1225" y="1428"/>
                  </a:lnTo>
                  <a:lnTo>
                    <a:pt x="1225" y="1435"/>
                  </a:lnTo>
                  <a:lnTo>
                    <a:pt x="1225" y="1441"/>
                  </a:lnTo>
                  <a:lnTo>
                    <a:pt x="1225" y="1448"/>
                  </a:lnTo>
                  <a:lnTo>
                    <a:pt x="1225" y="1454"/>
                  </a:lnTo>
                  <a:lnTo>
                    <a:pt x="1219" y="1454"/>
                  </a:lnTo>
                  <a:lnTo>
                    <a:pt x="1219" y="1461"/>
                  </a:lnTo>
                  <a:lnTo>
                    <a:pt x="1225" y="1467"/>
                  </a:lnTo>
                  <a:lnTo>
                    <a:pt x="1225" y="1474"/>
                  </a:lnTo>
                  <a:lnTo>
                    <a:pt x="1225" y="1480"/>
                  </a:lnTo>
                  <a:lnTo>
                    <a:pt x="1232" y="1480"/>
                  </a:lnTo>
                  <a:lnTo>
                    <a:pt x="1225" y="1487"/>
                  </a:lnTo>
                  <a:lnTo>
                    <a:pt x="1225" y="1480"/>
                  </a:lnTo>
                  <a:lnTo>
                    <a:pt x="1232" y="1480"/>
                  </a:lnTo>
                  <a:lnTo>
                    <a:pt x="1225" y="1480"/>
                  </a:lnTo>
                  <a:lnTo>
                    <a:pt x="1225" y="1474"/>
                  </a:lnTo>
                  <a:lnTo>
                    <a:pt x="1225" y="1480"/>
                  </a:lnTo>
                  <a:lnTo>
                    <a:pt x="1225" y="1487"/>
                  </a:lnTo>
                  <a:lnTo>
                    <a:pt x="1232" y="1487"/>
                  </a:lnTo>
                  <a:lnTo>
                    <a:pt x="1232" y="1494"/>
                  </a:lnTo>
                  <a:lnTo>
                    <a:pt x="1232" y="1500"/>
                  </a:lnTo>
                  <a:lnTo>
                    <a:pt x="1238" y="1507"/>
                  </a:lnTo>
                  <a:lnTo>
                    <a:pt x="1245" y="1513"/>
                  </a:lnTo>
                  <a:lnTo>
                    <a:pt x="1245" y="1520"/>
                  </a:lnTo>
                  <a:lnTo>
                    <a:pt x="1245" y="1526"/>
                  </a:lnTo>
                  <a:lnTo>
                    <a:pt x="1251" y="1526"/>
                  </a:lnTo>
                  <a:lnTo>
                    <a:pt x="1251" y="1533"/>
                  </a:lnTo>
                  <a:lnTo>
                    <a:pt x="1258" y="1533"/>
                  </a:lnTo>
                  <a:lnTo>
                    <a:pt x="1265" y="1533"/>
                  </a:lnTo>
                  <a:lnTo>
                    <a:pt x="1265" y="1539"/>
                  </a:lnTo>
                  <a:lnTo>
                    <a:pt x="1271" y="1539"/>
                  </a:lnTo>
                  <a:lnTo>
                    <a:pt x="1271" y="1546"/>
                  </a:lnTo>
                  <a:lnTo>
                    <a:pt x="1278" y="1546"/>
                  </a:lnTo>
                  <a:lnTo>
                    <a:pt x="1284" y="1539"/>
                  </a:lnTo>
                  <a:lnTo>
                    <a:pt x="1291" y="1539"/>
                  </a:lnTo>
                  <a:lnTo>
                    <a:pt x="1297" y="1539"/>
                  </a:lnTo>
                  <a:lnTo>
                    <a:pt x="1304" y="1533"/>
                  </a:lnTo>
                  <a:lnTo>
                    <a:pt x="1310" y="1533"/>
                  </a:lnTo>
                  <a:lnTo>
                    <a:pt x="1310" y="1539"/>
                  </a:lnTo>
                  <a:lnTo>
                    <a:pt x="1310" y="1533"/>
                  </a:lnTo>
                  <a:lnTo>
                    <a:pt x="1310" y="1539"/>
                  </a:lnTo>
                  <a:lnTo>
                    <a:pt x="1317" y="1539"/>
                  </a:lnTo>
                  <a:lnTo>
                    <a:pt x="1323" y="1533"/>
                  </a:lnTo>
                  <a:lnTo>
                    <a:pt x="1317" y="1533"/>
                  </a:lnTo>
                  <a:lnTo>
                    <a:pt x="1323" y="1533"/>
                  </a:lnTo>
                  <a:lnTo>
                    <a:pt x="1317" y="1533"/>
                  </a:lnTo>
                  <a:lnTo>
                    <a:pt x="1323" y="1533"/>
                  </a:lnTo>
                  <a:lnTo>
                    <a:pt x="1323" y="1526"/>
                  </a:lnTo>
                  <a:lnTo>
                    <a:pt x="1330" y="1526"/>
                  </a:lnTo>
                  <a:lnTo>
                    <a:pt x="1330" y="1520"/>
                  </a:lnTo>
                  <a:lnTo>
                    <a:pt x="1330" y="1513"/>
                  </a:lnTo>
                  <a:lnTo>
                    <a:pt x="1336" y="1513"/>
                  </a:lnTo>
                  <a:lnTo>
                    <a:pt x="1336" y="1507"/>
                  </a:lnTo>
                  <a:lnTo>
                    <a:pt x="1336" y="1500"/>
                  </a:lnTo>
                  <a:lnTo>
                    <a:pt x="1336" y="1494"/>
                  </a:lnTo>
                  <a:lnTo>
                    <a:pt x="1336" y="1487"/>
                  </a:lnTo>
                  <a:lnTo>
                    <a:pt x="1343" y="1487"/>
                  </a:lnTo>
                  <a:lnTo>
                    <a:pt x="1349" y="1487"/>
                  </a:lnTo>
                  <a:lnTo>
                    <a:pt x="1356" y="1480"/>
                  </a:lnTo>
                  <a:lnTo>
                    <a:pt x="1362" y="1480"/>
                  </a:lnTo>
                  <a:lnTo>
                    <a:pt x="1369" y="1480"/>
                  </a:lnTo>
                  <a:lnTo>
                    <a:pt x="1375" y="1480"/>
                  </a:lnTo>
                  <a:lnTo>
                    <a:pt x="1382" y="1480"/>
                  </a:lnTo>
                  <a:lnTo>
                    <a:pt x="1388" y="1480"/>
                  </a:lnTo>
                  <a:lnTo>
                    <a:pt x="1388" y="1487"/>
                  </a:lnTo>
                  <a:lnTo>
                    <a:pt x="1388" y="1494"/>
                  </a:lnTo>
                  <a:lnTo>
                    <a:pt x="1388" y="1500"/>
                  </a:lnTo>
                  <a:lnTo>
                    <a:pt x="1382" y="1500"/>
                  </a:lnTo>
                  <a:lnTo>
                    <a:pt x="1382" y="1507"/>
                  </a:lnTo>
                  <a:lnTo>
                    <a:pt x="1382" y="1513"/>
                  </a:lnTo>
                  <a:lnTo>
                    <a:pt x="1375" y="1513"/>
                  </a:lnTo>
                  <a:lnTo>
                    <a:pt x="1375" y="1520"/>
                  </a:lnTo>
                  <a:lnTo>
                    <a:pt x="1382" y="1520"/>
                  </a:lnTo>
                  <a:lnTo>
                    <a:pt x="1375" y="1520"/>
                  </a:lnTo>
                  <a:lnTo>
                    <a:pt x="1375" y="1526"/>
                  </a:lnTo>
                  <a:lnTo>
                    <a:pt x="1375" y="1520"/>
                  </a:lnTo>
                  <a:lnTo>
                    <a:pt x="1382" y="1520"/>
                  </a:lnTo>
                  <a:lnTo>
                    <a:pt x="1375" y="1526"/>
                  </a:lnTo>
                  <a:lnTo>
                    <a:pt x="1375" y="1533"/>
                  </a:lnTo>
                  <a:lnTo>
                    <a:pt x="1375" y="1539"/>
                  </a:lnTo>
                  <a:lnTo>
                    <a:pt x="1375" y="1546"/>
                  </a:lnTo>
                  <a:lnTo>
                    <a:pt x="1375" y="1539"/>
                  </a:lnTo>
                  <a:lnTo>
                    <a:pt x="1369" y="1539"/>
                  </a:lnTo>
                  <a:lnTo>
                    <a:pt x="1369" y="1533"/>
                  </a:lnTo>
                  <a:lnTo>
                    <a:pt x="1369" y="1539"/>
                  </a:lnTo>
                  <a:lnTo>
                    <a:pt x="1369" y="1546"/>
                  </a:lnTo>
                  <a:lnTo>
                    <a:pt x="1369" y="1552"/>
                  </a:lnTo>
                  <a:lnTo>
                    <a:pt x="1369" y="1559"/>
                  </a:lnTo>
                  <a:lnTo>
                    <a:pt x="1369" y="1565"/>
                  </a:lnTo>
                  <a:lnTo>
                    <a:pt x="1369" y="1572"/>
                  </a:lnTo>
                  <a:lnTo>
                    <a:pt x="1369" y="1578"/>
                  </a:lnTo>
                  <a:lnTo>
                    <a:pt x="1369" y="1572"/>
                  </a:lnTo>
                  <a:lnTo>
                    <a:pt x="1362" y="1572"/>
                  </a:lnTo>
                  <a:lnTo>
                    <a:pt x="1362" y="1578"/>
                  </a:lnTo>
                  <a:lnTo>
                    <a:pt x="1362" y="1585"/>
                  </a:lnTo>
                  <a:lnTo>
                    <a:pt x="1356" y="1585"/>
                  </a:lnTo>
                  <a:lnTo>
                    <a:pt x="1362" y="1585"/>
                  </a:lnTo>
                  <a:lnTo>
                    <a:pt x="1362" y="1591"/>
                  </a:lnTo>
                  <a:lnTo>
                    <a:pt x="1362" y="1585"/>
                  </a:lnTo>
                  <a:lnTo>
                    <a:pt x="1369" y="1591"/>
                  </a:lnTo>
                  <a:lnTo>
                    <a:pt x="1375" y="1585"/>
                  </a:lnTo>
                  <a:lnTo>
                    <a:pt x="1375" y="1591"/>
                  </a:lnTo>
                  <a:lnTo>
                    <a:pt x="1382" y="1591"/>
                  </a:lnTo>
                  <a:lnTo>
                    <a:pt x="1382" y="1585"/>
                  </a:lnTo>
                  <a:lnTo>
                    <a:pt x="1382" y="1591"/>
                  </a:lnTo>
                  <a:lnTo>
                    <a:pt x="1388" y="1591"/>
                  </a:lnTo>
                  <a:lnTo>
                    <a:pt x="1395" y="1591"/>
                  </a:lnTo>
                  <a:lnTo>
                    <a:pt x="1395" y="1585"/>
                  </a:lnTo>
                  <a:lnTo>
                    <a:pt x="1401" y="1585"/>
                  </a:lnTo>
                  <a:lnTo>
                    <a:pt x="1408" y="1585"/>
                  </a:lnTo>
                  <a:lnTo>
                    <a:pt x="1414" y="1585"/>
                  </a:lnTo>
                  <a:lnTo>
                    <a:pt x="1421" y="1585"/>
                  </a:lnTo>
                  <a:lnTo>
                    <a:pt x="1421" y="1591"/>
                  </a:lnTo>
                  <a:lnTo>
                    <a:pt x="1427" y="1585"/>
                  </a:lnTo>
                  <a:lnTo>
                    <a:pt x="1421" y="1585"/>
                  </a:lnTo>
                  <a:lnTo>
                    <a:pt x="1427" y="1585"/>
                  </a:lnTo>
                  <a:lnTo>
                    <a:pt x="1427" y="1591"/>
                  </a:lnTo>
                  <a:lnTo>
                    <a:pt x="1434" y="1591"/>
                  </a:lnTo>
                  <a:lnTo>
                    <a:pt x="1434" y="1598"/>
                  </a:lnTo>
                  <a:lnTo>
                    <a:pt x="1434" y="1591"/>
                  </a:lnTo>
                  <a:lnTo>
                    <a:pt x="1427" y="1591"/>
                  </a:lnTo>
                  <a:lnTo>
                    <a:pt x="1427" y="1598"/>
                  </a:lnTo>
                  <a:lnTo>
                    <a:pt x="1434" y="1598"/>
                  </a:lnTo>
                  <a:lnTo>
                    <a:pt x="1441" y="1598"/>
                  </a:lnTo>
                  <a:lnTo>
                    <a:pt x="1441" y="1604"/>
                  </a:lnTo>
                  <a:lnTo>
                    <a:pt x="1447" y="1604"/>
                  </a:lnTo>
                  <a:lnTo>
                    <a:pt x="1441" y="1604"/>
                  </a:lnTo>
                  <a:lnTo>
                    <a:pt x="1441" y="1611"/>
                  </a:lnTo>
                  <a:lnTo>
                    <a:pt x="1447" y="1611"/>
                  </a:lnTo>
                  <a:lnTo>
                    <a:pt x="1447" y="1617"/>
                  </a:lnTo>
                  <a:lnTo>
                    <a:pt x="1441" y="1617"/>
                  </a:lnTo>
                  <a:lnTo>
                    <a:pt x="1441" y="1624"/>
                  </a:lnTo>
                  <a:lnTo>
                    <a:pt x="1441" y="1631"/>
                  </a:lnTo>
                  <a:lnTo>
                    <a:pt x="1441" y="1637"/>
                  </a:lnTo>
                  <a:lnTo>
                    <a:pt x="1441" y="1644"/>
                  </a:lnTo>
                  <a:lnTo>
                    <a:pt x="1441" y="1650"/>
                  </a:lnTo>
                  <a:lnTo>
                    <a:pt x="1441" y="1644"/>
                  </a:lnTo>
                  <a:lnTo>
                    <a:pt x="1434" y="1644"/>
                  </a:lnTo>
                  <a:lnTo>
                    <a:pt x="1441" y="1644"/>
                  </a:lnTo>
                  <a:lnTo>
                    <a:pt x="1441" y="1650"/>
                  </a:lnTo>
                  <a:lnTo>
                    <a:pt x="1434" y="1650"/>
                  </a:lnTo>
                  <a:lnTo>
                    <a:pt x="1434" y="1657"/>
                  </a:lnTo>
                  <a:lnTo>
                    <a:pt x="1434" y="1663"/>
                  </a:lnTo>
                  <a:lnTo>
                    <a:pt x="1434" y="1670"/>
                  </a:lnTo>
                  <a:lnTo>
                    <a:pt x="1434" y="1676"/>
                  </a:lnTo>
                  <a:lnTo>
                    <a:pt x="1441" y="1676"/>
                  </a:lnTo>
                  <a:lnTo>
                    <a:pt x="1441" y="1683"/>
                  </a:lnTo>
                  <a:lnTo>
                    <a:pt x="1441" y="1689"/>
                  </a:lnTo>
                  <a:lnTo>
                    <a:pt x="1447" y="1696"/>
                  </a:lnTo>
                  <a:lnTo>
                    <a:pt x="1447" y="1702"/>
                  </a:lnTo>
                  <a:lnTo>
                    <a:pt x="1454" y="1702"/>
                  </a:lnTo>
                  <a:lnTo>
                    <a:pt x="1454" y="1709"/>
                  </a:lnTo>
                  <a:lnTo>
                    <a:pt x="1460" y="1709"/>
                  </a:lnTo>
                  <a:lnTo>
                    <a:pt x="1460" y="1715"/>
                  </a:lnTo>
                  <a:lnTo>
                    <a:pt x="1467" y="1715"/>
                  </a:lnTo>
                  <a:lnTo>
                    <a:pt x="1467" y="1709"/>
                  </a:lnTo>
                  <a:lnTo>
                    <a:pt x="1467" y="1715"/>
                  </a:lnTo>
                  <a:lnTo>
                    <a:pt x="1473" y="1722"/>
                  </a:lnTo>
                  <a:lnTo>
                    <a:pt x="1473" y="1715"/>
                  </a:lnTo>
                  <a:lnTo>
                    <a:pt x="1480" y="1715"/>
                  </a:lnTo>
                  <a:lnTo>
                    <a:pt x="1486" y="1715"/>
                  </a:lnTo>
                  <a:lnTo>
                    <a:pt x="1486" y="1709"/>
                  </a:lnTo>
                  <a:lnTo>
                    <a:pt x="1493" y="1709"/>
                  </a:lnTo>
                  <a:lnTo>
                    <a:pt x="1499" y="1709"/>
                  </a:lnTo>
                  <a:lnTo>
                    <a:pt x="1499" y="1702"/>
                  </a:lnTo>
                  <a:lnTo>
                    <a:pt x="1506" y="1702"/>
                  </a:lnTo>
                  <a:lnTo>
                    <a:pt x="1506" y="1709"/>
                  </a:lnTo>
                  <a:lnTo>
                    <a:pt x="1512" y="1709"/>
                  </a:lnTo>
                  <a:lnTo>
                    <a:pt x="1519" y="1709"/>
                  </a:lnTo>
                  <a:lnTo>
                    <a:pt x="1525" y="1709"/>
                  </a:lnTo>
                  <a:lnTo>
                    <a:pt x="1525" y="1715"/>
                  </a:lnTo>
                  <a:lnTo>
                    <a:pt x="1532" y="1715"/>
                  </a:lnTo>
                  <a:lnTo>
                    <a:pt x="1532" y="1722"/>
                  </a:lnTo>
                  <a:lnTo>
                    <a:pt x="1532" y="1728"/>
                  </a:lnTo>
                  <a:lnTo>
                    <a:pt x="1538" y="1735"/>
                  </a:lnTo>
                  <a:lnTo>
                    <a:pt x="1532" y="1735"/>
                  </a:lnTo>
                  <a:lnTo>
                    <a:pt x="1532" y="1741"/>
                  </a:lnTo>
                  <a:lnTo>
                    <a:pt x="1525" y="1741"/>
                  </a:lnTo>
                  <a:lnTo>
                    <a:pt x="1525" y="1748"/>
                  </a:lnTo>
                  <a:lnTo>
                    <a:pt x="1519" y="1741"/>
                  </a:lnTo>
                  <a:lnTo>
                    <a:pt x="1519" y="1735"/>
                  </a:lnTo>
                  <a:lnTo>
                    <a:pt x="1519" y="1728"/>
                  </a:lnTo>
                  <a:lnTo>
                    <a:pt x="1519" y="1735"/>
                  </a:lnTo>
                  <a:lnTo>
                    <a:pt x="1519" y="1728"/>
                  </a:lnTo>
                  <a:lnTo>
                    <a:pt x="1525" y="1728"/>
                  </a:lnTo>
                  <a:lnTo>
                    <a:pt x="1519" y="1722"/>
                  </a:lnTo>
                  <a:lnTo>
                    <a:pt x="1519" y="1728"/>
                  </a:lnTo>
                  <a:lnTo>
                    <a:pt x="1519" y="1722"/>
                  </a:lnTo>
                  <a:lnTo>
                    <a:pt x="1512" y="1722"/>
                  </a:lnTo>
                  <a:lnTo>
                    <a:pt x="1512" y="1715"/>
                  </a:lnTo>
                  <a:lnTo>
                    <a:pt x="1506" y="1715"/>
                  </a:lnTo>
                  <a:lnTo>
                    <a:pt x="1499" y="1715"/>
                  </a:lnTo>
                  <a:lnTo>
                    <a:pt x="1499" y="1722"/>
                  </a:lnTo>
                  <a:lnTo>
                    <a:pt x="1493" y="1722"/>
                  </a:lnTo>
                  <a:lnTo>
                    <a:pt x="1493" y="1728"/>
                  </a:lnTo>
                  <a:lnTo>
                    <a:pt x="1486" y="1728"/>
                  </a:lnTo>
                  <a:lnTo>
                    <a:pt x="1486" y="1735"/>
                  </a:lnTo>
                  <a:lnTo>
                    <a:pt x="1493" y="1735"/>
                  </a:lnTo>
                  <a:lnTo>
                    <a:pt x="1493" y="1741"/>
                  </a:lnTo>
                  <a:lnTo>
                    <a:pt x="1486" y="1741"/>
                  </a:lnTo>
                  <a:lnTo>
                    <a:pt x="1486" y="1748"/>
                  </a:lnTo>
                  <a:lnTo>
                    <a:pt x="1480" y="1748"/>
                  </a:lnTo>
                  <a:lnTo>
                    <a:pt x="1480" y="1741"/>
                  </a:lnTo>
                  <a:lnTo>
                    <a:pt x="1480" y="1735"/>
                  </a:lnTo>
                  <a:lnTo>
                    <a:pt x="1473" y="1735"/>
                  </a:lnTo>
                  <a:lnTo>
                    <a:pt x="1473" y="1741"/>
                  </a:lnTo>
                  <a:lnTo>
                    <a:pt x="1467" y="1735"/>
                  </a:lnTo>
                  <a:lnTo>
                    <a:pt x="1467" y="1728"/>
                  </a:lnTo>
                  <a:lnTo>
                    <a:pt x="1460" y="1728"/>
                  </a:lnTo>
                  <a:lnTo>
                    <a:pt x="1454" y="1728"/>
                  </a:lnTo>
                  <a:lnTo>
                    <a:pt x="1447" y="1728"/>
                  </a:lnTo>
                  <a:lnTo>
                    <a:pt x="1447" y="1735"/>
                  </a:lnTo>
                  <a:lnTo>
                    <a:pt x="1447" y="1728"/>
                  </a:lnTo>
                  <a:lnTo>
                    <a:pt x="1447" y="1722"/>
                  </a:lnTo>
                  <a:lnTo>
                    <a:pt x="1441" y="1722"/>
                  </a:lnTo>
                  <a:lnTo>
                    <a:pt x="1441" y="1728"/>
                  </a:lnTo>
                  <a:lnTo>
                    <a:pt x="1441" y="1722"/>
                  </a:lnTo>
                  <a:lnTo>
                    <a:pt x="1434" y="1722"/>
                  </a:lnTo>
                  <a:lnTo>
                    <a:pt x="1441" y="1715"/>
                  </a:lnTo>
                  <a:lnTo>
                    <a:pt x="1434" y="1715"/>
                  </a:lnTo>
                  <a:lnTo>
                    <a:pt x="1434" y="1709"/>
                  </a:lnTo>
                  <a:lnTo>
                    <a:pt x="1427" y="1709"/>
                  </a:lnTo>
                  <a:lnTo>
                    <a:pt x="1427" y="1702"/>
                  </a:lnTo>
                  <a:lnTo>
                    <a:pt x="1421" y="1702"/>
                  </a:lnTo>
                  <a:lnTo>
                    <a:pt x="1421" y="1696"/>
                  </a:lnTo>
                  <a:lnTo>
                    <a:pt x="1414" y="1696"/>
                  </a:lnTo>
                  <a:lnTo>
                    <a:pt x="1414" y="1689"/>
                  </a:lnTo>
                  <a:lnTo>
                    <a:pt x="1414" y="1696"/>
                  </a:lnTo>
                  <a:lnTo>
                    <a:pt x="1421" y="1702"/>
                  </a:lnTo>
                  <a:lnTo>
                    <a:pt x="1414" y="1702"/>
                  </a:lnTo>
                  <a:lnTo>
                    <a:pt x="1408" y="1696"/>
                  </a:lnTo>
                  <a:lnTo>
                    <a:pt x="1401" y="1696"/>
                  </a:lnTo>
                  <a:lnTo>
                    <a:pt x="1401" y="1689"/>
                  </a:lnTo>
                  <a:lnTo>
                    <a:pt x="1408" y="1683"/>
                  </a:lnTo>
                  <a:lnTo>
                    <a:pt x="1401" y="1683"/>
                  </a:lnTo>
                  <a:lnTo>
                    <a:pt x="1401" y="1676"/>
                  </a:lnTo>
                  <a:lnTo>
                    <a:pt x="1408" y="1676"/>
                  </a:lnTo>
                  <a:lnTo>
                    <a:pt x="1401" y="1676"/>
                  </a:lnTo>
                  <a:lnTo>
                    <a:pt x="1401" y="1670"/>
                  </a:lnTo>
                  <a:lnTo>
                    <a:pt x="1395" y="1670"/>
                  </a:lnTo>
                  <a:lnTo>
                    <a:pt x="1395" y="1663"/>
                  </a:lnTo>
                  <a:lnTo>
                    <a:pt x="1395" y="1657"/>
                  </a:lnTo>
                  <a:lnTo>
                    <a:pt x="1388" y="1657"/>
                  </a:lnTo>
                  <a:lnTo>
                    <a:pt x="1388" y="1650"/>
                  </a:lnTo>
                  <a:lnTo>
                    <a:pt x="1382" y="1650"/>
                  </a:lnTo>
                  <a:lnTo>
                    <a:pt x="1382" y="1644"/>
                  </a:lnTo>
                  <a:lnTo>
                    <a:pt x="1375" y="1644"/>
                  </a:lnTo>
                  <a:lnTo>
                    <a:pt x="1375" y="1637"/>
                  </a:lnTo>
                  <a:lnTo>
                    <a:pt x="1382" y="1644"/>
                  </a:lnTo>
                  <a:lnTo>
                    <a:pt x="1382" y="1637"/>
                  </a:lnTo>
                  <a:lnTo>
                    <a:pt x="1375" y="1637"/>
                  </a:lnTo>
                  <a:lnTo>
                    <a:pt x="1382" y="1637"/>
                  </a:lnTo>
                  <a:lnTo>
                    <a:pt x="1382" y="1631"/>
                  </a:lnTo>
                  <a:lnTo>
                    <a:pt x="1382" y="1637"/>
                  </a:lnTo>
                  <a:lnTo>
                    <a:pt x="1375" y="1637"/>
                  </a:lnTo>
                  <a:lnTo>
                    <a:pt x="1375" y="1631"/>
                  </a:lnTo>
                  <a:lnTo>
                    <a:pt x="1375" y="1637"/>
                  </a:lnTo>
                  <a:lnTo>
                    <a:pt x="1375" y="1631"/>
                  </a:lnTo>
                  <a:lnTo>
                    <a:pt x="1375" y="1637"/>
                  </a:lnTo>
                  <a:lnTo>
                    <a:pt x="1369" y="1637"/>
                  </a:lnTo>
                  <a:lnTo>
                    <a:pt x="1362" y="1637"/>
                  </a:lnTo>
                  <a:lnTo>
                    <a:pt x="1356" y="1637"/>
                  </a:lnTo>
                  <a:lnTo>
                    <a:pt x="1356" y="1631"/>
                  </a:lnTo>
                  <a:lnTo>
                    <a:pt x="1349" y="1631"/>
                  </a:lnTo>
                  <a:lnTo>
                    <a:pt x="1343" y="1631"/>
                  </a:lnTo>
                  <a:lnTo>
                    <a:pt x="1336" y="1624"/>
                  </a:lnTo>
                  <a:lnTo>
                    <a:pt x="1330" y="1624"/>
                  </a:lnTo>
                  <a:lnTo>
                    <a:pt x="1323" y="1624"/>
                  </a:lnTo>
                  <a:lnTo>
                    <a:pt x="1317" y="1624"/>
                  </a:lnTo>
                  <a:lnTo>
                    <a:pt x="1317" y="1617"/>
                  </a:lnTo>
                  <a:lnTo>
                    <a:pt x="1310" y="1617"/>
                  </a:lnTo>
                  <a:lnTo>
                    <a:pt x="1310" y="1611"/>
                  </a:lnTo>
                  <a:lnTo>
                    <a:pt x="1304" y="1611"/>
                  </a:lnTo>
                  <a:lnTo>
                    <a:pt x="1304" y="1604"/>
                  </a:lnTo>
                  <a:lnTo>
                    <a:pt x="1297" y="1604"/>
                  </a:lnTo>
                  <a:lnTo>
                    <a:pt x="1297" y="1598"/>
                  </a:lnTo>
                  <a:lnTo>
                    <a:pt x="1297" y="1604"/>
                  </a:lnTo>
                  <a:lnTo>
                    <a:pt x="1297" y="1598"/>
                  </a:lnTo>
                  <a:lnTo>
                    <a:pt x="1291" y="1598"/>
                  </a:lnTo>
                  <a:lnTo>
                    <a:pt x="1291" y="1591"/>
                  </a:lnTo>
                  <a:lnTo>
                    <a:pt x="1284" y="1591"/>
                  </a:lnTo>
                  <a:lnTo>
                    <a:pt x="1284" y="1585"/>
                  </a:lnTo>
                  <a:lnTo>
                    <a:pt x="1278" y="1585"/>
                  </a:lnTo>
                  <a:lnTo>
                    <a:pt x="1278" y="1578"/>
                  </a:lnTo>
                  <a:lnTo>
                    <a:pt x="1271" y="1578"/>
                  </a:lnTo>
                  <a:lnTo>
                    <a:pt x="1278" y="1585"/>
                  </a:lnTo>
                  <a:lnTo>
                    <a:pt x="1278" y="1578"/>
                  </a:lnTo>
                  <a:lnTo>
                    <a:pt x="1278" y="1585"/>
                  </a:lnTo>
                  <a:lnTo>
                    <a:pt x="1271" y="1578"/>
                  </a:lnTo>
                  <a:lnTo>
                    <a:pt x="1265" y="1578"/>
                  </a:lnTo>
                  <a:lnTo>
                    <a:pt x="1271" y="1578"/>
                  </a:lnTo>
                  <a:lnTo>
                    <a:pt x="1265" y="1578"/>
                  </a:lnTo>
                  <a:lnTo>
                    <a:pt x="1265" y="1585"/>
                  </a:lnTo>
                  <a:lnTo>
                    <a:pt x="1258" y="1585"/>
                  </a:lnTo>
                  <a:lnTo>
                    <a:pt x="1251" y="1585"/>
                  </a:lnTo>
                  <a:lnTo>
                    <a:pt x="1251" y="1591"/>
                  </a:lnTo>
                  <a:lnTo>
                    <a:pt x="1245" y="1591"/>
                  </a:lnTo>
                  <a:lnTo>
                    <a:pt x="1238" y="1591"/>
                  </a:lnTo>
                  <a:lnTo>
                    <a:pt x="1232" y="1585"/>
                  </a:lnTo>
                  <a:lnTo>
                    <a:pt x="1225" y="1585"/>
                  </a:lnTo>
                  <a:lnTo>
                    <a:pt x="1219" y="1585"/>
                  </a:lnTo>
                  <a:lnTo>
                    <a:pt x="1219" y="1578"/>
                  </a:lnTo>
                  <a:lnTo>
                    <a:pt x="1212" y="1578"/>
                  </a:lnTo>
                  <a:lnTo>
                    <a:pt x="1206" y="1578"/>
                  </a:lnTo>
                  <a:lnTo>
                    <a:pt x="1206" y="1572"/>
                  </a:lnTo>
                  <a:lnTo>
                    <a:pt x="1199" y="1572"/>
                  </a:lnTo>
                  <a:lnTo>
                    <a:pt x="1193" y="1572"/>
                  </a:lnTo>
                  <a:lnTo>
                    <a:pt x="1193" y="1565"/>
                  </a:lnTo>
                  <a:lnTo>
                    <a:pt x="1186" y="1565"/>
                  </a:lnTo>
                  <a:lnTo>
                    <a:pt x="1180" y="1565"/>
                  </a:lnTo>
                  <a:lnTo>
                    <a:pt x="1173" y="1559"/>
                  </a:lnTo>
                  <a:lnTo>
                    <a:pt x="1167" y="1559"/>
                  </a:lnTo>
                  <a:lnTo>
                    <a:pt x="1167" y="1552"/>
                  </a:lnTo>
                  <a:lnTo>
                    <a:pt x="1160" y="1552"/>
                  </a:lnTo>
                  <a:lnTo>
                    <a:pt x="1160" y="1546"/>
                  </a:lnTo>
                  <a:lnTo>
                    <a:pt x="1154" y="1546"/>
                  </a:lnTo>
                  <a:lnTo>
                    <a:pt x="1147" y="1546"/>
                  </a:lnTo>
                  <a:lnTo>
                    <a:pt x="1141" y="1546"/>
                  </a:lnTo>
                  <a:lnTo>
                    <a:pt x="1141" y="1539"/>
                  </a:lnTo>
                  <a:lnTo>
                    <a:pt x="1134" y="1539"/>
                  </a:lnTo>
                  <a:lnTo>
                    <a:pt x="1134" y="1533"/>
                  </a:lnTo>
                  <a:lnTo>
                    <a:pt x="1128" y="1533"/>
                  </a:lnTo>
                  <a:lnTo>
                    <a:pt x="1128" y="1526"/>
                  </a:lnTo>
                  <a:lnTo>
                    <a:pt x="1121" y="1526"/>
                  </a:lnTo>
                  <a:lnTo>
                    <a:pt x="1115" y="1526"/>
                  </a:lnTo>
                  <a:lnTo>
                    <a:pt x="1115" y="1520"/>
                  </a:lnTo>
                  <a:lnTo>
                    <a:pt x="1108" y="1520"/>
                  </a:lnTo>
                  <a:lnTo>
                    <a:pt x="1108" y="1513"/>
                  </a:lnTo>
                  <a:lnTo>
                    <a:pt x="1108" y="1507"/>
                  </a:lnTo>
                  <a:lnTo>
                    <a:pt x="1102" y="1507"/>
                  </a:lnTo>
                  <a:lnTo>
                    <a:pt x="1102" y="1500"/>
                  </a:lnTo>
                  <a:lnTo>
                    <a:pt x="1108" y="1500"/>
                  </a:lnTo>
                  <a:lnTo>
                    <a:pt x="1108" y="1494"/>
                  </a:lnTo>
                  <a:lnTo>
                    <a:pt x="1102" y="1494"/>
                  </a:lnTo>
                  <a:lnTo>
                    <a:pt x="1108" y="1487"/>
                  </a:lnTo>
                  <a:lnTo>
                    <a:pt x="1108" y="1480"/>
                  </a:lnTo>
                  <a:lnTo>
                    <a:pt x="1108" y="1474"/>
                  </a:lnTo>
                  <a:lnTo>
                    <a:pt x="1102" y="1474"/>
                  </a:lnTo>
                  <a:lnTo>
                    <a:pt x="1102" y="1467"/>
                  </a:lnTo>
                  <a:lnTo>
                    <a:pt x="1102" y="1461"/>
                  </a:lnTo>
                  <a:lnTo>
                    <a:pt x="1102" y="1454"/>
                  </a:lnTo>
                  <a:lnTo>
                    <a:pt x="1095" y="1454"/>
                  </a:lnTo>
                  <a:lnTo>
                    <a:pt x="1095" y="1448"/>
                  </a:lnTo>
                  <a:lnTo>
                    <a:pt x="1089" y="1448"/>
                  </a:lnTo>
                  <a:lnTo>
                    <a:pt x="1089" y="1441"/>
                  </a:lnTo>
                  <a:lnTo>
                    <a:pt x="1082" y="1441"/>
                  </a:lnTo>
                  <a:lnTo>
                    <a:pt x="1082" y="1435"/>
                  </a:lnTo>
                  <a:lnTo>
                    <a:pt x="1075" y="1428"/>
                  </a:lnTo>
                  <a:lnTo>
                    <a:pt x="1069" y="1422"/>
                  </a:lnTo>
                  <a:lnTo>
                    <a:pt x="1075" y="1422"/>
                  </a:lnTo>
                  <a:lnTo>
                    <a:pt x="1069" y="1422"/>
                  </a:lnTo>
                  <a:lnTo>
                    <a:pt x="1069" y="1415"/>
                  </a:lnTo>
                  <a:lnTo>
                    <a:pt x="1062" y="1415"/>
                  </a:lnTo>
                  <a:lnTo>
                    <a:pt x="1069" y="1415"/>
                  </a:lnTo>
                  <a:lnTo>
                    <a:pt x="1069" y="1409"/>
                  </a:lnTo>
                  <a:lnTo>
                    <a:pt x="1062" y="1409"/>
                  </a:lnTo>
                  <a:lnTo>
                    <a:pt x="1056" y="1409"/>
                  </a:lnTo>
                  <a:lnTo>
                    <a:pt x="1056" y="1402"/>
                  </a:lnTo>
                  <a:lnTo>
                    <a:pt x="1049" y="1402"/>
                  </a:lnTo>
                  <a:lnTo>
                    <a:pt x="1056" y="1402"/>
                  </a:lnTo>
                  <a:lnTo>
                    <a:pt x="1056" y="1396"/>
                  </a:lnTo>
                  <a:lnTo>
                    <a:pt x="1056" y="1402"/>
                  </a:lnTo>
                  <a:lnTo>
                    <a:pt x="1049" y="1402"/>
                  </a:lnTo>
                  <a:lnTo>
                    <a:pt x="1043" y="1396"/>
                  </a:lnTo>
                  <a:lnTo>
                    <a:pt x="1049" y="1389"/>
                  </a:lnTo>
                  <a:lnTo>
                    <a:pt x="1049" y="1383"/>
                  </a:lnTo>
                  <a:lnTo>
                    <a:pt x="1043" y="1383"/>
                  </a:lnTo>
                  <a:lnTo>
                    <a:pt x="1036" y="1383"/>
                  </a:lnTo>
                  <a:lnTo>
                    <a:pt x="1036" y="1376"/>
                  </a:lnTo>
                  <a:lnTo>
                    <a:pt x="1036" y="1370"/>
                  </a:lnTo>
                  <a:lnTo>
                    <a:pt x="1030" y="1370"/>
                  </a:lnTo>
                  <a:lnTo>
                    <a:pt x="1030" y="1363"/>
                  </a:lnTo>
                  <a:lnTo>
                    <a:pt x="1030" y="1357"/>
                  </a:lnTo>
                  <a:lnTo>
                    <a:pt x="1023" y="1357"/>
                  </a:lnTo>
                  <a:lnTo>
                    <a:pt x="1017" y="1357"/>
                  </a:lnTo>
                  <a:lnTo>
                    <a:pt x="1017" y="1350"/>
                  </a:lnTo>
                  <a:lnTo>
                    <a:pt x="1010" y="1350"/>
                  </a:lnTo>
                  <a:lnTo>
                    <a:pt x="1010" y="1344"/>
                  </a:lnTo>
                  <a:lnTo>
                    <a:pt x="1004" y="1337"/>
                  </a:lnTo>
                  <a:lnTo>
                    <a:pt x="1004" y="1330"/>
                  </a:lnTo>
                  <a:lnTo>
                    <a:pt x="1004" y="1324"/>
                  </a:lnTo>
                  <a:lnTo>
                    <a:pt x="997" y="1324"/>
                  </a:lnTo>
                  <a:lnTo>
                    <a:pt x="997" y="1317"/>
                  </a:lnTo>
                  <a:lnTo>
                    <a:pt x="997" y="1311"/>
                  </a:lnTo>
                  <a:lnTo>
                    <a:pt x="991" y="1311"/>
                  </a:lnTo>
                  <a:lnTo>
                    <a:pt x="991" y="1304"/>
                  </a:lnTo>
                  <a:lnTo>
                    <a:pt x="991" y="1298"/>
                  </a:lnTo>
                  <a:lnTo>
                    <a:pt x="991" y="1291"/>
                  </a:lnTo>
                  <a:lnTo>
                    <a:pt x="984" y="1291"/>
                  </a:lnTo>
                  <a:lnTo>
                    <a:pt x="984" y="1285"/>
                  </a:lnTo>
                  <a:lnTo>
                    <a:pt x="978" y="1285"/>
                  </a:lnTo>
                  <a:lnTo>
                    <a:pt x="971" y="1285"/>
                  </a:lnTo>
                  <a:lnTo>
                    <a:pt x="965" y="1285"/>
                  </a:lnTo>
                  <a:lnTo>
                    <a:pt x="965" y="1278"/>
                  </a:lnTo>
                  <a:lnTo>
                    <a:pt x="958" y="1278"/>
                  </a:lnTo>
                  <a:lnTo>
                    <a:pt x="965" y="1278"/>
                  </a:lnTo>
                  <a:lnTo>
                    <a:pt x="965" y="1285"/>
                  </a:lnTo>
                  <a:lnTo>
                    <a:pt x="965" y="1291"/>
                  </a:lnTo>
                  <a:lnTo>
                    <a:pt x="965" y="1298"/>
                  </a:lnTo>
                  <a:lnTo>
                    <a:pt x="965" y="1304"/>
                  </a:lnTo>
                  <a:lnTo>
                    <a:pt x="965" y="1311"/>
                  </a:lnTo>
                  <a:lnTo>
                    <a:pt x="965" y="1317"/>
                  </a:lnTo>
                  <a:lnTo>
                    <a:pt x="971" y="1317"/>
                  </a:lnTo>
                  <a:lnTo>
                    <a:pt x="971" y="1324"/>
                  </a:lnTo>
                  <a:lnTo>
                    <a:pt x="978" y="1324"/>
                  </a:lnTo>
                  <a:lnTo>
                    <a:pt x="978" y="1330"/>
                  </a:lnTo>
                  <a:lnTo>
                    <a:pt x="984" y="1330"/>
                  </a:lnTo>
                  <a:lnTo>
                    <a:pt x="984" y="1337"/>
                  </a:lnTo>
                  <a:lnTo>
                    <a:pt x="991" y="1337"/>
                  </a:lnTo>
                  <a:lnTo>
                    <a:pt x="991" y="1344"/>
                  </a:lnTo>
                  <a:lnTo>
                    <a:pt x="991" y="1350"/>
                  </a:lnTo>
                  <a:lnTo>
                    <a:pt x="997" y="1350"/>
                  </a:lnTo>
                  <a:lnTo>
                    <a:pt x="997" y="1357"/>
                  </a:lnTo>
                  <a:lnTo>
                    <a:pt x="997" y="1363"/>
                  </a:lnTo>
                  <a:lnTo>
                    <a:pt x="1004" y="1363"/>
                  </a:lnTo>
                  <a:lnTo>
                    <a:pt x="1004" y="1370"/>
                  </a:lnTo>
                  <a:lnTo>
                    <a:pt x="1004" y="1376"/>
                  </a:lnTo>
                  <a:lnTo>
                    <a:pt x="1010" y="1376"/>
                  </a:lnTo>
                  <a:lnTo>
                    <a:pt x="1010" y="1383"/>
                  </a:lnTo>
                  <a:lnTo>
                    <a:pt x="1010" y="1376"/>
                  </a:lnTo>
                  <a:lnTo>
                    <a:pt x="1010" y="1383"/>
                  </a:lnTo>
                  <a:lnTo>
                    <a:pt x="1017" y="1383"/>
                  </a:lnTo>
                  <a:lnTo>
                    <a:pt x="1017" y="1389"/>
                  </a:lnTo>
                  <a:lnTo>
                    <a:pt x="1017" y="1396"/>
                  </a:lnTo>
                  <a:lnTo>
                    <a:pt x="1017" y="1402"/>
                  </a:lnTo>
                  <a:lnTo>
                    <a:pt x="1023" y="1402"/>
                  </a:lnTo>
                  <a:lnTo>
                    <a:pt x="1023" y="1409"/>
                  </a:lnTo>
                  <a:lnTo>
                    <a:pt x="1023" y="1415"/>
                  </a:lnTo>
                  <a:lnTo>
                    <a:pt x="1030" y="1415"/>
                  </a:lnTo>
                  <a:lnTo>
                    <a:pt x="1023" y="1422"/>
                  </a:lnTo>
                  <a:lnTo>
                    <a:pt x="1023" y="1428"/>
                  </a:lnTo>
                  <a:lnTo>
                    <a:pt x="1030" y="1428"/>
                  </a:lnTo>
                  <a:lnTo>
                    <a:pt x="1036" y="1428"/>
                  </a:lnTo>
                  <a:lnTo>
                    <a:pt x="1036" y="1435"/>
                  </a:lnTo>
                  <a:lnTo>
                    <a:pt x="1043" y="1435"/>
                  </a:lnTo>
                  <a:lnTo>
                    <a:pt x="1036" y="1435"/>
                  </a:lnTo>
                  <a:lnTo>
                    <a:pt x="1043" y="1435"/>
                  </a:lnTo>
                  <a:lnTo>
                    <a:pt x="1043" y="1441"/>
                  </a:lnTo>
                  <a:lnTo>
                    <a:pt x="1043" y="1448"/>
                  </a:lnTo>
                  <a:lnTo>
                    <a:pt x="1043" y="1454"/>
                  </a:lnTo>
                  <a:lnTo>
                    <a:pt x="1036" y="1454"/>
                  </a:lnTo>
                  <a:lnTo>
                    <a:pt x="1036" y="1448"/>
                  </a:lnTo>
                  <a:lnTo>
                    <a:pt x="1030" y="1441"/>
                  </a:lnTo>
                  <a:lnTo>
                    <a:pt x="1023" y="1435"/>
                  </a:lnTo>
                  <a:lnTo>
                    <a:pt x="1023" y="1428"/>
                  </a:lnTo>
                  <a:lnTo>
                    <a:pt x="1017" y="1428"/>
                  </a:lnTo>
                  <a:lnTo>
                    <a:pt x="1010" y="1422"/>
                  </a:lnTo>
                  <a:lnTo>
                    <a:pt x="1004" y="1415"/>
                  </a:lnTo>
                  <a:lnTo>
                    <a:pt x="1004" y="1422"/>
                  </a:lnTo>
                  <a:lnTo>
                    <a:pt x="1004" y="1415"/>
                  </a:lnTo>
                  <a:lnTo>
                    <a:pt x="1004" y="1409"/>
                  </a:lnTo>
                  <a:lnTo>
                    <a:pt x="1004" y="1402"/>
                  </a:lnTo>
                  <a:lnTo>
                    <a:pt x="1004" y="1396"/>
                  </a:lnTo>
                  <a:lnTo>
                    <a:pt x="1004" y="1389"/>
                  </a:lnTo>
                  <a:lnTo>
                    <a:pt x="997" y="1389"/>
                  </a:lnTo>
                  <a:lnTo>
                    <a:pt x="991" y="1383"/>
                  </a:lnTo>
                  <a:lnTo>
                    <a:pt x="991" y="1376"/>
                  </a:lnTo>
                  <a:lnTo>
                    <a:pt x="984" y="1383"/>
                  </a:lnTo>
                  <a:lnTo>
                    <a:pt x="984" y="1376"/>
                  </a:lnTo>
                  <a:lnTo>
                    <a:pt x="984" y="1383"/>
                  </a:lnTo>
                  <a:lnTo>
                    <a:pt x="978" y="1376"/>
                  </a:lnTo>
                  <a:lnTo>
                    <a:pt x="971" y="1376"/>
                  </a:lnTo>
                  <a:lnTo>
                    <a:pt x="971" y="1370"/>
                  </a:lnTo>
                  <a:lnTo>
                    <a:pt x="965" y="1363"/>
                  </a:lnTo>
                  <a:lnTo>
                    <a:pt x="958" y="1363"/>
                  </a:lnTo>
                  <a:lnTo>
                    <a:pt x="958" y="1357"/>
                  </a:lnTo>
                  <a:lnTo>
                    <a:pt x="965" y="1357"/>
                  </a:lnTo>
                  <a:lnTo>
                    <a:pt x="965" y="1363"/>
                  </a:lnTo>
                  <a:lnTo>
                    <a:pt x="971" y="1363"/>
                  </a:lnTo>
                  <a:lnTo>
                    <a:pt x="971" y="1357"/>
                  </a:lnTo>
                  <a:lnTo>
                    <a:pt x="971" y="1363"/>
                  </a:lnTo>
                  <a:lnTo>
                    <a:pt x="978" y="1363"/>
                  </a:lnTo>
                  <a:lnTo>
                    <a:pt x="971" y="1363"/>
                  </a:lnTo>
                  <a:lnTo>
                    <a:pt x="971" y="1357"/>
                  </a:lnTo>
                  <a:lnTo>
                    <a:pt x="971" y="1350"/>
                  </a:lnTo>
                  <a:lnTo>
                    <a:pt x="978" y="1350"/>
                  </a:lnTo>
                  <a:lnTo>
                    <a:pt x="978" y="1344"/>
                  </a:lnTo>
                  <a:lnTo>
                    <a:pt x="971" y="1344"/>
                  </a:lnTo>
                  <a:lnTo>
                    <a:pt x="971" y="1337"/>
                  </a:lnTo>
                  <a:lnTo>
                    <a:pt x="965" y="1337"/>
                  </a:lnTo>
                  <a:lnTo>
                    <a:pt x="965" y="1330"/>
                  </a:lnTo>
                  <a:lnTo>
                    <a:pt x="958" y="1330"/>
                  </a:lnTo>
                  <a:lnTo>
                    <a:pt x="958" y="1324"/>
                  </a:lnTo>
                  <a:lnTo>
                    <a:pt x="952" y="1324"/>
                  </a:lnTo>
                  <a:lnTo>
                    <a:pt x="952" y="1317"/>
                  </a:lnTo>
                  <a:lnTo>
                    <a:pt x="952" y="1311"/>
                  </a:lnTo>
                  <a:lnTo>
                    <a:pt x="945" y="1311"/>
                  </a:lnTo>
                  <a:lnTo>
                    <a:pt x="945" y="1304"/>
                  </a:lnTo>
                  <a:lnTo>
                    <a:pt x="945" y="1311"/>
                  </a:lnTo>
                  <a:lnTo>
                    <a:pt x="945" y="1304"/>
                  </a:lnTo>
                  <a:lnTo>
                    <a:pt x="945" y="1298"/>
                  </a:lnTo>
                  <a:lnTo>
                    <a:pt x="939" y="1298"/>
                  </a:lnTo>
                  <a:lnTo>
                    <a:pt x="939" y="1291"/>
                  </a:lnTo>
                  <a:lnTo>
                    <a:pt x="939" y="1285"/>
                  </a:lnTo>
                  <a:lnTo>
                    <a:pt x="939" y="1278"/>
                  </a:lnTo>
                  <a:lnTo>
                    <a:pt x="932" y="1278"/>
                  </a:lnTo>
                  <a:lnTo>
                    <a:pt x="932" y="1272"/>
                  </a:lnTo>
                  <a:lnTo>
                    <a:pt x="926" y="1265"/>
                  </a:lnTo>
                  <a:lnTo>
                    <a:pt x="926" y="1259"/>
                  </a:lnTo>
                  <a:lnTo>
                    <a:pt x="926" y="1252"/>
                  </a:lnTo>
                  <a:lnTo>
                    <a:pt x="919" y="1246"/>
                  </a:lnTo>
                  <a:lnTo>
                    <a:pt x="913" y="1246"/>
                  </a:lnTo>
                  <a:lnTo>
                    <a:pt x="913" y="1239"/>
                  </a:lnTo>
                  <a:lnTo>
                    <a:pt x="913" y="1246"/>
                  </a:lnTo>
                  <a:lnTo>
                    <a:pt x="913" y="1239"/>
                  </a:lnTo>
                  <a:lnTo>
                    <a:pt x="906" y="1239"/>
                  </a:lnTo>
                  <a:lnTo>
                    <a:pt x="913" y="1239"/>
                  </a:lnTo>
                  <a:lnTo>
                    <a:pt x="906" y="1239"/>
                  </a:lnTo>
                  <a:lnTo>
                    <a:pt x="899" y="1239"/>
                  </a:lnTo>
                  <a:lnTo>
                    <a:pt x="899" y="1233"/>
                  </a:lnTo>
                  <a:lnTo>
                    <a:pt x="893" y="1233"/>
                  </a:lnTo>
                  <a:lnTo>
                    <a:pt x="893" y="1226"/>
                  </a:lnTo>
                  <a:lnTo>
                    <a:pt x="886" y="1226"/>
                  </a:lnTo>
                  <a:lnTo>
                    <a:pt x="880" y="1226"/>
                  </a:lnTo>
                  <a:lnTo>
                    <a:pt x="873" y="1226"/>
                  </a:lnTo>
                  <a:lnTo>
                    <a:pt x="873" y="1220"/>
                  </a:lnTo>
                  <a:lnTo>
                    <a:pt x="873" y="1213"/>
                  </a:lnTo>
                  <a:lnTo>
                    <a:pt x="873" y="1207"/>
                  </a:lnTo>
                  <a:lnTo>
                    <a:pt x="867" y="1207"/>
                  </a:lnTo>
                  <a:lnTo>
                    <a:pt x="867" y="1200"/>
                  </a:lnTo>
                  <a:lnTo>
                    <a:pt x="860" y="1200"/>
                  </a:lnTo>
                  <a:lnTo>
                    <a:pt x="860" y="1193"/>
                  </a:lnTo>
                  <a:lnTo>
                    <a:pt x="854" y="1193"/>
                  </a:lnTo>
                  <a:lnTo>
                    <a:pt x="854" y="1187"/>
                  </a:lnTo>
                  <a:lnTo>
                    <a:pt x="860" y="1187"/>
                  </a:lnTo>
                  <a:lnTo>
                    <a:pt x="860" y="1180"/>
                  </a:lnTo>
                  <a:lnTo>
                    <a:pt x="854" y="1180"/>
                  </a:lnTo>
                  <a:lnTo>
                    <a:pt x="854" y="1174"/>
                  </a:lnTo>
                  <a:lnTo>
                    <a:pt x="854" y="1180"/>
                  </a:lnTo>
                  <a:lnTo>
                    <a:pt x="854" y="1174"/>
                  </a:lnTo>
                  <a:lnTo>
                    <a:pt x="847" y="1174"/>
                  </a:lnTo>
                  <a:lnTo>
                    <a:pt x="847" y="1167"/>
                  </a:lnTo>
                  <a:lnTo>
                    <a:pt x="847" y="1161"/>
                  </a:lnTo>
                  <a:lnTo>
                    <a:pt x="854" y="1167"/>
                  </a:lnTo>
                  <a:lnTo>
                    <a:pt x="854" y="1161"/>
                  </a:lnTo>
                  <a:lnTo>
                    <a:pt x="847" y="1161"/>
                  </a:lnTo>
                  <a:lnTo>
                    <a:pt x="847" y="1154"/>
                  </a:lnTo>
                  <a:lnTo>
                    <a:pt x="854" y="1154"/>
                  </a:lnTo>
                  <a:lnTo>
                    <a:pt x="860" y="1154"/>
                  </a:lnTo>
                  <a:lnTo>
                    <a:pt x="854" y="1154"/>
                  </a:lnTo>
                  <a:lnTo>
                    <a:pt x="847" y="1154"/>
                  </a:lnTo>
                  <a:lnTo>
                    <a:pt x="847" y="1161"/>
                  </a:lnTo>
                  <a:lnTo>
                    <a:pt x="841" y="1154"/>
                  </a:lnTo>
                  <a:lnTo>
                    <a:pt x="841" y="1148"/>
                  </a:lnTo>
                  <a:lnTo>
                    <a:pt x="834" y="1148"/>
                  </a:lnTo>
                  <a:lnTo>
                    <a:pt x="834" y="1141"/>
                  </a:lnTo>
                  <a:lnTo>
                    <a:pt x="828" y="1141"/>
                  </a:lnTo>
                  <a:lnTo>
                    <a:pt x="828" y="1135"/>
                  </a:lnTo>
                  <a:lnTo>
                    <a:pt x="828" y="1128"/>
                  </a:lnTo>
                  <a:lnTo>
                    <a:pt x="828" y="1122"/>
                  </a:lnTo>
                  <a:lnTo>
                    <a:pt x="828" y="1115"/>
                  </a:lnTo>
                  <a:lnTo>
                    <a:pt x="821" y="1115"/>
                  </a:lnTo>
                  <a:lnTo>
                    <a:pt x="821" y="1109"/>
                  </a:lnTo>
                  <a:lnTo>
                    <a:pt x="821" y="1102"/>
                  </a:lnTo>
                  <a:lnTo>
                    <a:pt x="821" y="1096"/>
                  </a:lnTo>
                  <a:lnTo>
                    <a:pt x="821" y="1089"/>
                  </a:lnTo>
                  <a:lnTo>
                    <a:pt x="821" y="1083"/>
                  </a:lnTo>
                  <a:lnTo>
                    <a:pt x="821" y="1076"/>
                  </a:lnTo>
                  <a:lnTo>
                    <a:pt x="821" y="1070"/>
                  </a:lnTo>
                  <a:lnTo>
                    <a:pt x="821" y="1063"/>
                  </a:lnTo>
                  <a:lnTo>
                    <a:pt x="815" y="1063"/>
                  </a:lnTo>
                  <a:lnTo>
                    <a:pt x="821" y="1063"/>
                  </a:lnTo>
                  <a:lnTo>
                    <a:pt x="821" y="1057"/>
                  </a:lnTo>
                  <a:lnTo>
                    <a:pt x="815" y="1057"/>
                  </a:lnTo>
                  <a:lnTo>
                    <a:pt x="815" y="1050"/>
                  </a:lnTo>
                  <a:lnTo>
                    <a:pt x="821" y="1050"/>
                  </a:lnTo>
                  <a:lnTo>
                    <a:pt x="821" y="1043"/>
                  </a:lnTo>
                  <a:lnTo>
                    <a:pt x="821" y="1037"/>
                  </a:lnTo>
                  <a:lnTo>
                    <a:pt x="821" y="1030"/>
                  </a:lnTo>
                  <a:lnTo>
                    <a:pt x="821" y="1017"/>
                  </a:lnTo>
                  <a:lnTo>
                    <a:pt x="821" y="1011"/>
                  </a:lnTo>
                  <a:lnTo>
                    <a:pt x="828" y="1004"/>
                  </a:lnTo>
                  <a:lnTo>
                    <a:pt x="828" y="998"/>
                  </a:lnTo>
                  <a:lnTo>
                    <a:pt x="828" y="991"/>
                  </a:lnTo>
                  <a:lnTo>
                    <a:pt x="828" y="985"/>
                  </a:lnTo>
                  <a:lnTo>
                    <a:pt x="834" y="985"/>
                  </a:lnTo>
                  <a:lnTo>
                    <a:pt x="834" y="978"/>
                  </a:lnTo>
                  <a:lnTo>
                    <a:pt x="834" y="985"/>
                  </a:lnTo>
                  <a:lnTo>
                    <a:pt x="828" y="985"/>
                  </a:lnTo>
                  <a:lnTo>
                    <a:pt x="828" y="978"/>
                  </a:lnTo>
                  <a:lnTo>
                    <a:pt x="828" y="985"/>
                  </a:lnTo>
                  <a:lnTo>
                    <a:pt x="821" y="978"/>
                  </a:lnTo>
                  <a:lnTo>
                    <a:pt x="821" y="972"/>
                  </a:lnTo>
                  <a:lnTo>
                    <a:pt x="821" y="978"/>
                  </a:lnTo>
                  <a:lnTo>
                    <a:pt x="828" y="978"/>
                  </a:lnTo>
                  <a:lnTo>
                    <a:pt x="828" y="972"/>
                  </a:lnTo>
                  <a:lnTo>
                    <a:pt x="821" y="972"/>
                  </a:lnTo>
                  <a:lnTo>
                    <a:pt x="821" y="965"/>
                  </a:lnTo>
                  <a:lnTo>
                    <a:pt x="828" y="965"/>
                  </a:lnTo>
                  <a:lnTo>
                    <a:pt x="821" y="965"/>
                  </a:lnTo>
                  <a:lnTo>
                    <a:pt x="821" y="959"/>
                  </a:lnTo>
                  <a:lnTo>
                    <a:pt x="821" y="952"/>
                  </a:lnTo>
                  <a:lnTo>
                    <a:pt x="815" y="946"/>
                  </a:lnTo>
                  <a:lnTo>
                    <a:pt x="815" y="939"/>
                  </a:lnTo>
                  <a:lnTo>
                    <a:pt x="815" y="933"/>
                  </a:lnTo>
                  <a:lnTo>
                    <a:pt x="815" y="939"/>
                  </a:lnTo>
                  <a:lnTo>
                    <a:pt x="821" y="939"/>
                  </a:lnTo>
                  <a:lnTo>
                    <a:pt x="828" y="939"/>
                  </a:lnTo>
                  <a:lnTo>
                    <a:pt x="834" y="939"/>
                  </a:lnTo>
                  <a:lnTo>
                    <a:pt x="841" y="939"/>
                  </a:lnTo>
                  <a:lnTo>
                    <a:pt x="841" y="946"/>
                  </a:lnTo>
                  <a:lnTo>
                    <a:pt x="847" y="946"/>
                  </a:lnTo>
                  <a:lnTo>
                    <a:pt x="841" y="952"/>
                  </a:lnTo>
                  <a:lnTo>
                    <a:pt x="841" y="946"/>
                  </a:lnTo>
                  <a:lnTo>
                    <a:pt x="841" y="952"/>
                  </a:lnTo>
                  <a:lnTo>
                    <a:pt x="841" y="959"/>
                  </a:lnTo>
                  <a:lnTo>
                    <a:pt x="834" y="959"/>
                  </a:lnTo>
                  <a:lnTo>
                    <a:pt x="841" y="959"/>
                  </a:lnTo>
                  <a:lnTo>
                    <a:pt x="841" y="952"/>
                  </a:lnTo>
                  <a:lnTo>
                    <a:pt x="847" y="946"/>
                  </a:lnTo>
                  <a:lnTo>
                    <a:pt x="847" y="952"/>
                  </a:lnTo>
                  <a:lnTo>
                    <a:pt x="847" y="959"/>
                  </a:lnTo>
                  <a:lnTo>
                    <a:pt x="841" y="959"/>
                  </a:lnTo>
                  <a:lnTo>
                    <a:pt x="841" y="965"/>
                  </a:lnTo>
                  <a:lnTo>
                    <a:pt x="841" y="959"/>
                  </a:lnTo>
                  <a:lnTo>
                    <a:pt x="841" y="965"/>
                  </a:lnTo>
                  <a:lnTo>
                    <a:pt x="847" y="965"/>
                  </a:lnTo>
                  <a:lnTo>
                    <a:pt x="847" y="959"/>
                  </a:lnTo>
                  <a:lnTo>
                    <a:pt x="847" y="952"/>
                  </a:lnTo>
                  <a:lnTo>
                    <a:pt x="847" y="946"/>
                  </a:lnTo>
                  <a:lnTo>
                    <a:pt x="847" y="939"/>
                  </a:lnTo>
                  <a:lnTo>
                    <a:pt x="847" y="933"/>
                  </a:lnTo>
                  <a:lnTo>
                    <a:pt x="841" y="933"/>
                  </a:lnTo>
                  <a:lnTo>
                    <a:pt x="847" y="933"/>
                  </a:lnTo>
                  <a:lnTo>
                    <a:pt x="847" y="926"/>
                  </a:lnTo>
                  <a:lnTo>
                    <a:pt x="841" y="926"/>
                  </a:lnTo>
                  <a:lnTo>
                    <a:pt x="841" y="920"/>
                  </a:lnTo>
                  <a:lnTo>
                    <a:pt x="834" y="920"/>
                  </a:lnTo>
                  <a:lnTo>
                    <a:pt x="834" y="913"/>
                  </a:lnTo>
                  <a:lnTo>
                    <a:pt x="841" y="913"/>
                  </a:lnTo>
                  <a:lnTo>
                    <a:pt x="834" y="913"/>
                  </a:lnTo>
                  <a:lnTo>
                    <a:pt x="834" y="907"/>
                  </a:lnTo>
                  <a:lnTo>
                    <a:pt x="834" y="913"/>
                  </a:lnTo>
                  <a:lnTo>
                    <a:pt x="828" y="913"/>
                  </a:lnTo>
                  <a:lnTo>
                    <a:pt x="821" y="913"/>
                  </a:lnTo>
                  <a:lnTo>
                    <a:pt x="821" y="907"/>
                  </a:lnTo>
                  <a:lnTo>
                    <a:pt x="828" y="907"/>
                  </a:lnTo>
                  <a:lnTo>
                    <a:pt x="828" y="913"/>
                  </a:lnTo>
                  <a:lnTo>
                    <a:pt x="828" y="907"/>
                  </a:lnTo>
                  <a:lnTo>
                    <a:pt x="834" y="907"/>
                  </a:lnTo>
                  <a:lnTo>
                    <a:pt x="828" y="907"/>
                  </a:lnTo>
                  <a:lnTo>
                    <a:pt x="828" y="900"/>
                  </a:lnTo>
                  <a:lnTo>
                    <a:pt x="828" y="893"/>
                  </a:lnTo>
                  <a:lnTo>
                    <a:pt x="821" y="893"/>
                  </a:lnTo>
                  <a:lnTo>
                    <a:pt x="828" y="893"/>
                  </a:lnTo>
                  <a:lnTo>
                    <a:pt x="828" y="900"/>
                  </a:lnTo>
                  <a:lnTo>
                    <a:pt x="821" y="900"/>
                  </a:lnTo>
                  <a:lnTo>
                    <a:pt x="828" y="900"/>
                  </a:lnTo>
                  <a:lnTo>
                    <a:pt x="828" y="907"/>
                  </a:lnTo>
                  <a:lnTo>
                    <a:pt x="821" y="907"/>
                  </a:lnTo>
                  <a:lnTo>
                    <a:pt x="821" y="900"/>
                  </a:lnTo>
                  <a:lnTo>
                    <a:pt x="821" y="907"/>
                  </a:lnTo>
                  <a:lnTo>
                    <a:pt x="815" y="907"/>
                  </a:lnTo>
                  <a:lnTo>
                    <a:pt x="815" y="900"/>
                  </a:lnTo>
                  <a:lnTo>
                    <a:pt x="815" y="893"/>
                  </a:lnTo>
                  <a:lnTo>
                    <a:pt x="815" y="887"/>
                  </a:lnTo>
                  <a:lnTo>
                    <a:pt x="821" y="887"/>
                  </a:lnTo>
                  <a:lnTo>
                    <a:pt x="815" y="887"/>
                  </a:lnTo>
                  <a:lnTo>
                    <a:pt x="815" y="893"/>
                  </a:lnTo>
                  <a:lnTo>
                    <a:pt x="808" y="893"/>
                  </a:lnTo>
                  <a:lnTo>
                    <a:pt x="808" y="887"/>
                  </a:lnTo>
                  <a:lnTo>
                    <a:pt x="808" y="880"/>
                  </a:lnTo>
                  <a:lnTo>
                    <a:pt x="815" y="880"/>
                  </a:lnTo>
                  <a:lnTo>
                    <a:pt x="808" y="880"/>
                  </a:lnTo>
                  <a:lnTo>
                    <a:pt x="808" y="887"/>
                  </a:lnTo>
                  <a:lnTo>
                    <a:pt x="808" y="893"/>
                  </a:lnTo>
                  <a:lnTo>
                    <a:pt x="808" y="887"/>
                  </a:lnTo>
                  <a:lnTo>
                    <a:pt x="802" y="887"/>
                  </a:lnTo>
                  <a:lnTo>
                    <a:pt x="802" y="880"/>
                  </a:lnTo>
                  <a:lnTo>
                    <a:pt x="802" y="887"/>
                  </a:lnTo>
                  <a:lnTo>
                    <a:pt x="795" y="887"/>
                  </a:lnTo>
                  <a:lnTo>
                    <a:pt x="789" y="887"/>
                  </a:lnTo>
                  <a:lnTo>
                    <a:pt x="795" y="887"/>
                  </a:lnTo>
                  <a:lnTo>
                    <a:pt x="802" y="887"/>
                  </a:lnTo>
                  <a:lnTo>
                    <a:pt x="802" y="880"/>
                  </a:lnTo>
                  <a:lnTo>
                    <a:pt x="802" y="874"/>
                  </a:lnTo>
                  <a:lnTo>
                    <a:pt x="802" y="880"/>
                  </a:lnTo>
                  <a:lnTo>
                    <a:pt x="795" y="880"/>
                  </a:lnTo>
                  <a:lnTo>
                    <a:pt x="795" y="887"/>
                  </a:lnTo>
                  <a:lnTo>
                    <a:pt x="789" y="887"/>
                  </a:lnTo>
                  <a:lnTo>
                    <a:pt x="795" y="880"/>
                  </a:lnTo>
                  <a:lnTo>
                    <a:pt x="789" y="880"/>
                  </a:lnTo>
                  <a:lnTo>
                    <a:pt x="782" y="880"/>
                  </a:lnTo>
                  <a:lnTo>
                    <a:pt x="789" y="880"/>
                  </a:lnTo>
                  <a:lnTo>
                    <a:pt x="782" y="880"/>
                  </a:lnTo>
                  <a:lnTo>
                    <a:pt x="776" y="880"/>
                  </a:lnTo>
                  <a:lnTo>
                    <a:pt x="782" y="880"/>
                  </a:lnTo>
                  <a:lnTo>
                    <a:pt x="776" y="880"/>
                  </a:lnTo>
                  <a:lnTo>
                    <a:pt x="769" y="880"/>
                  </a:lnTo>
                  <a:lnTo>
                    <a:pt x="769" y="874"/>
                  </a:lnTo>
                  <a:lnTo>
                    <a:pt x="776" y="874"/>
                  </a:lnTo>
                  <a:lnTo>
                    <a:pt x="782" y="874"/>
                  </a:lnTo>
                  <a:lnTo>
                    <a:pt x="776" y="874"/>
                  </a:lnTo>
                  <a:lnTo>
                    <a:pt x="769" y="874"/>
                  </a:lnTo>
                  <a:lnTo>
                    <a:pt x="769" y="867"/>
                  </a:lnTo>
                  <a:lnTo>
                    <a:pt x="776" y="874"/>
                  </a:lnTo>
                  <a:lnTo>
                    <a:pt x="776" y="867"/>
                  </a:lnTo>
                  <a:lnTo>
                    <a:pt x="769" y="867"/>
                  </a:lnTo>
                  <a:lnTo>
                    <a:pt x="769" y="861"/>
                  </a:lnTo>
                  <a:lnTo>
                    <a:pt x="776" y="861"/>
                  </a:lnTo>
                  <a:lnTo>
                    <a:pt x="782" y="861"/>
                  </a:lnTo>
                  <a:lnTo>
                    <a:pt x="776" y="861"/>
                  </a:lnTo>
                  <a:lnTo>
                    <a:pt x="769" y="861"/>
                  </a:lnTo>
                  <a:lnTo>
                    <a:pt x="776" y="861"/>
                  </a:lnTo>
                  <a:lnTo>
                    <a:pt x="769" y="861"/>
                  </a:lnTo>
                  <a:lnTo>
                    <a:pt x="769" y="867"/>
                  </a:lnTo>
                  <a:lnTo>
                    <a:pt x="763" y="861"/>
                  </a:lnTo>
                  <a:lnTo>
                    <a:pt x="763" y="854"/>
                  </a:lnTo>
                  <a:lnTo>
                    <a:pt x="769" y="854"/>
                  </a:lnTo>
                  <a:lnTo>
                    <a:pt x="769" y="848"/>
                  </a:lnTo>
                  <a:lnTo>
                    <a:pt x="776" y="848"/>
                  </a:lnTo>
                  <a:lnTo>
                    <a:pt x="782" y="848"/>
                  </a:lnTo>
                  <a:lnTo>
                    <a:pt x="782" y="854"/>
                  </a:lnTo>
                  <a:lnTo>
                    <a:pt x="782" y="848"/>
                  </a:lnTo>
                  <a:lnTo>
                    <a:pt x="776" y="848"/>
                  </a:lnTo>
                  <a:lnTo>
                    <a:pt x="776" y="841"/>
                  </a:lnTo>
                  <a:lnTo>
                    <a:pt x="782" y="841"/>
                  </a:lnTo>
                  <a:lnTo>
                    <a:pt x="782" y="835"/>
                  </a:lnTo>
                  <a:lnTo>
                    <a:pt x="776" y="835"/>
                  </a:lnTo>
                  <a:lnTo>
                    <a:pt x="782" y="841"/>
                  </a:lnTo>
                  <a:lnTo>
                    <a:pt x="776" y="841"/>
                  </a:lnTo>
                  <a:lnTo>
                    <a:pt x="776" y="848"/>
                  </a:lnTo>
                  <a:lnTo>
                    <a:pt x="769" y="848"/>
                  </a:lnTo>
                  <a:lnTo>
                    <a:pt x="763" y="848"/>
                  </a:lnTo>
                  <a:lnTo>
                    <a:pt x="763" y="841"/>
                  </a:lnTo>
                  <a:lnTo>
                    <a:pt x="763" y="848"/>
                  </a:lnTo>
                  <a:lnTo>
                    <a:pt x="763" y="841"/>
                  </a:lnTo>
                  <a:lnTo>
                    <a:pt x="763" y="848"/>
                  </a:lnTo>
                  <a:lnTo>
                    <a:pt x="756" y="848"/>
                  </a:lnTo>
                  <a:lnTo>
                    <a:pt x="763" y="848"/>
                  </a:lnTo>
                  <a:lnTo>
                    <a:pt x="763" y="841"/>
                  </a:lnTo>
                  <a:lnTo>
                    <a:pt x="763" y="835"/>
                  </a:lnTo>
                  <a:lnTo>
                    <a:pt x="756" y="835"/>
                  </a:lnTo>
                  <a:lnTo>
                    <a:pt x="756" y="828"/>
                  </a:lnTo>
                  <a:lnTo>
                    <a:pt x="750" y="828"/>
                  </a:lnTo>
                  <a:lnTo>
                    <a:pt x="750" y="822"/>
                  </a:lnTo>
                  <a:lnTo>
                    <a:pt x="756" y="822"/>
                  </a:lnTo>
                  <a:lnTo>
                    <a:pt x="763" y="822"/>
                  </a:lnTo>
                  <a:lnTo>
                    <a:pt x="763" y="828"/>
                  </a:lnTo>
                  <a:lnTo>
                    <a:pt x="763" y="822"/>
                  </a:lnTo>
                  <a:lnTo>
                    <a:pt x="756" y="822"/>
                  </a:lnTo>
                  <a:lnTo>
                    <a:pt x="750" y="815"/>
                  </a:lnTo>
                  <a:lnTo>
                    <a:pt x="756" y="815"/>
                  </a:lnTo>
                  <a:lnTo>
                    <a:pt x="756" y="809"/>
                  </a:lnTo>
                  <a:lnTo>
                    <a:pt x="750" y="809"/>
                  </a:lnTo>
                  <a:lnTo>
                    <a:pt x="750" y="815"/>
                  </a:lnTo>
                  <a:lnTo>
                    <a:pt x="743" y="815"/>
                  </a:lnTo>
                  <a:lnTo>
                    <a:pt x="743" y="822"/>
                  </a:lnTo>
                  <a:lnTo>
                    <a:pt x="736" y="815"/>
                  </a:lnTo>
                  <a:lnTo>
                    <a:pt x="730" y="809"/>
                  </a:lnTo>
                  <a:lnTo>
                    <a:pt x="730" y="802"/>
                  </a:lnTo>
                  <a:lnTo>
                    <a:pt x="736" y="802"/>
                  </a:lnTo>
                  <a:lnTo>
                    <a:pt x="743" y="802"/>
                  </a:lnTo>
                  <a:lnTo>
                    <a:pt x="736" y="802"/>
                  </a:lnTo>
                  <a:lnTo>
                    <a:pt x="730" y="802"/>
                  </a:lnTo>
                  <a:lnTo>
                    <a:pt x="723" y="802"/>
                  </a:lnTo>
                  <a:lnTo>
                    <a:pt x="723" y="796"/>
                  </a:lnTo>
                  <a:lnTo>
                    <a:pt x="730" y="796"/>
                  </a:lnTo>
                  <a:lnTo>
                    <a:pt x="730" y="802"/>
                  </a:lnTo>
                  <a:lnTo>
                    <a:pt x="736" y="802"/>
                  </a:lnTo>
                  <a:lnTo>
                    <a:pt x="730" y="802"/>
                  </a:lnTo>
                  <a:lnTo>
                    <a:pt x="730" y="796"/>
                  </a:lnTo>
                  <a:lnTo>
                    <a:pt x="730" y="789"/>
                  </a:lnTo>
                  <a:lnTo>
                    <a:pt x="730" y="796"/>
                  </a:lnTo>
                  <a:lnTo>
                    <a:pt x="736" y="796"/>
                  </a:lnTo>
                  <a:lnTo>
                    <a:pt x="730" y="796"/>
                  </a:lnTo>
                  <a:lnTo>
                    <a:pt x="730" y="789"/>
                  </a:lnTo>
                  <a:lnTo>
                    <a:pt x="736" y="789"/>
                  </a:lnTo>
                  <a:lnTo>
                    <a:pt x="736" y="783"/>
                  </a:lnTo>
                  <a:lnTo>
                    <a:pt x="736" y="776"/>
                  </a:lnTo>
                  <a:lnTo>
                    <a:pt x="743" y="776"/>
                  </a:lnTo>
                  <a:lnTo>
                    <a:pt x="736" y="776"/>
                  </a:lnTo>
                  <a:lnTo>
                    <a:pt x="736" y="770"/>
                  </a:lnTo>
                  <a:lnTo>
                    <a:pt x="736" y="776"/>
                  </a:lnTo>
                  <a:lnTo>
                    <a:pt x="736" y="783"/>
                  </a:lnTo>
                  <a:lnTo>
                    <a:pt x="730" y="783"/>
                  </a:lnTo>
                  <a:lnTo>
                    <a:pt x="736" y="776"/>
                  </a:lnTo>
                  <a:lnTo>
                    <a:pt x="730" y="776"/>
                  </a:lnTo>
                  <a:lnTo>
                    <a:pt x="730" y="770"/>
                  </a:lnTo>
                  <a:lnTo>
                    <a:pt x="730" y="763"/>
                  </a:lnTo>
                  <a:lnTo>
                    <a:pt x="736" y="763"/>
                  </a:lnTo>
                  <a:lnTo>
                    <a:pt x="730" y="763"/>
                  </a:lnTo>
                  <a:lnTo>
                    <a:pt x="730" y="770"/>
                  </a:lnTo>
                  <a:lnTo>
                    <a:pt x="730" y="776"/>
                  </a:lnTo>
                  <a:lnTo>
                    <a:pt x="730" y="783"/>
                  </a:lnTo>
                  <a:lnTo>
                    <a:pt x="730" y="789"/>
                  </a:lnTo>
                  <a:lnTo>
                    <a:pt x="723" y="789"/>
                  </a:lnTo>
                  <a:lnTo>
                    <a:pt x="717" y="789"/>
                  </a:lnTo>
                  <a:lnTo>
                    <a:pt x="717" y="783"/>
                  </a:lnTo>
                  <a:lnTo>
                    <a:pt x="723" y="783"/>
                  </a:lnTo>
                  <a:lnTo>
                    <a:pt x="723" y="776"/>
                  </a:lnTo>
                  <a:lnTo>
                    <a:pt x="723" y="783"/>
                  </a:lnTo>
                  <a:lnTo>
                    <a:pt x="717" y="783"/>
                  </a:lnTo>
                  <a:lnTo>
                    <a:pt x="717" y="776"/>
                  </a:lnTo>
                  <a:lnTo>
                    <a:pt x="723" y="776"/>
                  </a:lnTo>
                  <a:lnTo>
                    <a:pt x="717" y="776"/>
                  </a:lnTo>
                  <a:lnTo>
                    <a:pt x="717" y="770"/>
                  </a:lnTo>
                  <a:lnTo>
                    <a:pt x="717" y="763"/>
                  </a:lnTo>
                  <a:lnTo>
                    <a:pt x="717" y="756"/>
                  </a:lnTo>
                  <a:lnTo>
                    <a:pt x="717" y="763"/>
                  </a:lnTo>
                  <a:lnTo>
                    <a:pt x="710" y="763"/>
                  </a:lnTo>
                  <a:lnTo>
                    <a:pt x="704" y="763"/>
                  </a:lnTo>
                  <a:lnTo>
                    <a:pt x="704" y="770"/>
                  </a:lnTo>
                  <a:lnTo>
                    <a:pt x="704" y="776"/>
                  </a:lnTo>
                  <a:lnTo>
                    <a:pt x="704" y="770"/>
                  </a:lnTo>
                  <a:lnTo>
                    <a:pt x="697" y="770"/>
                  </a:lnTo>
                  <a:lnTo>
                    <a:pt x="704" y="770"/>
                  </a:lnTo>
                  <a:lnTo>
                    <a:pt x="704" y="763"/>
                  </a:lnTo>
                  <a:lnTo>
                    <a:pt x="704" y="756"/>
                  </a:lnTo>
                  <a:lnTo>
                    <a:pt x="704" y="750"/>
                  </a:lnTo>
                  <a:lnTo>
                    <a:pt x="697" y="750"/>
                  </a:lnTo>
                  <a:lnTo>
                    <a:pt x="697" y="743"/>
                  </a:lnTo>
                  <a:lnTo>
                    <a:pt x="691" y="743"/>
                  </a:lnTo>
                  <a:lnTo>
                    <a:pt x="691" y="737"/>
                  </a:lnTo>
                  <a:lnTo>
                    <a:pt x="684" y="737"/>
                  </a:lnTo>
                  <a:lnTo>
                    <a:pt x="678" y="737"/>
                  </a:lnTo>
                  <a:lnTo>
                    <a:pt x="678" y="730"/>
                  </a:lnTo>
                  <a:lnTo>
                    <a:pt x="684" y="730"/>
                  </a:lnTo>
                  <a:lnTo>
                    <a:pt x="678" y="730"/>
                  </a:lnTo>
                  <a:lnTo>
                    <a:pt x="678" y="724"/>
                  </a:lnTo>
                  <a:lnTo>
                    <a:pt x="684" y="724"/>
                  </a:lnTo>
                  <a:lnTo>
                    <a:pt x="678" y="724"/>
                  </a:lnTo>
                  <a:lnTo>
                    <a:pt x="684" y="724"/>
                  </a:lnTo>
                  <a:lnTo>
                    <a:pt x="678" y="724"/>
                  </a:lnTo>
                  <a:lnTo>
                    <a:pt x="678" y="717"/>
                  </a:lnTo>
                  <a:lnTo>
                    <a:pt x="684" y="717"/>
                  </a:lnTo>
                  <a:lnTo>
                    <a:pt x="678" y="717"/>
                  </a:lnTo>
                  <a:lnTo>
                    <a:pt x="678" y="711"/>
                  </a:lnTo>
                  <a:lnTo>
                    <a:pt x="678" y="717"/>
                  </a:lnTo>
                  <a:lnTo>
                    <a:pt x="671" y="717"/>
                  </a:lnTo>
                  <a:lnTo>
                    <a:pt x="671" y="711"/>
                  </a:lnTo>
                  <a:lnTo>
                    <a:pt x="671" y="704"/>
                  </a:lnTo>
                  <a:lnTo>
                    <a:pt x="678" y="704"/>
                  </a:lnTo>
                  <a:lnTo>
                    <a:pt x="671" y="704"/>
                  </a:lnTo>
                  <a:lnTo>
                    <a:pt x="671" y="711"/>
                  </a:lnTo>
                  <a:lnTo>
                    <a:pt x="665" y="711"/>
                  </a:lnTo>
                  <a:lnTo>
                    <a:pt x="665" y="704"/>
                  </a:lnTo>
                  <a:lnTo>
                    <a:pt x="658" y="704"/>
                  </a:lnTo>
                  <a:lnTo>
                    <a:pt x="658" y="698"/>
                  </a:lnTo>
                  <a:lnTo>
                    <a:pt x="652" y="691"/>
                  </a:lnTo>
                  <a:lnTo>
                    <a:pt x="658" y="691"/>
                  </a:lnTo>
                  <a:lnTo>
                    <a:pt x="652" y="685"/>
                  </a:lnTo>
                  <a:lnTo>
                    <a:pt x="652" y="678"/>
                  </a:lnTo>
                  <a:lnTo>
                    <a:pt x="652" y="685"/>
                  </a:lnTo>
                  <a:lnTo>
                    <a:pt x="652" y="691"/>
                  </a:lnTo>
                  <a:lnTo>
                    <a:pt x="652" y="685"/>
                  </a:lnTo>
                  <a:lnTo>
                    <a:pt x="652" y="691"/>
                  </a:lnTo>
                  <a:lnTo>
                    <a:pt x="652" y="698"/>
                  </a:lnTo>
                  <a:lnTo>
                    <a:pt x="652" y="704"/>
                  </a:lnTo>
                  <a:lnTo>
                    <a:pt x="658" y="704"/>
                  </a:lnTo>
                  <a:lnTo>
                    <a:pt x="658" y="711"/>
                  </a:lnTo>
                  <a:lnTo>
                    <a:pt x="652" y="711"/>
                  </a:lnTo>
                  <a:lnTo>
                    <a:pt x="652" y="704"/>
                  </a:lnTo>
                  <a:lnTo>
                    <a:pt x="645" y="704"/>
                  </a:lnTo>
                  <a:lnTo>
                    <a:pt x="645" y="698"/>
                  </a:lnTo>
                  <a:lnTo>
                    <a:pt x="639" y="698"/>
                  </a:lnTo>
                  <a:lnTo>
                    <a:pt x="645" y="691"/>
                  </a:lnTo>
                  <a:lnTo>
                    <a:pt x="639" y="691"/>
                  </a:lnTo>
                  <a:lnTo>
                    <a:pt x="639" y="698"/>
                  </a:lnTo>
                  <a:lnTo>
                    <a:pt x="632" y="698"/>
                  </a:lnTo>
                  <a:lnTo>
                    <a:pt x="632" y="691"/>
                  </a:lnTo>
                  <a:lnTo>
                    <a:pt x="626" y="691"/>
                  </a:lnTo>
                  <a:lnTo>
                    <a:pt x="626" y="698"/>
                  </a:lnTo>
                  <a:lnTo>
                    <a:pt x="626" y="691"/>
                  </a:lnTo>
                  <a:lnTo>
                    <a:pt x="632" y="691"/>
                  </a:lnTo>
                  <a:lnTo>
                    <a:pt x="632" y="698"/>
                  </a:lnTo>
                  <a:lnTo>
                    <a:pt x="639" y="698"/>
                  </a:lnTo>
                  <a:lnTo>
                    <a:pt x="632" y="698"/>
                  </a:lnTo>
                  <a:lnTo>
                    <a:pt x="639" y="698"/>
                  </a:lnTo>
                  <a:lnTo>
                    <a:pt x="639" y="704"/>
                  </a:lnTo>
                  <a:lnTo>
                    <a:pt x="632" y="704"/>
                  </a:lnTo>
                  <a:lnTo>
                    <a:pt x="639" y="704"/>
                  </a:lnTo>
                  <a:lnTo>
                    <a:pt x="632" y="704"/>
                  </a:lnTo>
                  <a:lnTo>
                    <a:pt x="632" y="711"/>
                  </a:lnTo>
                  <a:lnTo>
                    <a:pt x="632" y="704"/>
                  </a:lnTo>
                  <a:lnTo>
                    <a:pt x="626" y="704"/>
                  </a:lnTo>
                  <a:lnTo>
                    <a:pt x="619" y="704"/>
                  </a:lnTo>
                  <a:lnTo>
                    <a:pt x="619" y="698"/>
                  </a:lnTo>
                  <a:lnTo>
                    <a:pt x="613" y="698"/>
                  </a:lnTo>
                  <a:lnTo>
                    <a:pt x="613" y="691"/>
                  </a:lnTo>
                  <a:lnTo>
                    <a:pt x="606" y="691"/>
                  </a:lnTo>
                  <a:lnTo>
                    <a:pt x="606" y="685"/>
                  </a:lnTo>
                  <a:lnTo>
                    <a:pt x="600" y="685"/>
                  </a:lnTo>
                  <a:lnTo>
                    <a:pt x="606" y="685"/>
                  </a:lnTo>
                  <a:lnTo>
                    <a:pt x="600" y="685"/>
                  </a:lnTo>
                  <a:lnTo>
                    <a:pt x="593" y="685"/>
                  </a:lnTo>
                  <a:lnTo>
                    <a:pt x="593" y="678"/>
                  </a:lnTo>
                  <a:lnTo>
                    <a:pt x="593" y="685"/>
                  </a:lnTo>
                  <a:lnTo>
                    <a:pt x="593" y="678"/>
                  </a:lnTo>
                  <a:lnTo>
                    <a:pt x="587" y="678"/>
                  </a:lnTo>
                  <a:lnTo>
                    <a:pt x="593" y="678"/>
                  </a:lnTo>
                  <a:lnTo>
                    <a:pt x="587" y="678"/>
                  </a:lnTo>
                  <a:lnTo>
                    <a:pt x="587" y="672"/>
                  </a:lnTo>
                  <a:lnTo>
                    <a:pt x="587" y="665"/>
                  </a:lnTo>
                  <a:lnTo>
                    <a:pt x="593" y="665"/>
                  </a:lnTo>
                  <a:lnTo>
                    <a:pt x="593" y="672"/>
                  </a:lnTo>
                  <a:lnTo>
                    <a:pt x="593" y="678"/>
                  </a:lnTo>
                  <a:lnTo>
                    <a:pt x="593" y="672"/>
                  </a:lnTo>
                  <a:lnTo>
                    <a:pt x="600" y="672"/>
                  </a:lnTo>
                  <a:lnTo>
                    <a:pt x="593" y="672"/>
                  </a:lnTo>
                  <a:lnTo>
                    <a:pt x="593" y="665"/>
                  </a:lnTo>
                  <a:lnTo>
                    <a:pt x="587" y="665"/>
                  </a:lnTo>
                  <a:lnTo>
                    <a:pt x="587" y="672"/>
                  </a:lnTo>
                  <a:lnTo>
                    <a:pt x="580" y="672"/>
                  </a:lnTo>
                  <a:lnTo>
                    <a:pt x="574" y="672"/>
                  </a:lnTo>
                  <a:lnTo>
                    <a:pt x="567" y="672"/>
                  </a:lnTo>
                  <a:lnTo>
                    <a:pt x="560" y="672"/>
                  </a:lnTo>
                  <a:lnTo>
                    <a:pt x="560" y="665"/>
                  </a:lnTo>
                  <a:lnTo>
                    <a:pt x="554" y="665"/>
                  </a:lnTo>
                  <a:lnTo>
                    <a:pt x="547" y="665"/>
                  </a:lnTo>
                  <a:lnTo>
                    <a:pt x="541" y="665"/>
                  </a:lnTo>
                  <a:lnTo>
                    <a:pt x="534" y="665"/>
                  </a:lnTo>
                  <a:lnTo>
                    <a:pt x="528" y="665"/>
                  </a:lnTo>
                  <a:lnTo>
                    <a:pt x="521" y="665"/>
                  </a:lnTo>
                  <a:lnTo>
                    <a:pt x="515" y="665"/>
                  </a:lnTo>
                  <a:lnTo>
                    <a:pt x="515" y="659"/>
                  </a:lnTo>
                  <a:lnTo>
                    <a:pt x="508" y="659"/>
                  </a:lnTo>
                  <a:lnTo>
                    <a:pt x="508" y="652"/>
                  </a:lnTo>
                  <a:lnTo>
                    <a:pt x="508" y="646"/>
                  </a:lnTo>
                  <a:lnTo>
                    <a:pt x="508" y="652"/>
                  </a:lnTo>
                  <a:lnTo>
                    <a:pt x="502" y="659"/>
                  </a:lnTo>
                  <a:lnTo>
                    <a:pt x="495" y="659"/>
                  </a:lnTo>
                  <a:lnTo>
                    <a:pt x="495" y="652"/>
                  </a:lnTo>
                  <a:lnTo>
                    <a:pt x="489" y="652"/>
                  </a:lnTo>
                  <a:lnTo>
                    <a:pt x="489" y="646"/>
                  </a:lnTo>
                  <a:lnTo>
                    <a:pt x="482" y="652"/>
                  </a:lnTo>
                  <a:lnTo>
                    <a:pt x="482" y="646"/>
                  </a:lnTo>
                  <a:lnTo>
                    <a:pt x="489" y="646"/>
                  </a:lnTo>
                  <a:lnTo>
                    <a:pt x="482" y="646"/>
                  </a:lnTo>
                  <a:lnTo>
                    <a:pt x="476" y="646"/>
                  </a:lnTo>
                  <a:lnTo>
                    <a:pt x="482" y="639"/>
                  </a:lnTo>
                  <a:lnTo>
                    <a:pt x="489" y="639"/>
                  </a:lnTo>
                  <a:lnTo>
                    <a:pt x="482" y="639"/>
                  </a:lnTo>
                  <a:lnTo>
                    <a:pt x="476" y="639"/>
                  </a:lnTo>
                  <a:lnTo>
                    <a:pt x="476" y="646"/>
                  </a:lnTo>
                  <a:lnTo>
                    <a:pt x="476" y="639"/>
                  </a:lnTo>
                  <a:lnTo>
                    <a:pt x="469" y="639"/>
                  </a:lnTo>
                  <a:lnTo>
                    <a:pt x="469" y="646"/>
                  </a:lnTo>
                  <a:lnTo>
                    <a:pt x="469" y="639"/>
                  </a:lnTo>
                  <a:lnTo>
                    <a:pt x="463" y="646"/>
                  </a:lnTo>
                  <a:lnTo>
                    <a:pt x="456" y="646"/>
                  </a:lnTo>
                  <a:lnTo>
                    <a:pt x="463" y="639"/>
                  </a:lnTo>
                  <a:lnTo>
                    <a:pt x="463" y="633"/>
                  </a:lnTo>
                  <a:lnTo>
                    <a:pt x="463" y="639"/>
                  </a:lnTo>
                  <a:lnTo>
                    <a:pt x="456" y="639"/>
                  </a:lnTo>
                  <a:lnTo>
                    <a:pt x="450" y="639"/>
                  </a:lnTo>
                  <a:lnTo>
                    <a:pt x="456" y="639"/>
                  </a:lnTo>
                  <a:lnTo>
                    <a:pt x="456" y="646"/>
                  </a:lnTo>
                  <a:lnTo>
                    <a:pt x="450" y="646"/>
                  </a:lnTo>
                  <a:lnTo>
                    <a:pt x="450" y="652"/>
                  </a:lnTo>
                  <a:lnTo>
                    <a:pt x="450" y="646"/>
                  </a:lnTo>
                  <a:lnTo>
                    <a:pt x="456" y="646"/>
                  </a:lnTo>
                  <a:lnTo>
                    <a:pt x="456" y="652"/>
                  </a:lnTo>
                  <a:lnTo>
                    <a:pt x="450" y="652"/>
                  </a:lnTo>
                  <a:lnTo>
                    <a:pt x="456" y="652"/>
                  </a:lnTo>
                  <a:lnTo>
                    <a:pt x="463" y="652"/>
                  </a:lnTo>
                  <a:lnTo>
                    <a:pt x="463" y="659"/>
                  </a:lnTo>
                  <a:lnTo>
                    <a:pt x="456" y="659"/>
                  </a:lnTo>
                  <a:lnTo>
                    <a:pt x="456" y="665"/>
                  </a:lnTo>
                  <a:lnTo>
                    <a:pt x="450" y="665"/>
                  </a:lnTo>
                  <a:lnTo>
                    <a:pt x="443" y="665"/>
                  </a:lnTo>
                  <a:lnTo>
                    <a:pt x="443" y="672"/>
                  </a:lnTo>
                  <a:lnTo>
                    <a:pt x="437" y="665"/>
                  </a:lnTo>
                  <a:lnTo>
                    <a:pt x="437" y="672"/>
                  </a:lnTo>
                  <a:lnTo>
                    <a:pt x="437" y="665"/>
                  </a:lnTo>
                  <a:lnTo>
                    <a:pt x="430" y="665"/>
                  </a:lnTo>
                  <a:lnTo>
                    <a:pt x="430" y="672"/>
                  </a:lnTo>
                  <a:lnTo>
                    <a:pt x="430" y="678"/>
                  </a:lnTo>
                  <a:lnTo>
                    <a:pt x="424" y="678"/>
                  </a:lnTo>
                  <a:lnTo>
                    <a:pt x="424" y="672"/>
                  </a:lnTo>
                  <a:lnTo>
                    <a:pt x="424" y="678"/>
                  </a:lnTo>
                  <a:lnTo>
                    <a:pt x="417" y="678"/>
                  </a:lnTo>
                  <a:lnTo>
                    <a:pt x="417" y="685"/>
                  </a:lnTo>
                  <a:lnTo>
                    <a:pt x="411" y="685"/>
                  </a:lnTo>
                  <a:lnTo>
                    <a:pt x="404" y="685"/>
                  </a:lnTo>
                  <a:lnTo>
                    <a:pt x="398" y="685"/>
                  </a:lnTo>
                  <a:lnTo>
                    <a:pt x="398" y="678"/>
                  </a:lnTo>
                  <a:lnTo>
                    <a:pt x="404" y="678"/>
                  </a:lnTo>
                  <a:lnTo>
                    <a:pt x="411" y="678"/>
                  </a:lnTo>
                  <a:lnTo>
                    <a:pt x="417" y="672"/>
                  </a:lnTo>
                  <a:lnTo>
                    <a:pt x="411" y="672"/>
                  </a:lnTo>
                  <a:lnTo>
                    <a:pt x="404" y="678"/>
                  </a:lnTo>
                  <a:lnTo>
                    <a:pt x="404" y="672"/>
                  </a:lnTo>
                  <a:lnTo>
                    <a:pt x="398" y="672"/>
                  </a:lnTo>
                  <a:lnTo>
                    <a:pt x="404" y="665"/>
                  </a:lnTo>
                  <a:lnTo>
                    <a:pt x="404" y="659"/>
                  </a:lnTo>
                  <a:lnTo>
                    <a:pt x="411" y="659"/>
                  </a:lnTo>
                  <a:lnTo>
                    <a:pt x="411" y="652"/>
                  </a:lnTo>
                  <a:lnTo>
                    <a:pt x="411" y="646"/>
                  </a:lnTo>
                  <a:lnTo>
                    <a:pt x="417" y="646"/>
                  </a:lnTo>
                  <a:lnTo>
                    <a:pt x="424" y="639"/>
                  </a:lnTo>
                  <a:lnTo>
                    <a:pt x="424" y="646"/>
                  </a:lnTo>
                  <a:lnTo>
                    <a:pt x="430" y="646"/>
                  </a:lnTo>
                  <a:lnTo>
                    <a:pt x="430" y="639"/>
                  </a:lnTo>
                  <a:lnTo>
                    <a:pt x="430" y="646"/>
                  </a:lnTo>
                  <a:lnTo>
                    <a:pt x="437" y="646"/>
                  </a:lnTo>
                  <a:lnTo>
                    <a:pt x="443" y="646"/>
                  </a:lnTo>
                  <a:lnTo>
                    <a:pt x="437" y="646"/>
                  </a:lnTo>
                  <a:lnTo>
                    <a:pt x="437" y="639"/>
                  </a:lnTo>
                  <a:lnTo>
                    <a:pt x="430" y="639"/>
                  </a:lnTo>
                  <a:lnTo>
                    <a:pt x="430" y="633"/>
                  </a:lnTo>
                  <a:lnTo>
                    <a:pt x="437" y="633"/>
                  </a:lnTo>
                  <a:lnTo>
                    <a:pt x="443" y="633"/>
                  </a:lnTo>
                  <a:lnTo>
                    <a:pt x="437" y="626"/>
                  </a:lnTo>
                  <a:lnTo>
                    <a:pt x="437" y="633"/>
                  </a:lnTo>
                  <a:lnTo>
                    <a:pt x="430" y="633"/>
                  </a:lnTo>
                  <a:lnTo>
                    <a:pt x="424" y="633"/>
                  </a:lnTo>
                  <a:lnTo>
                    <a:pt x="417" y="633"/>
                  </a:lnTo>
                  <a:lnTo>
                    <a:pt x="417" y="639"/>
                  </a:lnTo>
                  <a:lnTo>
                    <a:pt x="411" y="639"/>
                  </a:lnTo>
                  <a:lnTo>
                    <a:pt x="404" y="639"/>
                  </a:lnTo>
                  <a:lnTo>
                    <a:pt x="404" y="646"/>
                  </a:lnTo>
                  <a:lnTo>
                    <a:pt x="398" y="646"/>
                  </a:lnTo>
                  <a:lnTo>
                    <a:pt x="398" y="652"/>
                  </a:lnTo>
                  <a:lnTo>
                    <a:pt x="391" y="652"/>
                  </a:lnTo>
                  <a:lnTo>
                    <a:pt x="391" y="659"/>
                  </a:lnTo>
                  <a:lnTo>
                    <a:pt x="384" y="659"/>
                  </a:lnTo>
                  <a:lnTo>
                    <a:pt x="391" y="665"/>
                  </a:lnTo>
                  <a:lnTo>
                    <a:pt x="384" y="672"/>
                  </a:lnTo>
                  <a:lnTo>
                    <a:pt x="378" y="672"/>
                  </a:lnTo>
                  <a:lnTo>
                    <a:pt x="384" y="672"/>
                  </a:lnTo>
                  <a:lnTo>
                    <a:pt x="378" y="672"/>
                  </a:lnTo>
                  <a:lnTo>
                    <a:pt x="378" y="678"/>
                  </a:lnTo>
                  <a:lnTo>
                    <a:pt x="378" y="672"/>
                  </a:lnTo>
                  <a:lnTo>
                    <a:pt x="371" y="678"/>
                  </a:lnTo>
                  <a:lnTo>
                    <a:pt x="365" y="678"/>
                  </a:lnTo>
                  <a:lnTo>
                    <a:pt x="365" y="685"/>
                  </a:lnTo>
                  <a:lnTo>
                    <a:pt x="371" y="685"/>
                  </a:lnTo>
                  <a:lnTo>
                    <a:pt x="365" y="685"/>
                  </a:lnTo>
                  <a:lnTo>
                    <a:pt x="365" y="691"/>
                  </a:lnTo>
                  <a:lnTo>
                    <a:pt x="371" y="691"/>
                  </a:lnTo>
                  <a:lnTo>
                    <a:pt x="378" y="691"/>
                  </a:lnTo>
                  <a:lnTo>
                    <a:pt x="378" y="698"/>
                  </a:lnTo>
                  <a:lnTo>
                    <a:pt x="371" y="698"/>
                  </a:lnTo>
                  <a:lnTo>
                    <a:pt x="371" y="704"/>
                  </a:lnTo>
                  <a:lnTo>
                    <a:pt x="365" y="704"/>
                  </a:lnTo>
                  <a:lnTo>
                    <a:pt x="371" y="704"/>
                  </a:lnTo>
                  <a:lnTo>
                    <a:pt x="365" y="704"/>
                  </a:lnTo>
                  <a:lnTo>
                    <a:pt x="365" y="711"/>
                  </a:lnTo>
                  <a:lnTo>
                    <a:pt x="365" y="704"/>
                  </a:lnTo>
                  <a:lnTo>
                    <a:pt x="365" y="711"/>
                  </a:lnTo>
                  <a:lnTo>
                    <a:pt x="358" y="711"/>
                  </a:lnTo>
                  <a:lnTo>
                    <a:pt x="358" y="717"/>
                  </a:lnTo>
                  <a:lnTo>
                    <a:pt x="358" y="711"/>
                  </a:lnTo>
                  <a:lnTo>
                    <a:pt x="352" y="711"/>
                  </a:lnTo>
                  <a:lnTo>
                    <a:pt x="352" y="717"/>
                  </a:lnTo>
                  <a:lnTo>
                    <a:pt x="345" y="724"/>
                  </a:lnTo>
                  <a:lnTo>
                    <a:pt x="345" y="717"/>
                  </a:lnTo>
                  <a:lnTo>
                    <a:pt x="345" y="724"/>
                  </a:lnTo>
                  <a:lnTo>
                    <a:pt x="339" y="724"/>
                  </a:lnTo>
                  <a:lnTo>
                    <a:pt x="339" y="730"/>
                  </a:lnTo>
                  <a:lnTo>
                    <a:pt x="332" y="724"/>
                  </a:lnTo>
                  <a:lnTo>
                    <a:pt x="332" y="730"/>
                  </a:lnTo>
                  <a:lnTo>
                    <a:pt x="332" y="737"/>
                  </a:lnTo>
                  <a:lnTo>
                    <a:pt x="326" y="737"/>
                  </a:lnTo>
                  <a:lnTo>
                    <a:pt x="326" y="743"/>
                  </a:lnTo>
                  <a:lnTo>
                    <a:pt x="326" y="737"/>
                  </a:lnTo>
                  <a:lnTo>
                    <a:pt x="326" y="743"/>
                  </a:lnTo>
                  <a:lnTo>
                    <a:pt x="319" y="743"/>
                  </a:lnTo>
                  <a:lnTo>
                    <a:pt x="313" y="743"/>
                  </a:lnTo>
                  <a:lnTo>
                    <a:pt x="313" y="750"/>
                  </a:lnTo>
                  <a:lnTo>
                    <a:pt x="313" y="743"/>
                  </a:lnTo>
                  <a:lnTo>
                    <a:pt x="306" y="750"/>
                  </a:lnTo>
                  <a:lnTo>
                    <a:pt x="313" y="750"/>
                  </a:lnTo>
                  <a:lnTo>
                    <a:pt x="306" y="750"/>
                  </a:lnTo>
                  <a:lnTo>
                    <a:pt x="300" y="750"/>
                  </a:lnTo>
                  <a:lnTo>
                    <a:pt x="300" y="756"/>
                  </a:lnTo>
                  <a:lnTo>
                    <a:pt x="306" y="756"/>
                  </a:lnTo>
                  <a:lnTo>
                    <a:pt x="300" y="756"/>
                  </a:lnTo>
                  <a:lnTo>
                    <a:pt x="306" y="756"/>
                  </a:lnTo>
                  <a:lnTo>
                    <a:pt x="300" y="756"/>
                  </a:lnTo>
                  <a:lnTo>
                    <a:pt x="300" y="763"/>
                  </a:lnTo>
                  <a:lnTo>
                    <a:pt x="300" y="756"/>
                  </a:lnTo>
                  <a:lnTo>
                    <a:pt x="300" y="763"/>
                  </a:lnTo>
                  <a:lnTo>
                    <a:pt x="293" y="763"/>
                  </a:lnTo>
                  <a:lnTo>
                    <a:pt x="300" y="763"/>
                  </a:lnTo>
                  <a:lnTo>
                    <a:pt x="293" y="763"/>
                  </a:lnTo>
                  <a:lnTo>
                    <a:pt x="287" y="763"/>
                  </a:lnTo>
                  <a:lnTo>
                    <a:pt x="287" y="770"/>
                  </a:lnTo>
                  <a:lnTo>
                    <a:pt x="280" y="770"/>
                  </a:lnTo>
                  <a:lnTo>
                    <a:pt x="280" y="763"/>
                  </a:lnTo>
                  <a:lnTo>
                    <a:pt x="280" y="770"/>
                  </a:lnTo>
                  <a:lnTo>
                    <a:pt x="274" y="770"/>
                  </a:lnTo>
                  <a:lnTo>
                    <a:pt x="267" y="776"/>
                  </a:lnTo>
                  <a:lnTo>
                    <a:pt x="267" y="770"/>
                  </a:lnTo>
                  <a:lnTo>
                    <a:pt x="267" y="776"/>
                  </a:lnTo>
                  <a:lnTo>
                    <a:pt x="261" y="776"/>
                  </a:lnTo>
                  <a:lnTo>
                    <a:pt x="254" y="776"/>
                  </a:lnTo>
                  <a:lnTo>
                    <a:pt x="254" y="770"/>
                  </a:lnTo>
                  <a:lnTo>
                    <a:pt x="254" y="776"/>
                  </a:lnTo>
                  <a:lnTo>
                    <a:pt x="261" y="776"/>
                  </a:lnTo>
                  <a:lnTo>
                    <a:pt x="254" y="770"/>
                  </a:lnTo>
                  <a:lnTo>
                    <a:pt x="254" y="776"/>
                  </a:lnTo>
                  <a:lnTo>
                    <a:pt x="248" y="776"/>
                  </a:lnTo>
                  <a:lnTo>
                    <a:pt x="248" y="783"/>
                  </a:lnTo>
                  <a:lnTo>
                    <a:pt x="241" y="783"/>
                  </a:lnTo>
                  <a:lnTo>
                    <a:pt x="241" y="776"/>
                  </a:lnTo>
                  <a:lnTo>
                    <a:pt x="235" y="776"/>
                  </a:lnTo>
                  <a:lnTo>
                    <a:pt x="235" y="783"/>
                  </a:lnTo>
                  <a:lnTo>
                    <a:pt x="241" y="783"/>
                  </a:lnTo>
                  <a:lnTo>
                    <a:pt x="241" y="789"/>
                  </a:lnTo>
                  <a:lnTo>
                    <a:pt x="235" y="783"/>
                  </a:lnTo>
                  <a:lnTo>
                    <a:pt x="235" y="789"/>
                  </a:lnTo>
                  <a:lnTo>
                    <a:pt x="235" y="783"/>
                  </a:lnTo>
                  <a:lnTo>
                    <a:pt x="228" y="783"/>
                  </a:lnTo>
                  <a:lnTo>
                    <a:pt x="228" y="789"/>
                  </a:lnTo>
                  <a:lnTo>
                    <a:pt x="228" y="783"/>
                  </a:lnTo>
                  <a:lnTo>
                    <a:pt x="235" y="783"/>
                  </a:lnTo>
                  <a:lnTo>
                    <a:pt x="235" y="776"/>
                  </a:lnTo>
                  <a:lnTo>
                    <a:pt x="241" y="776"/>
                  </a:lnTo>
                  <a:lnTo>
                    <a:pt x="241" y="770"/>
                  </a:lnTo>
                  <a:lnTo>
                    <a:pt x="248" y="770"/>
                  </a:lnTo>
                  <a:lnTo>
                    <a:pt x="248" y="763"/>
                  </a:lnTo>
                  <a:lnTo>
                    <a:pt x="254" y="763"/>
                  </a:lnTo>
                  <a:lnTo>
                    <a:pt x="261" y="763"/>
                  </a:lnTo>
                  <a:lnTo>
                    <a:pt x="261" y="770"/>
                  </a:lnTo>
                  <a:lnTo>
                    <a:pt x="267" y="770"/>
                  </a:lnTo>
                  <a:lnTo>
                    <a:pt x="267" y="763"/>
                  </a:lnTo>
                  <a:lnTo>
                    <a:pt x="267" y="770"/>
                  </a:lnTo>
                  <a:lnTo>
                    <a:pt x="274" y="770"/>
                  </a:lnTo>
                  <a:lnTo>
                    <a:pt x="274" y="763"/>
                  </a:lnTo>
                  <a:lnTo>
                    <a:pt x="267" y="763"/>
                  </a:lnTo>
                  <a:lnTo>
                    <a:pt x="267" y="756"/>
                  </a:lnTo>
                  <a:lnTo>
                    <a:pt x="274" y="756"/>
                  </a:lnTo>
                  <a:lnTo>
                    <a:pt x="274" y="750"/>
                  </a:lnTo>
                  <a:lnTo>
                    <a:pt x="280" y="750"/>
                  </a:lnTo>
                  <a:lnTo>
                    <a:pt x="287" y="750"/>
                  </a:lnTo>
                  <a:lnTo>
                    <a:pt x="287" y="743"/>
                  </a:lnTo>
                  <a:lnTo>
                    <a:pt x="293" y="743"/>
                  </a:lnTo>
                  <a:lnTo>
                    <a:pt x="300" y="743"/>
                  </a:lnTo>
                  <a:lnTo>
                    <a:pt x="300" y="737"/>
                  </a:lnTo>
                  <a:lnTo>
                    <a:pt x="300" y="730"/>
                  </a:lnTo>
                  <a:lnTo>
                    <a:pt x="306" y="730"/>
                  </a:lnTo>
                  <a:lnTo>
                    <a:pt x="306" y="724"/>
                  </a:lnTo>
                  <a:lnTo>
                    <a:pt x="313" y="724"/>
                  </a:lnTo>
                  <a:lnTo>
                    <a:pt x="313" y="730"/>
                  </a:lnTo>
                  <a:lnTo>
                    <a:pt x="319" y="724"/>
                  </a:lnTo>
                  <a:lnTo>
                    <a:pt x="313" y="724"/>
                  </a:lnTo>
                  <a:lnTo>
                    <a:pt x="313" y="717"/>
                  </a:lnTo>
                  <a:lnTo>
                    <a:pt x="313" y="711"/>
                  </a:lnTo>
                  <a:lnTo>
                    <a:pt x="319" y="711"/>
                  </a:lnTo>
                  <a:lnTo>
                    <a:pt x="313" y="711"/>
                  </a:lnTo>
                  <a:lnTo>
                    <a:pt x="313" y="704"/>
                  </a:lnTo>
                  <a:lnTo>
                    <a:pt x="319" y="698"/>
                  </a:lnTo>
                  <a:lnTo>
                    <a:pt x="326" y="691"/>
                  </a:lnTo>
                  <a:lnTo>
                    <a:pt x="326" y="685"/>
                  </a:lnTo>
                  <a:lnTo>
                    <a:pt x="326" y="691"/>
                  </a:lnTo>
                  <a:lnTo>
                    <a:pt x="319" y="691"/>
                  </a:lnTo>
                  <a:lnTo>
                    <a:pt x="319" y="698"/>
                  </a:lnTo>
                  <a:lnTo>
                    <a:pt x="313" y="698"/>
                  </a:lnTo>
                  <a:lnTo>
                    <a:pt x="306" y="698"/>
                  </a:lnTo>
                  <a:lnTo>
                    <a:pt x="300" y="698"/>
                  </a:lnTo>
                  <a:lnTo>
                    <a:pt x="300" y="691"/>
                  </a:lnTo>
                  <a:lnTo>
                    <a:pt x="306" y="691"/>
                  </a:lnTo>
                  <a:lnTo>
                    <a:pt x="300" y="691"/>
                  </a:lnTo>
                  <a:lnTo>
                    <a:pt x="300" y="685"/>
                  </a:lnTo>
                  <a:lnTo>
                    <a:pt x="300" y="691"/>
                  </a:lnTo>
                  <a:lnTo>
                    <a:pt x="293" y="691"/>
                  </a:lnTo>
                  <a:lnTo>
                    <a:pt x="293" y="698"/>
                  </a:lnTo>
                  <a:lnTo>
                    <a:pt x="293" y="704"/>
                  </a:lnTo>
                  <a:lnTo>
                    <a:pt x="300" y="704"/>
                  </a:lnTo>
                  <a:lnTo>
                    <a:pt x="293" y="704"/>
                  </a:lnTo>
                  <a:lnTo>
                    <a:pt x="287" y="704"/>
                  </a:lnTo>
                  <a:lnTo>
                    <a:pt x="287" y="698"/>
                  </a:lnTo>
                  <a:lnTo>
                    <a:pt x="280" y="691"/>
                  </a:lnTo>
                  <a:lnTo>
                    <a:pt x="280" y="698"/>
                  </a:lnTo>
                  <a:lnTo>
                    <a:pt x="280" y="691"/>
                  </a:lnTo>
                  <a:lnTo>
                    <a:pt x="274" y="691"/>
                  </a:lnTo>
                  <a:lnTo>
                    <a:pt x="267" y="691"/>
                  </a:lnTo>
                  <a:lnTo>
                    <a:pt x="261" y="691"/>
                  </a:lnTo>
                  <a:lnTo>
                    <a:pt x="261" y="698"/>
                  </a:lnTo>
                  <a:lnTo>
                    <a:pt x="254" y="698"/>
                  </a:lnTo>
                  <a:lnTo>
                    <a:pt x="248" y="698"/>
                  </a:lnTo>
                  <a:lnTo>
                    <a:pt x="254" y="698"/>
                  </a:lnTo>
                  <a:lnTo>
                    <a:pt x="248" y="698"/>
                  </a:lnTo>
                  <a:lnTo>
                    <a:pt x="248" y="691"/>
                  </a:lnTo>
                  <a:lnTo>
                    <a:pt x="254" y="691"/>
                  </a:lnTo>
                  <a:lnTo>
                    <a:pt x="254" y="685"/>
                  </a:lnTo>
                  <a:lnTo>
                    <a:pt x="248" y="685"/>
                  </a:lnTo>
                  <a:lnTo>
                    <a:pt x="248" y="691"/>
                  </a:lnTo>
                  <a:lnTo>
                    <a:pt x="248" y="685"/>
                  </a:lnTo>
                  <a:lnTo>
                    <a:pt x="248" y="678"/>
                  </a:lnTo>
                  <a:lnTo>
                    <a:pt x="254" y="678"/>
                  </a:lnTo>
                  <a:lnTo>
                    <a:pt x="248" y="678"/>
                  </a:lnTo>
                  <a:lnTo>
                    <a:pt x="248" y="672"/>
                  </a:lnTo>
                  <a:lnTo>
                    <a:pt x="241" y="665"/>
                  </a:lnTo>
                  <a:lnTo>
                    <a:pt x="248" y="659"/>
                  </a:lnTo>
                  <a:lnTo>
                    <a:pt x="241" y="659"/>
                  </a:lnTo>
                  <a:lnTo>
                    <a:pt x="241" y="665"/>
                  </a:lnTo>
                  <a:lnTo>
                    <a:pt x="241" y="659"/>
                  </a:lnTo>
                  <a:lnTo>
                    <a:pt x="241" y="652"/>
                  </a:lnTo>
                  <a:lnTo>
                    <a:pt x="248" y="652"/>
                  </a:lnTo>
                  <a:lnTo>
                    <a:pt x="248" y="646"/>
                  </a:lnTo>
                  <a:lnTo>
                    <a:pt x="248" y="652"/>
                  </a:lnTo>
                  <a:lnTo>
                    <a:pt x="241" y="652"/>
                  </a:lnTo>
                  <a:lnTo>
                    <a:pt x="241" y="659"/>
                  </a:lnTo>
                  <a:lnTo>
                    <a:pt x="241" y="665"/>
                  </a:lnTo>
                  <a:lnTo>
                    <a:pt x="235" y="665"/>
                  </a:lnTo>
                  <a:lnTo>
                    <a:pt x="235" y="672"/>
                  </a:lnTo>
                  <a:lnTo>
                    <a:pt x="228" y="672"/>
                  </a:lnTo>
                  <a:lnTo>
                    <a:pt x="222" y="672"/>
                  </a:lnTo>
                  <a:lnTo>
                    <a:pt x="215" y="672"/>
                  </a:lnTo>
                  <a:lnTo>
                    <a:pt x="215" y="665"/>
                  </a:lnTo>
                  <a:lnTo>
                    <a:pt x="208" y="665"/>
                  </a:lnTo>
                  <a:lnTo>
                    <a:pt x="208" y="659"/>
                  </a:lnTo>
                  <a:lnTo>
                    <a:pt x="202" y="659"/>
                  </a:lnTo>
                  <a:lnTo>
                    <a:pt x="202" y="652"/>
                  </a:lnTo>
                  <a:lnTo>
                    <a:pt x="195" y="652"/>
                  </a:lnTo>
                  <a:lnTo>
                    <a:pt x="202" y="652"/>
                  </a:lnTo>
                  <a:lnTo>
                    <a:pt x="202" y="646"/>
                  </a:lnTo>
                  <a:lnTo>
                    <a:pt x="208" y="646"/>
                  </a:lnTo>
                  <a:lnTo>
                    <a:pt x="215" y="646"/>
                  </a:lnTo>
                  <a:lnTo>
                    <a:pt x="215" y="652"/>
                  </a:lnTo>
                  <a:lnTo>
                    <a:pt x="208" y="652"/>
                  </a:lnTo>
                  <a:lnTo>
                    <a:pt x="215" y="652"/>
                  </a:lnTo>
                  <a:lnTo>
                    <a:pt x="215" y="646"/>
                  </a:lnTo>
                  <a:lnTo>
                    <a:pt x="222" y="646"/>
                  </a:lnTo>
                  <a:lnTo>
                    <a:pt x="222" y="652"/>
                  </a:lnTo>
                  <a:lnTo>
                    <a:pt x="228" y="652"/>
                  </a:lnTo>
                  <a:lnTo>
                    <a:pt x="228" y="646"/>
                  </a:lnTo>
                  <a:lnTo>
                    <a:pt x="222" y="646"/>
                  </a:lnTo>
                  <a:lnTo>
                    <a:pt x="215" y="646"/>
                  </a:lnTo>
                  <a:lnTo>
                    <a:pt x="222" y="646"/>
                  </a:lnTo>
                  <a:lnTo>
                    <a:pt x="222" y="639"/>
                  </a:lnTo>
                  <a:lnTo>
                    <a:pt x="215" y="646"/>
                  </a:lnTo>
                  <a:lnTo>
                    <a:pt x="208" y="646"/>
                  </a:lnTo>
                  <a:lnTo>
                    <a:pt x="202" y="646"/>
                  </a:lnTo>
                  <a:lnTo>
                    <a:pt x="195" y="639"/>
                  </a:lnTo>
                  <a:lnTo>
                    <a:pt x="202" y="639"/>
                  </a:lnTo>
                  <a:lnTo>
                    <a:pt x="202" y="633"/>
                  </a:lnTo>
                  <a:lnTo>
                    <a:pt x="202" y="639"/>
                  </a:lnTo>
                  <a:lnTo>
                    <a:pt x="195" y="639"/>
                  </a:lnTo>
                  <a:lnTo>
                    <a:pt x="195" y="633"/>
                  </a:lnTo>
                  <a:lnTo>
                    <a:pt x="202" y="633"/>
                  </a:lnTo>
                  <a:lnTo>
                    <a:pt x="202" y="626"/>
                  </a:lnTo>
                  <a:lnTo>
                    <a:pt x="208" y="626"/>
                  </a:lnTo>
                  <a:lnTo>
                    <a:pt x="202" y="626"/>
                  </a:lnTo>
                  <a:lnTo>
                    <a:pt x="202" y="633"/>
                  </a:lnTo>
                  <a:lnTo>
                    <a:pt x="195" y="633"/>
                  </a:lnTo>
                  <a:lnTo>
                    <a:pt x="195" y="639"/>
                  </a:lnTo>
                  <a:lnTo>
                    <a:pt x="189" y="639"/>
                  </a:lnTo>
                  <a:lnTo>
                    <a:pt x="189" y="633"/>
                  </a:lnTo>
                  <a:lnTo>
                    <a:pt x="189" y="626"/>
                  </a:lnTo>
                  <a:lnTo>
                    <a:pt x="182" y="626"/>
                  </a:lnTo>
                  <a:lnTo>
                    <a:pt x="182" y="633"/>
                  </a:lnTo>
                  <a:lnTo>
                    <a:pt x="182" y="626"/>
                  </a:lnTo>
                  <a:lnTo>
                    <a:pt x="189" y="626"/>
                  </a:lnTo>
                  <a:lnTo>
                    <a:pt x="182" y="620"/>
                  </a:lnTo>
                  <a:lnTo>
                    <a:pt x="189" y="620"/>
                  </a:lnTo>
                  <a:lnTo>
                    <a:pt x="189" y="613"/>
                  </a:lnTo>
                  <a:lnTo>
                    <a:pt x="195" y="613"/>
                  </a:lnTo>
                  <a:lnTo>
                    <a:pt x="195" y="606"/>
                  </a:lnTo>
                  <a:lnTo>
                    <a:pt x="202" y="606"/>
                  </a:lnTo>
                  <a:lnTo>
                    <a:pt x="208" y="606"/>
                  </a:lnTo>
                  <a:lnTo>
                    <a:pt x="202" y="606"/>
                  </a:lnTo>
                  <a:lnTo>
                    <a:pt x="202" y="600"/>
                  </a:lnTo>
                  <a:lnTo>
                    <a:pt x="208" y="600"/>
                  </a:lnTo>
                  <a:lnTo>
                    <a:pt x="202" y="600"/>
                  </a:lnTo>
                  <a:lnTo>
                    <a:pt x="202" y="593"/>
                  </a:lnTo>
                  <a:lnTo>
                    <a:pt x="208" y="593"/>
                  </a:lnTo>
                  <a:lnTo>
                    <a:pt x="208" y="587"/>
                  </a:lnTo>
                  <a:lnTo>
                    <a:pt x="215" y="587"/>
                  </a:lnTo>
                  <a:lnTo>
                    <a:pt x="222" y="587"/>
                  </a:lnTo>
                  <a:lnTo>
                    <a:pt x="228" y="587"/>
                  </a:lnTo>
                  <a:lnTo>
                    <a:pt x="228" y="593"/>
                  </a:lnTo>
                  <a:lnTo>
                    <a:pt x="228" y="587"/>
                  </a:lnTo>
                  <a:lnTo>
                    <a:pt x="235" y="587"/>
                  </a:lnTo>
                  <a:lnTo>
                    <a:pt x="241" y="580"/>
                  </a:lnTo>
                  <a:lnTo>
                    <a:pt x="248" y="580"/>
                  </a:lnTo>
                  <a:lnTo>
                    <a:pt x="254" y="580"/>
                  </a:lnTo>
                  <a:lnTo>
                    <a:pt x="261" y="580"/>
                  </a:lnTo>
                  <a:lnTo>
                    <a:pt x="267" y="574"/>
                  </a:lnTo>
                  <a:lnTo>
                    <a:pt x="267" y="567"/>
                  </a:lnTo>
                  <a:lnTo>
                    <a:pt x="261" y="567"/>
                  </a:lnTo>
                  <a:lnTo>
                    <a:pt x="261" y="561"/>
                  </a:lnTo>
                  <a:lnTo>
                    <a:pt x="261" y="554"/>
                  </a:lnTo>
                  <a:lnTo>
                    <a:pt x="254" y="554"/>
                  </a:lnTo>
                  <a:lnTo>
                    <a:pt x="261" y="554"/>
                  </a:lnTo>
                  <a:lnTo>
                    <a:pt x="267" y="548"/>
                  </a:lnTo>
                  <a:lnTo>
                    <a:pt x="261" y="548"/>
                  </a:lnTo>
                  <a:lnTo>
                    <a:pt x="261" y="541"/>
                  </a:lnTo>
                  <a:lnTo>
                    <a:pt x="254" y="541"/>
                  </a:lnTo>
                  <a:lnTo>
                    <a:pt x="254" y="548"/>
                  </a:lnTo>
                  <a:lnTo>
                    <a:pt x="248" y="548"/>
                  </a:lnTo>
                  <a:lnTo>
                    <a:pt x="241" y="548"/>
                  </a:lnTo>
                  <a:lnTo>
                    <a:pt x="241" y="554"/>
                  </a:lnTo>
                  <a:lnTo>
                    <a:pt x="235" y="554"/>
                  </a:lnTo>
                  <a:lnTo>
                    <a:pt x="235" y="561"/>
                  </a:lnTo>
                  <a:lnTo>
                    <a:pt x="235" y="554"/>
                  </a:lnTo>
                  <a:lnTo>
                    <a:pt x="228" y="548"/>
                  </a:lnTo>
                  <a:lnTo>
                    <a:pt x="228" y="554"/>
                  </a:lnTo>
                  <a:lnTo>
                    <a:pt x="222" y="554"/>
                  </a:lnTo>
                  <a:lnTo>
                    <a:pt x="215" y="554"/>
                  </a:lnTo>
                  <a:lnTo>
                    <a:pt x="208" y="554"/>
                  </a:lnTo>
                  <a:lnTo>
                    <a:pt x="202" y="554"/>
                  </a:lnTo>
                  <a:lnTo>
                    <a:pt x="195" y="554"/>
                  </a:lnTo>
                  <a:lnTo>
                    <a:pt x="189" y="554"/>
                  </a:lnTo>
                  <a:lnTo>
                    <a:pt x="182" y="554"/>
                  </a:lnTo>
                  <a:lnTo>
                    <a:pt x="182" y="548"/>
                  </a:lnTo>
                  <a:lnTo>
                    <a:pt x="176" y="548"/>
                  </a:lnTo>
                  <a:lnTo>
                    <a:pt x="182" y="548"/>
                  </a:lnTo>
                  <a:lnTo>
                    <a:pt x="182" y="541"/>
                  </a:lnTo>
                  <a:lnTo>
                    <a:pt x="176" y="541"/>
                  </a:lnTo>
                  <a:lnTo>
                    <a:pt x="169" y="535"/>
                  </a:lnTo>
                  <a:lnTo>
                    <a:pt x="176" y="535"/>
                  </a:lnTo>
                  <a:lnTo>
                    <a:pt x="169" y="535"/>
                  </a:lnTo>
                  <a:lnTo>
                    <a:pt x="176" y="535"/>
                  </a:lnTo>
                  <a:lnTo>
                    <a:pt x="182" y="535"/>
                  </a:lnTo>
                  <a:lnTo>
                    <a:pt x="176" y="528"/>
                  </a:lnTo>
                  <a:lnTo>
                    <a:pt x="169" y="528"/>
                  </a:lnTo>
                  <a:lnTo>
                    <a:pt x="176" y="528"/>
                  </a:lnTo>
                  <a:lnTo>
                    <a:pt x="176" y="535"/>
                  </a:lnTo>
                  <a:lnTo>
                    <a:pt x="176" y="528"/>
                  </a:lnTo>
                  <a:lnTo>
                    <a:pt x="169" y="528"/>
                  </a:lnTo>
                  <a:lnTo>
                    <a:pt x="163" y="528"/>
                  </a:lnTo>
                  <a:lnTo>
                    <a:pt x="156" y="528"/>
                  </a:lnTo>
                  <a:lnTo>
                    <a:pt x="156" y="522"/>
                  </a:lnTo>
                  <a:lnTo>
                    <a:pt x="163" y="522"/>
                  </a:lnTo>
                  <a:lnTo>
                    <a:pt x="163" y="515"/>
                  </a:lnTo>
                  <a:lnTo>
                    <a:pt x="169" y="515"/>
                  </a:lnTo>
                  <a:lnTo>
                    <a:pt x="176" y="515"/>
                  </a:lnTo>
                  <a:lnTo>
                    <a:pt x="169" y="515"/>
                  </a:lnTo>
                  <a:lnTo>
                    <a:pt x="176" y="515"/>
                  </a:lnTo>
                  <a:lnTo>
                    <a:pt x="182" y="509"/>
                  </a:lnTo>
                  <a:lnTo>
                    <a:pt x="189" y="515"/>
                  </a:lnTo>
                  <a:lnTo>
                    <a:pt x="189" y="509"/>
                  </a:lnTo>
                  <a:lnTo>
                    <a:pt x="195" y="509"/>
                  </a:lnTo>
                  <a:lnTo>
                    <a:pt x="189" y="509"/>
                  </a:lnTo>
                  <a:lnTo>
                    <a:pt x="189" y="502"/>
                  </a:lnTo>
                  <a:lnTo>
                    <a:pt x="195" y="502"/>
                  </a:lnTo>
                  <a:lnTo>
                    <a:pt x="202" y="502"/>
                  </a:lnTo>
                  <a:lnTo>
                    <a:pt x="208" y="502"/>
                  </a:lnTo>
                  <a:lnTo>
                    <a:pt x="215" y="502"/>
                  </a:lnTo>
                  <a:lnTo>
                    <a:pt x="215" y="496"/>
                  </a:lnTo>
                  <a:lnTo>
                    <a:pt x="222" y="496"/>
                  </a:lnTo>
                  <a:lnTo>
                    <a:pt x="222" y="502"/>
                  </a:lnTo>
                  <a:lnTo>
                    <a:pt x="215" y="502"/>
                  </a:lnTo>
                  <a:lnTo>
                    <a:pt x="222" y="502"/>
                  </a:lnTo>
                  <a:lnTo>
                    <a:pt x="215" y="502"/>
                  </a:lnTo>
                  <a:lnTo>
                    <a:pt x="215" y="509"/>
                  </a:lnTo>
                  <a:lnTo>
                    <a:pt x="222" y="509"/>
                  </a:lnTo>
                  <a:lnTo>
                    <a:pt x="215" y="509"/>
                  </a:lnTo>
                  <a:lnTo>
                    <a:pt x="222" y="509"/>
                  </a:lnTo>
                  <a:lnTo>
                    <a:pt x="222" y="515"/>
                  </a:lnTo>
                  <a:lnTo>
                    <a:pt x="228" y="515"/>
                  </a:lnTo>
                  <a:lnTo>
                    <a:pt x="235" y="515"/>
                  </a:lnTo>
                  <a:lnTo>
                    <a:pt x="241" y="515"/>
                  </a:lnTo>
                  <a:lnTo>
                    <a:pt x="248" y="515"/>
                  </a:lnTo>
                  <a:lnTo>
                    <a:pt x="254" y="509"/>
                  </a:lnTo>
                  <a:lnTo>
                    <a:pt x="261" y="509"/>
                  </a:lnTo>
                  <a:lnTo>
                    <a:pt x="261" y="502"/>
                  </a:lnTo>
                  <a:lnTo>
                    <a:pt x="254" y="502"/>
                  </a:lnTo>
                  <a:lnTo>
                    <a:pt x="248" y="502"/>
                  </a:lnTo>
                  <a:lnTo>
                    <a:pt x="248" y="509"/>
                  </a:lnTo>
                  <a:lnTo>
                    <a:pt x="248" y="502"/>
                  </a:lnTo>
                  <a:lnTo>
                    <a:pt x="241" y="496"/>
                  </a:lnTo>
                  <a:lnTo>
                    <a:pt x="235" y="489"/>
                  </a:lnTo>
                  <a:lnTo>
                    <a:pt x="241" y="489"/>
                  </a:lnTo>
                  <a:lnTo>
                    <a:pt x="248" y="496"/>
                  </a:lnTo>
                  <a:lnTo>
                    <a:pt x="248" y="502"/>
                  </a:lnTo>
                  <a:lnTo>
                    <a:pt x="254" y="502"/>
                  </a:lnTo>
                  <a:lnTo>
                    <a:pt x="261" y="502"/>
                  </a:lnTo>
                  <a:lnTo>
                    <a:pt x="267" y="502"/>
                  </a:lnTo>
                  <a:lnTo>
                    <a:pt x="274" y="502"/>
                  </a:lnTo>
                  <a:lnTo>
                    <a:pt x="274" y="496"/>
                  </a:lnTo>
                  <a:lnTo>
                    <a:pt x="267" y="496"/>
                  </a:lnTo>
                  <a:lnTo>
                    <a:pt x="267" y="502"/>
                  </a:lnTo>
                  <a:lnTo>
                    <a:pt x="267" y="496"/>
                  </a:lnTo>
                  <a:lnTo>
                    <a:pt x="261" y="496"/>
                  </a:lnTo>
                  <a:lnTo>
                    <a:pt x="261" y="502"/>
                  </a:lnTo>
                  <a:lnTo>
                    <a:pt x="254" y="502"/>
                  </a:lnTo>
                  <a:lnTo>
                    <a:pt x="254" y="496"/>
                  </a:lnTo>
                  <a:lnTo>
                    <a:pt x="248" y="496"/>
                  </a:lnTo>
                  <a:lnTo>
                    <a:pt x="248" y="489"/>
                  </a:lnTo>
                  <a:lnTo>
                    <a:pt x="254" y="489"/>
                  </a:lnTo>
                  <a:lnTo>
                    <a:pt x="248" y="489"/>
                  </a:lnTo>
                  <a:lnTo>
                    <a:pt x="241" y="489"/>
                  </a:lnTo>
                  <a:lnTo>
                    <a:pt x="241" y="483"/>
                  </a:lnTo>
                  <a:lnTo>
                    <a:pt x="241" y="489"/>
                  </a:lnTo>
                  <a:lnTo>
                    <a:pt x="235" y="489"/>
                  </a:lnTo>
                  <a:lnTo>
                    <a:pt x="228" y="489"/>
                  </a:lnTo>
                  <a:lnTo>
                    <a:pt x="222" y="489"/>
                  </a:lnTo>
                  <a:lnTo>
                    <a:pt x="222" y="483"/>
                  </a:lnTo>
                  <a:lnTo>
                    <a:pt x="222" y="476"/>
                  </a:lnTo>
                  <a:lnTo>
                    <a:pt x="215" y="476"/>
                  </a:lnTo>
                  <a:lnTo>
                    <a:pt x="215" y="470"/>
                  </a:lnTo>
                  <a:lnTo>
                    <a:pt x="208" y="470"/>
                  </a:lnTo>
                  <a:lnTo>
                    <a:pt x="202" y="470"/>
                  </a:lnTo>
                  <a:lnTo>
                    <a:pt x="202" y="463"/>
                  </a:lnTo>
                  <a:lnTo>
                    <a:pt x="195" y="463"/>
                  </a:lnTo>
                  <a:lnTo>
                    <a:pt x="195" y="456"/>
                  </a:lnTo>
                  <a:lnTo>
                    <a:pt x="189" y="456"/>
                  </a:lnTo>
                  <a:lnTo>
                    <a:pt x="182" y="456"/>
                  </a:lnTo>
                  <a:lnTo>
                    <a:pt x="176" y="450"/>
                  </a:lnTo>
                  <a:lnTo>
                    <a:pt x="182" y="450"/>
                  </a:lnTo>
                  <a:lnTo>
                    <a:pt x="176" y="450"/>
                  </a:lnTo>
                  <a:lnTo>
                    <a:pt x="182" y="450"/>
                  </a:lnTo>
                  <a:lnTo>
                    <a:pt x="182" y="443"/>
                  </a:lnTo>
                  <a:lnTo>
                    <a:pt x="182" y="437"/>
                  </a:lnTo>
                  <a:lnTo>
                    <a:pt x="189" y="437"/>
                  </a:lnTo>
                  <a:lnTo>
                    <a:pt x="195" y="437"/>
                  </a:lnTo>
                  <a:lnTo>
                    <a:pt x="202" y="437"/>
                  </a:lnTo>
                  <a:lnTo>
                    <a:pt x="208" y="437"/>
                  </a:lnTo>
                  <a:lnTo>
                    <a:pt x="215" y="437"/>
                  </a:lnTo>
                  <a:lnTo>
                    <a:pt x="222" y="430"/>
                  </a:lnTo>
                  <a:lnTo>
                    <a:pt x="228" y="430"/>
                  </a:lnTo>
                  <a:lnTo>
                    <a:pt x="228" y="424"/>
                  </a:lnTo>
                  <a:lnTo>
                    <a:pt x="228" y="417"/>
                  </a:lnTo>
                  <a:lnTo>
                    <a:pt x="235" y="417"/>
                  </a:lnTo>
                  <a:lnTo>
                    <a:pt x="235" y="411"/>
                  </a:lnTo>
                  <a:lnTo>
                    <a:pt x="241" y="411"/>
                  </a:lnTo>
                  <a:lnTo>
                    <a:pt x="241" y="404"/>
                  </a:lnTo>
                  <a:lnTo>
                    <a:pt x="248" y="404"/>
                  </a:lnTo>
                  <a:lnTo>
                    <a:pt x="248" y="398"/>
                  </a:lnTo>
                  <a:lnTo>
                    <a:pt x="248" y="404"/>
                  </a:lnTo>
                  <a:lnTo>
                    <a:pt x="254" y="404"/>
                  </a:lnTo>
                  <a:lnTo>
                    <a:pt x="254" y="398"/>
                  </a:lnTo>
                  <a:lnTo>
                    <a:pt x="261" y="398"/>
                  </a:lnTo>
                  <a:lnTo>
                    <a:pt x="267" y="398"/>
                  </a:lnTo>
                  <a:lnTo>
                    <a:pt x="274" y="391"/>
                  </a:lnTo>
                  <a:lnTo>
                    <a:pt x="280" y="391"/>
                  </a:lnTo>
                  <a:lnTo>
                    <a:pt x="274" y="398"/>
                  </a:lnTo>
                  <a:lnTo>
                    <a:pt x="280" y="398"/>
                  </a:lnTo>
                  <a:lnTo>
                    <a:pt x="287" y="391"/>
                  </a:lnTo>
                  <a:lnTo>
                    <a:pt x="280" y="391"/>
                  </a:lnTo>
                  <a:lnTo>
                    <a:pt x="274" y="391"/>
                  </a:lnTo>
                  <a:lnTo>
                    <a:pt x="280" y="391"/>
                  </a:lnTo>
                  <a:lnTo>
                    <a:pt x="280" y="385"/>
                  </a:lnTo>
                  <a:lnTo>
                    <a:pt x="287" y="385"/>
                  </a:lnTo>
                  <a:lnTo>
                    <a:pt x="293" y="385"/>
                  </a:lnTo>
                  <a:lnTo>
                    <a:pt x="287" y="385"/>
                  </a:lnTo>
                  <a:lnTo>
                    <a:pt x="287" y="391"/>
                  </a:lnTo>
                  <a:lnTo>
                    <a:pt x="293" y="385"/>
                  </a:lnTo>
                  <a:lnTo>
                    <a:pt x="300" y="385"/>
                  </a:lnTo>
                  <a:lnTo>
                    <a:pt x="306" y="385"/>
                  </a:lnTo>
                  <a:lnTo>
                    <a:pt x="313" y="385"/>
                  </a:lnTo>
                  <a:lnTo>
                    <a:pt x="313" y="378"/>
                  </a:lnTo>
                  <a:lnTo>
                    <a:pt x="319" y="378"/>
                  </a:lnTo>
                  <a:lnTo>
                    <a:pt x="319" y="372"/>
                  </a:lnTo>
                  <a:lnTo>
                    <a:pt x="326" y="372"/>
                  </a:lnTo>
                  <a:lnTo>
                    <a:pt x="332" y="372"/>
                  </a:lnTo>
                  <a:lnTo>
                    <a:pt x="339" y="372"/>
                  </a:lnTo>
                  <a:lnTo>
                    <a:pt x="339" y="378"/>
                  </a:lnTo>
                  <a:lnTo>
                    <a:pt x="339" y="372"/>
                  </a:lnTo>
                  <a:lnTo>
                    <a:pt x="345" y="378"/>
                  </a:lnTo>
                  <a:lnTo>
                    <a:pt x="339" y="378"/>
                  </a:lnTo>
                  <a:lnTo>
                    <a:pt x="332" y="385"/>
                  </a:lnTo>
                  <a:lnTo>
                    <a:pt x="339" y="385"/>
                  </a:lnTo>
                  <a:lnTo>
                    <a:pt x="345" y="385"/>
                  </a:lnTo>
                  <a:lnTo>
                    <a:pt x="345" y="378"/>
                  </a:lnTo>
                  <a:lnTo>
                    <a:pt x="352" y="378"/>
                  </a:lnTo>
                  <a:lnTo>
                    <a:pt x="358" y="378"/>
                  </a:lnTo>
                  <a:lnTo>
                    <a:pt x="358" y="385"/>
                  </a:lnTo>
                  <a:lnTo>
                    <a:pt x="365" y="385"/>
                  </a:lnTo>
                  <a:lnTo>
                    <a:pt x="371" y="385"/>
                  </a:lnTo>
                  <a:lnTo>
                    <a:pt x="378" y="385"/>
                  </a:lnTo>
                  <a:lnTo>
                    <a:pt x="384" y="385"/>
                  </a:lnTo>
                  <a:lnTo>
                    <a:pt x="391" y="385"/>
                  </a:lnTo>
                  <a:lnTo>
                    <a:pt x="398" y="385"/>
                  </a:lnTo>
                  <a:lnTo>
                    <a:pt x="391" y="385"/>
                  </a:lnTo>
                  <a:lnTo>
                    <a:pt x="391" y="391"/>
                  </a:lnTo>
                  <a:lnTo>
                    <a:pt x="398" y="391"/>
                  </a:lnTo>
                  <a:lnTo>
                    <a:pt x="391" y="391"/>
                  </a:lnTo>
                  <a:lnTo>
                    <a:pt x="398" y="391"/>
                  </a:lnTo>
                  <a:lnTo>
                    <a:pt x="404" y="391"/>
                  </a:lnTo>
                  <a:lnTo>
                    <a:pt x="398" y="398"/>
                  </a:lnTo>
                  <a:lnTo>
                    <a:pt x="404" y="398"/>
                  </a:lnTo>
                  <a:lnTo>
                    <a:pt x="411" y="398"/>
                  </a:lnTo>
                  <a:lnTo>
                    <a:pt x="417" y="391"/>
                  </a:lnTo>
                  <a:lnTo>
                    <a:pt x="424" y="391"/>
                  </a:lnTo>
                  <a:lnTo>
                    <a:pt x="424" y="398"/>
                  </a:lnTo>
                  <a:lnTo>
                    <a:pt x="430" y="398"/>
                  </a:lnTo>
                  <a:lnTo>
                    <a:pt x="430" y="391"/>
                  </a:lnTo>
                  <a:lnTo>
                    <a:pt x="437" y="391"/>
                  </a:lnTo>
                  <a:lnTo>
                    <a:pt x="437" y="398"/>
                  </a:lnTo>
                  <a:lnTo>
                    <a:pt x="437" y="391"/>
                  </a:lnTo>
                  <a:lnTo>
                    <a:pt x="443" y="391"/>
                  </a:lnTo>
                  <a:lnTo>
                    <a:pt x="443" y="398"/>
                  </a:lnTo>
                  <a:lnTo>
                    <a:pt x="450" y="398"/>
                  </a:lnTo>
                  <a:lnTo>
                    <a:pt x="456" y="398"/>
                  </a:lnTo>
                  <a:lnTo>
                    <a:pt x="463" y="398"/>
                  </a:lnTo>
                  <a:lnTo>
                    <a:pt x="463" y="404"/>
                  </a:lnTo>
                  <a:lnTo>
                    <a:pt x="469" y="404"/>
                  </a:lnTo>
                  <a:lnTo>
                    <a:pt x="476" y="404"/>
                  </a:lnTo>
                  <a:lnTo>
                    <a:pt x="482" y="404"/>
                  </a:lnTo>
                  <a:lnTo>
                    <a:pt x="489" y="404"/>
                  </a:lnTo>
                  <a:lnTo>
                    <a:pt x="495" y="404"/>
                  </a:lnTo>
                  <a:lnTo>
                    <a:pt x="502" y="404"/>
                  </a:lnTo>
                  <a:lnTo>
                    <a:pt x="502" y="411"/>
                  </a:lnTo>
                  <a:lnTo>
                    <a:pt x="508" y="411"/>
                  </a:lnTo>
                  <a:lnTo>
                    <a:pt x="515" y="411"/>
                  </a:lnTo>
                  <a:lnTo>
                    <a:pt x="515" y="404"/>
                  </a:lnTo>
                  <a:lnTo>
                    <a:pt x="521" y="404"/>
                  </a:lnTo>
                  <a:lnTo>
                    <a:pt x="528" y="404"/>
                  </a:lnTo>
                  <a:lnTo>
                    <a:pt x="534" y="404"/>
                  </a:lnTo>
                  <a:lnTo>
                    <a:pt x="541" y="404"/>
                  </a:lnTo>
                  <a:lnTo>
                    <a:pt x="541" y="411"/>
                  </a:lnTo>
                  <a:lnTo>
                    <a:pt x="547" y="411"/>
                  </a:lnTo>
                  <a:lnTo>
                    <a:pt x="554" y="411"/>
                  </a:lnTo>
                  <a:lnTo>
                    <a:pt x="554" y="417"/>
                  </a:lnTo>
                  <a:lnTo>
                    <a:pt x="560" y="417"/>
                  </a:lnTo>
                  <a:lnTo>
                    <a:pt x="567" y="417"/>
                  </a:lnTo>
                  <a:lnTo>
                    <a:pt x="574" y="417"/>
                  </a:lnTo>
                  <a:lnTo>
                    <a:pt x="580" y="417"/>
                  </a:lnTo>
                  <a:lnTo>
                    <a:pt x="587" y="417"/>
                  </a:lnTo>
                  <a:lnTo>
                    <a:pt x="593" y="417"/>
                  </a:lnTo>
                  <a:lnTo>
                    <a:pt x="593" y="424"/>
                  </a:lnTo>
                  <a:lnTo>
                    <a:pt x="600" y="424"/>
                  </a:lnTo>
                  <a:lnTo>
                    <a:pt x="600" y="430"/>
                  </a:lnTo>
                  <a:lnTo>
                    <a:pt x="606" y="430"/>
                  </a:lnTo>
                  <a:lnTo>
                    <a:pt x="613" y="430"/>
                  </a:lnTo>
                  <a:lnTo>
                    <a:pt x="619" y="437"/>
                  </a:lnTo>
                  <a:lnTo>
                    <a:pt x="626" y="437"/>
                  </a:lnTo>
                  <a:lnTo>
                    <a:pt x="632" y="437"/>
                  </a:lnTo>
                  <a:lnTo>
                    <a:pt x="639" y="437"/>
                  </a:lnTo>
                  <a:lnTo>
                    <a:pt x="645" y="437"/>
                  </a:lnTo>
                  <a:lnTo>
                    <a:pt x="652" y="443"/>
                  </a:lnTo>
                  <a:lnTo>
                    <a:pt x="652" y="437"/>
                  </a:lnTo>
                  <a:lnTo>
                    <a:pt x="645" y="437"/>
                  </a:lnTo>
                  <a:lnTo>
                    <a:pt x="652" y="437"/>
                  </a:lnTo>
                  <a:lnTo>
                    <a:pt x="658" y="437"/>
                  </a:lnTo>
                  <a:lnTo>
                    <a:pt x="665" y="437"/>
                  </a:lnTo>
                  <a:lnTo>
                    <a:pt x="665" y="443"/>
                  </a:lnTo>
                  <a:lnTo>
                    <a:pt x="671" y="443"/>
                  </a:lnTo>
                  <a:lnTo>
                    <a:pt x="665" y="443"/>
                  </a:lnTo>
                  <a:lnTo>
                    <a:pt x="665" y="437"/>
                  </a:lnTo>
                  <a:lnTo>
                    <a:pt x="665" y="430"/>
                  </a:lnTo>
                  <a:lnTo>
                    <a:pt x="671" y="430"/>
                  </a:lnTo>
                  <a:lnTo>
                    <a:pt x="671" y="424"/>
                  </a:lnTo>
                  <a:lnTo>
                    <a:pt x="678" y="424"/>
                  </a:lnTo>
                  <a:lnTo>
                    <a:pt x="684" y="424"/>
                  </a:lnTo>
                  <a:lnTo>
                    <a:pt x="691" y="424"/>
                  </a:lnTo>
                  <a:lnTo>
                    <a:pt x="691" y="417"/>
                  </a:lnTo>
                  <a:lnTo>
                    <a:pt x="697" y="417"/>
                  </a:lnTo>
                  <a:lnTo>
                    <a:pt x="691" y="417"/>
                  </a:lnTo>
                  <a:lnTo>
                    <a:pt x="697" y="417"/>
                  </a:lnTo>
                  <a:lnTo>
                    <a:pt x="704" y="417"/>
                  </a:lnTo>
                  <a:lnTo>
                    <a:pt x="704" y="411"/>
                  </a:lnTo>
                  <a:lnTo>
                    <a:pt x="710" y="411"/>
                  </a:lnTo>
                  <a:lnTo>
                    <a:pt x="717" y="411"/>
                  </a:lnTo>
                  <a:lnTo>
                    <a:pt x="717" y="404"/>
                  </a:lnTo>
                  <a:lnTo>
                    <a:pt x="723" y="404"/>
                  </a:lnTo>
                  <a:lnTo>
                    <a:pt x="730" y="404"/>
                  </a:lnTo>
                  <a:lnTo>
                    <a:pt x="736" y="404"/>
                  </a:lnTo>
                  <a:lnTo>
                    <a:pt x="736" y="398"/>
                  </a:lnTo>
                  <a:lnTo>
                    <a:pt x="736" y="404"/>
                  </a:lnTo>
                  <a:lnTo>
                    <a:pt x="743" y="404"/>
                  </a:lnTo>
                  <a:lnTo>
                    <a:pt x="736" y="411"/>
                  </a:lnTo>
                  <a:lnTo>
                    <a:pt x="730" y="411"/>
                  </a:lnTo>
                  <a:lnTo>
                    <a:pt x="723" y="411"/>
                  </a:lnTo>
                  <a:lnTo>
                    <a:pt x="723" y="417"/>
                  </a:lnTo>
                  <a:lnTo>
                    <a:pt x="717" y="417"/>
                  </a:lnTo>
                  <a:lnTo>
                    <a:pt x="710" y="417"/>
                  </a:lnTo>
                  <a:lnTo>
                    <a:pt x="704" y="417"/>
                  </a:lnTo>
                  <a:lnTo>
                    <a:pt x="704" y="424"/>
                  </a:lnTo>
                  <a:lnTo>
                    <a:pt x="697" y="424"/>
                  </a:lnTo>
                  <a:lnTo>
                    <a:pt x="697" y="430"/>
                  </a:lnTo>
                  <a:lnTo>
                    <a:pt x="691" y="430"/>
                  </a:lnTo>
                  <a:lnTo>
                    <a:pt x="691" y="437"/>
                  </a:lnTo>
                  <a:lnTo>
                    <a:pt x="684" y="430"/>
                  </a:lnTo>
                  <a:lnTo>
                    <a:pt x="684" y="437"/>
                  </a:lnTo>
                  <a:lnTo>
                    <a:pt x="678" y="437"/>
                  </a:lnTo>
                  <a:lnTo>
                    <a:pt x="678" y="443"/>
                  </a:lnTo>
                  <a:lnTo>
                    <a:pt x="684" y="443"/>
                  </a:lnTo>
                  <a:lnTo>
                    <a:pt x="691" y="443"/>
                  </a:lnTo>
                  <a:lnTo>
                    <a:pt x="684" y="443"/>
                  </a:lnTo>
                  <a:lnTo>
                    <a:pt x="684" y="437"/>
                  </a:lnTo>
                  <a:lnTo>
                    <a:pt x="684" y="443"/>
                  </a:lnTo>
                  <a:lnTo>
                    <a:pt x="684" y="437"/>
                  </a:lnTo>
                  <a:lnTo>
                    <a:pt x="691" y="437"/>
                  </a:lnTo>
                  <a:lnTo>
                    <a:pt x="691" y="443"/>
                  </a:lnTo>
                  <a:lnTo>
                    <a:pt x="697" y="443"/>
                  </a:lnTo>
                  <a:lnTo>
                    <a:pt x="697" y="437"/>
                  </a:lnTo>
                  <a:lnTo>
                    <a:pt x="691" y="437"/>
                  </a:lnTo>
                  <a:lnTo>
                    <a:pt x="697" y="437"/>
                  </a:lnTo>
                  <a:lnTo>
                    <a:pt x="691" y="437"/>
                  </a:lnTo>
                  <a:lnTo>
                    <a:pt x="691" y="430"/>
                  </a:lnTo>
                  <a:lnTo>
                    <a:pt x="697" y="430"/>
                  </a:lnTo>
                  <a:lnTo>
                    <a:pt x="704" y="430"/>
                  </a:lnTo>
                  <a:lnTo>
                    <a:pt x="704" y="424"/>
                  </a:lnTo>
                  <a:lnTo>
                    <a:pt x="710" y="424"/>
                  </a:lnTo>
                  <a:lnTo>
                    <a:pt x="717" y="424"/>
                  </a:lnTo>
                  <a:lnTo>
                    <a:pt x="710" y="424"/>
                  </a:lnTo>
                  <a:lnTo>
                    <a:pt x="717" y="424"/>
                  </a:lnTo>
                  <a:lnTo>
                    <a:pt x="717" y="417"/>
                  </a:lnTo>
                  <a:lnTo>
                    <a:pt x="717" y="424"/>
                  </a:lnTo>
                  <a:lnTo>
                    <a:pt x="717" y="417"/>
                  </a:lnTo>
                  <a:lnTo>
                    <a:pt x="717" y="424"/>
                  </a:lnTo>
                  <a:lnTo>
                    <a:pt x="717" y="417"/>
                  </a:lnTo>
                  <a:lnTo>
                    <a:pt x="717" y="424"/>
                  </a:lnTo>
                  <a:lnTo>
                    <a:pt x="717" y="430"/>
                  </a:lnTo>
                  <a:lnTo>
                    <a:pt x="723" y="424"/>
                  </a:lnTo>
                  <a:lnTo>
                    <a:pt x="723" y="417"/>
                  </a:lnTo>
                  <a:lnTo>
                    <a:pt x="730" y="417"/>
                  </a:lnTo>
                  <a:lnTo>
                    <a:pt x="736" y="411"/>
                  </a:lnTo>
                  <a:lnTo>
                    <a:pt x="743" y="411"/>
                  </a:lnTo>
                  <a:lnTo>
                    <a:pt x="750" y="411"/>
                  </a:lnTo>
                  <a:lnTo>
                    <a:pt x="743" y="411"/>
                  </a:lnTo>
                  <a:lnTo>
                    <a:pt x="743" y="417"/>
                  </a:lnTo>
                  <a:lnTo>
                    <a:pt x="750" y="417"/>
                  </a:lnTo>
                  <a:lnTo>
                    <a:pt x="756" y="411"/>
                  </a:lnTo>
                  <a:lnTo>
                    <a:pt x="756" y="404"/>
                  </a:lnTo>
                  <a:lnTo>
                    <a:pt x="763" y="404"/>
                  </a:lnTo>
                  <a:lnTo>
                    <a:pt x="769" y="404"/>
                  </a:lnTo>
                  <a:lnTo>
                    <a:pt x="769" y="398"/>
                  </a:lnTo>
                  <a:lnTo>
                    <a:pt x="763" y="398"/>
                  </a:lnTo>
                  <a:lnTo>
                    <a:pt x="763" y="391"/>
                  </a:lnTo>
                  <a:lnTo>
                    <a:pt x="769" y="391"/>
                  </a:lnTo>
                  <a:lnTo>
                    <a:pt x="769" y="398"/>
                  </a:lnTo>
                  <a:lnTo>
                    <a:pt x="776" y="398"/>
                  </a:lnTo>
                  <a:lnTo>
                    <a:pt x="776" y="404"/>
                  </a:lnTo>
                  <a:lnTo>
                    <a:pt x="782" y="411"/>
                  </a:lnTo>
                  <a:lnTo>
                    <a:pt x="782" y="417"/>
                  </a:lnTo>
                  <a:lnTo>
                    <a:pt x="789" y="417"/>
                  </a:lnTo>
                  <a:lnTo>
                    <a:pt x="795" y="424"/>
                  </a:lnTo>
                  <a:lnTo>
                    <a:pt x="802" y="424"/>
                  </a:lnTo>
                  <a:lnTo>
                    <a:pt x="808" y="424"/>
                  </a:lnTo>
                  <a:lnTo>
                    <a:pt x="802" y="424"/>
                  </a:lnTo>
                  <a:lnTo>
                    <a:pt x="808" y="424"/>
                  </a:lnTo>
                  <a:lnTo>
                    <a:pt x="802" y="417"/>
                  </a:lnTo>
                  <a:lnTo>
                    <a:pt x="808" y="417"/>
                  </a:lnTo>
                  <a:lnTo>
                    <a:pt x="815" y="417"/>
                  </a:lnTo>
                  <a:lnTo>
                    <a:pt x="808" y="417"/>
                  </a:lnTo>
                  <a:lnTo>
                    <a:pt x="808" y="411"/>
                  </a:lnTo>
                  <a:lnTo>
                    <a:pt x="802" y="411"/>
                  </a:lnTo>
                  <a:lnTo>
                    <a:pt x="808" y="411"/>
                  </a:lnTo>
                  <a:lnTo>
                    <a:pt x="815" y="411"/>
                  </a:lnTo>
                  <a:lnTo>
                    <a:pt x="815" y="404"/>
                  </a:lnTo>
                  <a:lnTo>
                    <a:pt x="808" y="404"/>
                  </a:lnTo>
                  <a:lnTo>
                    <a:pt x="808" y="411"/>
                  </a:lnTo>
                  <a:lnTo>
                    <a:pt x="808" y="404"/>
                  </a:lnTo>
                  <a:lnTo>
                    <a:pt x="815" y="404"/>
                  </a:lnTo>
                  <a:lnTo>
                    <a:pt x="821" y="404"/>
                  </a:lnTo>
                  <a:lnTo>
                    <a:pt x="815" y="411"/>
                  </a:lnTo>
                  <a:lnTo>
                    <a:pt x="815" y="417"/>
                  </a:lnTo>
                  <a:lnTo>
                    <a:pt x="821" y="417"/>
                  </a:lnTo>
                  <a:lnTo>
                    <a:pt x="821" y="424"/>
                  </a:lnTo>
                  <a:lnTo>
                    <a:pt x="815" y="424"/>
                  </a:lnTo>
                  <a:lnTo>
                    <a:pt x="821" y="424"/>
                  </a:lnTo>
                  <a:lnTo>
                    <a:pt x="828" y="424"/>
                  </a:lnTo>
                  <a:lnTo>
                    <a:pt x="834" y="424"/>
                  </a:lnTo>
                  <a:lnTo>
                    <a:pt x="834" y="417"/>
                  </a:lnTo>
                  <a:lnTo>
                    <a:pt x="841" y="417"/>
                  </a:lnTo>
                  <a:lnTo>
                    <a:pt x="841" y="411"/>
                  </a:lnTo>
                  <a:lnTo>
                    <a:pt x="847" y="411"/>
                  </a:lnTo>
                  <a:lnTo>
                    <a:pt x="854" y="411"/>
                  </a:lnTo>
                  <a:lnTo>
                    <a:pt x="860" y="411"/>
                  </a:lnTo>
                  <a:lnTo>
                    <a:pt x="860" y="417"/>
                  </a:lnTo>
                  <a:lnTo>
                    <a:pt x="867" y="417"/>
                  </a:lnTo>
                  <a:lnTo>
                    <a:pt x="873" y="417"/>
                  </a:lnTo>
                  <a:lnTo>
                    <a:pt x="873" y="424"/>
                  </a:lnTo>
                  <a:lnTo>
                    <a:pt x="880" y="424"/>
                  </a:lnTo>
                  <a:lnTo>
                    <a:pt x="886" y="424"/>
                  </a:lnTo>
                  <a:lnTo>
                    <a:pt x="893" y="424"/>
                  </a:lnTo>
                  <a:lnTo>
                    <a:pt x="899" y="424"/>
                  </a:lnTo>
                  <a:lnTo>
                    <a:pt x="899" y="430"/>
                  </a:lnTo>
                  <a:lnTo>
                    <a:pt x="906" y="430"/>
                  </a:lnTo>
                  <a:lnTo>
                    <a:pt x="913" y="430"/>
                  </a:lnTo>
                  <a:lnTo>
                    <a:pt x="913" y="437"/>
                  </a:lnTo>
                  <a:lnTo>
                    <a:pt x="919" y="437"/>
                  </a:lnTo>
                  <a:lnTo>
                    <a:pt x="926" y="437"/>
                  </a:lnTo>
                  <a:lnTo>
                    <a:pt x="932" y="437"/>
                  </a:lnTo>
                  <a:lnTo>
                    <a:pt x="939" y="437"/>
                  </a:lnTo>
                  <a:lnTo>
                    <a:pt x="945" y="437"/>
                  </a:lnTo>
                  <a:lnTo>
                    <a:pt x="945" y="443"/>
                  </a:lnTo>
                  <a:lnTo>
                    <a:pt x="945" y="437"/>
                  </a:lnTo>
                  <a:lnTo>
                    <a:pt x="939" y="437"/>
                  </a:lnTo>
                  <a:lnTo>
                    <a:pt x="945" y="437"/>
                  </a:lnTo>
                  <a:lnTo>
                    <a:pt x="952" y="437"/>
                  </a:lnTo>
                  <a:lnTo>
                    <a:pt x="945" y="437"/>
                  </a:lnTo>
                  <a:lnTo>
                    <a:pt x="952" y="437"/>
                  </a:lnTo>
                  <a:lnTo>
                    <a:pt x="958" y="437"/>
                  </a:lnTo>
                  <a:lnTo>
                    <a:pt x="965" y="437"/>
                  </a:lnTo>
                  <a:lnTo>
                    <a:pt x="965" y="443"/>
                  </a:lnTo>
                  <a:lnTo>
                    <a:pt x="971" y="443"/>
                  </a:lnTo>
                  <a:lnTo>
                    <a:pt x="971" y="450"/>
                  </a:lnTo>
                  <a:lnTo>
                    <a:pt x="978" y="450"/>
                  </a:lnTo>
                  <a:lnTo>
                    <a:pt x="978" y="456"/>
                  </a:lnTo>
                  <a:lnTo>
                    <a:pt x="971" y="456"/>
                  </a:lnTo>
                  <a:lnTo>
                    <a:pt x="965" y="456"/>
                  </a:lnTo>
                  <a:lnTo>
                    <a:pt x="958" y="456"/>
                  </a:lnTo>
                  <a:lnTo>
                    <a:pt x="958" y="463"/>
                  </a:lnTo>
                  <a:lnTo>
                    <a:pt x="952" y="463"/>
                  </a:lnTo>
                  <a:lnTo>
                    <a:pt x="958" y="463"/>
                  </a:lnTo>
                  <a:lnTo>
                    <a:pt x="958" y="470"/>
                  </a:lnTo>
                  <a:lnTo>
                    <a:pt x="965" y="470"/>
                  </a:lnTo>
                  <a:lnTo>
                    <a:pt x="971" y="470"/>
                  </a:lnTo>
                  <a:lnTo>
                    <a:pt x="978" y="470"/>
                  </a:lnTo>
                  <a:lnTo>
                    <a:pt x="984" y="470"/>
                  </a:lnTo>
                  <a:lnTo>
                    <a:pt x="991" y="470"/>
                  </a:lnTo>
                  <a:lnTo>
                    <a:pt x="997" y="470"/>
                  </a:lnTo>
                  <a:lnTo>
                    <a:pt x="1004" y="470"/>
                  </a:lnTo>
                  <a:lnTo>
                    <a:pt x="1010" y="470"/>
                  </a:lnTo>
                  <a:lnTo>
                    <a:pt x="1017" y="470"/>
                  </a:lnTo>
                  <a:lnTo>
                    <a:pt x="1017" y="463"/>
                  </a:lnTo>
                  <a:lnTo>
                    <a:pt x="1017" y="470"/>
                  </a:lnTo>
                  <a:lnTo>
                    <a:pt x="1023" y="470"/>
                  </a:lnTo>
                  <a:lnTo>
                    <a:pt x="1023" y="463"/>
                  </a:lnTo>
                  <a:lnTo>
                    <a:pt x="1030" y="463"/>
                  </a:lnTo>
                  <a:lnTo>
                    <a:pt x="1036" y="463"/>
                  </a:lnTo>
                  <a:lnTo>
                    <a:pt x="1036" y="470"/>
                  </a:lnTo>
                  <a:lnTo>
                    <a:pt x="1036" y="463"/>
                  </a:lnTo>
                  <a:lnTo>
                    <a:pt x="1043" y="463"/>
                  </a:lnTo>
                  <a:lnTo>
                    <a:pt x="1043" y="470"/>
                  </a:lnTo>
                  <a:lnTo>
                    <a:pt x="1049" y="470"/>
                  </a:lnTo>
                  <a:lnTo>
                    <a:pt x="1056" y="476"/>
                  </a:lnTo>
                  <a:lnTo>
                    <a:pt x="1049" y="476"/>
                  </a:lnTo>
                  <a:lnTo>
                    <a:pt x="1056" y="476"/>
                  </a:lnTo>
                  <a:lnTo>
                    <a:pt x="1056" y="470"/>
                  </a:lnTo>
                  <a:lnTo>
                    <a:pt x="1062" y="476"/>
                  </a:lnTo>
                  <a:lnTo>
                    <a:pt x="1062" y="483"/>
                  </a:lnTo>
                  <a:lnTo>
                    <a:pt x="1069" y="483"/>
                  </a:lnTo>
                  <a:lnTo>
                    <a:pt x="1069" y="489"/>
                  </a:lnTo>
                  <a:lnTo>
                    <a:pt x="1062" y="489"/>
                  </a:lnTo>
                  <a:lnTo>
                    <a:pt x="1062" y="483"/>
                  </a:lnTo>
                  <a:lnTo>
                    <a:pt x="1056" y="483"/>
                  </a:lnTo>
                  <a:lnTo>
                    <a:pt x="1062" y="489"/>
                  </a:lnTo>
                  <a:lnTo>
                    <a:pt x="1069" y="496"/>
                  </a:lnTo>
                  <a:lnTo>
                    <a:pt x="1075" y="502"/>
                  </a:lnTo>
                  <a:lnTo>
                    <a:pt x="1075" y="509"/>
                  </a:lnTo>
                  <a:lnTo>
                    <a:pt x="1082" y="509"/>
                  </a:lnTo>
                  <a:lnTo>
                    <a:pt x="1082" y="502"/>
                  </a:lnTo>
                  <a:lnTo>
                    <a:pt x="1075" y="502"/>
                  </a:lnTo>
                  <a:lnTo>
                    <a:pt x="1075" y="496"/>
                  </a:lnTo>
                  <a:lnTo>
                    <a:pt x="1069" y="496"/>
                  </a:lnTo>
                  <a:lnTo>
                    <a:pt x="1069" y="489"/>
                  </a:lnTo>
                  <a:lnTo>
                    <a:pt x="1075" y="489"/>
                  </a:lnTo>
                  <a:lnTo>
                    <a:pt x="1075" y="496"/>
                  </a:lnTo>
                  <a:lnTo>
                    <a:pt x="1075" y="489"/>
                  </a:lnTo>
                  <a:lnTo>
                    <a:pt x="1082" y="489"/>
                  </a:lnTo>
                  <a:lnTo>
                    <a:pt x="1082" y="496"/>
                  </a:lnTo>
                  <a:lnTo>
                    <a:pt x="1082" y="489"/>
                  </a:lnTo>
                  <a:lnTo>
                    <a:pt x="1075" y="489"/>
                  </a:lnTo>
                  <a:lnTo>
                    <a:pt x="1075" y="483"/>
                  </a:lnTo>
                  <a:lnTo>
                    <a:pt x="1075" y="476"/>
                  </a:lnTo>
                  <a:lnTo>
                    <a:pt x="1069" y="476"/>
                  </a:lnTo>
                  <a:lnTo>
                    <a:pt x="1069" y="470"/>
                  </a:lnTo>
                  <a:lnTo>
                    <a:pt x="1069" y="463"/>
                  </a:lnTo>
                  <a:lnTo>
                    <a:pt x="1075" y="463"/>
                  </a:lnTo>
                  <a:lnTo>
                    <a:pt x="1069" y="463"/>
                  </a:lnTo>
                  <a:lnTo>
                    <a:pt x="1069" y="456"/>
                  </a:lnTo>
                  <a:lnTo>
                    <a:pt x="1069" y="463"/>
                  </a:lnTo>
                  <a:lnTo>
                    <a:pt x="1075" y="463"/>
                  </a:lnTo>
                  <a:lnTo>
                    <a:pt x="1075" y="456"/>
                  </a:lnTo>
                  <a:lnTo>
                    <a:pt x="1082" y="456"/>
                  </a:lnTo>
                  <a:lnTo>
                    <a:pt x="1089" y="456"/>
                  </a:lnTo>
                  <a:lnTo>
                    <a:pt x="1095" y="456"/>
                  </a:lnTo>
                  <a:lnTo>
                    <a:pt x="1089" y="456"/>
                  </a:lnTo>
                  <a:lnTo>
                    <a:pt x="1089" y="450"/>
                  </a:lnTo>
                  <a:lnTo>
                    <a:pt x="1095" y="450"/>
                  </a:lnTo>
                  <a:lnTo>
                    <a:pt x="1102" y="450"/>
                  </a:lnTo>
                  <a:lnTo>
                    <a:pt x="1102" y="443"/>
                  </a:lnTo>
                  <a:lnTo>
                    <a:pt x="1095" y="443"/>
                  </a:lnTo>
                  <a:lnTo>
                    <a:pt x="1095" y="450"/>
                  </a:lnTo>
                  <a:lnTo>
                    <a:pt x="1089" y="450"/>
                  </a:lnTo>
                  <a:lnTo>
                    <a:pt x="1089" y="456"/>
                  </a:lnTo>
                  <a:lnTo>
                    <a:pt x="1089" y="450"/>
                  </a:lnTo>
                  <a:lnTo>
                    <a:pt x="1082" y="450"/>
                  </a:lnTo>
                  <a:lnTo>
                    <a:pt x="1082" y="456"/>
                  </a:lnTo>
                  <a:lnTo>
                    <a:pt x="1075" y="456"/>
                  </a:lnTo>
                  <a:lnTo>
                    <a:pt x="1075" y="450"/>
                  </a:lnTo>
                  <a:lnTo>
                    <a:pt x="1069" y="450"/>
                  </a:lnTo>
                  <a:lnTo>
                    <a:pt x="1069" y="456"/>
                  </a:lnTo>
                  <a:lnTo>
                    <a:pt x="1075" y="456"/>
                  </a:lnTo>
                  <a:lnTo>
                    <a:pt x="1069" y="456"/>
                  </a:lnTo>
                  <a:lnTo>
                    <a:pt x="1062" y="456"/>
                  </a:lnTo>
                  <a:lnTo>
                    <a:pt x="1056" y="456"/>
                  </a:lnTo>
                  <a:lnTo>
                    <a:pt x="1056" y="450"/>
                  </a:lnTo>
                  <a:lnTo>
                    <a:pt x="1062" y="450"/>
                  </a:lnTo>
                  <a:lnTo>
                    <a:pt x="1062" y="443"/>
                  </a:lnTo>
                  <a:lnTo>
                    <a:pt x="1069" y="443"/>
                  </a:lnTo>
                  <a:lnTo>
                    <a:pt x="1075" y="443"/>
                  </a:lnTo>
                  <a:lnTo>
                    <a:pt x="1082" y="443"/>
                  </a:lnTo>
                  <a:lnTo>
                    <a:pt x="1082" y="437"/>
                  </a:lnTo>
                  <a:lnTo>
                    <a:pt x="1089" y="437"/>
                  </a:lnTo>
                  <a:lnTo>
                    <a:pt x="1095" y="437"/>
                  </a:lnTo>
                  <a:lnTo>
                    <a:pt x="1102" y="437"/>
                  </a:lnTo>
                  <a:lnTo>
                    <a:pt x="1108" y="443"/>
                  </a:lnTo>
                  <a:lnTo>
                    <a:pt x="1108" y="450"/>
                  </a:lnTo>
                  <a:lnTo>
                    <a:pt x="1102" y="450"/>
                  </a:lnTo>
                  <a:lnTo>
                    <a:pt x="1108" y="450"/>
                  </a:lnTo>
                  <a:lnTo>
                    <a:pt x="1108" y="456"/>
                  </a:lnTo>
                  <a:lnTo>
                    <a:pt x="1115" y="456"/>
                  </a:lnTo>
                  <a:lnTo>
                    <a:pt x="1115" y="450"/>
                  </a:lnTo>
                  <a:lnTo>
                    <a:pt x="1115" y="456"/>
                  </a:lnTo>
                  <a:lnTo>
                    <a:pt x="1121" y="456"/>
                  </a:lnTo>
                  <a:lnTo>
                    <a:pt x="1121" y="463"/>
                  </a:lnTo>
                  <a:lnTo>
                    <a:pt x="1128" y="463"/>
                  </a:lnTo>
                  <a:lnTo>
                    <a:pt x="1134" y="463"/>
                  </a:lnTo>
                  <a:lnTo>
                    <a:pt x="1134" y="456"/>
                  </a:lnTo>
                  <a:lnTo>
                    <a:pt x="1141" y="456"/>
                  </a:lnTo>
                  <a:lnTo>
                    <a:pt x="1141" y="463"/>
                  </a:lnTo>
                  <a:lnTo>
                    <a:pt x="1147" y="463"/>
                  </a:lnTo>
                  <a:lnTo>
                    <a:pt x="1147" y="470"/>
                  </a:lnTo>
                  <a:lnTo>
                    <a:pt x="1154" y="470"/>
                  </a:lnTo>
                  <a:lnTo>
                    <a:pt x="1160" y="470"/>
                  </a:lnTo>
                  <a:lnTo>
                    <a:pt x="1167" y="470"/>
                  </a:lnTo>
                  <a:lnTo>
                    <a:pt x="1173" y="470"/>
                  </a:lnTo>
                  <a:lnTo>
                    <a:pt x="1180" y="470"/>
                  </a:lnTo>
                  <a:lnTo>
                    <a:pt x="1180" y="463"/>
                  </a:lnTo>
                  <a:lnTo>
                    <a:pt x="1186" y="463"/>
                  </a:lnTo>
                  <a:lnTo>
                    <a:pt x="1186" y="470"/>
                  </a:lnTo>
                  <a:lnTo>
                    <a:pt x="1193" y="470"/>
                  </a:lnTo>
                  <a:lnTo>
                    <a:pt x="1199" y="470"/>
                  </a:lnTo>
                  <a:lnTo>
                    <a:pt x="1206" y="470"/>
                  </a:lnTo>
                  <a:lnTo>
                    <a:pt x="1212" y="470"/>
                  </a:lnTo>
                  <a:lnTo>
                    <a:pt x="1212" y="463"/>
                  </a:lnTo>
                  <a:lnTo>
                    <a:pt x="1206" y="463"/>
                  </a:lnTo>
                  <a:lnTo>
                    <a:pt x="1212" y="463"/>
                  </a:lnTo>
                  <a:lnTo>
                    <a:pt x="1219" y="463"/>
                  </a:lnTo>
                  <a:lnTo>
                    <a:pt x="1219" y="470"/>
                  </a:lnTo>
                  <a:lnTo>
                    <a:pt x="1225" y="470"/>
                  </a:lnTo>
                  <a:lnTo>
                    <a:pt x="1232" y="470"/>
                  </a:lnTo>
                  <a:lnTo>
                    <a:pt x="1232" y="463"/>
                  </a:lnTo>
                  <a:lnTo>
                    <a:pt x="1225" y="463"/>
                  </a:lnTo>
                  <a:lnTo>
                    <a:pt x="1219" y="463"/>
                  </a:lnTo>
                  <a:lnTo>
                    <a:pt x="1219" y="470"/>
                  </a:lnTo>
                  <a:lnTo>
                    <a:pt x="1219" y="463"/>
                  </a:lnTo>
                  <a:lnTo>
                    <a:pt x="1212" y="463"/>
                  </a:lnTo>
                  <a:lnTo>
                    <a:pt x="1212" y="456"/>
                  </a:lnTo>
                  <a:lnTo>
                    <a:pt x="1212" y="463"/>
                  </a:lnTo>
                  <a:lnTo>
                    <a:pt x="1212" y="456"/>
                  </a:lnTo>
                  <a:lnTo>
                    <a:pt x="1206" y="450"/>
                  </a:lnTo>
                  <a:lnTo>
                    <a:pt x="1212" y="450"/>
                  </a:lnTo>
                  <a:lnTo>
                    <a:pt x="1219" y="456"/>
                  </a:lnTo>
                  <a:lnTo>
                    <a:pt x="1219" y="450"/>
                  </a:lnTo>
                  <a:lnTo>
                    <a:pt x="1225" y="450"/>
                  </a:lnTo>
                  <a:lnTo>
                    <a:pt x="1219" y="450"/>
                  </a:lnTo>
                  <a:lnTo>
                    <a:pt x="1225" y="450"/>
                  </a:lnTo>
                  <a:lnTo>
                    <a:pt x="1232" y="450"/>
                  </a:lnTo>
                  <a:lnTo>
                    <a:pt x="1232" y="456"/>
                  </a:lnTo>
                  <a:lnTo>
                    <a:pt x="1238" y="456"/>
                  </a:lnTo>
                  <a:lnTo>
                    <a:pt x="1245" y="456"/>
                  </a:lnTo>
                  <a:lnTo>
                    <a:pt x="1238" y="456"/>
                  </a:lnTo>
                  <a:lnTo>
                    <a:pt x="1238" y="463"/>
                  </a:lnTo>
                  <a:lnTo>
                    <a:pt x="1245" y="463"/>
                  </a:lnTo>
                  <a:lnTo>
                    <a:pt x="1245" y="456"/>
                  </a:lnTo>
                  <a:lnTo>
                    <a:pt x="1238" y="456"/>
                  </a:lnTo>
                  <a:lnTo>
                    <a:pt x="1245" y="456"/>
                  </a:lnTo>
                  <a:lnTo>
                    <a:pt x="1251" y="456"/>
                  </a:lnTo>
                  <a:lnTo>
                    <a:pt x="1251" y="463"/>
                  </a:lnTo>
                  <a:lnTo>
                    <a:pt x="1245" y="463"/>
                  </a:lnTo>
                  <a:lnTo>
                    <a:pt x="1245" y="470"/>
                  </a:lnTo>
                  <a:lnTo>
                    <a:pt x="1245" y="476"/>
                  </a:lnTo>
                  <a:lnTo>
                    <a:pt x="1251" y="476"/>
                  </a:lnTo>
                  <a:lnTo>
                    <a:pt x="1245" y="476"/>
                  </a:lnTo>
                  <a:lnTo>
                    <a:pt x="1245" y="483"/>
                  </a:lnTo>
                  <a:lnTo>
                    <a:pt x="1251" y="483"/>
                  </a:lnTo>
                  <a:lnTo>
                    <a:pt x="1251" y="476"/>
                  </a:lnTo>
                  <a:lnTo>
                    <a:pt x="1258" y="476"/>
                  </a:lnTo>
                  <a:lnTo>
                    <a:pt x="1258" y="483"/>
                  </a:lnTo>
                  <a:lnTo>
                    <a:pt x="1251" y="483"/>
                  </a:lnTo>
                  <a:lnTo>
                    <a:pt x="1258" y="483"/>
                  </a:lnTo>
                  <a:lnTo>
                    <a:pt x="1258" y="489"/>
                  </a:lnTo>
                  <a:lnTo>
                    <a:pt x="1251" y="489"/>
                  </a:lnTo>
                  <a:lnTo>
                    <a:pt x="1245" y="489"/>
                  </a:lnTo>
                  <a:lnTo>
                    <a:pt x="1245" y="496"/>
                  </a:lnTo>
                  <a:lnTo>
                    <a:pt x="1251" y="496"/>
                  </a:lnTo>
                  <a:lnTo>
                    <a:pt x="1258" y="496"/>
                  </a:lnTo>
                  <a:lnTo>
                    <a:pt x="1251" y="496"/>
                  </a:lnTo>
                  <a:lnTo>
                    <a:pt x="1245" y="489"/>
                  </a:lnTo>
                  <a:lnTo>
                    <a:pt x="1251" y="489"/>
                  </a:lnTo>
                  <a:lnTo>
                    <a:pt x="1258" y="489"/>
                  </a:lnTo>
                  <a:lnTo>
                    <a:pt x="1265" y="489"/>
                  </a:lnTo>
                  <a:lnTo>
                    <a:pt x="1258" y="489"/>
                  </a:lnTo>
                  <a:lnTo>
                    <a:pt x="1258" y="483"/>
                  </a:lnTo>
                  <a:lnTo>
                    <a:pt x="1265" y="483"/>
                  </a:lnTo>
                  <a:lnTo>
                    <a:pt x="1258" y="483"/>
                  </a:lnTo>
                  <a:lnTo>
                    <a:pt x="1258" y="476"/>
                  </a:lnTo>
                  <a:lnTo>
                    <a:pt x="1258" y="470"/>
                  </a:lnTo>
                  <a:lnTo>
                    <a:pt x="1251" y="470"/>
                  </a:lnTo>
                  <a:lnTo>
                    <a:pt x="1258" y="470"/>
                  </a:lnTo>
                  <a:lnTo>
                    <a:pt x="1258" y="463"/>
                  </a:lnTo>
                  <a:lnTo>
                    <a:pt x="1265" y="463"/>
                  </a:lnTo>
                  <a:lnTo>
                    <a:pt x="1271" y="463"/>
                  </a:lnTo>
                  <a:lnTo>
                    <a:pt x="1271" y="456"/>
                  </a:lnTo>
                  <a:lnTo>
                    <a:pt x="1278" y="456"/>
                  </a:lnTo>
                  <a:lnTo>
                    <a:pt x="1278" y="450"/>
                  </a:lnTo>
                  <a:lnTo>
                    <a:pt x="1284" y="450"/>
                  </a:lnTo>
                  <a:lnTo>
                    <a:pt x="1284" y="443"/>
                  </a:lnTo>
                  <a:lnTo>
                    <a:pt x="1284" y="437"/>
                  </a:lnTo>
                  <a:lnTo>
                    <a:pt x="1278" y="437"/>
                  </a:lnTo>
                  <a:lnTo>
                    <a:pt x="1284" y="437"/>
                  </a:lnTo>
                  <a:lnTo>
                    <a:pt x="1278" y="443"/>
                  </a:lnTo>
                  <a:lnTo>
                    <a:pt x="1271" y="443"/>
                  </a:lnTo>
                  <a:lnTo>
                    <a:pt x="1271" y="437"/>
                  </a:lnTo>
                  <a:lnTo>
                    <a:pt x="1278" y="437"/>
                  </a:lnTo>
                  <a:lnTo>
                    <a:pt x="1278" y="430"/>
                  </a:lnTo>
                  <a:lnTo>
                    <a:pt x="1278" y="424"/>
                  </a:lnTo>
                  <a:lnTo>
                    <a:pt x="1284" y="424"/>
                  </a:lnTo>
                  <a:lnTo>
                    <a:pt x="1284" y="430"/>
                  </a:lnTo>
                  <a:lnTo>
                    <a:pt x="1291" y="424"/>
                  </a:lnTo>
                  <a:lnTo>
                    <a:pt x="1284" y="424"/>
                  </a:lnTo>
                  <a:lnTo>
                    <a:pt x="1291" y="424"/>
                  </a:lnTo>
                  <a:lnTo>
                    <a:pt x="1284" y="424"/>
                  </a:lnTo>
                  <a:lnTo>
                    <a:pt x="1278" y="424"/>
                  </a:lnTo>
                  <a:lnTo>
                    <a:pt x="1271" y="424"/>
                  </a:lnTo>
                  <a:lnTo>
                    <a:pt x="1271" y="417"/>
                  </a:lnTo>
                  <a:lnTo>
                    <a:pt x="1265" y="417"/>
                  </a:lnTo>
                  <a:lnTo>
                    <a:pt x="1258" y="417"/>
                  </a:lnTo>
                  <a:lnTo>
                    <a:pt x="1258" y="411"/>
                  </a:lnTo>
                  <a:lnTo>
                    <a:pt x="1251" y="411"/>
                  </a:lnTo>
                  <a:lnTo>
                    <a:pt x="1245" y="411"/>
                  </a:lnTo>
                  <a:lnTo>
                    <a:pt x="1245" y="404"/>
                  </a:lnTo>
                  <a:lnTo>
                    <a:pt x="1238" y="404"/>
                  </a:lnTo>
                  <a:lnTo>
                    <a:pt x="1238" y="398"/>
                  </a:lnTo>
                  <a:lnTo>
                    <a:pt x="1245" y="391"/>
                  </a:lnTo>
                  <a:lnTo>
                    <a:pt x="1251" y="391"/>
                  </a:lnTo>
                  <a:lnTo>
                    <a:pt x="1245" y="391"/>
                  </a:lnTo>
                  <a:lnTo>
                    <a:pt x="1245" y="385"/>
                  </a:lnTo>
                  <a:lnTo>
                    <a:pt x="1238" y="385"/>
                  </a:lnTo>
                  <a:lnTo>
                    <a:pt x="1245" y="385"/>
                  </a:lnTo>
                  <a:lnTo>
                    <a:pt x="1245" y="378"/>
                  </a:lnTo>
                  <a:lnTo>
                    <a:pt x="1238" y="378"/>
                  </a:lnTo>
                  <a:lnTo>
                    <a:pt x="1245" y="378"/>
                  </a:lnTo>
                  <a:lnTo>
                    <a:pt x="1245" y="372"/>
                  </a:lnTo>
                  <a:lnTo>
                    <a:pt x="1251" y="372"/>
                  </a:lnTo>
                  <a:lnTo>
                    <a:pt x="1258" y="372"/>
                  </a:lnTo>
                  <a:lnTo>
                    <a:pt x="1258" y="365"/>
                  </a:lnTo>
                  <a:lnTo>
                    <a:pt x="1251" y="365"/>
                  </a:lnTo>
                  <a:lnTo>
                    <a:pt x="1258" y="359"/>
                  </a:lnTo>
                  <a:lnTo>
                    <a:pt x="1265" y="359"/>
                  </a:lnTo>
                  <a:lnTo>
                    <a:pt x="1271" y="359"/>
                  </a:lnTo>
                  <a:lnTo>
                    <a:pt x="1265" y="359"/>
                  </a:lnTo>
                  <a:lnTo>
                    <a:pt x="1258" y="359"/>
                  </a:lnTo>
                  <a:lnTo>
                    <a:pt x="1258" y="352"/>
                  </a:lnTo>
                  <a:lnTo>
                    <a:pt x="1265" y="352"/>
                  </a:lnTo>
                  <a:lnTo>
                    <a:pt x="1271" y="352"/>
                  </a:lnTo>
                  <a:close/>
                  <a:moveTo>
                    <a:pt x="1864" y="346"/>
                  </a:moveTo>
                  <a:lnTo>
                    <a:pt x="1871" y="346"/>
                  </a:lnTo>
                  <a:lnTo>
                    <a:pt x="1871" y="339"/>
                  </a:lnTo>
                  <a:lnTo>
                    <a:pt x="1871" y="346"/>
                  </a:lnTo>
                  <a:lnTo>
                    <a:pt x="1864" y="346"/>
                  </a:lnTo>
                  <a:close/>
                  <a:moveTo>
                    <a:pt x="1512" y="339"/>
                  </a:moveTo>
                  <a:lnTo>
                    <a:pt x="1512" y="346"/>
                  </a:lnTo>
                  <a:lnTo>
                    <a:pt x="1506" y="346"/>
                  </a:lnTo>
                  <a:lnTo>
                    <a:pt x="1506" y="339"/>
                  </a:lnTo>
                  <a:lnTo>
                    <a:pt x="1512" y="339"/>
                  </a:lnTo>
                  <a:close/>
                  <a:moveTo>
                    <a:pt x="1499" y="346"/>
                  </a:moveTo>
                  <a:lnTo>
                    <a:pt x="1499" y="339"/>
                  </a:lnTo>
                  <a:lnTo>
                    <a:pt x="1499" y="346"/>
                  </a:lnTo>
                  <a:close/>
                  <a:moveTo>
                    <a:pt x="1871" y="339"/>
                  </a:moveTo>
                  <a:lnTo>
                    <a:pt x="1864" y="339"/>
                  </a:lnTo>
                  <a:lnTo>
                    <a:pt x="1871" y="339"/>
                  </a:lnTo>
                  <a:close/>
                  <a:moveTo>
                    <a:pt x="1877" y="333"/>
                  </a:moveTo>
                  <a:lnTo>
                    <a:pt x="1871" y="333"/>
                  </a:lnTo>
                  <a:lnTo>
                    <a:pt x="1877" y="333"/>
                  </a:lnTo>
                  <a:close/>
                  <a:moveTo>
                    <a:pt x="1864" y="333"/>
                  </a:moveTo>
                  <a:lnTo>
                    <a:pt x="1858" y="333"/>
                  </a:lnTo>
                  <a:lnTo>
                    <a:pt x="1851" y="333"/>
                  </a:lnTo>
                  <a:lnTo>
                    <a:pt x="1858" y="333"/>
                  </a:lnTo>
                  <a:lnTo>
                    <a:pt x="1864" y="333"/>
                  </a:lnTo>
                  <a:close/>
                  <a:moveTo>
                    <a:pt x="1871" y="333"/>
                  </a:moveTo>
                  <a:lnTo>
                    <a:pt x="1864" y="333"/>
                  </a:lnTo>
                  <a:lnTo>
                    <a:pt x="1864" y="339"/>
                  </a:lnTo>
                  <a:lnTo>
                    <a:pt x="1864" y="333"/>
                  </a:lnTo>
                  <a:lnTo>
                    <a:pt x="1858" y="333"/>
                  </a:lnTo>
                  <a:lnTo>
                    <a:pt x="1864" y="333"/>
                  </a:lnTo>
                  <a:lnTo>
                    <a:pt x="1871" y="333"/>
                  </a:lnTo>
                  <a:lnTo>
                    <a:pt x="1871" y="326"/>
                  </a:lnTo>
                  <a:lnTo>
                    <a:pt x="1871" y="333"/>
                  </a:lnTo>
                  <a:close/>
                  <a:moveTo>
                    <a:pt x="2347" y="326"/>
                  </a:moveTo>
                  <a:lnTo>
                    <a:pt x="2353" y="326"/>
                  </a:lnTo>
                  <a:lnTo>
                    <a:pt x="2360" y="326"/>
                  </a:lnTo>
                  <a:lnTo>
                    <a:pt x="2360" y="333"/>
                  </a:lnTo>
                  <a:lnTo>
                    <a:pt x="2366" y="333"/>
                  </a:lnTo>
                  <a:lnTo>
                    <a:pt x="2366" y="339"/>
                  </a:lnTo>
                  <a:lnTo>
                    <a:pt x="2373" y="339"/>
                  </a:lnTo>
                  <a:lnTo>
                    <a:pt x="2366" y="339"/>
                  </a:lnTo>
                  <a:lnTo>
                    <a:pt x="2360" y="339"/>
                  </a:lnTo>
                  <a:lnTo>
                    <a:pt x="2366" y="346"/>
                  </a:lnTo>
                  <a:lnTo>
                    <a:pt x="2373" y="346"/>
                  </a:lnTo>
                  <a:lnTo>
                    <a:pt x="2373" y="352"/>
                  </a:lnTo>
                  <a:lnTo>
                    <a:pt x="2366" y="352"/>
                  </a:lnTo>
                  <a:lnTo>
                    <a:pt x="2366" y="346"/>
                  </a:lnTo>
                  <a:lnTo>
                    <a:pt x="2360" y="346"/>
                  </a:lnTo>
                  <a:lnTo>
                    <a:pt x="2353" y="346"/>
                  </a:lnTo>
                  <a:lnTo>
                    <a:pt x="2353" y="339"/>
                  </a:lnTo>
                  <a:lnTo>
                    <a:pt x="2347" y="339"/>
                  </a:lnTo>
                  <a:lnTo>
                    <a:pt x="2340" y="339"/>
                  </a:lnTo>
                  <a:lnTo>
                    <a:pt x="2340" y="333"/>
                  </a:lnTo>
                  <a:lnTo>
                    <a:pt x="2334" y="326"/>
                  </a:lnTo>
                  <a:lnTo>
                    <a:pt x="2340" y="326"/>
                  </a:lnTo>
                  <a:lnTo>
                    <a:pt x="2347" y="326"/>
                  </a:lnTo>
                  <a:close/>
                  <a:moveTo>
                    <a:pt x="1238" y="333"/>
                  </a:moveTo>
                  <a:lnTo>
                    <a:pt x="1232" y="333"/>
                  </a:lnTo>
                  <a:lnTo>
                    <a:pt x="1238" y="326"/>
                  </a:lnTo>
                  <a:lnTo>
                    <a:pt x="1238" y="333"/>
                  </a:lnTo>
                  <a:close/>
                  <a:moveTo>
                    <a:pt x="2327" y="333"/>
                  </a:moveTo>
                  <a:lnTo>
                    <a:pt x="2327" y="326"/>
                  </a:lnTo>
                  <a:lnTo>
                    <a:pt x="2334" y="326"/>
                  </a:lnTo>
                  <a:lnTo>
                    <a:pt x="2327" y="326"/>
                  </a:lnTo>
                  <a:lnTo>
                    <a:pt x="2327" y="333"/>
                  </a:lnTo>
                  <a:close/>
                  <a:moveTo>
                    <a:pt x="1871" y="326"/>
                  </a:moveTo>
                  <a:lnTo>
                    <a:pt x="1864" y="326"/>
                  </a:lnTo>
                  <a:lnTo>
                    <a:pt x="1871" y="326"/>
                  </a:lnTo>
                  <a:close/>
                  <a:moveTo>
                    <a:pt x="2366" y="326"/>
                  </a:moveTo>
                  <a:lnTo>
                    <a:pt x="2373" y="326"/>
                  </a:lnTo>
                  <a:lnTo>
                    <a:pt x="2373" y="333"/>
                  </a:lnTo>
                  <a:lnTo>
                    <a:pt x="2366" y="333"/>
                  </a:lnTo>
                  <a:lnTo>
                    <a:pt x="2360" y="333"/>
                  </a:lnTo>
                  <a:lnTo>
                    <a:pt x="2360" y="326"/>
                  </a:lnTo>
                  <a:lnTo>
                    <a:pt x="2353" y="326"/>
                  </a:lnTo>
                  <a:lnTo>
                    <a:pt x="2347" y="326"/>
                  </a:lnTo>
                  <a:lnTo>
                    <a:pt x="2340" y="326"/>
                  </a:lnTo>
                  <a:lnTo>
                    <a:pt x="2334" y="326"/>
                  </a:lnTo>
                  <a:lnTo>
                    <a:pt x="2340" y="326"/>
                  </a:lnTo>
                  <a:lnTo>
                    <a:pt x="2347" y="326"/>
                  </a:lnTo>
                  <a:lnTo>
                    <a:pt x="2353" y="326"/>
                  </a:lnTo>
                  <a:lnTo>
                    <a:pt x="2353" y="319"/>
                  </a:lnTo>
                  <a:lnTo>
                    <a:pt x="2360" y="319"/>
                  </a:lnTo>
                  <a:lnTo>
                    <a:pt x="2360" y="326"/>
                  </a:lnTo>
                  <a:lnTo>
                    <a:pt x="2366" y="326"/>
                  </a:lnTo>
                  <a:close/>
                  <a:moveTo>
                    <a:pt x="1238" y="326"/>
                  </a:moveTo>
                  <a:lnTo>
                    <a:pt x="1232" y="326"/>
                  </a:lnTo>
                  <a:lnTo>
                    <a:pt x="1232" y="319"/>
                  </a:lnTo>
                  <a:lnTo>
                    <a:pt x="1238" y="319"/>
                  </a:lnTo>
                  <a:lnTo>
                    <a:pt x="1238" y="326"/>
                  </a:lnTo>
                  <a:close/>
                  <a:moveTo>
                    <a:pt x="1864" y="313"/>
                  </a:moveTo>
                  <a:lnTo>
                    <a:pt x="1864" y="319"/>
                  </a:lnTo>
                  <a:lnTo>
                    <a:pt x="1858" y="319"/>
                  </a:lnTo>
                  <a:lnTo>
                    <a:pt x="1858" y="313"/>
                  </a:lnTo>
                  <a:lnTo>
                    <a:pt x="1864" y="313"/>
                  </a:lnTo>
                  <a:close/>
                  <a:moveTo>
                    <a:pt x="978" y="333"/>
                  </a:moveTo>
                  <a:lnTo>
                    <a:pt x="971" y="333"/>
                  </a:lnTo>
                  <a:lnTo>
                    <a:pt x="965" y="333"/>
                  </a:lnTo>
                  <a:lnTo>
                    <a:pt x="965" y="339"/>
                  </a:lnTo>
                  <a:lnTo>
                    <a:pt x="971" y="339"/>
                  </a:lnTo>
                  <a:lnTo>
                    <a:pt x="971" y="333"/>
                  </a:lnTo>
                  <a:lnTo>
                    <a:pt x="978" y="333"/>
                  </a:lnTo>
                  <a:lnTo>
                    <a:pt x="984" y="333"/>
                  </a:lnTo>
                  <a:lnTo>
                    <a:pt x="978" y="333"/>
                  </a:lnTo>
                  <a:lnTo>
                    <a:pt x="984" y="333"/>
                  </a:lnTo>
                  <a:lnTo>
                    <a:pt x="984" y="326"/>
                  </a:lnTo>
                  <a:lnTo>
                    <a:pt x="991" y="326"/>
                  </a:lnTo>
                  <a:lnTo>
                    <a:pt x="997" y="326"/>
                  </a:lnTo>
                  <a:lnTo>
                    <a:pt x="1004" y="326"/>
                  </a:lnTo>
                  <a:lnTo>
                    <a:pt x="1010" y="326"/>
                  </a:lnTo>
                  <a:lnTo>
                    <a:pt x="1010" y="333"/>
                  </a:lnTo>
                  <a:lnTo>
                    <a:pt x="1017" y="333"/>
                  </a:lnTo>
                  <a:lnTo>
                    <a:pt x="1017" y="339"/>
                  </a:lnTo>
                  <a:lnTo>
                    <a:pt x="1010" y="339"/>
                  </a:lnTo>
                  <a:lnTo>
                    <a:pt x="1010" y="346"/>
                  </a:lnTo>
                  <a:lnTo>
                    <a:pt x="1017" y="346"/>
                  </a:lnTo>
                  <a:lnTo>
                    <a:pt x="1010" y="346"/>
                  </a:lnTo>
                  <a:lnTo>
                    <a:pt x="1010" y="339"/>
                  </a:lnTo>
                  <a:lnTo>
                    <a:pt x="1017" y="339"/>
                  </a:lnTo>
                  <a:lnTo>
                    <a:pt x="1017" y="346"/>
                  </a:lnTo>
                  <a:lnTo>
                    <a:pt x="1023" y="339"/>
                  </a:lnTo>
                  <a:lnTo>
                    <a:pt x="1030" y="339"/>
                  </a:lnTo>
                  <a:lnTo>
                    <a:pt x="1036" y="339"/>
                  </a:lnTo>
                  <a:lnTo>
                    <a:pt x="1043" y="339"/>
                  </a:lnTo>
                  <a:lnTo>
                    <a:pt x="1036" y="339"/>
                  </a:lnTo>
                  <a:lnTo>
                    <a:pt x="1030" y="339"/>
                  </a:lnTo>
                  <a:lnTo>
                    <a:pt x="1036" y="339"/>
                  </a:lnTo>
                  <a:lnTo>
                    <a:pt x="1043" y="339"/>
                  </a:lnTo>
                  <a:lnTo>
                    <a:pt x="1036" y="333"/>
                  </a:lnTo>
                  <a:lnTo>
                    <a:pt x="1030" y="333"/>
                  </a:lnTo>
                  <a:lnTo>
                    <a:pt x="1036" y="333"/>
                  </a:lnTo>
                  <a:lnTo>
                    <a:pt x="1043" y="333"/>
                  </a:lnTo>
                  <a:lnTo>
                    <a:pt x="1036" y="333"/>
                  </a:lnTo>
                  <a:lnTo>
                    <a:pt x="1036" y="326"/>
                  </a:lnTo>
                  <a:lnTo>
                    <a:pt x="1030" y="326"/>
                  </a:lnTo>
                  <a:lnTo>
                    <a:pt x="1023" y="326"/>
                  </a:lnTo>
                  <a:lnTo>
                    <a:pt x="1030" y="326"/>
                  </a:lnTo>
                  <a:lnTo>
                    <a:pt x="1036" y="326"/>
                  </a:lnTo>
                  <a:lnTo>
                    <a:pt x="1043" y="326"/>
                  </a:lnTo>
                  <a:lnTo>
                    <a:pt x="1049" y="333"/>
                  </a:lnTo>
                  <a:lnTo>
                    <a:pt x="1049" y="339"/>
                  </a:lnTo>
                  <a:lnTo>
                    <a:pt x="1056" y="339"/>
                  </a:lnTo>
                  <a:lnTo>
                    <a:pt x="1056" y="346"/>
                  </a:lnTo>
                  <a:lnTo>
                    <a:pt x="1062" y="346"/>
                  </a:lnTo>
                  <a:lnTo>
                    <a:pt x="1062" y="352"/>
                  </a:lnTo>
                  <a:lnTo>
                    <a:pt x="1062" y="359"/>
                  </a:lnTo>
                  <a:lnTo>
                    <a:pt x="1069" y="359"/>
                  </a:lnTo>
                  <a:lnTo>
                    <a:pt x="1069" y="365"/>
                  </a:lnTo>
                  <a:lnTo>
                    <a:pt x="1069" y="359"/>
                  </a:lnTo>
                  <a:lnTo>
                    <a:pt x="1075" y="359"/>
                  </a:lnTo>
                  <a:lnTo>
                    <a:pt x="1075" y="352"/>
                  </a:lnTo>
                  <a:lnTo>
                    <a:pt x="1069" y="346"/>
                  </a:lnTo>
                  <a:lnTo>
                    <a:pt x="1069" y="339"/>
                  </a:lnTo>
                  <a:lnTo>
                    <a:pt x="1069" y="333"/>
                  </a:lnTo>
                  <a:lnTo>
                    <a:pt x="1062" y="326"/>
                  </a:lnTo>
                  <a:lnTo>
                    <a:pt x="1062" y="319"/>
                  </a:lnTo>
                  <a:lnTo>
                    <a:pt x="1069" y="319"/>
                  </a:lnTo>
                  <a:lnTo>
                    <a:pt x="1062" y="319"/>
                  </a:lnTo>
                  <a:lnTo>
                    <a:pt x="1062" y="313"/>
                  </a:lnTo>
                  <a:lnTo>
                    <a:pt x="1069" y="313"/>
                  </a:lnTo>
                  <a:lnTo>
                    <a:pt x="1075" y="313"/>
                  </a:lnTo>
                  <a:lnTo>
                    <a:pt x="1075" y="319"/>
                  </a:lnTo>
                  <a:lnTo>
                    <a:pt x="1082" y="319"/>
                  </a:lnTo>
                  <a:lnTo>
                    <a:pt x="1082" y="313"/>
                  </a:lnTo>
                  <a:lnTo>
                    <a:pt x="1089" y="313"/>
                  </a:lnTo>
                  <a:lnTo>
                    <a:pt x="1089" y="319"/>
                  </a:lnTo>
                  <a:lnTo>
                    <a:pt x="1095" y="319"/>
                  </a:lnTo>
                  <a:lnTo>
                    <a:pt x="1095" y="326"/>
                  </a:lnTo>
                  <a:lnTo>
                    <a:pt x="1102" y="319"/>
                  </a:lnTo>
                  <a:lnTo>
                    <a:pt x="1102" y="326"/>
                  </a:lnTo>
                  <a:lnTo>
                    <a:pt x="1108" y="326"/>
                  </a:lnTo>
                  <a:lnTo>
                    <a:pt x="1108" y="333"/>
                  </a:lnTo>
                  <a:lnTo>
                    <a:pt x="1108" y="339"/>
                  </a:lnTo>
                  <a:lnTo>
                    <a:pt x="1108" y="346"/>
                  </a:lnTo>
                  <a:lnTo>
                    <a:pt x="1115" y="346"/>
                  </a:lnTo>
                  <a:lnTo>
                    <a:pt x="1115" y="352"/>
                  </a:lnTo>
                  <a:lnTo>
                    <a:pt x="1115" y="359"/>
                  </a:lnTo>
                  <a:lnTo>
                    <a:pt x="1121" y="359"/>
                  </a:lnTo>
                  <a:lnTo>
                    <a:pt x="1121" y="365"/>
                  </a:lnTo>
                  <a:lnTo>
                    <a:pt x="1121" y="372"/>
                  </a:lnTo>
                  <a:lnTo>
                    <a:pt x="1121" y="378"/>
                  </a:lnTo>
                  <a:lnTo>
                    <a:pt x="1128" y="378"/>
                  </a:lnTo>
                  <a:lnTo>
                    <a:pt x="1128" y="385"/>
                  </a:lnTo>
                  <a:lnTo>
                    <a:pt x="1134" y="385"/>
                  </a:lnTo>
                  <a:lnTo>
                    <a:pt x="1134" y="391"/>
                  </a:lnTo>
                  <a:lnTo>
                    <a:pt x="1141" y="391"/>
                  </a:lnTo>
                  <a:lnTo>
                    <a:pt x="1147" y="391"/>
                  </a:lnTo>
                  <a:lnTo>
                    <a:pt x="1141" y="391"/>
                  </a:lnTo>
                  <a:lnTo>
                    <a:pt x="1147" y="391"/>
                  </a:lnTo>
                  <a:lnTo>
                    <a:pt x="1147" y="398"/>
                  </a:lnTo>
                  <a:lnTo>
                    <a:pt x="1154" y="398"/>
                  </a:lnTo>
                  <a:lnTo>
                    <a:pt x="1160" y="398"/>
                  </a:lnTo>
                  <a:lnTo>
                    <a:pt x="1167" y="398"/>
                  </a:lnTo>
                  <a:lnTo>
                    <a:pt x="1167" y="404"/>
                  </a:lnTo>
                  <a:lnTo>
                    <a:pt x="1173" y="404"/>
                  </a:lnTo>
                  <a:lnTo>
                    <a:pt x="1173" y="411"/>
                  </a:lnTo>
                  <a:lnTo>
                    <a:pt x="1173" y="417"/>
                  </a:lnTo>
                  <a:lnTo>
                    <a:pt x="1167" y="417"/>
                  </a:lnTo>
                  <a:lnTo>
                    <a:pt x="1167" y="411"/>
                  </a:lnTo>
                  <a:lnTo>
                    <a:pt x="1167" y="417"/>
                  </a:lnTo>
                  <a:lnTo>
                    <a:pt x="1160" y="417"/>
                  </a:lnTo>
                  <a:lnTo>
                    <a:pt x="1160" y="411"/>
                  </a:lnTo>
                  <a:lnTo>
                    <a:pt x="1154" y="411"/>
                  </a:lnTo>
                  <a:lnTo>
                    <a:pt x="1154" y="417"/>
                  </a:lnTo>
                  <a:lnTo>
                    <a:pt x="1147" y="417"/>
                  </a:lnTo>
                  <a:lnTo>
                    <a:pt x="1154" y="417"/>
                  </a:lnTo>
                  <a:lnTo>
                    <a:pt x="1147" y="417"/>
                  </a:lnTo>
                  <a:lnTo>
                    <a:pt x="1147" y="424"/>
                  </a:lnTo>
                  <a:lnTo>
                    <a:pt x="1147" y="417"/>
                  </a:lnTo>
                  <a:lnTo>
                    <a:pt x="1141" y="417"/>
                  </a:lnTo>
                  <a:lnTo>
                    <a:pt x="1134" y="417"/>
                  </a:lnTo>
                  <a:lnTo>
                    <a:pt x="1141" y="417"/>
                  </a:lnTo>
                  <a:lnTo>
                    <a:pt x="1141" y="424"/>
                  </a:lnTo>
                  <a:lnTo>
                    <a:pt x="1141" y="430"/>
                  </a:lnTo>
                  <a:lnTo>
                    <a:pt x="1147" y="424"/>
                  </a:lnTo>
                  <a:lnTo>
                    <a:pt x="1154" y="424"/>
                  </a:lnTo>
                  <a:lnTo>
                    <a:pt x="1160" y="424"/>
                  </a:lnTo>
                  <a:lnTo>
                    <a:pt x="1160" y="430"/>
                  </a:lnTo>
                  <a:lnTo>
                    <a:pt x="1154" y="430"/>
                  </a:lnTo>
                  <a:lnTo>
                    <a:pt x="1160" y="430"/>
                  </a:lnTo>
                  <a:lnTo>
                    <a:pt x="1160" y="437"/>
                  </a:lnTo>
                  <a:lnTo>
                    <a:pt x="1154" y="437"/>
                  </a:lnTo>
                  <a:lnTo>
                    <a:pt x="1147" y="437"/>
                  </a:lnTo>
                  <a:lnTo>
                    <a:pt x="1147" y="443"/>
                  </a:lnTo>
                  <a:lnTo>
                    <a:pt x="1141" y="443"/>
                  </a:lnTo>
                  <a:lnTo>
                    <a:pt x="1141" y="437"/>
                  </a:lnTo>
                  <a:lnTo>
                    <a:pt x="1134" y="443"/>
                  </a:lnTo>
                  <a:lnTo>
                    <a:pt x="1128" y="437"/>
                  </a:lnTo>
                  <a:lnTo>
                    <a:pt x="1121" y="437"/>
                  </a:lnTo>
                  <a:lnTo>
                    <a:pt x="1115" y="437"/>
                  </a:lnTo>
                  <a:lnTo>
                    <a:pt x="1108" y="437"/>
                  </a:lnTo>
                  <a:lnTo>
                    <a:pt x="1115" y="437"/>
                  </a:lnTo>
                  <a:lnTo>
                    <a:pt x="1115" y="430"/>
                  </a:lnTo>
                  <a:lnTo>
                    <a:pt x="1108" y="430"/>
                  </a:lnTo>
                  <a:lnTo>
                    <a:pt x="1102" y="430"/>
                  </a:lnTo>
                  <a:lnTo>
                    <a:pt x="1095" y="430"/>
                  </a:lnTo>
                  <a:lnTo>
                    <a:pt x="1089" y="430"/>
                  </a:lnTo>
                  <a:lnTo>
                    <a:pt x="1095" y="430"/>
                  </a:lnTo>
                  <a:lnTo>
                    <a:pt x="1095" y="424"/>
                  </a:lnTo>
                  <a:lnTo>
                    <a:pt x="1089" y="424"/>
                  </a:lnTo>
                  <a:lnTo>
                    <a:pt x="1082" y="424"/>
                  </a:lnTo>
                  <a:lnTo>
                    <a:pt x="1082" y="430"/>
                  </a:lnTo>
                  <a:lnTo>
                    <a:pt x="1075" y="430"/>
                  </a:lnTo>
                  <a:lnTo>
                    <a:pt x="1075" y="437"/>
                  </a:lnTo>
                  <a:lnTo>
                    <a:pt x="1069" y="437"/>
                  </a:lnTo>
                  <a:lnTo>
                    <a:pt x="1062" y="437"/>
                  </a:lnTo>
                  <a:lnTo>
                    <a:pt x="1056" y="437"/>
                  </a:lnTo>
                  <a:lnTo>
                    <a:pt x="1056" y="443"/>
                  </a:lnTo>
                  <a:lnTo>
                    <a:pt x="1049" y="443"/>
                  </a:lnTo>
                  <a:lnTo>
                    <a:pt x="1043" y="443"/>
                  </a:lnTo>
                  <a:lnTo>
                    <a:pt x="1036" y="443"/>
                  </a:lnTo>
                  <a:lnTo>
                    <a:pt x="1030" y="443"/>
                  </a:lnTo>
                  <a:lnTo>
                    <a:pt x="1023" y="443"/>
                  </a:lnTo>
                  <a:lnTo>
                    <a:pt x="1023" y="450"/>
                  </a:lnTo>
                  <a:lnTo>
                    <a:pt x="1023" y="443"/>
                  </a:lnTo>
                  <a:lnTo>
                    <a:pt x="1017" y="443"/>
                  </a:lnTo>
                  <a:lnTo>
                    <a:pt x="1017" y="450"/>
                  </a:lnTo>
                  <a:lnTo>
                    <a:pt x="1010" y="450"/>
                  </a:lnTo>
                  <a:lnTo>
                    <a:pt x="1004" y="450"/>
                  </a:lnTo>
                  <a:lnTo>
                    <a:pt x="997" y="450"/>
                  </a:lnTo>
                  <a:lnTo>
                    <a:pt x="991" y="450"/>
                  </a:lnTo>
                  <a:lnTo>
                    <a:pt x="984" y="450"/>
                  </a:lnTo>
                  <a:lnTo>
                    <a:pt x="991" y="450"/>
                  </a:lnTo>
                  <a:lnTo>
                    <a:pt x="984" y="443"/>
                  </a:lnTo>
                  <a:lnTo>
                    <a:pt x="984" y="437"/>
                  </a:lnTo>
                  <a:lnTo>
                    <a:pt x="984" y="430"/>
                  </a:lnTo>
                  <a:lnTo>
                    <a:pt x="978" y="430"/>
                  </a:lnTo>
                  <a:lnTo>
                    <a:pt x="984" y="430"/>
                  </a:lnTo>
                  <a:lnTo>
                    <a:pt x="978" y="430"/>
                  </a:lnTo>
                  <a:lnTo>
                    <a:pt x="971" y="430"/>
                  </a:lnTo>
                  <a:lnTo>
                    <a:pt x="965" y="430"/>
                  </a:lnTo>
                  <a:lnTo>
                    <a:pt x="958" y="430"/>
                  </a:lnTo>
                  <a:lnTo>
                    <a:pt x="952" y="430"/>
                  </a:lnTo>
                  <a:lnTo>
                    <a:pt x="945" y="430"/>
                  </a:lnTo>
                  <a:lnTo>
                    <a:pt x="945" y="424"/>
                  </a:lnTo>
                  <a:lnTo>
                    <a:pt x="939" y="424"/>
                  </a:lnTo>
                  <a:lnTo>
                    <a:pt x="939" y="417"/>
                  </a:lnTo>
                  <a:lnTo>
                    <a:pt x="932" y="417"/>
                  </a:lnTo>
                  <a:lnTo>
                    <a:pt x="926" y="417"/>
                  </a:lnTo>
                  <a:lnTo>
                    <a:pt x="926" y="411"/>
                  </a:lnTo>
                  <a:lnTo>
                    <a:pt x="926" y="404"/>
                  </a:lnTo>
                  <a:lnTo>
                    <a:pt x="932" y="404"/>
                  </a:lnTo>
                  <a:lnTo>
                    <a:pt x="939" y="404"/>
                  </a:lnTo>
                  <a:lnTo>
                    <a:pt x="945" y="404"/>
                  </a:lnTo>
                  <a:lnTo>
                    <a:pt x="952" y="404"/>
                  </a:lnTo>
                  <a:lnTo>
                    <a:pt x="952" y="398"/>
                  </a:lnTo>
                  <a:lnTo>
                    <a:pt x="958" y="398"/>
                  </a:lnTo>
                  <a:lnTo>
                    <a:pt x="965" y="398"/>
                  </a:lnTo>
                  <a:lnTo>
                    <a:pt x="971" y="398"/>
                  </a:lnTo>
                  <a:lnTo>
                    <a:pt x="978" y="398"/>
                  </a:lnTo>
                  <a:lnTo>
                    <a:pt x="984" y="398"/>
                  </a:lnTo>
                  <a:lnTo>
                    <a:pt x="991" y="398"/>
                  </a:lnTo>
                  <a:lnTo>
                    <a:pt x="991" y="404"/>
                  </a:lnTo>
                  <a:lnTo>
                    <a:pt x="997" y="404"/>
                  </a:lnTo>
                  <a:lnTo>
                    <a:pt x="1004" y="398"/>
                  </a:lnTo>
                  <a:lnTo>
                    <a:pt x="1010" y="398"/>
                  </a:lnTo>
                  <a:lnTo>
                    <a:pt x="1017" y="398"/>
                  </a:lnTo>
                  <a:lnTo>
                    <a:pt x="1010" y="398"/>
                  </a:lnTo>
                  <a:lnTo>
                    <a:pt x="1004" y="398"/>
                  </a:lnTo>
                  <a:lnTo>
                    <a:pt x="1004" y="391"/>
                  </a:lnTo>
                  <a:lnTo>
                    <a:pt x="997" y="391"/>
                  </a:lnTo>
                  <a:lnTo>
                    <a:pt x="991" y="391"/>
                  </a:lnTo>
                  <a:lnTo>
                    <a:pt x="984" y="391"/>
                  </a:lnTo>
                  <a:lnTo>
                    <a:pt x="978" y="391"/>
                  </a:lnTo>
                  <a:lnTo>
                    <a:pt x="971" y="391"/>
                  </a:lnTo>
                  <a:lnTo>
                    <a:pt x="965" y="391"/>
                  </a:lnTo>
                  <a:lnTo>
                    <a:pt x="958" y="391"/>
                  </a:lnTo>
                  <a:lnTo>
                    <a:pt x="945" y="391"/>
                  </a:lnTo>
                  <a:lnTo>
                    <a:pt x="939" y="391"/>
                  </a:lnTo>
                  <a:lnTo>
                    <a:pt x="932" y="391"/>
                  </a:lnTo>
                  <a:lnTo>
                    <a:pt x="926" y="391"/>
                  </a:lnTo>
                  <a:lnTo>
                    <a:pt x="919" y="391"/>
                  </a:lnTo>
                  <a:lnTo>
                    <a:pt x="919" y="385"/>
                  </a:lnTo>
                  <a:lnTo>
                    <a:pt x="913" y="385"/>
                  </a:lnTo>
                  <a:lnTo>
                    <a:pt x="906" y="378"/>
                  </a:lnTo>
                  <a:lnTo>
                    <a:pt x="913" y="378"/>
                  </a:lnTo>
                  <a:lnTo>
                    <a:pt x="919" y="378"/>
                  </a:lnTo>
                  <a:lnTo>
                    <a:pt x="926" y="378"/>
                  </a:lnTo>
                  <a:lnTo>
                    <a:pt x="926" y="372"/>
                  </a:lnTo>
                  <a:lnTo>
                    <a:pt x="932" y="372"/>
                  </a:lnTo>
                  <a:lnTo>
                    <a:pt x="939" y="372"/>
                  </a:lnTo>
                  <a:lnTo>
                    <a:pt x="945" y="372"/>
                  </a:lnTo>
                  <a:lnTo>
                    <a:pt x="952" y="372"/>
                  </a:lnTo>
                  <a:lnTo>
                    <a:pt x="945" y="372"/>
                  </a:lnTo>
                  <a:lnTo>
                    <a:pt x="945" y="365"/>
                  </a:lnTo>
                  <a:lnTo>
                    <a:pt x="952" y="365"/>
                  </a:lnTo>
                  <a:lnTo>
                    <a:pt x="958" y="365"/>
                  </a:lnTo>
                  <a:lnTo>
                    <a:pt x="952" y="365"/>
                  </a:lnTo>
                  <a:lnTo>
                    <a:pt x="945" y="365"/>
                  </a:lnTo>
                  <a:lnTo>
                    <a:pt x="939" y="365"/>
                  </a:lnTo>
                  <a:lnTo>
                    <a:pt x="932" y="365"/>
                  </a:lnTo>
                  <a:lnTo>
                    <a:pt x="932" y="372"/>
                  </a:lnTo>
                  <a:lnTo>
                    <a:pt x="926" y="372"/>
                  </a:lnTo>
                  <a:lnTo>
                    <a:pt x="926" y="365"/>
                  </a:lnTo>
                  <a:lnTo>
                    <a:pt x="919" y="365"/>
                  </a:lnTo>
                  <a:lnTo>
                    <a:pt x="926" y="365"/>
                  </a:lnTo>
                  <a:lnTo>
                    <a:pt x="926" y="372"/>
                  </a:lnTo>
                  <a:lnTo>
                    <a:pt x="919" y="372"/>
                  </a:lnTo>
                  <a:lnTo>
                    <a:pt x="913" y="372"/>
                  </a:lnTo>
                  <a:lnTo>
                    <a:pt x="913" y="365"/>
                  </a:lnTo>
                  <a:lnTo>
                    <a:pt x="919" y="365"/>
                  </a:lnTo>
                  <a:lnTo>
                    <a:pt x="919" y="359"/>
                  </a:lnTo>
                  <a:lnTo>
                    <a:pt x="913" y="359"/>
                  </a:lnTo>
                  <a:lnTo>
                    <a:pt x="913" y="365"/>
                  </a:lnTo>
                  <a:lnTo>
                    <a:pt x="906" y="365"/>
                  </a:lnTo>
                  <a:lnTo>
                    <a:pt x="906" y="359"/>
                  </a:lnTo>
                  <a:lnTo>
                    <a:pt x="899" y="359"/>
                  </a:lnTo>
                  <a:lnTo>
                    <a:pt x="899" y="365"/>
                  </a:lnTo>
                  <a:lnTo>
                    <a:pt x="899" y="359"/>
                  </a:lnTo>
                  <a:lnTo>
                    <a:pt x="899" y="352"/>
                  </a:lnTo>
                  <a:lnTo>
                    <a:pt x="906" y="352"/>
                  </a:lnTo>
                  <a:lnTo>
                    <a:pt x="906" y="346"/>
                  </a:lnTo>
                  <a:lnTo>
                    <a:pt x="913" y="346"/>
                  </a:lnTo>
                  <a:lnTo>
                    <a:pt x="906" y="346"/>
                  </a:lnTo>
                  <a:lnTo>
                    <a:pt x="906" y="339"/>
                  </a:lnTo>
                  <a:lnTo>
                    <a:pt x="913" y="333"/>
                  </a:lnTo>
                  <a:lnTo>
                    <a:pt x="919" y="333"/>
                  </a:lnTo>
                  <a:lnTo>
                    <a:pt x="926" y="326"/>
                  </a:lnTo>
                  <a:lnTo>
                    <a:pt x="932" y="326"/>
                  </a:lnTo>
                  <a:lnTo>
                    <a:pt x="939" y="326"/>
                  </a:lnTo>
                  <a:lnTo>
                    <a:pt x="939" y="319"/>
                  </a:lnTo>
                  <a:lnTo>
                    <a:pt x="945" y="319"/>
                  </a:lnTo>
                  <a:lnTo>
                    <a:pt x="952" y="319"/>
                  </a:lnTo>
                  <a:lnTo>
                    <a:pt x="958" y="319"/>
                  </a:lnTo>
                  <a:lnTo>
                    <a:pt x="958" y="313"/>
                  </a:lnTo>
                  <a:lnTo>
                    <a:pt x="965" y="313"/>
                  </a:lnTo>
                  <a:lnTo>
                    <a:pt x="971" y="313"/>
                  </a:lnTo>
                  <a:lnTo>
                    <a:pt x="971" y="319"/>
                  </a:lnTo>
                  <a:lnTo>
                    <a:pt x="978" y="319"/>
                  </a:lnTo>
                  <a:lnTo>
                    <a:pt x="978" y="326"/>
                  </a:lnTo>
                  <a:lnTo>
                    <a:pt x="978" y="333"/>
                  </a:lnTo>
                  <a:close/>
                  <a:moveTo>
                    <a:pt x="2340" y="313"/>
                  </a:moveTo>
                  <a:lnTo>
                    <a:pt x="2347" y="313"/>
                  </a:lnTo>
                  <a:lnTo>
                    <a:pt x="2353" y="313"/>
                  </a:lnTo>
                  <a:lnTo>
                    <a:pt x="2353" y="319"/>
                  </a:lnTo>
                  <a:lnTo>
                    <a:pt x="2347" y="319"/>
                  </a:lnTo>
                  <a:lnTo>
                    <a:pt x="2340" y="319"/>
                  </a:lnTo>
                  <a:lnTo>
                    <a:pt x="2340" y="313"/>
                  </a:lnTo>
                  <a:lnTo>
                    <a:pt x="2334" y="313"/>
                  </a:lnTo>
                  <a:lnTo>
                    <a:pt x="2327" y="313"/>
                  </a:lnTo>
                  <a:lnTo>
                    <a:pt x="2334" y="313"/>
                  </a:lnTo>
                  <a:lnTo>
                    <a:pt x="2334" y="319"/>
                  </a:lnTo>
                  <a:lnTo>
                    <a:pt x="2340" y="319"/>
                  </a:lnTo>
                  <a:lnTo>
                    <a:pt x="2347" y="319"/>
                  </a:lnTo>
                  <a:lnTo>
                    <a:pt x="2353" y="319"/>
                  </a:lnTo>
                  <a:lnTo>
                    <a:pt x="2360" y="319"/>
                  </a:lnTo>
                  <a:lnTo>
                    <a:pt x="2353" y="319"/>
                  </a:lnTo>
                  <a:lnTo>
                    <a:pt x="2347" y="319"/>
                  </a:lnTo>
                  <a:lnTo>
                    <a:pt x="2347" y="326"/>
                  </a:lnTo>
                  <a:lnTo>
                    <a:pt x="2340" y="326"/>
                  </a:lnTo>
                  <a:lnTo>
                    <a:pt x="2334" y="319"/>
                  </a:lnTo>
                  <a:lnTo>
                    <a:pt x="2327" y="319"/>
                  </a:lnTo>
                  <a:lnTo>
                    <a:pt x="2321" y="319"/>
                  </a:lnTo>
                  <a:lnTo>
                    <a:pt x="2321" y="313"/>
                  </a:lnTo>
                  <a:lnTo>
                    <a:pt x="2327" y="313"/>
                  </a:lnTo>
                  <a:lnTo>
                    <a:pt x="2321" y="313"/>
                  </a:lnTo>
                  <a:lnTo>
                    <a:pt x="2327" y="313"/>
                  </a:lnTo>
                  <a:lnTo>
                    <a:pt x="2334" y="313"/>
                  </a:lnTo>
                  <a:lnTo>
                    <a:pt x="2340" y="313"/>
                  </a:lnTo>
                  <a:close/>
                  <a:moveTo>
                    <a:pt x="1864" y="313"/>
                  </a:moveTo>
                  <a:lnTo>
                    <a:pt x="1858" y="313"/>
                  </a:lnTo>
                  <a:lnTo>
                    <a:pt x="1858" y="306"/>
                  </a:lnTo>
                  <a:lnTo>
                    <a:pt x="1864" y="313"/>
                  </a:lnTo>
                  <a:close/>
                  <a:moveTo>
                    <a:pt x="1069" y="306"/>
                  </a:moveTo>
                  <a:lnTo>
                    <a:pt x="1075" y="306"/>
                  </a:lnTo>
                  <a:lnTo>
                    <a:pt x="1069" y="306"/>
                  </a:lnTo>
                  <a:close/>
                  <a:moveTo>
                    <a:pt x="1851" y="306"/>
                  </a:moveTo>
                  <a:lnTo>
                    <a:pt x="1845" y="306"/>
                  </a:lnTo>
                  <a:lnTo>
                    <a:pt x="1851" y="306"/>
                  </a:lnTo>
                  <a:close/>
                  <a:moveTo>
                    <a:pt x="1115" y="300"/>
                  </a:moveTo>
                  <a:lnTo>
                    <a:pt x="1115" y="306"/>
                  </a:lnTo>
                  <a:lnTo>
                    <a:pt x="1121" y="306"/>
                  </a:lnTo>
                  <a:lnTo>
                    <a:pt x="1121" y="313"/>
                  </a:lnTo>
                  <a:lnTo>
                    <a:pt x="1121" y="319"/>
                  </a:lnTo>
                  <a:lnTo>
                    <a:pt x="1115" y="319"/>
                  </a:lnTo>
                  <a:lnTo>
                    <a:pt x="1115" y="326"/>
                  </a:lnTo>
                  <a:lnTo>
                    <a:pt x="1108" y="326"/>
                  </a:lnTo>
                  <a:lnTo>
                    <a:pt x="1102" y="326"/>
                  </a:lnTo>
                  <a:lnTo>
                    <a:pt x="1102" y="319"/>
                  </a:lnTo>
                  <a:lnTo>
                    <a:pt x="1095" y="319"/>
                  </a:lnTo>
                  <a:lnTo>
                    <a:pt x="1095" y="313"/>
                  </a:lnTo>
                  <a:lnTo>
                    <a:pt x="1089" y="313"/>
                  </a:lnTo>
                  <a:lnTo>
                    <a:pt x="1082" y="313"/>
                  </a:lnTo>
                  <a:lnTo>
                    <a:pt x="1082" y="306"/>
                  </a:lnTo>
                  <a:lnTo>
                    <a:pt x="1089" y="306"/>
                  </a:lnTo>
                  <a:lnTo>
                    <a:pt x="1095" y="306"/>
                  </a:lnTo>
                  <a:lnTo>
                    <a:pt x="1102" y="306"/>
                  </a:lnTo>
                  <a:lnTo>
                    <a:pt x="1102" y="300"/>
                  </a:lnTo>
                  <a:lnTo>
                    <a:pt x="1108" y="300"/>
                  </a:lnTo>
                  <a:lnTo>
                    <a:pt x="1115" y="300"/>
                  </a:lnTo>
                  <a:close/>
                  <a:moveTo>
                    <a:pt x="1493" y="306"/>
                  </a:moveTo>
                  <a:lnTo>
                    <a:pt x="1499" y="306"/>
                  </a:lnTo>
                  <a:lnTo>
                    <a:pt x="1506" y="306"/>
                  </a:lnTo>
                  <a:lnTo>
                    <a:pt x="1512" y="306"/>
                  </a:lnTo>
                  <a:lnTo>
                    <a:pt x="1519" y="306"/>
                  </a:lnTo>
                  <a:lnTo>
                    <a:pt x="1525" y="306"/>
                  </a:lnTo>
                  <a:lnTo>
                    <a:pt x="1532" y="306"/>
                  </a:lnTo>
                  <a:lnTo>
                    <a:pt x="1538" y="313"/>
                  </a:lnTo>
                  <a:lnTo>
                    <a:pt x="1545" y="313"/>
                  </a:lnTo>
                  <a:lnTo>
                    <a:pt x="1545" y="319"/>
                  </a:lnTo>
                  <a:lnTo>
                    <a:pt x="1551" y="319"/>
                  </a:lnTo>
                  <a:lnTo>
                    <a:pt x="1551" y="326"/>
                  </a:lnTo>
                  <a:lnTo>
                    <a:pt x="1551" y="333"/>
                  </a:lnTo>
                  <a:lnTo>
                    <a:pt x="1545" y="333"/>
                  </a:lnTo>
                  <a:lnTo>
                    <a:pt x="1545" y="326"/>
                  </a:lnTo>
                  <a:lnTo>
                    <a:pt x="1538" y="326"/>
                  </a:lnTo>
                  <a:lnTo>
                    <a:pt x="1532" y="326"/>
                  </a:lnTo>
                  <a:lnTo>
                    <a:pt x="1525" y="326"/>
                  </a:lnTo>
                  <a:lnTo>
                    <a:pt x="1519" y="326"/>
                  </a:lnTo>
                  <a:lnTo>
                    <a:pt x="1512" y="326"/>
                  </a:lnTo>
                  <a:lnTo>
                    <a:pt x="1512" y="333"/>
                  </a:lnTo>
                  <a:lnTo>
                    <a:pt x="1506" y="333"/>
                  </a:lnTo>
                  <a:lnTo>
                    <a:pt x="1499" y="333"/>
                  </a:lnTo>
                  <a:lnTo>
                    <a:pt x="1493" y="326"/>
                  </a:lnTo>
                  <a:lnTo>
                    <a:pt x="1493" y="319"/>
                  </a:lnTo>
                  <a:lnTo>
                    <a:pt x="1486" y="319"/>
                  </a:lnTo>
                  <a:lnTo>
                    <a:pt x="1480" y="319"/>
                  </a:lnTo>
                  <a:lnTo>
                    <a:pt x="1480" y="313"/>
                  </a:lnTo>
                  <a:lnTo>
                    <a:pt x="1480" y="306"/>
                  </a:lnTo>
                  <a:lnTo>
                    <a:pt x="1480" y="300"/>
                  </a:lnTo>
                  <a:lnTo>
                    <a:pt x="1486" y="300"/>
                  </a:lnTo>
                  <a:lnTo>
                    <a:pt x="1486" y="306"/>
                  </a:lnTo>
                  <a:lnTo>
                    <a:pt x="1493" y="306"/>
                  </a:lnTo>
                  <a:close/>
                  <a:moveTo>
                    <a:pt x="1401" y="300"/>
                  </a:moveTo>
                  <a:lnTo>
                    <a:pt x="1408" y="300"/>
                  </a:lnTo>
                  <a:lnTo>
                    <a:pt x="1414" y="300"/>
                  </a:lnTo>
                  <a:lnTo>
                    <a:pt x="1421" y="300"/>
                  </a:lnTo>
                  <a:lnTo>
                    <a:pt x="1421" y="306"/>
                  </a:lnTo>
                  <a:lnTo>
                    <a:pt x="1414" y="306"/>
                  </a:lnTo>
                  <a:lnTo>
                    <a:pt x="1408" y="313"/>
                  </a:lnTo>
                  <a:lnTo>
                    <a:pt x="1401" y="313"/>
                  </a:lnTo>
                  <a:lnTo>
                    <a:pt x="1401" y="319"/>
                  </a:lnTo>
                  <a:lnTo>
                    <a:pt x="1395" y="319"/>
                  </a:lnTo>
                  <a:lnTo>
                    <a:pt x="1395" y="326"/>
                  </a:lnTo>
                  <a:lnTo>
                    <a:pt x="1388" y="326"/>
                  </a:lnTo>
                  <a:lnTo>
                    <a:pt x="1388" y="333"/>
                  </a:lnTo>
                  <a:lnTo>
                    <a:pt x="1395" y="333"/>
                  </a:lnTo>
                  <a:lnTo>
                    <a:pt x="1395" y="339"/>
                  </a:lnTo>
                  <a:lnTo>
                    <a:pt x="1395" y="346"/>
                  </a:lnTo>
                  <a:lnTo>
                    <a:pt x="1395" y="352"/>
                  </a:lnTo>
                  <a:lnTo>
                    <a:pt x="1401" y="359"/>
                  </a:lnTo>
                  <a:lnTo>
                    <a:pt x="1408" y="365"/>
                  </a:lnTo>
                  <a:lnTo>
                    <a:pt x="1414" y="365"/>
                  </a:lnTo>
                  <a:lnTo>
                    <a:pt x="1414" y="372"/>
                  </a:lnTo>
                  <a:lnTo>
                    <a:pt x="1421" y="372"/>
                  </a:lnTo>
                  <a:lnTo>
                    <a:pt x="1414" y="372"/>
                  </a:lnTo>
                  <a:lnTo>
                    <a:pt x="1408" y="372"/>
                  </a:lnTo>
                  <a:lnTo>
                    <a:pt x="1408" y="378"/>
                  </a:lnTo>
                  <a:lnTo>
                    <a:pt x="1408" y="372"/>
                  </a:lnTo>
                  <a:lnTo>
                    <a:pt x="1408" y="378"/>
                  </a:lnTo>
                  <a:lnTo>
                    <a:pt x="1401" y="378"/>
                  </a:lnTo>
                  <a:lnTo>
                    <a:pt x="1395" y="378"/>
                  </a:lnTo>
                  <a:lnTo>
                    <a:pt x="1388" y="378"/>
                  </a:lnTo>
                  <a:lnTo>
                    <a:pt x="1395" y="378"/>
                  </a:lnTo>
                  <a:lnTo>
                    <a:pt x="1401" y="378"/>
                  </a:lnTo>
                  <a:lnTo>
                    <a:pt x="1408" y="378"/>
                  </a:lnTo>
                  <a:lnTo>
                    <a:pt x="1414" y="378"/>
                  </a:lnTo>
                  <a:lnTo>
                    <a:pt x="1421" y="378"/>
                  </a:lnTo>
                  <a:lnTo>
                    <a:pt x="1414" y="378"/>
                  </a:lnTo>
                  <a:lnTo>
                    <a:pt x="1421" y="378"/>
                  </a:lnTo>
                  <a:lnTo>
                    <a:pt x="1414" y="378"/>
                  </a:lnTo>
                  <a:lnTo>
                    <a:pt x="1414" y="385"/>
                  </a:lnTo>
                  <a:lnTo>
                    <a:pt x="1421" y="385"/>
                  </a:lnTo>
                  <a:lnTo>
                    <a:pt x="1421" y="378"/>
                  </a:lnTo>
                  <a:lnTo>
                    <a:pt x="1421" y="372"/>
                  </a:lnTo>
                  <a:lnTo>
                    <a:pt x="1421" y="365"/>
                  </a:lnTo>
                  <a:lnTo>
                    <a:pt x="1421" y="359"/>
                  </a:lnTo>
                  <a:lnTo>
                    <a:pt x="1421" y="365"/>
                  </a:lnTo>
                  <a:lnTo>
                    <a:pt x="1414" y="365"/>
                  </a:lnTo>
                  <a:lnTo>
                    <a:pt x="1414" y="359"/>
                  </a:lnTo>
                  <a:lnTo>
                    <a:pt x="1408" y="359"/>
                  </a:lnTo>
                  <a:lnTo>
                    <a:pt x="1408" y="352"/>
                  </a:lnTo>
                  <a:lnTo>
                    <a:pt x="1401" y="352"/>
                  </a:lnTo>
                  <a:lnTo>
                    <a:pt x="1408" y="352"/>
                  </a:lnTo>
                  <a:lnTo>
                    <a:pt x="1408" y="346"/>
                  </a:lnTo>
                  <a:lnTo>
                    <a:pt x="1414" y="346"/>
                  </a:lnTo>
                  <a:lnTo>
                    <a:pt x="1421" y="346"/>
                  </a:lnTo>
                  <a:lnTo>
                    <a:pt x="1421" y="352"/>
                  </a:lnTo>
                  <a:lnTo>
                    <a:pt x="1427" y="352"/>
                  </a:lnTo>
                  <a:lnTo>
                    <a:pt x="1427" y="346"/>
                  </a:lnTo>
                  <a:lnTo>
                    <a:pt x="1421" y="346"/>
                  </a:lnTo>
                  <a:lnTo>
                    <a:pt x="1414" y="346"/>
                  </a:lnTo>
                  <a:lnTo>
                    <a:pt x="1421" y="346"/>
                  </a:lnTo>
                  <a:lnTo>
                    <a:pt x="1427" y="346"/>
                  </a:lnTo>
                  <a:lnTo>
                    <a:pt x="1427" y="339"/>
                  </a:lnTo>
                  <a:lnTo>
                    <a:pt x="1421" y="339"/>
                  </a:lnTo>
                  <a:lnTo>
                    <a:pt x="1414" y="339"/>
                  </a:lnTo>
                  <a:lnTo>
                    <a:pt x="1414" y="346"/>
                  </a:lnTo>
                  <a:lnTo>
                    <a:pt x="1414" y="339"/>
                  </a:lnTo>
                  <a:lnTo>
                    <a:pt x="1408" y="339"/>
                  </a:lnTo>
                  <a:lnTo>
                    <a:pt x="1408" y="333"/>
                  </a:lnTo>
                  <a:lnTo>
                    <a:pt x="1408" y="326"/>
                  </a:lnTo>
                  <a:lnTo>
                    <a:pt x="1414" y="326"/>
                  </a:lnTo>
                  <a:lnTo>
                    <a:pt x="1421" y="326"/>
                  </a:lnTo>
                  <a:lnTo>
                    <a:pt x="1427" y="326"/>
                  </a:lnTo>
                  <a:lnTo>
                    <a:pt x="1427" y="333"/>
                  </a:lnTo>
                  <a:lnTo>
                    <a:pt x="1434" y="333"/>
                  </a:lnTo>
                  <a:lnTo>
                    <a:pt x="1427" y="333"/>
                  </a:lnTo>
                  <a:lnTo>
                    <a:pt x="1427" y="326"/>
                  </a:lnTo>
                  <a:lnTo>
                    <a:pt x="1421" y="326"/>
                  </a:lnTo>
                  <a:lnTo>
                    <a:pt x="1414" y="326"/>
                  </a:lnTo>
                  <a:lnTo>
                    <a:pt x="1408" y="326"/>
                  </a:lnTo>
                  <a:lnTo>
                    <a:pt x="1408" y="319"/>
                  </a:lnTo>
                  <a:lnTo>
                    <a:pt x="1414" y="319"/>
                  </a:lnTo>
                  <a:lnTo>
                    <a:pt x="1421" y="319"/>
                  </a:lnTo>
                  <a:lnTo>
                    <a:pt x="1427" y="326"/>
                  </a:lnTo>
                  <a:lnTo>
                    <a:pt x="1434" y="326"/>
                  </a:lnTo>
                  <a:lnTo>
                    <a:pt x="1441" y="326"/>
                  </a:lnTo>
                  <a:lnTo>
                    <a:pt x="1434" y="326"/>
                  </a:lnTo>
                  <a:lnTo>
                    <a:pt x="1434" y="319"/>
                  </a:lnTo>
                  <a:lnTo>
                    <a:pt x="1427" y="319"/>
                  </a:lnTo>
                  <a:lnTo>
                    <a:pt x="1421" y="319"/>
                  </a:lnTo>
                  <a:lnTo>
                    <a:pt x="1414" y="319"/>
                  </a:lnTo>
                  <a:lnTo>
                    <a:pt x="1414" y="313"/>
                  </a:lnTo>
                  <a:lnTo>
                    <a:pt x="1421" y="313"/>
                  </a:lnTo>
                  <a:lnTo>
                    <a:pt x="1427" y="319"/>
                  </a:lnTo>
                  <a:lnTo>
                    <a:pt x="1427" y="313"/>
                  </a:lnTo>
                  <a:lnTo>
                    <a:pt x="1421" y="313"/>
                  </a:lnTo>
                  <a:lnTo>
                    <a:pt x="1427" y="313"/>
                  </a:lnTo>
                  <a:lnTo>
                    <a:pt x="1434" y="313"/>
                  </a:lnTo>
                  <a:lnTo>
                    <a:pt x="1441" y="313"/>
                  </a:lnTo>
                  <a:lnTo>
                    <a:pt x="1434" y="313"/>
                  </a:lnTo>
                  <a:lnTo>
                    <a:pt x="1434" y="306"/>
                  </a:lnTo>
                  <a:lnTo>
                    <a:pt x="1441" y="306"/>
                  </a:lnTo>
                  <a:lnTo>
                    <a:pt x="1447" y="306"/>
                  </a:lnTo>
                  <a:lnTo>
                    <a:pt x="1454" y="306"/>
                  </a:lnTo>
                  <a:lnTo>
                    <a:pt x="1460" y="306"/>
                  </a:lnTo>
                  <a:lnTo>
                    <a:pt x="1467" y="306"/>
                  </a:lnTo>
                  <a:lnTo>
                    <a:pt x="1473" y="306"/>
                  </a:lnTo>
                  <a:lnTo>
                    <a:pt x="1473" y="313"/>
                  </a:lnTo>
                  <a:lnTo>
                    <a:pt x="1473" y="319"/>
                  </a:lnTo>
                  <a:lnTo>
                    <a:pt x="1480" y="319"/>
                  </a:lnTo>
                  <a:lnTo>
                    <a:pt x="1486" y="319"/>
                  </a:lnTo>
                  <a:lnTo>
                    <a:pt x="1486" y="326"/>
                  </a:lnTo>
                  <a:lnTo>
                    <a:pt x="1480" y="326"/>
                  </a:lnTo>
                  <a:lnTo>
                    <a:pt x="1486" y="326"/>
                  </a:lnTo>
                  <a:lnTo>
                    <a:pt x="1480" y="326"/>
                  </a:lnTo>
                  <a:lnTo>
                    <a:pt x="1486" y="326"/>
                  </a:lnTo>
                  <a:lnTo>
                    <a:pt x="1486" y="333"/>
                  </a:lnTo>
                  <a:lnTo>
                    <a:pt x="1480" y="339"/>
                  </a:lnTo>
                  <a:lnTo>
                    <a:pt x="1473" y="346"/>
                  </a:lnTo>
                  <a:lnTo>
                    <a:pt x="1480" y="346"/>
                  </a:lnTo>
                  <a:lnTo>
                    <a:pt x="1480" y="339"/>
                  </a:lnTo>
                  <a:lnTo>
                    <a:pt x="1486" y="339"/>
                  </a:lnTo>
                  <a:lnTo>
                    <a:pt x="1480" y="346"/>
                  </a:lnTo>
                  <a:lnTo>
                    <a:pt x="1486" y="352"/>
                  </a:lnTo>
                  <a:lnTo>
                    <a:pt x="1480" y="352"/>
                  </a:lnTo>
                  <a:lnTo>
                    <a:pt x="1473" y="352"/>
                  </a:lnTo>
                  <a:lnTo>
                    <a:pt x="1480" y="352"/>
                  </a:lnTo>
                  <a:lnTo>
                    <a:pt x="1480" y="359"/>
                  </a:lnTo>
                  <a:lnTo>
                    <a:pt x="1480" y="352"/>
                  </a:lnTo>
                  <a:lnTo>
                    <a:pt x="1486" y="352"/>
                  </a:lnTo>
                  <a:lnTo>
                    <a:pt x="1486" y="346"/>
                  </a:lnTo>
                  <a:lnTo>
                    <a:pt x="1493" y="346"/>
                  </a:lnTo>
                  <a:lnTo>
                    <a:pt x="1499" y="346"/>
                  </a:lnTo>
                  <a:lnTo>
                    <a:pt x="1493" y="346"/>
                  </a:lnTo>
                  <a:lnTo>
                    <a:pt x="1493" y="339"/>
                  </a:lnTo>
                  <a:lnTo>
                    <a:pt x="1499" y="339"/>
                  </a:lnTo>
                  <a:lnTo>
                    <a:pt x="1499" y="346"/>
                  </a:lnTo>
                  <a:lnTo>
                    <a:pt x="1506" y="339"/>
                  </a:lnTo>
                  <a:lnTo>
                    <a:pt x="1506" y="346"/>
                  </a:lnTo>
                  <a:lnTo>
                    <a:pt x="1506" y="352"/>
                  </a:lnTo>
                  <a:lnTo>
                    <a:pt x="1512" y="352"/>
                  </a:lnTo>
                  <a:lnTo>
                    <a:pt x="1512" y="359"/>
                  </a:lnTo>
                  <a:lnTo>
                    <a:pt x="1512" y="352"/>
                  </a:lnTo>
                  <a:lnTo>
                    <a:pt x="1512" y="346"/>
                  </a:lnTo>
                  <a:lnTo>
                    <a:pt x="1512" y="352"/>
                  </a:lnTo>
                  <a:lnTo>
                    <a:pt x="1519" y="352"/>
                  </a:lnTo>
                  <a:lnTo>
                    <a:pt x="1519" y="359"/>
                  </a:lnTo>
                  <a:lnTo>
                    <a:pt x="1525" y="359"/>
                  </a:lnTo>
                  <a:lnTo>
                    <a:pt x="1519" y="359"/>
                  </a:lnTo>
                  <a:lnTo>
                    <a:pt x="1519" y="352"/>
                  </a:lnTo>
                  <a:lnTo>
                    <a:pt x="1525" y="359"/>
                  </a:lnTo>
                  <a:lnTo>
                    <a:pt x="1519" y="352"/>
                  </a:lnTo>
                  <a:lnTo>
                    <a:pt x="1512" y="346"/>
                  </a:lnTo>
                  <a:lnTo>
                    <a:pt x="1519" y="346"/>
                  </a:lnTo>
                  <a:lnTo>
                    <a:pt x="1525" y="346"/>
                  </a:lnTo>
                  <a:lnTo>
                    <a:pt x="1532" y="346"/>
                  </a:lnTo>
                  <a:lnTo>
                    <a:pt x="1538" y="346"/>
                  </a:lnTo>
                  <a:lnTo>
                    <a:pt x="1532" y="346"/>
                  </a:lnTo>
                  <a:lnTo>
                    <a:pt x="1525" y="346"/>
                  </a:lnTo>
                  <a:lnTo>
                    <a:pt x="1519" y="346"/>
                  </a:lnTo>
                  <a:lnTo>
                    <a:pt x="1519" y="339"/>
                  </a:lnTo>
                  <a:lnTo>
                    <a:pt x="1512" y="339"/>
                  </a:lnTo>
                  <a:lnTo>
                    <a:pt x="1519" y="339"/>
                  </a:lnTo>
                  <a:lnTo>
                    <a:pt x="1519" y="333"/>
                  </a:lnTo>
                  <a:lnTo>
                    <a:pt x="1525" y="333"/>
                  </a:lnTo>
                  <a:lnTo>
                    <a:pt x="1532" y="333"/>
                  </a:lnTo>
                  <a:lnTo>
                    <a:pt x="1538" y="333"/>
                  </a:lnTo>
                  <a:lnTo>
                    <a:pt x="1545" y="333"/>
                  </a:lnTo>
                  <a:lnTo>
                    <a:pt x="1551" y="333"/>
                  </a:lnTo>
                  <a:lnTo>
                    <a:pt x="1551" y="339"/>
                  </a:lnTo>
                  <a:lnTo>
                    <a:pt x="1558" y="339"/>
                  </a:lnTo>
                  <a:lnTo>
                    <a:pt x="1564" y="339"/>
                  </a:lnTo>
                  <a:lnTo>
                    <a:pt x="1571" y="346"/>
                  </a:lnTo>
                  <a:lnTo>
                    <a:pt x="1564" y="346"/>
                  </a:lnTo>
                  <a:lnTo>
                    <a:pt x="1564" y="352"/>
                  </a:lnTo>
                  <a:lnTo>
                    <a:pt x="1564" y="346"/>
                  </a:lnTo>
                  <a:lnTo>
                    <a:pt x="1558" y="346"/>
                  </a:lnTo>
                  <a:lnTo>
                    <a:pt x="1558" y="352"/>
                  </a:lnTo>
                  <a:lnTo>
                    <a:pt x="1551" y="352"/>
                  </a:lnTo>
                  <a:lnTo>
                    <a:pt x="1551" y="359"/>
                  </a:lnTo>
                  <a:lnTo>
                    <a:pt x="1551" y="352"/>
                  </a:lnTo>
                  <a:lnTo>
                    <a:pt x="1558" y="352"/>
                  </a:lnTo>
                  <a:lnTo>
                    <a:pt x="1564" y="352"/>
                  </a:lnTo>
                  <a:lnTo>
                    <a:pt x="1558" y="352"/>
                  </a:lnTo>
                  <a:lnTo>
                    <a:pt x="1558" y="359"/>
                  </a:lnTo>
                  <a:lnTo>
                    <a:pt x="1551" y="359"/>
                  </a:lnTo>
                  <a:lnTo>
                    <a:pt x="1558" y="359"/>
                  </a:lnTo>
                  <a:lnTo>
                    <a:pt x="1558" y="352"/>
                  </a:lnTo>
                  <a:lnTo>
                    <a:pt x="1564" y="352"/>
                  </a:lnTo>
                  <a:lnTo>
                    <a:pt x="1571" y="352"/>
                  </a:lnTo>
                  <a:lnTo>
                    <a:pt x="1571" y="346"/>
                  </a:lnTo>
                  <a:lnTo>
                    <a:pt x="1571" y="352"/>
                  </a:lnTo>
                  <a:lnTo>
                    <a:pt x="1577" y="352"/>
                  </a:lnTo>
                  <a:lnTo>
                    <a:pt x="1584" y="352"/>
                  </a:lnTo>
                  <a:lnTo>
                    <a:pt x="1584" y="359"/>
                  </a:lnTo>
                  <a:lnTo>
                    <a:pt x="1577" y="359"/>
                  </a:lnTo>
                  <a:lnTo>
                    <a:pt x="1571" y="359"/>
                  </a:lnTo>
                  <a:lnTo>
                    <a:pt x="1564" y="359"/>
                  </a:lnTo>
                  <a:lnTo>
                    <a:pt x="1571" y="359"/>
                  </a:lnTo>
                  <a:lnTo>
                    <a:pt x="1571" y="365"/>
                  </a:lnTo>
                  <a:lnTo>
                    <a:pt x="1564" y="365"/>
                  </a:lnTo>
                  <a:lnTo>
                    <a:pt x="1571" y="365"/>
                  </a:lnTo>
                  <a:lnTo>
                    <a:pt x="1571" y="359"/>
                  </a:lnTo>
                  <a:lnTo>
                    <a:pt x="1577" y="365"/>
                  </a:lnTo>
                  <a:lnTo>
                    <a:pt x="1571" y="365"/>
                  </a:lnTo>
                  <a:lnTo>
                    <a:pt x="1564" y="365"/>
                  </a:lnTo>
                  <a:lnTo>
                    <a:pt x="1571" y="365"/>
                  </a:lnTo>
                  <a:lnTo>
                    <a:pt x="1571" y="372"/>
                  </a:lnTo>
                  <a:lnTo>
                    <a:pt x="1564" y="372"/>
                  </a:lnTo>
                  <a:lnTo>
                    <a:pt x="1564" y="378"/>
                  </a:lnTo>
                  <a:lnTo>
                    <a:pt x="1571" y="372"/>
                  </a:lnTo>
                  <a:lnTo>
                    <a:pt x="1577" y="372"/>
                  </a:lnTo>
                  <a:lnTo>
                    <a:pt x="1571" y="372"/>
                  </a:lnTo>
                  <a:lnTo>
                    <a:pt x="1571" y="365"/>
                  </a:lnTo>
                  <a:lnTo>
                    <a:pt x="1577" y="365"/>
                  </a:lnTo>
                  <a:lnTo>
                    <a:pt x="1577" y="359"/>
                  </a:lnTo>
                  <a:lnTo>
                    <a:pt x="1584" y="359"/>
                  </a:lnTo>
                  <a:lnTo>
                    <a:pt x="1584" y="365"/>
                  </a:lnTo>
                  <a:lnTo>
                    <a:pt x="1577" y="365"/>
                  </a:lnTo>
                  <a:lnTo>
                    <a:pt x="1584" y="365"/>
                  </a:lnTo>
                  <a:lnTo>
                    <a:pt x="1584" y="359"/>
                  </a:lnTo>
                  <a:lnTo>
                    <a:pt x="1590" y="359"/>
                  </a:lnTo>
                  <a:lnTo>
                    <a:pt x="1584" y="365"/>
                  </a:lnTo>
                  <a:lnTo>
                    <a:pt x="1577" y="372"/>
                  </a:lnTo>
                  <a:lnTo>
                    <a:pt x="1584" y="372"/>
                  </a:lnTo>
                  <a:lnTo>
                    <a:pt x="1584" y="365"/>
                  </a:lnTo>
                  <a:lnTo>
                    <a:pt x="1584" y="372"/>
                  </a:lnTo>
                  <a:lnTo>
                    <a:pt x="1577" y="372"/>
                  </a:lnTo>
                  <a:lnTo>
                    <a:pt x="1584" y="372"/>
                  </a:lnTo>
                  <a:lnTo>
                    <a:pt x="1584" y="365"/>
                  </a:lnTo>
                  <a:lnTo>
                    <a:pt x="1590" y="365"/>
                  </a:lnTo>
                  <a:lnTo>
                    <a:pt x="1590" y="372"/>
                  </a:lnTo>
                  <a:lnTo>
                    <a:pt x="1590" y="365"/>
                  </a:lnTo>
                  <a:lnTo>
                    <a:pt x="1590" y="372"/>
                  </a:lnTo>
                  <a:lnTo>
                    <a:pt x="1590" y="378"/>
                  </a:lnTo>
                  <a:lnTo>
                    <a:pt x="1584" y="378"/>
                  </a:lnTo>
                  <a:lnTo>
                    <a:pt x="1590" y="378"/>
                  </a:lnTo>
                  <a:lnTo>
                    <a:pt x="1590" y="372"/>
                  </a:lnTo>
                  <a:lnTo>
                    <a:pt x="1597" y="372"/>
                  </a:lnTo>
                  <a:lnTo>
                    <a:pt x="1597" y="378"/>
                  </a:lnTo>
                  <a:lnTo>
                    <a:pt x="1590" y="378"/>
                  </a:lnTo>
                  <a:lnTo>
                    <a:pt x="1597" y="378"/>
                  </a:lnTo>
                  <a:lnTo>
                    <a:pt x="1597" y="372"/>
                  </a:lnTo>
                  <a:lnTo>
                    <a:pt x="1604" y="372"/>
                  </a:lnTo>
                  <a:lnTo>
                    <a:pt x="1604" y="365"/>
                  </a:lnTo>
                  <a:lnTo>
                    <a:pt x="1610" y="365"/>
                  </a:lnTo>
                  <a:lnTo>
                    <a:pt x="1617" y="365"/>
                  </a:lnTo>
                  <a:lnTo>
                    <a:pt x="1623" y="365"/>
                  </a:lnTo>
                  <a:lnTo>
                    <a:pt x="1623" y="372"/>
                  </a:lnTo>
                  <a:lnTo>
                    <a:pt x="1630" y="372"/>
                  </a:lnTo>
                  <a:lnTo>
                    <a:pt x="1623" y="372"/>
                  </a:lnTo>
                  <a:lnTo>
                    <a:pt x="1623" y="378"/>
                  </a:lnTo>
                  <a:lnTo>
                    <a:pt x="1617" y="378"/>
                  </a:lnTo>
                  <a:lnTo>
                    <a:pt x="1610" y="378"/>
                  </a:lnTo>
                  <a:lnTo>
                    <a:pt x="1610" y="385"/>
                  </a:lnTo>
                  <a:lnTo>
                    <a:pt x="1604" y="385"/>
                  </a:lnTo>
                  <a:lnTo>
                    <a:pt x="1610" y="385"/>
                  </a:lnTo>
                  <a:lnTo>
                    <a:pt x="1610" y="391"/>
                  </a:lnTo>
                  <a:lnTo>
                    <a:pt x="1604" y="391"/>
                  </a:lnTo>
                  <a:lnTo>
                    <a:pt x="1610" y="391"/>
                  </a:lnTo>
                  <a:lnTo>
                    <a:pt x="1610" y="385"/>
                  </a:lnTo>
                  <a:lnTo>
                    <a:pt x="1617" y="385"/>
                  </a:lnTo>
                  <a:lnTo>
                    <a:pt x="1623" y="385"/>
                  </a:lnTo>
                  <a:lnTo>
                    <a:pt x="1623" y="378"/>
                  </a:lnTo>
                  <a:lnTo>
                    <a:pt x="1630" y="378"/>
                  </a:lnTo>
                  <a:lnTo>
                    <a:pt x="1636" y="378"/>
                  </a:lnTo>
                  <a:lnTo>
                    <a:pt x="1636" y="385"/>
                  </a:lnTo>
                  <a:lnTo>
                    <a:pt x="1630" y="385"/>
                  </a:lnTo>
                  <a:lnTo>
                    <a:pt x="1630" y="391"/>
                  </a:lnTo>
                  <a:lnTo>
                    <a:pt x="1623" y="391"/>
                  </a:lnTo>
                  <a:lnTo>
                    <a:pt x="1617" y="398"/>
                  </a:lnTo>
                  <a:lnTo>
                    <a:pt x="1623" y="391"/>
                  </a:lnTo>
                  <a:lnTo>
                    <a:pt x="1630" y="391"/>
                  </a:lnTo>
                  <a:lnTo>
                    <a:pt x="1623" y="398"/>
                  </a:lnTo>
                  <a:lnTo>
                    <a:pt x="1623" y="404"/>
                  </a:lnTo>
                  <a:lnTo>
                    <a:pt x="1623" y="398"/>
                  </a:lnTo>
                  <a:lnTo>
                    <a:pt x="1630" y="398"/>
                  </a:lnTo>
                  <a:lnTo>
                    <a:pt x="1630" y="391"/>
                  </a:lnTo>
                  <a:lnTo>
                    <a:pt x="1636" y="391"/>
                  </a:lnTo>
                  <a:lnTo>
                    <a:pt x="1636" y="385"/>
                  </a:lnTo>
                  <a:lnTo>
                    <a:pt x="1643" y="385"/>
                  </a:lnTo>
                  <a:lnTo>
                    <a:pt x="1649" y="385"/>
                  </a:lnTo>
                  <a:lnTo>
                    <a:pt x="1643" y="385"/>
                  </a:lnTo>
                  <a:lnTo>
                    <a:pt x="1643" y="391"/>
                  </a:lnTo>
                  <a:lnTo>
                    <a:pt x="1636" y="391"/>
                  </a:lnTo>
                  <a:lnTo>
                    <a:pt x="1636" y="398"/>
                  </a:lnTo>
                  <a:lnTo>
                    <a:pt x="1643" y="391"/>
                  </a:lnTo>
                  <a:lnTo>
                    <a:pt x="1636" y="391"/>
                  </a:lnTo>
                  <a:lnTo>
                    <a:pt x="1643" y="391"/>
                  </a:lnTo>
                  <a:lnTo>
                    <a:pt x="1649" y="391"/>
                  </a:lnTo>
                  <a:lnTo>
                    <a:pt x="1649" y="385"/>
                  </a:lnTo>
                  <a:lnTo>
                    <a:pt x="1656" y="385"/>
                  </a:lnTo>
                  <a:lnTo>
                    <a:pt x="1662" y="391"/>
                  </a:lnTo>
                  <a:lnTo>
                    <a:pt x="1669" y="391"/>
                  </a:lnTo>
                  <a:lnTo>
                    <a:pt x="1669" y="398"/>
                  </a:lnTo>
                  <a:lnTo>
                    <a:pt x="1662" y="398"/>
                  </a:lnTo>
                  <a:lnTo>
                    <a:pt x="1656" y="398"/>
                  </a:lnTo>
                  <a:lnTo>
                    <a:pt x="1656" y="404"/>
                  </a:lnTo>
                  <a:lnTo>
                    <a:pt x="1649" y="404"/>
                  </a:lnTo>
                  <a:lnTo>
                    <a:pt x="1643" y="404"/>
                  </a:lnTo>
                  <a:lnTo>
                    <a:pt x="1649" y="404"/>
                  </a:lnTo>
                  <a:lnTo>
                    <a:pt x="1649" y="411"/>
                  </a:lnTo>
                  <a:lnTo>
                    <a:pt x="1643" y="411"/>
                  </a:lnTo>
                  <a:lnTo>
                    <a:pt x="1636" y="411"/>
                  </a:lnTo>
                  <a:lnTo>
                    <a:pt x="1643" y="411"/>
                  </a:lnTo>
                  <a:lnTo>
                    <a:pt x="1649" y="411"/>
                  </a:lnTo>
                  <a:lnTo>
                    <a:pt x="1649" y="404"/>
                  </a:lnTo>
                  <a:lnTo>
                    <a:pt x="1656" y="404"/>
                  </a:lnTo>
                  <a:lnTo>
                    <a:pt x="1662" y="404"/>
                  </a:lnTo>
                  <a:lnTo>
                    <a:pt x="1662" y="411"/>
                  </a:lnTo>
                  <a:lnTo>
                    <a:pt x="1656" y="411"/>
                  </a:lnTo>
                  <a:lnTo>
                    <a:pt x="1649" y="411"/>
                  </a:lnTo>
                  <a:lnTo>
                    <a:pt x="1643" y="417"/>
                  </a:lnTo>
                  <a:lnTo>
                    <a:pt x="1649" y="417"/>
                  </a:lnTo>
                  <a:lnTo>
                    <a:pt x="1649" y="411"/>
                  </a:lnTo>
                  <a:lnTo>
                    <a:pt x="1656" y="411"/>
                  </a:lnTo>
                  <a:lnTo>
                    <a:pt x="1662" y="411"/>
                  </a:lnTo>
                  <a:lnTo>
                    <a:pt x="1669" y="411"/>
                  </a:lnTo>
                  <a:lnTo>
                    <a:pt x="1669" y="404"/>
                  </a:lnTo>
                  <a:lnTo>
                    <a:pt x="1675" y="398"/>
                  </a:lnTo>
                  <a:lnTo>
                    <a:pt x="1675" y="404"/>
                  </a:lnTo>
                  <a:lnTo>
                    <a:pt x="1682" y="404"/>
                  </a:lnTo>
                  <a:lnTo>
                    <a:pt x="1688" y="411"/>
                  </a:lnTo>
                  <a:lnTo>
                    <a:pt x="1688" y="417"/>
                  </a:lnTo>
                  <a:lnTo>
                    <a:pt x="1682" y="417"/>
                  </a:lnTo>
                  <a:lnTo>
                    <a:pt x="1682" y="411"/>
                  </a:lnTo>
                  <a:lnTo>
                    <a:pt x="1675" y="411"/>
                  </a:lnTo>
                  <a:lnTo>
                    <a:pt x="1675" y="417"/>
                  </a:lnTo>
                  <a:lnTo>
                    <a:pt x="1669" y="417"/>
                  </a:lnTo>
                  <a:lnTo>
                    <a:pt x="1662" y="417"/>
                  </a:lnTo>
                  <a:lnTo>
                    <a:pt x="1656" y="417"/>
                  </a:lnTo>
                  <a:lnTo>
                    <a:pt x="1649" y="417"/>
                  </a:lnTo>
                  <a:lnTo>
                    <a:pt x="1643" y="417"/>
                  </a:lnTo>
                  <a:lnTo>
                    <a:pt x="1643" y="424"/>
                  </a:lnTo>
                  <a:lnTo>
                    <a:pt x="1649" y="424"/>
                  </a:lnTo>
                  <a:lnTo>
                    <a:pt x="1649" y="417"/>
                  </a:lnTo>
                  <a:lnTo>
                    <a:pt x="1649" y="424"/>
                  </a:lnTo>
                  <a:lnTo>
                    <a:pt x="1656" y="424"/>
                  </a:lnTo>
                  <a:lnTo>
                    <a:pt x="1662" y="417"/>
                  </a:lnTo>
                  <a:lnTo>
                    <a:pt x="1669" y="417"/>
                  </a:lnTo>
                  <a:lnTo>
                    <a:pt x="1669" y="424"/>
                  </a:lnTo>
                  <a:lnTo>
                    <a:pt x="1675" y="424"/>
                  </a:lnTo>
                  <a:lnTo>
                    <a:pt x="1682" y="424"/>
                  </a:lnTo>
                  <a:lnTo>
                    <a:pt x="1688" y="424"/>
                  </a:lnTo>
                  <a:lnTo>
                    <a:pt x="1695" y="424"/>
                  </a:lnTo>
                  <a:lnTo>
                    <a:pt x="1695" y="430"/>
                  </a:lnTo>
                  <a:lnTo>
                    <a:pt x="1688" y="430"/>
                  </a:lnTo>
                  <a:lnTo>
                    <a:pt x="1682" y="430"/>
                  </a:lnTo>
                  <a:lnTo>
                    <a:pt x="1675" y="430"/>
                  </a:lnTo>
                  <a:lnTo>
                    <a:pt x="1675" y="424"/>
                  </a:lnTo>
                  <a:lnTo>
                    <a:pt x="1669" y="424"/>
                  </a:lnTo>
                  <a:lnTo>
                    <a:pt x="1662" y="424"/>
                  </a:lnTo>
                  <a:lnTo>
                    <a:pt x="1656" y="424"/>
                  </a:lnTo>
                  <a:lnTo>
                    <a:pt x="1656" y="430"/>
                  </a:lnTo>
                  <a:lnTo>
                    <a:pt x="1656" y="424"/>
                  </a:lnTo>
                  <a:lnTo>
                    <a:pt x="1662" y="424"/>
                  </a:lnTo>
                  <a:lnTo>
                    <a:pt x="1669" y="430"/>
                  </a:lnTo>
                  <a:lnTo>
                    <a:pt x="1675" y="430"/>
                  </a:lnTo>
                  <a:lnTo>
                    <a:pt x="1669" y="430"/>
                  </a:lnTo>
                  <a:lnTo>
                    <a:pt x="1662" y="430"/>
                  </a:lnTo>
                  <a:lnTo>
                    <a:pt x="1669" y="430"/>
                  </a:lnTo>
                  <a:lnTo>
                    <a:pt x="1662" y="430"/>
                  </a:lnTo>
                  <a:lnTo>
                    <a:pt x="1662" y="437"/>
                  </a:lnTo>
                  <a:lnTo>
                    <a:pt x="1662" y="430"/>
                  </a:lnTo>
                  <a:lnTo>
                    <a:pt x="1669" y="430"/>
                  </a:lnTo>
                  <a:lnTo>
                    <a:pt x="1675" y="430"/>
                  </a:lnTo>
                  <a:lnTo>
                    <a:pt x="1682" y="437"/>
                  </a:lnTo>
                  <a:lnTo>
                    <a:pt x="1675" y="437"/>
                  </a:lnTo>
                  <a:lnTo>
                    <a:pt x="1669" y="437"/>
                  </a:lnTo>
                  <a:lnTo>
                    <a:pt x="1675" y="437"/>
                  </a:lnTo>
                  <a:lnTo>
                    <a:pt x="1669" y="437"/>
                  </a:lnTo>
                  <a:lnTo>
                    <a:pt x="1675" y="437"/>
                  </a:lnTo>
                  <a:lnTo>
                    <a:pt x="1675" y="443"/>
                  </a:lnTo>
                  <a:lnTo>
                    <a:pt x="1675" y="437"/>
                  </a:lnTo>
                  <a:lnTo>
                    <a:pt x="1675" y="443"/>
                  </a:lnTo>
                  <a:lnTo>
                    <a:pt x="1675" y="437"/>
                  </a:lnTo>
                  <a:lnTo>
                    <a:pt x="1669" y="437"/>
                  </a:lnTo>
                  <a:lnTo>
                    <a:pt x="1669" y="443"/>
                  </a:lnTo>
                  <a:lnTo>
                    <a:pt x="1662" y="443"/>
                  </a:lnTo>
                  <a:lnTo>
                    <a:pt x="1662" y="437"/>
                  </a:lnTo>
                  <a:lnTo>
                    <a:pt x="1656" y="437"/>
                  </a:lnTo>
                  <a:lnTo>
                    <a:pt x="1656" y="443"/>
                  </a:lnTo>
                  <a:lnTo>
                    <a:pt x="1662" y="443"/>
                  </a:lnTo>
                  <a:lnTo>
                    <a:pt x="1675" y="443"/>
                  </a:lnTo>
                  <a:lnTo>
                    <a:pt x="1669" y="443"/>
                  </a:lnTo>
                  <a:lnTo>
                    <a:pt x="1662" y="443"/>
                  </a:lnTo>
                  <a:lnTo>
                    <a:pt x="1669" y="443"/>
                  </a:lnTo>
                  <a:lnTo>
                    <a:pt x="1662" y="443"/>
                  </a:lnTo>
                  <a:lnTo>
                    <a:pt x="1662" y="450"/>
                  </a:lnTo>
                  <a:lnTo>
                    <a:pt x="1669" y="450"/>
                  </a:lnTo>
                  <a:lnTo>
                    <a:pt x="1669" y="443"/>
                  </a:lnTo>
                  <a:lnTo>
                    <a:pt x="1675" y="443"/>
                  </a:lnTo>
                  <a:lnTo>
                    <a:pt x="1675" y="450"/>
                  </a:lnTo>
                  <a:lnTo>
                    <a:pt x="1682" y="450"/>
                  </a:lnTo>
                  <a:lnTo>
                    <a:pt x="1688" y="450"/>
                  </a:lnTo>
                  <a:lnTo>
                    <a:pt x="1695" y="450"/>
                  </a:lnTo>
                  <a:lnTo>
                    <a:pt x="1688" y="450"/>
                  </a:lnTo>
                  <a:lnTo>
                    <a:pt x="1682" y="450"/>
                  </a:lnTo>
                  <a:lnTo>
                    <a:pt x="1675" y="450"/>
                  </a:lnTo>
                  <a:lnTo>
                    <a:pt x="1675" y="456"/>
                  </a:lnTo>
                  <a:lnTo>
                    <a:pt x="1682" y="456"/>
                  </a:lnTo>
                  <a:lnTo>
                    <a:pt x="1682" y="450"/>
                  </a:lnTo>
                  <a:lnTo>
                    <a:pt x="1688" y="450"/>
                  </a:lnTo>
                  <a:lnTo>
                    <a:pt x="1688" y="456"/>
                  </a:lnTo>
                  <a:lnTo>
                    <a:pt x="1682" y="456"/>
                  </a:lnTo>
                  <a:lnTo>
                    <a:pt x="1688" y="456"/>
                  </a:lnTo>
                  <a:lnTo>
                    <a:pt x="1695" y="456"/>
                  </a:lnTo>
                  <a:lnTo>
                    <a:pt x="1688" y="463"/>
                  </a:lnTo>
                  <a:lnTo>
                    <a:pt x="1695" y="456"/>
                  </a:lnTo>
                  <a:lnTo>
                    <a:pt x="1695" y="463"/>
                  </a:lnTo>
                  <a:lnTo>
                    <a:pt x="1695" y="456"/>
                  </a:lnTo>
                  <a:lnTo>
                    <a:pt x="1701" y="456"/>
                  </a:lnTo>
                  <a:lnTo>
                    <a:pt x="1701" y="463"/>
                  </a:lnTo>
                  <a:lnTo>
                    <a:pt x="1701" y="456"/>
                  </a:lnTo>
                  <a:lnTo>
                    <a:pt x="1701" y="463"/>
                  </a:lnTo>
                  <a:lnTo>
                    <a:pt x="1695" y="463"/>
                  </a:lnTo>
                  <a:lnTo>
                    <a:pt x="1701" y="470"/>
                  </a:lnTo>
                  <a:lnTo>
                    <a:pt x="1701" y="463"/>
                  </a:lnTo>
                  <a:lnTo>
                    <a:pt x="1708" y="463"/>
                  </a:lnTo>
                  <a:lnTo>
                    <a:pt x="1708" y="456"/>
                  </a:lnTo>
                  <a:lnTo>
                    <a:pt x="1708" y="463"/>
                  </a:lnTo>
                  <a:lnTo>
                    <a:pt x="1708" y="470"/>
                  </a:lnTo>
                  <a:lnTo>
                    <a:pt x="1708" y="463"/>
                  </a:lnTo>
                  <a:lnTo>
                    <a:pt x="1714" y="463"/>
                  </a:lnTo>
                  <a:lnTo>
                    <a:pt x="1714" y="470"/>
                  </a:lnTo>
                  <a:lnTo>
                    <a:pt x="1714" y="463"/>
                  </a:lnTo>
                  <a:lnTo>
                    <a:pt x="1721" y="463"/>
                  </a:lnTo>
                  <a:lnTo>
                    <a:pt x="1727" y="463"/>
                  </a:lnTo>
                  <a:lnTo>
                    <a:pt x="1721" y="463"/>
                  </a:lnTo>
                  <a:lnTo>
                    <a:pt x="1721" y="470"/>
                  </a:lnTo>
                  <a:lnTo>
                    <a:pt x="1714" y="470"/>
                  </a:lnTo>
                  <a:lnTo>
                    <a:pt x="1721" y="470"/>
                  </a:lnTo>
                  <a:lnTo>
                    <a:pt x="1727" y="470"/>
                  </a:lnTo>
                  <a:lnTo>
                    <a:pt x="1734" y="470"/>
                  </a:lnTo>
                  <a:lnTo>
                    <a:pt x="1734" y="476"/>
                  </a:lnTo>
                  <a:lnTo>
                    <a:pt x="1727" y="476"/>
                  </a:lnTo>
                  <a:lnTo>
                    <a:pt x="1734" y="476"/>
                  </a:lnTo>
                  <a:lnTo>
                    <a:pt x="1734" y="483"/>
                  </a:lnTo>
                  <a:lnTo>
                    <a:pt x="1727" y="483"/>
                  </a:lnTo>
                  <a:lnTo>
                    <a:pt x="1727" y="476"/>
                  </a:lnTo>
                  <a:lnTo>
                    <a:pt x="1721" y="476"/>
                  </a:lnTo>
                  <a:lnTo>
                    <a:pt x="1727" y="483"/>
                  </a:lnTo>
                  <a:lnTo>
                    <a:pt x="1734" y="483"/>
                  </a:lnTo>
                  <a:lnTo>
                    <a:pt x="1727" y="483"/>
                  </a:lnTo>
                  <a:lnTo>
                    <a:pt x="1721" y="483"/>
                  </a:lnTo>
                  <a:lnTo>
                    <a:pt x="1727" y="483"/>
                  </a:lnTo>
                  <a:lnTo>
                    <a:pt x="1734" y="483"/>
                  </a:lnTo>
                  <a:lnTo>
                    <a:pt x="1727" y="483"/>
                  </a:lnTo>
                  <a:lnTo>
                    <a:pt x="1727" y="489"/>
                  </a:lnTo>
                  <a:lnTo>
                    <a:pt x="1727" y="483"/>
                  </a:lnTo>
                  <a:lnTo>
                    <a:pt x="1734" y="483"/>
                  </a:lnTo>
                  <a:lnTo>
                    <a:pt x="1740" y="483"/>
                  </a:lnTo>
                  <a:lnTo>
                    <a:pt x="1747" y="483"/>
                  </a:lnTo>
                  <a:lnTo>
                    <a:pt x="1740" y="483"/>
                  </a:lnTo>
                  <a:lnTo>
                    <a:pt x="1740" y="489"/>
                  </a:lnTo>
                  <a:lnTo>
                    <a:pt x="1747" y="483"/>
                  </a:lnTo>
                  <a:lnTo>
                    <a:pt x="1753" y="483"/>
                  </a:lnTo>
                  <a:lnTo>
                    <a:pt x="1747" y="483"/>
                  </a:lnTo>
                  <a:lnTo>
                    <a:pt x="1747" y="489"/>
                  </a:lnTo>
                  <a:lnTo>
                    <a:pt x="1740" y="489"/>
                  </a:lnTo>
                  <a:lnTo>
                    <a:pt x="1740" y="496"/>
                  </a:lnTo>
                  <a:lnTo>
                    <a:pt x="1740" y="489"/>
                  </a:lnTo>
                  <a:lnTo>
                    <a:pt x="1747" y="489"/>
                  </a:lnTo>
                  <a:lnTo>
                    <a:pt x="1747" y="496"/>
                  </a:lnTo>
                  <a:lnTo>
                    <a:pt x="1747" y="489"/>
                  </a:lnTo>
                  <a:lnTo>
                    <a:pt x="1753" y="489"/>
                  </a:lnTo>
                  <a:lnTo>
                    <a:pt x="1753" y="496"/>
                  </a:lnTo>
                  <a:lnTo>
                    <a:pt x="1753" y="489"/>
                  </a:lnTo>
                  <a:lnTo>
                    <a:pt x="1760" y="489"/>
                  </a:lnTo>
                  <a:lnTo>
                    <a:pt x="1760" y="496"/>
                  </a:lnTo>
                  <a:lnTo>
                    <a:pt x="1760" y="489"/>
                  </a:lnTo>
                  <a:lnTo>
                    <a:pt x="1766" y="489"/>
                  </a:lnTo>
                  <a:lnTo>
                    <a:pt x="1773" y="489"/>
                  </a:lnTo>
                  <a:lnTo>
                    <a:pt x="1780" y="496"/>
                  </a:lnTo>
                  <a:lnTo>
                    <a:pt x="1780" y="502"/>
                  </a:lnTo>
                  <a:lnTo>
                    <a:pt x="1773" y="502"/>
                  </a:lnTo>
                  <a:lnTo>
                    <a:pt x="1773" y="496"/>
                  </a:lnTo>
                  <a:lnTo>
                    <a:pt x="1766" y="496"/>
                  </a:lnTo>
                  <a:lnTo>
                    <a:pt x="1773" y="502"/>
                  </a:lnTo>
                  <a:lnTo>
                    <a:pt x="1766" y="502"/>
                  </a:lnTo>
                  <a:lnTo>
                    <a:pt x="1773" y="502"/>
                  </a:lnTo>
                  <a:lnTo>
                    <a:pt x="1773" y="509"/>
                  </a:lnTo>
                  <a:lnTo>
                    <a:pt x="1766" y="509"/>
                  </a:lnTo>
                  <a:lnTo>
                    <a:pt x="1760" y="509"/>
                  </a:lnTo>
                  <a:lnTo>
                    <a:pt x="1760" y="502"/>
                  </a:lnTo>
                  <a:lnTo>
                    <a:pt x="1753" y="502"/>
                  </a:lnTo>
                  <a:lnTo>
                    <a:pt x="1760" y="502"/>
                  </a:lnTo>
                  <a:lnTo>
                    <a:pt x="1760" y="509"/>
                  </a:lnTo>
                  <a:lnTo>
                    <a:pt x="1753" y="509"/>
                  </a:lnTo>
                  <a:lnTo>
                    <a:pt x="1760" y="509"/>
                  </a:lnTo>
                  <a:lnTo>
                    <a:pt x="1766" y="509"/>
                  </a:lnTo>
                  <a:lnTo>
                    <a:pt x="1766" y="515"/>
                  </a:lnTo>
                  <a:lnTo>
                    <a:pt x="1760" y="515"/>
                  </a:lnTo>
                  <a:lnTo>
                    <a:pt x="1753" y="515"/>
                  </a:lnTo>
                  <a:lnTo>
                    <a:pt x="1753" y="509"/>
                  </a:lnTo>
                  <a:lnTo>
                    <a:pt x="1747" y="509"/>
                  </a:lnTo>
                  <a:lnTo>
                    <a:pt x="1753" y="509"/>
                  </a:lnTo>
                  <a:lnTo>
                    <a:pt x="1753" y="515"/>
                  </a:lnTo>
                  <a:lnTo>
                    <a:pt x="1760" y="515"/>
                  </a:lnTo>
                  <a:lnTo>
                    <a:pt x="1760" y="522"/>
                  </a:lnTo>
                  <a:lnTo>
                    <a:pt x="1753" y="522"/>
                  </a:lnTo>
                  <a:lnTo>
                    <a:pt x="1753" y="515"/>
                  </a:lnTo>
                  <a:lnTo>
                    <a:pt x="1753" y="522"/>
                  </a:lnTo>
                  <a:lnTo>
                    <a:pt x="1760" y="522"/>
                  </a:lnTo>
                  <a:lnTo>
                    <a:pt x="1753" y="522"/>
                  </a:lnTo>
                  <a:lnTo>
                    <a:pt x="1760" y="522"/>
                  </a:lnTo>
                  <a:lnTo>
                    <a:pt x="1753" y="522"/>
                  </a:lnTo>
                  <a:lnTo>
                    <a:pt x="1753" y="528"/>
                  </a:lnTo>
                  <a:lnTo>
                    <a:pt x="1753" y="522"/>
                  </a:lnTo>
                  <a:lnTo>
                    <a:pt x="1753" y="528"/>
                  </a:lnTo>
                  <a:lnTo>
                    <a:pt x="1753" y="522"/>
                  </a:lnTo>
                  <a:lnTo>
                    <a:pt x="1747" y="522"/>
                  </a:lnTo>
                  <a:lnTo>
                    <a:pt x="1740" y="522"/>
                  </a:lnTo>
                  <a:lnTo>
                    <a:pt x="1747" y="522"/>
                  </a:lnTo>
                  <a:lnTo>
                    <a:pt x="1747" y="528"/>
                  </a:lnTo>
                  <a:lnTo>
                    <a:pt x="1740" y="528"/>
                  </a:lnTo>
                  <a:lnTo>
                    <a:pt x="1747" y="528"/>
                  </a:lnTo>
                  <a:lnTo>
                    <a:pt x="1740" y="528"/>
                  </a:lnTo>
                  <a:lnTo>
                    <a:pt x="1747" y="535"/>
                  </a:lnTo>
                  <a:lnTo>
                    <a:pt x="1747" y="541"/>
                  </a:lnTo>
                  <a:lnTo>
                    <a:pt x="1740" y="541"/>
                  </a:lnTo>
                  <a:lnTo>
                    <a:pt x="1734" y="535"/>
                  </a:lnTo>
                  <a:lnTo>
                    <a:pt x="1734" y="541"/>
                  </a:lnTo>
                  <a:lnTo>
                    <a:pt x="1734" y="535"/>
                  </a:lnTo>
                  <a:lnTo>
                    <a:pt x="1727" y="535"/>
                  </a:lnTo>
                  <a:lnTo>
                    <a:pt x="1734" y="535"/>
                  </a:lnTo>
                  <a:lnTo>
                    <a:pt x="1734" y="528"/>
                  </a:lnTo>
                  <a:lnTo>
                    <a:pt x="1727" y="535"/>
                  </a:lnTo>
                  <a:lnTo>
                    <a:pt x="1727" y="541"/>
                  </a:lnTo>
                  <a:lnTo>
                    <a:pt x="1727" y="535"/>
                  </a:lnTo>
                  <a:lnTo>
                    <a:pt x="1721" y="535"/>
                  </a:lnTo>
                  <a:lnTo>
                    <a:pt x="1727" y="535"/>
                  </a:lnTo>
                  <a:lnTo>
                    <a:pt x="1721" y="535"/>
                  </a:lnTo>
                  <a:lnTo>
                    <a:pt x="1727" y="528"/>
                  </a:lnTo>
                  <a:lnTo>
                    <a:pt x="1721" y="528"/>
                  </a:lnTo>
                  <a:lnTo>
                    <a:pt x="1721" y="522"/>
                  </a:lnTo>
                  <a:lnTo>
                    <a:pt x="1727" y="522"/>
                  </a:lnTo>
                  <a:lnTo>
                    <a:pt x="1721" y="522"/>
                  </a:lnTo>
                  <a:lnTo>
                    <a:pt x="1721" y="528"/>
                  </a:lnTo>
                  <a:lnTo>
                    <a:pt x="1714" y="528"/>
                  </a:lnTo>
                  <a:lnTo>
                    <a:pt x="1714" y="522"/>
                  </a:lnTo>
                  <a:lnTo>
                    <a:pt x="1721" y="522"/>
                  </a:lnTo>
                  <a:lnTo>
                    <a:pt x="1714" y="522"/>
                  </a:lnTo>
                  <a:lnTo>
                    <a:pt x="1714" y="515"/>
                  </a:lnTo>
                  <a:lnTo>
                    <a:pt x="1721" y="515"/>
                  </a:lnTo>
                  <a:lnTo>
                    <a:pt x="1727" y="515"/>
                  </a:lnTo>
                  <a:lnTo>
                    <a:pt x="1721" y="515"/>
                  </a:lnTo>
                  <a:lnTo>
                    <a:pt x="1727" y="509"/>
                  </a:lnTo>
                  <a:lnTo>
                    <a:pt x="1721" y="509"/>
                  </a:lnTo>
                  <a:lnTo>
                    <a:pt x="1721" y="515"/>
                  </a:lnTo>
                  <a:lnTo>
                    <a:pt x="1714" y="515"/>
                  </a:lnTo>
                  <a:lnTo>
                    <a:pt x="1708" y="515"/>
                  </a:lnTo>
                  <a:lnTo>
                    <a:pt x="1708" y="509"/>
                  </a:lnTo>
                  <a:lnTo>
                    <a:pt x="1714" y="509"/>
                  </a:lnTo>
                  <a:lnTo>
                    <a:pt x="1714" y="502"/>
                  </a:lnTo>
                  <a:lnTo>
                    <a:pt x="1714" y="509"/>
                  </a:lnTo>
                  <a:lnTo>
                    <a:pt x="1708" y="509"/>
                  </a:lnTo>
                  <a:lnTo>
                    <a:pt x="1701" y="509"/>
                  </a:lnTo>
                  <a:lnTo>
                    <a:pt x="1695" y="509"/>
                  </a:lnTo>
                  <a:lnTo>
                    <a:pt x="1695" y="502"/>
                  </a:lnTo>
                  <a:lnTo>
                    <a:pt x="1701" y="502"/>
                  </a:lnTo>
                  <a:lnTo>
                    <a:pt x="1695" y="502"/>
                  </a:lnTo>
                  <a:lnTo>
                    <a:pt x="1688" y="496"/>
                  </a:lnTo>
                  <a:lnTo>
                    <a:pt x="1688" y="502"/>
                  </a:lnTo>
                  <a:lnTo>
                    <a:pt x="1695" y="502"/>
                  </a:lnTo>
                  <a:lnTo>
                    <a:pt x="1688" y="502"/>
                  </a:lnTo>
                  <a:lnTo>
                    <a:pt x="1682" y="502"/>
                  </a:lnTo>
                  <a:lnTo>
                    <a:pt x="1688" y="502"/>
                  </a:lnTo>
                  <a:lnTo>
                    <a:pt x="1682" y="502"/>
                  </a:lnTo>
                  <a:lnTo>
                    <a:pt x="1688" y="502"/>
                  </a:lnTo>
                  <a:lnTo>
                    <a:pt x="1688" y="509"/>
                  </a:lnTo>
                  <a:lnTo>
                    <a:pt x="1682" y="509"/>
                  </a:lnTo>
                  <a:lnTo>
                    <a:pt x="1682" y="502"/>
                  </a:lnTo>
                  <a:lnTo>
                    <a:pt x="1675" y="502"/>
                  </a:lnTo>
                  <a:lnTo>
                    <a:pt x="1682" y="502"/>
                  </a:lnTo>
                  <a:lnTo>
                    <a:pt x="1682" y="509"/>
                  </a:lnTo>
                  <a:lnTo>
                    <a:pt x="1688" y="515"/>
                  </a:lnTo>
                  <a:lnTo>
                    <a:pt x="1682" y="515"/>
                  </a:lnTo>
                  <a:lnTo>
                    <a:pt x="1675" y="515"/>
                  </a:lnTo>
                  <a:lnTo>
                    <a:pt x="1675" y="509"/>
                  </a:lnTo>
                  <a:lnTo>
                    <a:pt x="1669" y="509"/>
                  </a:lnTo>
                  <a:lnTo>
                    <a:pt x="1662" y="509"/>
                  </a:lnTo>
                  <a:lnTo>
                    <a:pt x="1669" y="509"/>
                  </a:lnTo>
                  <a:lnTo>
                    <a:pt x="1669" y="515"/>
                  </a:lnTo>
                  <a:lnTo>
                    <a:pt x="1669" y="509"/>
                  </a:lnTo>
                  <a:lnTo>
                    <a:pt x="1675" y="509"/>
                  </a:lnTo>
                  <a:lnTo>
                    <a:pt x="1675" y="515"/>
                  </a:lnTo>
                  <a:lnTo>
                    <a:pt x="1669" y="515"/>
                  </a:lnTo>
                  <a:lnTo>
                    <a:pt x="1675" y="515"/>
                  </a:lnTo>
                  <a:lnTo>
                    <a:pt x="1675" y="522"/>
                  </a:lnTo>
                  <a:lnTo>
                    <a:pt x="1675" y="528"/>
                  </a:lnTo>
                  <a:lnTo>
                    <a:pt x="1682" y="522"/>
                  </a:lnTo>
                  <a:lnTo>
                    <a:pt x="1688" y="522"/>
                  </a:lnTo>
                  <a:lnTo>
                    <a:pt x="1688" y="528"/>
                  </a:lnTo>
                  <a:lnTo>
                    <a:pt x="1682" y="528"/>
                  </a:lnTo>
                  <a:lnTo>
                    <a:pt x="1688" y="528"/>
                  </a:lnTo>
                  <a:lnTo>
                    <a:pt x="1682" y="535"/>
                  </a:lnTo>
                  <a:lnTo>
                    <a:pt x="1688" y="535"/>
                  </a:lnTo>
                  <a:lnTo>
                    <a:pt x="1688" y="541"/>
                  </a:lnTo>
                  <a:lnTo>
                    <a:pt x="1695" y="535"/>
                  </a:lnTo>
                  <a:lnTo>
                    <a:pt x="1695" y="541"/>
                  </a:lnTo>
                  <a:lnTo>
                    <a:pt x="1695" y="548"/>
                  </a:lnTo>
                  <a:lnTo>
                    <a:pt x="1695" y="541"/>
                  </a:lnTo>
                  <a:lnTo>
                    <a:pt x="1701" y="541"/>
                  </a:lnTo>
                  <a:lnTo>
                    <a:pt x="1701" y="548"/>
                  </a:lnTo>
                  <a:lnTo>
                    <a:pt x="1708" y="541"/>
                  </a:lnTo>
                  <a:lnTo>
                    <a:pt x="1708" y="548"/>
                  </a:lnTo>
                  <a:lnTo>
                    <a:pt x="1708" y="541"/>
                  </a:lnTo>
                  <a:lnTo>
                    <a:pt x="1708" y="548"/>
                  </a:lnTo>
                  <a:lnTo>
                    <a:pt x="1714" y="548"/>
                  </a:lnTo>
                  <a:lnTo>
                    <a:pt x="1708" y="548"/>
                  </a:lnTo>
                  <a:lnTo>
                    <a:pt x="1708" y="554"/>
                  </a:lnTo>
                  <a:lnTo>
                    <a:pt x="1714" y="554"/>
                  </a:lnTo>
                  <a:lnTo>
                    <a:pt x="1721" y="554"/>
                  </a:lnTo>
                  <a:lnTo>
                    <a:pt x="1714" y="561"/>
                  </a:lnTo>
                  <a:lnTo>
                    <a:pt x="1708" y="561"/>
                  </a:lnTo>
                  <a:lnTo>
                    <a:pt x="1714" y="561"/>
                  </a:lnTo>
                  <a:lnTo>
                    <a:pt x="1721" y="561"/>
                  </a:lnTo>
                  <a:lnTo>
                    <a:pt x="1721" y="567"/>
                  </a:lnTo>
                  <a:lnTo>
                    <a:pt x="1714" y="567"/>
                  </a:lnTo>
                  <a:lnTo>
                    <a:pt x="1721" y="567"/>
                  </a:lnTo>
                  <a:lnTo>
                    <a:pt x="1727" y="567"/>
                  </a:lnTo>
                  <a:lnTo>
                    <a:pt x="1721" y="567"/>
                  </a:lnTo>
                  <a:lnTo>
                    <a:pt x="1721" y="574"/>
                  </a:lnTo>
                  <a:lnTo>
                    <a:pt x="1727" y="574"/>
                  </a:lnTo>
                  <a:lnTo>
                    <a:pt x="1727" y="580"/>
                  </a:lnTo>
                  <a:lnTo>
                    <a:pt x="1727" y="587"/>
                  </a:lnTo>
                  <a:lnTo>
                    <a:pt x="1727" y="580"/>
                  </a:lnTo>
                  <a:lnTo>
                    <a:pt x="1727" y="587"/>
                  </a:lnTo>
                  <a:lnTo>
                    <a:pt x="1721" y="580"/>
                  </a:lnTo>
                  <a:lnTo>
                    <a:pt x="1721" y="574"/>
                  </a:lnTo>
                  <a:lnTo>
                    <a:pt x="1714" y="574"/>
                  </a:lnTo>
                  <a:lnTo>
                    <a:pt x="1721" y="574"/>
                  </a:lnTo>
                  <a:lnTo>
                    <a:pt x="1721" y="580"/>
                  </a:lnTo>
                  <a:lnTo>
                    <a:pt x="1721" y="587"/>
                  </a:lnTo>
                  <a:lnTo>
                    <a:pt x="1727" y="587"/>
                  </a:lnTo>
                  <a:lnTo>
                    <a:pt x="1727" y="593"/>
                  </a:lnTo>
                  <a:lnTo>
                    <a:pt x="1721" y="593"/>
                  </a:lnTo>
                  <a:lnTo>
                    <a:pt x="1727" y="593"/>
                  </a:lnTo>
                  <a:lnTo>
                    <a:pt x="1721" y="593"/>
                  </a:lnTo>
                  <a:lnTo>
                    <a:pt x="1714" y="593"/>
                  </a:lnTo>
                  <a:lnTo>
                    <a:pt x="1721" y="593"/>
                  </a:lnTo>
                  <a:lnTo>
                    <a:pt x="1721" y="600"/>
                  </a:lnTo>
                  <a:lnTo>
                    <a:pt x="1714" y="600"/>
                  </a:lnTo>
                  <a:lnTo>
                    <a:pt x="1714" y="593"/>
                  </a:lnTo>
                  <a:lnTo>
                    <a:pt x="1708" y="593"/>
                  </a:lnTo>
                  <a:lnTo>
                    <a:pt x="1701" y="587"/>
                  </a:lnTo>
                  <a:lnTo>
                    <a:pt x="1701" y="593"/>
                  </a:lnTo>
                  <a:lnTo>
                    <a:pt x="1695" y="587"/>
                  </a:lnTo>
                  <a:lnTo>
                    <a:pt x="1695" y="580"/>
                  </a:lnTo>
                  <a:lnTo>
                    <a:pt x="1695" y="587"/>
                  </a:lnTo>
                  <a:lnTo>
                    <a:pt x="1695" y="593"/>
                  </a:lnTo>
                  <a:lnTo>
                    <a:pt x="1695" y="587"/>
                  </a:lnTo>
                  <a:lnTo>
                    <a:pt x="1688" y="587"/>
                  </a:lnTo>
                  <a:lnTo>
                    <a:pt x="1688" y="580"/>
                  </a:lnTo>
                  <a:lnTo>
                    <a:pt x="1688" y="587"/>
                  </a:lnTo>
                  <a:lnTo>
                    <a:pt x="1682" y="580"/>
                  </a:lnTo>
                  <a:lnTo>
                    <a:pt x="1682" y="574"/>
                  </a:lnTo>
                  <a:lnTo>
                    <a:pt x="1675" y="574"/>
                  </a:lnTo>
                  <a:lnTo>
                    <a:pt x="1682" y="580"/>
                  </a:lnTo>
                  <a:lnTo>
                    <a:pt x="1675" y="580"/>
                  </a:lnTo>
                  <a:lnTo>
                    <a:pt x="1669" y="574"/>
                  </a:lnTo>
                  <a:lnTo>
                    <a:pt x="1662" y="574"/>
                  </a:lnTo>
                  <a:lnTo>
                    <a:pt x="1662" y="580"/>
                  </a:lnTo>
                  <a:lnTo>
                    <a:pt x="1669" y="580"/>
                  </a:lnTo>
                  <a:lnTo>
                    <a:pt x="1669" y="587"/>
                  </a:lnTo>
                  <a:lnTo>
                    <a:pt x="1675" y="587"/>
                  </a:lnTo>
                  <a:lnTo>
                    <a:pt x="1682" y="587"/>
                  </a:lnTo>
                  <a:lnTo>
                    <a:pt x="1682" y="593"/>
                  </a:lnTo>
                  <a:lnTo>
                    <a:pt x="1675" y="593"/>
                  </a:lnTo>
                  <a:lnTo>
                    <a:pt x="1682" y="593"/>
                  </a:lnTo>
                  <a:lnTo>
                    <a:pt x="1688" y="593"/>
                  </a:lnTo>
                  <a:lnTo>
                    <a:pt x="1688" y="600"/>
                  </a:lnTo>
                  <a:lnTo>
                    <a:pt x="1695" y="600"/>
                  </a:lnTo>
                  <a:lnTo>
                    <a:pt x="1701" y="606"/>
                  </a:lnTo>
                  <a:lnTo>
                    <a:pt x="1701" y="613"/>
                  </a:lnTo>
                  <a:lnTo>
                    <a:pt x="1701" y="606"/>
                  </a:lnTo>
                  <a:lnTo>
                    <a:pt x="1701" y="613"/>
                  </a:lnTo>
                  <a:lnTo>
                    <a:pt x="1708" y="613"/>
                  </a:lnTo>
                  <a:lnTo>
                    <a:pt x="1701" y="613"/>
                  </a:lnTo>
                  <a:lnTo>
                    <a:pt x="1708" y="620"/>
                  </a:lnTo>
                  <a:lnTo>
                    <a:pt x="1701" y="620"/>
                  </a:lnTo>
                  <a:lnTo>
                    <a:pt x="1695" y="620"/>
                  </a:lnTo>
                  <a:lnTo>
                    <a:pt x="1688" y="613"/>
                  </a:lnTo>
                  <a:lnTo>
                    <a:pt x="1682" y="613"/>
                  </a:lnTo>
                  <a:lnTo>
                    <a:pt x="1675" y="613"/>
                  </a:lnTo>
                  <a:lnTo>
                    <a:pt x="1669" y="613"/>
                  </a:lnTo>
                  <a:lnTo>
                    <a:pt x="1662" y="606"/>
                  </a:lnTo>
                  <a:lnTo>
                    <a:pt x="1656" y="606"/>
                  </a:lnTo>
                  <a:lnTo>
                    <a:pt x="1656" y="600"/>
                  </a:lnTo>
                  <a:lnTo>
                    <a:pt x="1649" y="600"/>
                  </a:lnTo>
                  <a:lnTo>
                    <a:pt x="1656" y="600"/>
                  </a:lnTo>
                  <a:lnTo>
                    <a:pt x="1649" y="600"/>
                  </a:lnTo>
                  <a:lnTo>
                    <a:pt x="1643" y="600"/>
                  </a:lnTo>
                  <a:lnTo>
                    <a:pt x="1636" y="600"/>
                  </a:lnTo>
                  <a:lnTo>
                    <a:pt x="1636" y="593"/>
                  </a:lnTo>
                  <a:lnTo>
                    <a:pt x="1630" y="593"/>
                  </a:lnTo>
                  <a:lnTo>
                    <a:pt x="1630" y="587"/>
                  </a:lnTo>
                  <a:lnTo>
                    <a:pt x="1630" y="593"/>
                  </a:lnTo>
                  <a:lnTo>
                    <a:pt x="1623" y="593"/>
                  </a:lnTo>
                  <a:lnTo>
                    <a:pt x="1623" y="587"/>
                  </a:lnTo>
                  <a:lnTo>
                    <a:pt x="1617" y="587"/>
                  </a:lnTo>
                  <a:lnTo>
                    <a:pt x="1617" y="580"/>
                  </a:lnTo>
                  <a:lnTo>
                    <a:pt x="1610" y="580"/>
                  </a:lnTo>
                  <a:lnTo>
                    <a:pt x="1617" y="580"/>
                  </a:lnTo>
                  <a:lnTo>
                    <a:pt x="1623" y="580"/>
                  </a:lnTo>
                  <a:lnTo>
                    <a:pt x="1623" y="574"/>
                  </a:lnTo>
                  <a:lnTo>
                    <a:pt x="1623" y="580"/>
                  </a:lnTo>
                  <a:lnTo>
                    <a:pt x="1623" y="574"/>
                  </a:lnTo>
                  <a:lnTo>
                    <a:pt x="1617" y="574"/>
                  </a:lnTo>
                  <a:lnTo>
                    <a:pt x="1610" y="574"/>
                  </a:lnTo>
                  <a:lnTo>
                    <a:pt x="1610" y="567"/>
                  </a:lnTo>
                  <a:lnTo>
                    <a:pt x="1610" y="574"/>
                  </a:lnTo>
                  <a:lnTo>
                    <a:pt x="1604" y="574"/>
                  </a:lnTo>
                  <a:lnTo>
                    <a:pt x="1610" y="574"/>
                  </a:lnTo>
                  <a:lnTo>
                    <a:pt x="1604" y="567"/>
                  </a:lnTo>
                  <a:lnTo>
                    <a:pt x="1597" y="567"/>
                  </a:lnTo>
                  <a:lnTo>
                    <a:pt x="1597" y="561"/>
                  </a:lnTo>
                  <a:lnTo>
                    <a:pt x="1604" y="561"/>
                  </a:lnTo>
                  <a:lnTo>
                    <a:pt x="1597" y="561"/>
                  </a:lnTo>
                  <a:lnTo>
                    <a:pt x="1590" y="561"/>
                  </a:lnTo>
                  <a:lnTo>
                    <a:pt x="1590" y="554"/>
                  </a:lnTo>
                  <a:lnTo>
                    <a:pt x="1597" y="554"/>
                  </a:lnTo>
                  <a:lnTo>
                    <a:pt x="1597" y="548"/>
                  </a:lnTo>
                  <a:lnTo>
                    <a:pt x="1597" y="554"/>
                  </a:lnTo>
                  <a:lnTo>
                    <a:pt x="1590" y="554"/>
                  </a:lnTo>
                  <a:lnTo>
                    <a:pt x="1590" y="548"/>
                  </a:lnTo>
                  <a:lnTo>
                    <a:pt x="1590" y="554"/>
                  </a:lnTo>
                  <a:lnTo>
                    <a:pt x="1584" y="554"/>
                  </a:lnTo>
                  <a:lnTo>
                    <a:pt x="1584" y="548"/>
                  </a:lnTo>
                  <a:lnTo>
                    <a:pt x="1584" y="554"/>
                  </a:lnTo>
                  <a:lnTo>
                    <a:pt x="1584" y="561"/>
                  </a:lnTo>
                  <a:lnTo>
                    <a:pt x="1584" y="554"/>
                  </a:lnTo>
                  <a:lnTo>
                    <a:pt x="1584" y="548"/>
                  </a:lnTo>
                  <a:lnTo>
                    <a:pt x="1577" y="548"/>
                  </a:lnTo>
                  <a:lnTo>
                    <a:pt x="1577" y="554"/>
                  </a:lnTo>
                  <a:lnTo>
                    <a:pt x="1577" y="548"/>
                  </a:lnTo>
                  <a:lnTo>
                    <a:pt x="1571" y="548"/>
                  </a:lnTo>
                  <a:lnTo>
                    <a:pt x="1577" y="548"/>
                  </a:lnTo>
                  <a:lnTo>
                    <a:pt x="1577" y="541"/>
                  </a:lnTo>
                  <a:lnTo>
                    <a:pt x="1571" y="541"/>
                  </a:lnTo>
                  <a:lnTo>
                    <a:pt x="1571" y="548"/>
                  </a:lnTo>
                  <a:lnTo>
                    <a:pt x="1577" y="548"/>
                  </a:lnTo>
                  <a:lnTo>
                    <a:pt x="1577" y="554"/>
                  </a:lnTo>
                  <a:lnTo>
                    <a:pt x="1571" y="554"/>
                  </a:lnTo>
                  <a:lnTo>
                    <a:pt x="1564" y="554"/>
                  </a:lnTo>
                  <a:lnTo>
                    <a:pt x="1558" y="554"/>
                  </a:lnTo>
                  <a:lnTo>
                    <a:pt x="1558" y="548"/>
                  </a:lnTo>
                  <a:lnTo>
                    <a:pt x="1558" y="554"/>
                  </a:lnTo>
                  <a:lnTo>
                    <a:pt x="1551" y="554"/>
                  </a:lnTo>
                  <a:lnTo>
                    <a:pt x="1551" y="561"/>
                  </a:lnTo>
                  <a:lnTo>
                    <a:pt x="1545" y="561"/>
                  </a:lnTo>
                  <a:lnTo>
                    <a:pt x="1538" y="561"/>
                  </a:lnTo>
                  <a:lnTo>
                    <a:pt x="1532" y="561"/>
                  </a:lnTo>
                  <a:lnTo>
                    <a:pt x="1532" y="554"/>
                  </a:lnTo>
                  <a:lnTo>
                    <a:pt x="1525" y="554"/>
                  </a:lnTo>
                  <a:lnTo>
                    <a:pt x="1525" y="561"/>
                  </a:lnTo>
                  <a:lnTo>
                    <a:pt x="1525" y="554"/>
                  </a:lnTo>
                  <a:lnTo>
                    <a:pt x="1519" y="554"/>
                  </a:lnTo>
                  <a:lnTo>
                    <a:pt x="1519" y="548"/>
                  </a:lnTo>
                  <a:lnTo>
                    <a:pt x="1519" y="541"/>
                  </a:lnTo>
                  <a:lnTo>
                    <a:pt x="1525" y="541"/>
                  </a:lnTo>
                  <a:lnTo>
                    <a:pt x="1525" y="535"/>
                  </a:lnTo>
                  <a:lnTo>
                    <a:pt x="1532" y="535"/>
                  </a:lnTo>
                  <a:lnTo>
                    <a:pt x="1532" y="528"/>
                  </a:lnTo>
                  <a:lnTo>
                    <a:pt x="1538" y="528"/>
                  </a:lnTo>
                  <a:lnTo>
                    <a:pt x="1545" y="528"/>
                  </a:lnTo>
                  <a:lnTo>
                    <a:pt x="1545" y="535"/>
                  </a:lnTo>
                  <a:lnTo>
                    <a:pt x="1551" y="535"/>
                  </a:lnTo>
                  <a:lnTo>
                    <a:pt x="1558" y="535"/>
                  </a:lnTo>
                  <a:lnTo>
                    <a:pt x="1564" y="541"/>
                  </a:lnTo>
                  <a:lnTo>
                    <a:pt x="1558" y="541"/>
                  </a:lnTo>
                  <a:lnTo>
                    <a:pt x="1564" y="548"/>
                  </a:lnTo>
                  <a:lnTo>
                    <a:pt x="1564" y="541"/>
                  </a:lnTo>
                  <a:lnTo>
                    <a:pt x="1558" y="541"/>
                  </a:lnTo>
                  <a:lnTo>
                    <a:pt x="1564" y="541"/>
                  </a:lnTo>
                  <a:lnTo>
                    <a:pt x="1564" y="535"/>
                  </a:lnTo>
                  <a:lnTo>
                    <a:pt x="1564" y="541"/>
                  </a:lnTo>
                  <a:lnTo>
                    <a:pt x="1558" y="535"/>
                  </a:lnTo>
                  <a:lnTo>
                    <a:pt x="1551" y="535"/>
                  </a:lnTo>
                  <a:lnTo>
                    <a:pt x="1558" y="535"/>
                  </a:lnTo>
                  <a:lnTo>
                    <a:pt x="1564" y="535"/>
                  </a:lnTo>
                  <a:lnTo>
                    <a:pt x="1564" y="528"/>
                  </a:lnTo>
                  <a:lnTo>
                    <a:pt x="1571" y="528"/>
                  </a:lnTo>
                  <a:lnTo>
                    <a:pt x="1571" y="535"/>
                  </a:lnTo>
                  <a:lnTo>
                    <a:pt x="1577" y="535"/>
                  </a:lnTo>
                  <a:lnTo>
                    <a:pt x="1577" y="528"/>
                  </a:lnTo>
                  <a:lnTo>
                    <a:pt x="1584" y="528"/>
                  </a:lnTo>
                  <a:lnTo>
                    <a:pt x="1590" y="528"/>
                  </a:lnTo>
                  <a:lnTo>
                    <a:pt x="1590" y="522"/>
                  </a:lnTo>
                  <a:lnTo>
                    <a:pt x="1584" y="522"/>
                  </a:lnTo>
                  <a:lnTo>
                    <a:pt x="1584" y="515"/>
                  </a:lnTo>
                  <a:lnTo>
                    <a:pt x="1577" y="515"/>
                  </a:lnTo>
                  <a:lnTo>
                    <a:pt x="1577" y="509"/>
                  </a:lnTo>
                  <a:lnTo>
                    <a:pt x="1584" y="509"/>
                  </a:lnTo>
                  <a:lnTo>
                    <a:pt x="1584" y="502"/>
                  </a:lnTo>
                  <a:lnTo>
                    <a:pt x="1590" y="502"/>
                  </a:lnTo>
                  <a:lnTo>
                    <a:pt x="1590" y="496"/>
                  </a:lnTo>
                  <a:lnTo>
                    <a:pt x="1597" y="496"/>
                  </a:lnTo>
                  <a:lnTo>
                    <a:pt x="1604" y="489"/>
                  </a:lnTo>
                  <a:lnTo>
                    <a:pt x="1610" y="489"/>
                  </a:lnTo>
                  <a:lnTo>
                    <a:pt x="1610" y="483"/>
                  </a:lnTo>
                  <a:lnTo>
                    <a:pt x="1610" y="476"/>
                  </a:lnTo>
                  <a:lnTo>
                    <a:pt x="1610" y="470"/>
                  </a:lnTo>
                  <a:lnTo>
                    <a:pt x="1604" y="470"/>
                  </a:lnTo>
                  <a:lnTo>
                    <a:pt x="1604" y="463"/>
                  </a:lnTo>
                  <a:lnTo>
                    <a:pt x="1597" y="463"/>
                  </a:lnTo>
                  <a:lnTo>
                    <a:pt x="1604" y="463"/>
                  </a:lnTo>
                  <a:lnTo>
                    <a:pt x="1597" y="463"/>
                  </a:lnTo>
                  <a:lnTo>
                    <a:pt x="1597" y="456"/>
                  </a:lnTo>
                  <a:lnTo>
                    <a:pt x="1590" y="456"/>
                  </a:lnTo>
                  <a:lnTo>
                    <a:pt x="1590" y="450"/>
                  </a:lnTo>
                  <a:lnTo>
                    <a:pt x="1597" y="450"/>
                  </a:lnTo>
                  <a:lnTo>
                    <a:pt x="1590" y="450"/>
                  </a:lnTo>
                  <a:lnTo>
                    <a:pt x="1590" y="456"/>
                  </a:lnTo>
                  <a:lnTo>
                    <a:pt x="1584" y="450"/>
                  </a:lnTo>
                  <a:lnTo>
                    <a:pt x="1590" y="450"/>
                  </a:lnTo>
                  <a:lnTo>
                    <a:pt x="1590" y="443"/>
                  </a:lnTo>
                  <a:lnTo>
                    <a:pt x="1584" y="443"/>
                  </a:lnTo>
                  <a:lnTo>
                    <a:pt x="1584" y="450"/>
                  </a:lnTo>
                  <a:lnTo>
                    <a:pt x="1577" y="450"/>
                  </a:lnTo>
                  <a:lnTo>
                    <a:pt x="1577" y="443"/>
                  </a:lnTo>
                  <a:lnTo>
                    <a:pt x="1571" y="443"/>
                  </a:lnTo>
                  <a:lnTo>
                    <a:pt x="1577" y="443"/>
                  </a:lnTo>
                  <a:lnTo>
                    <a:pt x="1577" y="437"/>
                  </a:lnTo>
                  <a:lnTo>
                    <a:pt x="1571" y="437"/>
                  </a:lnTo>
                  <a:lnTo>
                    <a:pt x="1571" y="443"/>
                  </a:lnTo>
                  <a:lnTo>
                    <a:pt x="1571" y="437"/>
                  </a:lnTo>
                  <a:lnTo>
                    <a:pt x="1571" y="430"/>
                  </a:lnTo>
                  <a:lnTo>
                    <a:pt x="1571" y="437"/>
                  </a:lnTo>
                  <a:lnTo>
                    <a:pt x="1564" y="437"/>
                  </a:lnTo>
                  <a:lnTo>
                    <a:pt x="1558" y="437"/>
                  </a:lnTo>
                  <a:lnTo>
                    <a:pt x="1551" y="443"/>
                  </a:lnTo>
                  <a:lnTo>
                    <a:pt x="1545" y="443"/>
                  </a:lnTo>
                  <a:lnTo>
                    <a:pt x="1545" y="437"/>
                  </a:lnTo>
                  <a:lnTo>
                    <a:pt x="1545" y="430"/>
                  </a:lnTo>
                  <a:lnTo>
                    <a:pt x="1551" y="430"/>
                  </a:lnTo>
                  <a:lnTo>
                    <a:pt x="1551" y="437"/>
                  </a:lnTo>
                  <a:lnTo>
                    <a:pt x="1558" y="437"/>
                  </a:lnTo>
                  <a:lnTo>
                    <a:pt x="1558" y="430"/>
                  </a:lnTo>
                  <a:lnTo>
                    <a:pt x="1558" y="424"/>
                  </a:lnTo>
                  <a:lnTo>
                    <a:pt x="1551" y="424"/>
                  </a:lnTo>
                  <a:lnTo>
                    <a:pt x="1545" y="424"/>
                  </a:lnTo>
                  <a:lnTo>
                    <a:pt x="1545" y="417"/>
                  </a:lnTo>
                  <a:lnTo>
                    <a:pt x="1551" y="417"/>
                  </a:lnTo>
                  <a:lnTo>
                    <a:pt x="1545" y="417"/>
                  </a:lnTo>
                  <a:lnTo>
                    <a:pt x="1538" y="417"/>
                  </a:lnTo>
                  <a:lnTo>
                    <a:pt x="1538" y="411"/>
                  </a:lnTo>
                  <a:lnTo>
                    <a:pt x="1532" y="411"/>
                  </a:lnTo>
                  <a:lnTo>
                    <a:pt x="1538" y="411"/>
                  </a:lnTo>
                  <a:lnTo>
                    <a:pt x="1532" y="411"/>
                  </a:lnTo>
                  <a:lnTo>
                    <a:pt x="1532" y="417"/>
                  </a:lnTo>
                  <a:lnTo>
                    <a:pt x="1525" y="417"/>
                  </a:lnTo>
                  <a:lnTo>
                    <a:pt x="1525" y="411"/>
                  </a:lnTo>
                  <a:lnTo>
                    <a:pt x="1525" y="404"/>
                  </a:lnTo>
                  <a:lnTo>
                    <a:pt x="1525" y="398"/>
                  </a:lnTo>
                  <a:lnTo>
                    <a:pt x="1519" y="404"/>
                  </a:lnTo>
                  <a:lnTo>
                    <a:pt x="1519" y="398"/>
                  </a:lnTo>
                  <a:lnTo>
                    <a:pt x="1512" y="398"/>
                  </a:lnTo>
                  <a:lnTo>
                    <a:pt x="1506" y="398"/>
                  </a:lnTo>
                  <a:lnTo>
                    <a:pt x="1506" y="391"/>
                  </a:lnTo>
                  <a:lnTo>
                    <a:pt x="1512" y="391"/>
                  </a:lnTo>
                  <a:lnTo>
                    <a:pt x="1506" y="391"/>
                  </a:lnTo>
                  <a:lnTo>
                    <a:pt x="1506" y="398"/>
                  </a:lnTo>
                  <a:lnTo>
                    <a:pt x="1499" y="391"/>
                  </a:lnTo>
                  <a:lnTo>
                    <a:pt x="1499" y="398"/>
                  </a:lnTo>
                  <a:lnTo>
                    <a:pt x="1506" y="398"/>
                  </a:lnTo>
                  <a:lnTo>
                    <a:pt x="1512" y="398"/>
                  </a:lnTo>
                  <a:lnTo>
                    <a:pt x="1512" y="404"/>
                  </a:lnTo>
                  <a:lnTo>
                    <a:pt x="1512" y="411"/>
                  </a:lnTo>
                  <a:lnTo>
                    <a:pt x="1506" y="411"/>
                  </a:lnTo>
                  <a:lnTo>
                    <a:pt x="1499" y="411"/>
                  </a:lnTo>
                  <a:lnTo>
                    <a:pt x="1493" y="411"/>
                  </a:lnTo>
                  <a:lnTo>
                    <a:pt x="1486" y="411"/>
                  </a:lnTo>
                  <a:lnTo>
                    <a:pt x="1486" y="404"/>
                  </a:lnTo>
                  <a:lnTo>
                    <a:pt x="1480" y="404"/>
                  </a:lnTo>
                  <a:lnTo>
                    <a:pt x="1473" y="404"/>
                  </a:lnTo>
                  <a:lnTo>
                    <a:pt x="1467" y="404"/>
                  </a:lnTo>
                  <a:lnTo>
                    <a:pt x="1473" y="404"/>
                  </a:lnTo>
                  <a:lnTo>
                    <a:pt x="1473" y="411"/>
                  </a:lnTo>
                  <a:lnTo>
                    <a:pt x="1480" y="411"/>
                  </a:lnTo>
                  <a:lnTo>
                    <a:pt x="1480" y="417"/>
                  </a:lnTo>
                  <a:lnTo>
                    <a:pt x="1473" y="417"/>
                  </a:lnTo>
                  <a:lnTo>
                    <a:pt x="1473" y="411"/>
                  </a:lnTo>
                  <a:lnTo>
                    <a:pt x="1467" y="411"/>
                  </a:lnTo>
                  <a:lnTo>
                    <a:pt x="1460" y="404"/>
                  </a:lnTo>
                  <a:lnTo>
                    <a:pt x="1454" y="404"/>
                  </a:lnTo>
                  <a:lnTo>
                    <a:pt x="1447" y="398"/>
                  </a:lnTo>
                  <a:lnTo>
                    <a:pt x="1447" y="404"/>
                  </a:lnTo>
                  <a:lnTo>
                    <a:pt x="1454" y="404"/>
                  </a:lnTo>
                  <a:lnTo>
                    <a:pt x="1460" y="404"/>
                  </a:lnTo>
                  <a:lnTo>
                    <a:pt x="1467" y="411"/>
                  </a:lnTo>
                  <a:lnTo>
                    <a:pt x="1460" y="411"/>
                  </a:lnTo>
                  <a:lnTo>
                    <a:pt x="1454" y="411"/>
                  </a:lnTo>
                  <a:lnTo>
                    <a:pt x="1447" y="411"/>
                  </a:lnTo>
                  <a:lnTo>
                    <a:pt x="1447" y="404"/>
                  </a:lnTo>
                  <a:lnTo>
                    <a:pt x="1441" y="411"/>
                  </a:lnTo>
                  <a:lnTo>
                    <a:pt x="1434" y="411"/>
                  </a:lnTo>
                  <a:lnTo>
                    <a:pt x="1427" y="411"/>
                  </a:lnTo>
                  <a:lnTo>
                    <a:pt x="1421" y="411"/>
                  </a:lnTo>
                  <a:lnTo>
                    <a:pt x="1421" y="404"/>
                  </a:lnTo>
                  <a:lnTo>
                    <a:pt x="1414" y="404"/>
                  </a:lnTo>
                  <a:lnTo>
                    <a:pt x="1408" y="404"/>
                  </a:lnTo>
                  <a:lnTo>
                    <a:pt x="1401" y="404"/>
                  </a:lnTo>
                  <a:lnTo>
                    <a:pt x="1408" y="404"/>
                  </a:lnTo>
                  <a:lnTo>
                    <a:pt x="1414" y="404"/>
                  </a:lnTo>
                  <a:lnTo>
                    <a:pt x="1414" y="411"/>
                  </a:lnTo>
                  <a:lnTo>
                    <a:pt x="1408" y="411"/>
                  </a:lnTo>
                  <a:lnTo>
                    <a:pt x="1408" y="404"/>
                  </a:lnTo>
                  <a:lnTo>
                    <a:pt x="1408" y="411"/>
                  </a:lnTo>
                  <a:lnTo>
                    <a:pt x="1401" y="411"/>
                  </a:lnTo>
                  <a:lnTo>
                    <a:pt x="1401" y="404"/>
                  </a:lnTo>
                  <a:lnTo>
                    <a:pt x="1395" y="404"/>
                  </a:lnTo>
                  <a:lnTo>
                    <a:pt x="1395" y="398"/>
                  </a:lnTo>
                  <a:lnTo>
                    <a:pt x="1395" y="391"/>
                  </a:lnTo>
                  <a:lnTo>
                    <a:pt x="1395" y="398"/>
                  </a:lnTo>
                  <a:lnTo>
                    <a:pt x="1388" y="398"/>
                  </a:lnTo>
                  <a:lnTo>
                    <a:pt x="1395" y="398"/>
                  </a:lnTo>
                  <a:lnTo>
                    <a:pt x="1388" y="398"/>
                  </a:lnTo>
                  <a:lnTo>
                    <a:pt x="1382" y="398"/>
                  </a:lnTo>
                  <a:lnTo>
                    <a:pt x="1388" y="398"/>
                  </a:lnTo>
                  <a:lnTo>
                    <a:pt x="1382" y="398"/>
                  </a:lnTo>
                  <a:lnTo>
                    <a:pt x="1375" y="398"/>
                  </a:lnTo>
                  <a:lnTo>
                    <a:pt x="1375" y="404"/>
                  </a:lnTo>
                  <a:lnTo>
                    <a:pt x="1369" y="398"/>
                  </a:lnTo>
                  <a:lnTo>
                    <a:pt x="1375" y="398"/>
                  </a:lnTo>
                  <a:lnTo>
                    <a:pt x="1369" y="398"/>
                  </a:lnTo>
                  <a:lnTo>
                    <a:pt x="1362" y="398"/>
                  </a:lnTo>
                  <a:lnTo>
                    <a:pt x="1356" y="391"/>
                  </a:lnTo>
                  <a:lnTo>
                    <a:pt x="1356" y="385"/>
                  </a:lnTo>
                  <a:lnTo>
                    <a:pt x="1349" y="385"/>
                  </a:lnTo>
                  <a:lnTo>
                    <a:pt x="1356" y="385"/>
                  </a:lnTo>
                  <a:lnTo>
                    <a:pt x="1356" y="378"/>
                  </a:lnTo>
                  <a:lnTo>
                    <a:pt x="1349" y="378"/>
                  </a:lnTo>
                  <a:lnTo>
                    <a:pt x="1356" y="378"/>
                  </a:lnTo>
                  <a:lnTo>
                    <a:pt x="1362" y="378"/>
                  </a:lnTo>
                  <a:lnTo>
                    <a:pt x="1369" y="378"/>
                  </a:lnTo>
                  <a:lnTo>
                    <a:pt x="1369" y="385"/>
                  </a:lnTo>
                  <a:lnTo>
                    <a:pt x="1375" y="385"/>
                  </a:lnTo>
                  <a:lnTo>
                    <a:pt x="1382" y="385"/>
                  </a:lnTo>
                  <a:lnTo>
                    <a:pt x="1382" y="378"/>
                  </a:lnTo>
                  <a:lnTo>
                    <a:pt x="1388" y="378"/>
                  </a:lnTo>
                  <a:lnTo>
                    <a:pt x="1382" y="378"/>
                  </a:lnTo>
                  <a:lnTo>
                    <a:pt x="1375" y="378"/>
                  </a:lnTo>
                  <a:lnTo>
                    <a:pt x="1375" y="372"/>
                  </a:lnTo>
                  <a:lnTo>
                    <a:pt x="1369" y="372"/>
                  </a:lnTo>
                  <a:lnTo>
                    <a:pt x="1362" y="372"/>
                  </a:lnTo>
                  <a:lnTo>
                    <a:pt x="1356" y="372"/>
                  </a:lnTo>
                  <a:lnTo>
                    <a:pt x="1349" y="372"/>
                  </a:lnTo>
                  <a:lnTo>
                    <a:pt x="1343" y="372"/>
                  </a:lnTo>
                  <a:lnTo>
                    <a:pt x="1343" y="365"/>
                  </a:lnTo>
                  <a:lnTo>
                    <a:pt x="1343" y="359"/>
                  </a:lnTo>
                  <a:lnTo>
                    <a:pt x="1343" y="352"/>
                  </a:lnTo>
                  <a:lnTo>
                    <a:pt x="1349" y="346"/>
                  </a:lnTo>
                  <a:lnTo>
                    <a:pt x="1343" y="346"/>
                  </a:lnTo>
                  <a:lnTo>
                    <a:pt x="1343" y="339"/>
                  </a:lnTo>
                  <a:lnTo>
                    <a:pt x="1343" y="333"/>
                  </a:lnTo>
                  <a:lnTo>
                    <a:pt x="1349" y="333"/>
                  </a:lnTo>
                  <a:lnTo>
                    <a:pt x="1349" y="326"/>
                  </a:lnTo>
                  <a:lnTo>
                    <a:pt x="1349" y="319"/>
                  </a:lnTo>
                  <a:lnTo>
                    <a:pt x="1356" y="319"/>
                  </a:lnTo>
                  <a:lnTo>
                    <a:pt x="1356" y="313"/>
                  </a:lnTo>
                  <a:lnTo>
                    <a:pt x="1362" y="313"/>
                  </a:lnTo>
                  <a:lnTo>
                    <a:pt x="1362" y="306"/>
                  </a:lnTo>
                  <a:lnTo>
                    <a:pt x="1369" y="306"/>
                  </a:lnTo>
                  <a:lnTo>
                    <a:pt x="1375" y="306"/>
                  </a:lnTo>
                  <a:lnTo>
                    <a:pt x="1375" y="300"/>
                  </a:lnTo>
                  <a:lnTo>
                    <a:pt x="1382" y="300"/>
                  </a:lnTo>
                  <a:lnTo>
                    <a:pt x="1388" y="300"/>
                  </a:lnTo>
                  <a:lnTo>
                    <a:pt x="1395" y="300"/>
                  </a:lnTo>
                  <a:lnTo>
                    <a:pt x="1401" y="300"/>
                  </a:lnTo>
                  <a:close/>
                  <a:moveTo>
                    <a:pt x="1858" y="300"/>
                  </a:moveTo>
                  <a:lnTo>
                    <a:pt x="1851" y="300"/>
                  </a:lnTo>
                  <a:lnTo>
                    <a:pt x="1845" y="300"/>
                  </a:lnTo>
                  <a:lnTo>
                    <a:pt x="1851" y="300"/>
                  </a:lnTo>
                  <a:lnTo>
                    <a:pt x="1858" y="300"/>
                  </a:lnTo>
                  <a:close/>
                  <a:moveTo>
                    <a:pt x="1193" y="300"/>
                  </a:moveTo>
                  <a:lnTo>
                    <a:pt x="1199" y="300"/>
                  </a:lnTo>
                  <a:lnTo>
                    <a:pt x="1206" y="300"/>
                  </a:lnTo>
                  <a:lnTo>
                    <a:pt x="1212" y="300"/>
                  </a:lnTo>
                  <a:lnTo>
                    <a:pt x="1219" y="300"/>
                  </a:lnTo>
                  <a:lnTo>
                    <a:pt x="1225" y="300"/>
                  </a:lnTo>
                  <a:lnTo>
                    <a:pt x="1232" y="300"/>
                  </a:lnTo>
                  <a:lnTo>
                    <a:pt x="1238" y="306"/>
                  </a:lnTo>
                  <a:lnTo>
                    <a:pt x="1232" y="306"/>
                  </a:lnTo>
                  <a:lnTo>
                    <a:pt x="1225" y="306"/>
                  </a:lnTo>
                  <a:lnTo>
                    <a:pt x="1225" y="313"/>
                  </a:lnTo>
                  <a:lnTo>
                    <a:pt x="1232" y="313"/>
                  </a:lnTo>
                  <a:lnTo>
                    <a:pt x="1225" y="313"/>
                  </a:lnTo>
                  <a:lnTo>
                    <a:pt x="1219" y="319"/>
                  </a:lnTo>
                  <a:lnTo>
                    <a:pt x="1212" y="319"/>
                  </a:lnTo>
                  <a:lnTo>
                    <a:pt x="1212" y="326"/>
                  </a:lnTo>
                  <a:lnTo>
                    <a:pt x="1219" y="326"/>
                  </a:lnTo>
                  <a:lnTo>
                    <a:pt x="1225" y="326"/>
                  </a:lnTo>
                  <a:lnTo>
                    <a:pt x="1232" y="326"/>
                  </a:lnTo>
                  <a:lnTo>
                    <a:pt x="1232" y="333"/>
                  </a:lnTo>
                  <a:lnTo>
                    <a:pt x="1238" y="333"/>
                  </a:lnTo>
                  <a:lnTo>
                    <a:pt x="1245" y="333"/>
                  </a:lnTo>
                  <a:lnTo>
                    <a:pt x="1245" y="339"/>
                  </a:lnTo>
                  <a:lnTo>
                    <a:pt x="1238" y="346"/>
                  </a:lnTo>
                  <a:lnTo>
                    <a:pt x="1245" y="346"/>
                  </a:lnTo>
                  <a:lnTo>
                    <a:pt x="1245" y="352"/>
                  </a:lnTo>
                  <a:lnTo>
                    <a:pt x="1238" y="352"/>
                  </a:lnTo>
                  <a:lnTo>
                    <a:pt x="1245" y="352"/>
                  </a:lnTo>
                  <a:lnTo>
                    <a:pt x="1238" y="352"/>
                  </a:lnTo>
                  <a:lnTo>
                    <a:pt x="1245" y="352"/>
                  </a:lnTo>
                  <a:lnTo>
                    <a:pt x="1238" y="359"/>
                  </a:lnTo>
                  <a:lnTo>
                    <a:pt x="1232" y="359"/>
                  </a:lnTo>
                  <a:lnTo>
                    <a:pt x="1225" y="365"/>
                  </a:lnTo>
                  <a:lnTo>
                    <a:pt x="1219" y="365"/>
                  </a:lnTo>
                  <a:lnTo>
                    <a:pt x="1212" y="359"/>
                  </a:lnTo>
                  <a:lnTo>
                    <a:pt x="1219" y="359"/>
                  </a:lnTo>
                  <a:lnTo>
                    <a:pt x="1212" y="352"/>
                  </a:lnTo>
                  <a:lnTo>
                    <a:pt x="1212" y="359"/>
                  </a:lnTo>
                  <a:lnTo>
                    <a:pt x="1212" y="365"/>
                  </a:lnTo>
                  <a:lnTo>
                    <a:pt x="1219" y="365"/>
                  </a:lnTo>
                  <a:lnTo>
                    <a:pt x="1219" y="372"/>
                  </a:lnTo>
                  <a:lnTo>
                    <a:pt x="1212" y="372"/>
                  </a:lnTo>
                  <a:lnTo>
                    <a:pt x="1206" y="372"/>
                  </a:lnTo>
                  <a:lnTo>
                    <a:pt x="1199" y="372"/>
                  </a:lnTo>
                  <a:lnTo>
                    <a:pt x="1199" y="365"/>
                  </a:lnTo>
                  <a:lnTo>
                    <a:pt x="1193" y="365"/>
                  </a:lnTo>
                  <a:lnTo>
                    <a:pt x="1193" y="359"/>
                  </a:lnTo>
                  <a:lnTo>
                    <a:pt x="1186" y="359"/>
                  </a:lnTo>
                  <a:lnTo>
                    <a:pt x="1186" y="352"/>
                  </a:lnTo>
                  <a:lnTo>
                    <a:pt x="1180" y="346"/>
                  </a:lnTo>
                  <a:lnTo>
                    <a:pt x="1173" y="346"/>
                  </a:lnTo>
                  <a:lnTo>
                    <a:pt x="1167" y="346"/>
                  </a:lnTo>
                  <a:lnTo>
                    <a:pt x="1160" y="346"/>
                  </a:lnTo>
                  <a:lnTo>
                    <a:pt x="1160" y="339"/>
                  </a:lnTo>
                  <a:lnTo>
                    <a:pt x="1154" y="339"/>
                  </a:lnTo>
                  <a:lnTo>
                    <a:pt x="1154" y="333"/>
                  </a:lnTo>
                  <a:lnTo>
                    <a:pt x="1147" y="333"/>
                  </a:lnTo>
                  <a:lnTo>
                    <a:pt x="1147" y="326"/>
                  </a:lnTo>
                  <a:lnTo>
                    <a:pt x="1154" y="326"/>
                  </a:lnTo>
                  <a:lnTo>
                    <a:pt x="1154" y="319"/>
                  </a:lnTo>
                  <a:lnTo>
                    <a:pt x="1160" y="319"/>
                  </a:lnTo>
                  <a:lnTo>
                    <a:pt x="1160" y="326"/>
                  </a:lnTo>
                  <a:lnTo>
                    <a:pt x="1167" y="326"/>
                  </a:lnTo>
                  <a:lnTo>
                    <a:pt x="1167" y="333"/>
                  </a:lnTo>
                  <a:lnTo>
                    <a:pt x="1173" y="333"/>
                  </a:lnTo>
                  <a:lnTo>
                    <a:pt x="1180" y="333"/>
                  </a:lnTo>
                  <a:lnTo>
                    <a:pt x="1186" y="333"/>
                  </a:lnTo>
                  <a:lnTo>
                    <a:pt x="1186" y="326"/>
                  </a:lnTo>
                  <a:lnTo>
                    <a:pt x="1180" y="326"/>
                  </a:lnTo>
                  <a:lnTo>
                    <a:pt x="1186" y="326"/>
                  </a:lnTo>
                  <a:lnTo>
                    <a:pt x="1180" y="326"/>
                  </a:lnTo>
                  <a:lnTo>
                    <a:pt x="1186" y="326"/>
                  </a:lnTo>
                  <a:lnTo>
                    <a:pt x="1186" y="319"/>
                  </a:lnTo>
                  <a:lnTo>
                    <a:pt x="1180" y="319"/>
                  </a:lnTo>
                  <a:lnTo>
                    <a:pt x="1180" y="313"/>
                  </a:lnTo>
                  <a:lnTo>
                    <a:pt x="1186" y="313"/>
                  </a:lnTo>
                  <a:lnTo>
                    <a:pt x="1186" y="319"/>
                  </a:lnTo>
                  <a:lnTo>
                    <a:pt x="1193" y="319"/>
                  </a:lnTo>
                  <a:lnTo>
                    <a:pt x="1186" y="319"/>
                  </a:lnTo>
                  <a:lnTo>
                    <a:pt x="1186" y="313"/>
                  </a:lnTo>
                  <a:lnTo>
                    <a:pt x="1180" y="313"/>
                  </a:lnTo>
                  <a:lnTo>
                    <a:pt x="1173" y="319"/>
                  </a:lnTo>
                  <a:lnTo>
                    <a:pt x="1167" y="313"/>
                  </a:lnTo>
                  <a:lnTo>
                    <a:pt x="1167" y="306"/>
                  </a:lnTo>
                  <a:lnTo>
                    <a:pt x="1173" y="306"/>
                  </a:lnTo>
                  <a:lnTo>
                    <a:pt x="1180" y="306"/>
                  </a:lnTo>
                  <a:lnTo>
                    <a:pt x="1180" y="313"/>
                  </a:lnTo>
                  <a:lnTo>
                    <a:pt x="1180" y="306"/>
                  </a:lnTo>
                  <a:lnTo>
                    <a:pt x="1173" y="306"/>
                  </a:lnTo>
                  <a:lnTo>
                    <a:pt x="1173" y="300"/>
                  </a:lnTo>
                  <a:lnTo>
                    <a:pt x="1180" y="300"/>
                  </a:lnTo>
                  <a:lnTo>
                    <a:pt x="1186" y="300"/>
                  </a:lnTo>
                  <a:lnTo>
                    <a:pt x="1193" y="300"/>
                  </a:lnTo>
                  <a:lnTo>
                    <a:pt x="1186" y="300"/>
                  </a:lnTo>
                  <a:lnTo>
                    <a:pt x="1193" y="300"/>
                  </a:lnTo>
                  <a:close/>
                  <a:moveTo>
                    <a:pt x="1343" y="293"/>
                  </a:moveTo>
                  <a:lnTo>
                    <a:pt x="1336" y="293"/>
                  </a:lnTo>
                  <a:lnTo>
                    <a:pt x="1343" y="293"/>
                  </a:lnTo>
                  <a:close/>
                  <a:moveTo>
                    <a:pt x="1206" y="300"/>
                  </a:moveTo>
                  <a:lnTo>
                    <a:pt x="1199" y="300"/>
                  </a:lnTo>
                  <a:lnTo>
                    <a:pt x="1206" y="293"/>
                  </a:lnTo>
                  <a:lnTo>
                    <a:pt x="1212" y="293"/>
                  </a:lnTo>
                  <a:lnTo>
                    <a:pt x="1219" y="293"/>
                  </a:lnTo>
                  <a:lnTo>
                    <a:pt x="1225" y="293"/>
                  </a:lnTo>
                  <a:lnTo>
                    <a:pt x="1219" y="293"/>
                  </a:lnTo>
                  <a:lnTo>
                    <a:pt x="1219" y="300"/>
                  </a:lnTo>
                  <a:lnTo>
                    <a:pt x="1212" y="300"/>
                  </a:lnTo>
                  <a:lnTo>
                    <a:pt x="1206" y="300"/>
                  </a:lnTo>
                  <a:close/>
                  <a:moveTo>
                    <a:pt x="1304" y="293"/>
                  </a:moveTo>
                  <a:lnTo>
                    <a:pt x="1304" y="300"/>
                  </a:lnTo>
                  <a:lnTo>
                    <a:pt x="1310" y="300"/>
                  </a:lnTo>
                  <a:lnTo>
                    <a:pt x="1310" y="293"/>
                  </a:lnTo>
                  <a:lnTo>
                    <a:pt x="1317" y="293"/>
                  </a:lnTo>
                  <a:lnTo>
                    <a:pt x="1323" y="293"/>
                  </a:lnTo>
                  <a:lnTo>
                    <a:pt x="1330" y="293"/>
                  </a:lnTo>
                  <a:lnTo>
                    <a:pt x="1330" y="300"/>
                  </a:lnTo>
                  <a:lnTo>
                    <a:pt x="1336" y="300"/>
                  </a:lnTo>
                  <a:lnTo>
                    <a:pt x="1336" y="306"/>
                  </a:lnTo>
                  <a:lnTo>
                    <a:pt x="1330" y="306"/>
                  </a:lnTo>
                  <a:lnTo>
                    <a:pt x="1330" y="313"/>
                  </a:lnTo>
                  <a:lnTo>
                    <a:pt x="1323" y="313"/>
                  </a:lnTo>
                  <a:lnTo>
                    <a:pt x="1323" y="319"/>
                  </a:lnTo>
                  <a:lnTo>
                    <a:pt x="1317" y="319"/>
                  </a:lnTo>
                  <a:lnTo>
                    <a:pt x="1317" y="326"/>
                  </a:lnTo>
                  <a:lnTo>
                    <a:pt x="1310" y="326"/>
                  </a:lnTo>
                  <a:lnTo>
                    <a:pt x="1310" y="333"/>
                  </a:lnTo>
                  <a:lnTo>
                    <a:pt x="1304" y="333"/>
                  </a:lnTo>
                  <a:lnTo>
                    <a:pt x="1297" y="333"/>
                  </a:lnTo>
                  <a:lnTo>
                    <a:pt x="1291" y="333"/>
                  </a:lnTo>
                  <a:lnTo>
                    <a:pt x="1284" y="333"/>
                  </a:lnTo>
                  <a:lnTo>
                    <a:pt x="1278" y="333"/>
                  </a:lnTo>
                  <a:lnTo>
                    <a:pt x="1284" y="333"/>
                  </a:lnTo>
                  <a:lnTo>
                    <a:pt x="1284" y="339"/>
                  </a:lnTo>
                  <a:lnTo>
                    <a:pt x="1291" y="339"/>
                  </a:lnTo>
                  <a:lnTo>
                    <a:pt x="1284" y="346"/>
                  </a:lnTo>
                  <a:lnTo>
                    <a:pt x="1278" y="346"/>
                  </a:lnTo>
                  <a:lnTo>
                    <a:pt x="1278" y="352"/>
                  </a:lnTo>
                  <a:lnTo>
                    <a:pt x="1271" y="352"/>
                  </a:lnTo>
                  <a:lnTo>
                    <a:pt x="1265" y="352"/>
                  </a:lnTo>
                  <a:lnTo>
                    <a:pt x="1265" y="346"/>
                  </a:lnTo>
                  <a:lnTo>
                    <a:pt x="1271" y="346"/>
                  </a:lnTo>
                  <a:lnTo>
                    <a:pt x="1265" y="346"/>
                  </a:lnTo>
                  <a:lnTo>
                    <a:pt x="1265" y="339"/>
                  </a:lnTo>
                  <a:lnTo>
                    <a:pt x="1258" y="339"/>
                  </a:lnTo>
                  <a:lnTo>
                    <a:pt x="1258" y="333"/>
                  </a:lnTo>
                  <a:lnTo>
                    <a:pt x="1251" y="333"/>
                  </a:lnTo>
                  <a:lnTo>
                    <a:pt x="1251" y="326"/>
                  </a:lnTo>
                  <a:lnTo>
                    <a:pt x="1258" y="326"/>
                  </a:lnTo>
                  <a:lnTo>
                    <a:pt x="1251" y="319"/>
                  </a:lnTo>
                  <a:lnTo>
                    <a:pt x="1258" y="319"/>
                  </a:lnTo>
                  <a:lnTo>
                    <a:pt x="1258" y="313"/>
                  </a:lnTo>
                  <a:lnTo>
                    <a:pt x="1251" y="313"/>
                  </a:lnTo>
                  <a:lnTo>
                    <a:pt x="1251" y="306"/>
                  </a:lnTo>
                  <a:lnTo>
                    <a:pt x="1258" y="306"/>
                  </a:lnTo>
                  <a:lnTo>
                    <a:pt x="1251" y="306"/>
                  </a:lnTo>
                  <a:lnTo>
                    <a:pt x="1258" y="306"/>
                  </a:lnTo>
                  <a:lnTo>
                    <a:pt x="1258" y="300"/>
                  </a:lnTo>
                  <a:lnTo>
                    <a:pt x="1265" y="306"/>
                  </a:lnTo>
                  <a:lnTo>
                    <a:pt x="1271" y="306"/>
                  </a:lnTo>
                  <a:lnTo>
                    <a:pt x="1265" y="306"/>
                  </a:lnTo>
                  <a:lnTo>
                    <a:pt x="1265" y="300"/>
                  </a:lnTo>
                  <a:lnTo>
                    <a:pt x="1258" y="300"/>
                  </a:lnTo>
                  <a:lnTo>
                    <a:pt x="1258" y="293"/>
                  </a:lnTo>
                  <a:lnTo>
                    <a:pt x="1265" y="293"/>
                  </a:lnTo>
                  <a:lnTo>
                    <a:pt x="1271" y="293"/>
                  </a:lnTo>
                  <a:lnTo>
                    <a:pt x="1278" y="293"/>
                  </a:lnTo>
                  <a:lnTo>
                    <a:pt x="1284" y="293"/>
                  </a:lnTo>
                  <a:lnTo>
                    <a:pt x="1291" y="293"/>
                  </a:lnTo>
                  <a:lnTo>
                    <a:pt x="1297" y="293"/>
                  </a:lnTo>
                  <a:lnTo>
                    <a:pt x="1304" y="293"/>
                  </a:lnTo>
                  <a:close/>
                  <a:moveTo>
                    <a:pt x="1212" y="287"/>
                  </a:moveTo>
                  <a:lnTo>
                    <a:pt x="1206" y="287"/>
                  </a:lnTo>
                  <a:lnTo>
                    <a:pt x="1212" y="287"/>
                  </a:lnTo>
                  <a:close/>
                  <a:moveTo>
                    <a:pt x="2392" y="280"/>
                  </a:moveTo>
                  <a:lnTo>
                    <a:pt x="2399" y="287"/>
                  </a:lnTo>
                  <a:lnTo>
                    <a:pt x="2405" y="287"/>
                  </a:lnTo>
                  <a:lnTo>
                    <a:pt x="2399" y="293"/>
                  </a:lnTo>
                  <a:lnTo>
                    <a:pt x="2392" y="293"/>
                  </a:lnTo>
                  <a:lnTo>
                    <a:pt x="2386" y="293"/>
                  </a:lnTo>
                  <a:lnTo>
                    <a:pt x="2379" y="293"/>
                  </a:lnTo>
                  <a:lnTo>
                    <a:pt x="2373" y="287"/>
                  </a:lnTo>
                  <a:lnTo>
                    <a:pt x="2379" y="287"/>
                  </a:lnTo>
                  <a:lnTo>
                    <a:pt x="2386" y="280"/>
                  </a:lnTo>
                  <a:lnTo>
                    <a:pt x="2392" y="280"/>
                  </a:lnTo>
                  <a:close/>
                  <a:moveTo>
                    <a:pt x="880" y="287"/>
                  </a:moveTo>
                  <a:lnTo>
                    <a:pt x="886" y="287"/>
                  </a:lnTo>
                  <a:lnTo>
                    <a:pt x="893" y="287"/>
                  </a:lnTo>
                  <a:lnTo>
                    <a:pt x="893" y="293"/>
                  </a:lnTo>
                  <a:lnTo>
                    <a:pt x="886" y="293"/>
                  </a:lnTo>
                  <a:lnTo>
                    <a:pt x="893" y="293"/>
                  </a:lnTo>
                  <a:lnTo>
                    <a:pt x="893" y="287"/>
                  </a:lnTo>
                  <a:lnTo>
                    <a:pt x="899" y="287"/>
                  </a:lnTo>
                  <a:lnTo>
                    <a:pt x="899" y="293"/>
                  </a:lnTo>
                  <a:lnTo>
                    <a:pt x="906" y="293"/>
                  </a:lnTo>
                  <a:lnTo>
                    <a:pt x="899" y="293"/>
                  </a:lnTo>
                  <a:lnTo>
                    <a:pt x="906" y="287"/>
                  </a:lnTo>
                  <a:lnTo>
                    <a:pt x="913" y="287"/>
                  </a:lnTo>
                  <a:lnTo>
                    <a:pt x="919" y="287"/>
                  </a:lnTo>
                  <a:lnTo>
                    <a:pt x="926" y="287"/>
                  </a:lnTo>
                  <a:lnTo>
                    <a:pt x="926" y="293"/>
                  </a:lnTo>
                  <a:lnTo>
                    <a:pt x="932" y="293"/>
                  </a:lnTo>
                  <a:lnTo>
                    <a:pt x="939" y="293"/>
                  </a:lnTo>
                  <a:lnTo>
                    <a:pt x="939" y="300"/>
                  </a:lnTo>
                  <a:lnTo>
                    <a:pt x="945" y="300"/>
                  </a:lnTo>
                  <a:lnTo>
                    <a:pt x="945" y="306"/>
                  </a:lnTo>
                  <a:lnTo>
                    <a:pt x="952" y="306"/>
                  </a:lnTo>
                  <a:lnTo>
                    <a:pt x="958" y="306"/>
                  </a:lnTo>
                  <a:lnTo>
                    <a:pt x="958" y="313"/>
                  </a:lnTo>
                  <a:lnTo>
                    <a:pt x="952" y="313"/>
                  </a:lnTo>
                  <a:lnTo>
                    <a:pt x="945" y="313"/>
                  </a:lnTo>
                  <a:lnTo>
                    <a:pt x="939" y="319"/>
                  </a:lnTo>
                  <a:lnTo>
                    <a:pt x="932" y="319"/>
                  </a:lnTo>
                  <a:lnTo>
                    <a:pt x="926" y="319"/>
                  </a:lnTo>
                  <a:lnTo>
                    <a:pt x="926" y="326"/>
                  </a:lnTo>
                  <a:lnTo>
                    <a:pt x="919" y="326"/>
                  </a:lnTo>
                  <a:lnTo>
                    <a:pt x="913" y="326"/>
                  </a:lnTo>
                  <a:lnTo>
                    <a:pt x="913" y="333"/>
                  </a:lnTo>
                  <a:lnTo>
                    <a:pt x="906" y="333"/>
                  </a:lnTo>
                  <a:lnTo>
                    <a:pt x="899" y="333"/>
                  </a:lnTo>
                  <a:lnTo>
                    <a:pt x="893" y="339"/>
                  </a:lnTo>
                  <a:lnTo>
                    <a:pt x="893" y="346"/>
                  </a:lnTo>
                  <a:lnTo>
                    <a:pt x="886" y="346"/>
                  </a:lnTo>
                  <a:lnTo>
                    <a:pt x="880" y="346"/>
                  </a:lnTo>
                  <a:lnTo>
                    <a:pt x="880" y="352"/>
                  </a:lnTo>
                  <a:lnTo>
                    <a:pt x="880" y="359"/>
                  </a:lnTo>
                  <a:lnTo>
                    <a:pt x="880" y="365"/>
                  </a:lnTo>
                  <a:lnTo>
                    <a:pt x="873" y="365"/>
                  </a:lnTo>
                  <a:lnTo>
                    <a:pt x="867" y="372"/>
                  </a:lnTo>
                  <a:lnTo>
                    <a:pt x="860" y="372"/>
                  </a:lnTo>
                  <a:lnTo>
                    <a:pt x="860" y="365"/>
                  </a:lnTo>
                  <a:lnTo>
                    <a:pt x="860" y="372"/>
                  </a:lnTo>
                  <a:lnTo>
                    <a:pt x="854" y="372"/>
                  </a:lnTo>
                  <a:lnTo>
                    <a:pt x="847" y="372"/>
                  </a:lnTo>
                  <a:lnTo>
                    <a:pt x="847" y="378"/>
                  </a:lnTo>
                  <a:lnTo>
                    <a:pt x="841" y="378"/>
                  </a:lnTo>
                  <a:lnTo>
                    <a:pt x="834" y="378"/>
                  </a:lnTo>
                  <a:lnTo>
                    <a:pt x="834" y="372"/>
                  </a:lnTo>
                  <a:lnTo>
                    <a:pt x="828" y="372"/>
                  </a:lnTo>
                  <a:lnTo>
                    <a:pt x="828" y="365"/>
                  </a:lnTo>
                  <a:lnTo>
                    <a:pt x="828" y="359"/>
                  </a:lnTo>
                  <a:lnTo>
                    <a:pt x="821" y="359"/>
                  </a:lnTo>
                  <a:lnTo>
                    <a:pt x="815" y="359"/>
                  </a:lnTo>
                  <a:lnTo>
                    <a:pt x="808" y="359"/>
                  </a:lnTo>
                  <a:lnTo>
                    <a:pt x="808" y="352"/>
                  </a:lnTo>
                  <a:lnTo>
                    <a:pt x="802" y="352"/>
                  </a:lnTo>
                  <a:lnTo>
                    <a:pt x="795" y="352"/>
                  </a:lnTo>
                  <a:lnTo>
                    <a:pt x="795" y="346"/>
                  </a:lnTo>
                  <a:lnTo>
                    <a:pt x="802" y="346"/>
                  </a:lnTo>
                  <a:lnTo>
                    <a:pt x="802" y="339"/>
                  </a:lnTo>
                  <a:lnTo>
                    <a:pt x="808" y="339"/>
                  </a:lnTo>
                  <a:lnTo>
                    <a:pt x="808" y="333"/>
                  </a:lnTo>
                  <a:lnTo>
                    <a:pt x="808" y="326"/>
                  </a:lnTo>
                  <a:lnTo>
                    <a:pt x="815" y="326"/>
                  </a:lnTo>
                  <a:lnTo>
                    <a:pt x="808" y="319"/>
                  </a:lnTo>
                  <a:lnTo>
                    <a:pt x="815" y="319"/>
                  </a:lnTo>
                  <a:lnTo>
                    <a:pt x="815" y="313"/>
                  </a:lnTo>
                  <a:lnTo>
                    <a:pt x="821" y="313"/>
                  </a:lnTo>
                  <a:lnTo>
                    <a:pt x="821" y="306"/>
                  </a:lnTo>
                  <a:lnTo>
                    <a:pt x="828" y="306"/>
                  </a:lnTo>
                  <a:lnTo>
                    <a:pt x="828" y="300"/>
                  </a:lnTo>
                  <a:lnTo>
                    <a:pt x="821" y="300"/>
                  </a:lnTo>
                  <a:lnTo>
                    <a:pt x="821" y="293"/>
                  </a:lnTo>
                  <a:lnTo>
                    <a:pt x="815" y="293"/>
                  </a:lnTo>
                  <a:lnTo>
                    <a:pt x="815" y="287"/>
                  </a:lnTo>
                  <a:lnTo>
                    <a:pt x="821" y="287"/>
                  </a:lnTo>
                  <a:lnTo>
                    <a:pt x="828" y="287"/>
                  </a:lnTo>
                  <a:lnTo>
                    <a:pt x="828" y="280"/>
                  </a:lnTo>
                  <a:lnTo>
                    <a:pt x="834" y="280"/>
                  </a:lnTo>
                  <a:lnTo>
                    <a:pt x="841" y="280"/>
                  </a:lnTo>
                  <a:lnTo>
                    <a:pt x="847" y="280"/>
                  </a:lnTo>
                  <a:lnTo>
                    <a:pt x="854" y="280"/>
                  </a:lnTo>
                  <a:lnTo>
                    <a:pt x="860" y="280"/>
                  </a:lnTo>
                  <a:lnTo>
                    <a:pt x="867" y="280"/>
                  </a:lnTo>
                  <a:lnTo>
                    <a:pt x="873" y="287"/>
                  </a:lnTo>
                  <a:lnTo>
                    <a:pt x="880" y="287"/>
                  </a:lnTo>
                  <a:close/>
                  <a:moveTo>
                    <a:pt x="1851" y="280"/>
                  </a:moveTo>
                  <a:lnTo>
                    <a:pt x="1845" y="280"/>
                  </a:lnTo>
                  <a:lnTo>
                    <a:pt x="1838" y="280"/>
                  </a:lnTo>
                  <a:lnTo>
                    <a:pt x="1832" y="280"/>
                  </a:lnTo>
                  <a:lnTo>
                    <a:pt x="1838" y="280"/>
                  </a:lnTo>
                  <a:lnTo>
                    <a:pt x="1845" y="280"/>
                  </a:lnTo>
                  <a:lnTo>
                    <a:pt x="1851" y="280"/>
                  </a:lnTo>
                  <a:close/>
                  <a:moveTo>
                    <a:pt x="1845" y="280"/>
                  </a:moveTo>
                  <a:lnTo>
                    <a:pt x="1838" y="280"/>
                  </a:lnTo>
                  <a:lnTo>
                    <a:pt x="1845" y="280"/>
                  </a:lnTo>
                  <a:close/>
                  <a:moveTo>
                    <a:pt x="1225" y="280"/>
                  </a:moveTo>
                  <a:lnTo>
                    <a:pt x="1232" y="280"/>
                  </a:lnTo>
                  <a:lnTo>
                    <a:pt x="1225" y="280"/>
                  </a:lnTo>
                  <a:close/>
                  <a:moveTo>
                    <a:pt x="1258" y="280"/>
                  </a:moveTo>
                  <a:lnTo>
                    <a:pt x="1251" y="280"/>
                  </a:lnTo>
                  <a:lnTo>
                    <a:pt x="1258" y="274"/>
                  </a:lnTo>
                  <a:lnTo>
                    <a:pt x="1258" y="280"/>
                  </a:lnTo>
                  <a:close/>
                  <a:moveTo>
                    <a:pt x="2425" y="280"/>
                  </a:moveTo>
                  <a:lnTo>
                    <a:pt x="2418" y="280"/>
                  </a:lnTo>
                  <a:lnTo>
                    <a:pt x="2418" y="274"/>
                  </a:lnTo>
                  <a:lnTo>
                    <a:pt x="2425" y="274"/>
                  </a:lnTo>
                  <a:lnTo>
                    <a:pt x="2425" y="280"/>
                  </a:lnTo>
                  <a:close/>
                  <a:moveTo>
                    <a:pt x="2425" y="274"/>
                  </a:moveTo>
                  <a:lnTo>
                    <a:pt x="2431" y="274"/>
                  </a:lnTo>
                  <a:lnTo>
                    <a:pt x="2431" y="280"/>
                  </a:lnTo>
                  <a:lnTo>
                    <a:pt x="2425" y="280"/>
                  </a:lnTo>
                  <a:lnTo>
                    <a:pt x="2425" y="274"/>
                  </a:lnTo>
                  <a:close/>
                  <a:moveTo>
                    <a:pt x="2399" y="267"/>
                  </a:moveTo>
                  <a:lnTo>
                    <a:pt x="2405" y="267"/>
                  </a:lnTo>
                  <a:lnTo>
                    <a:pt x="2405" y="274"/>
                  </a:lnTo>
                  <a:lnTo>
                    <a:pt x="2399" y="274"/>
                  </a:lnTo>
                  <a:lnTo>
                    <a:pt x="2392" y="274"/>
                  </a:lnTo>
                  <a:lnTo>
                    <a:pt x="2392" y="267"/>
                  </a:lnTo>
                  <a:lnTo>
                    <a:pt x="2399" y="267"/>
                  </a:lnTo>
                  <a:lnTo>
                    <a:pt x="2392" y="267"/>
                  </a:lnTo>
                  <a:lnTo>
                    <a:pt x="2399" y="267"/>
                  </a:lnTo>
                  <a:lnTo>
                    <a:pt x="2405" y="267"/>
                  </a:lnTo>
                  <a:lnTo>
                    <a:pt x="2399" y="267"/>
                  </a:lnTo>
                  <a:close/>
                  <a:moveTo>
                    <a:pt x="2438" y="261"/>
                  </a:moveTo>
                  <a:lnTo>
                    <a:pt x="2431" y="261"/>
                  </a:lnTo>
                  <a:lnTo>
                    <a:pt x="2438" y="261"/>
                  </a:lnTo>
                  <a:lnTo>
                    <a:pt x="2438" y="267"/>
                  </a:lnTo>
                  <a:lnTo>
                    <a:pt x="2438" y="261"/>
                  </a:lnTo>
                  <a:lnTo>
                    <a:pt x="2444" y="261"/>
                  </a:lnTo>
                  <a:lnTo>
                    <a:pt x="2444" y="267"/>
                  </a:lnTo>
                  <a:lnTo>
                    <a:pt x="2438" y="267"/>
                  </a:lnTo>
                  <a:lnTo>
                    <a:pt x="2431" y="267"/>
                  </a:lnTo>
                  <a:lnTo>
                    <a:pt x="2425" y="267"/>
                  </a:lnTo>
                  <a:lnTo>
                    <a:pt x="2418" y="267"/>
                  </a:lnTo>
                  <a:lnTo>
                    <a:pt x="2418" y="261"/>
                  </a:lnTo>
                  <a:lnTo>
                    <a:pt x="2425" y="261"/>
                  </a:lnTo>
                  <a:lnTo>
                    <a:pt x="2418" y="261"/>
                  </a:lnTo>
                  <a:lnTo>
                    <a:pt x="2425" y="254"/>
                  </a:lnTo>
                  <a:lnTo>
                    <a:pt x="2431" y="254"/>
                  </a:lnTo>
                  <a:lnTo>
                    <a:pt x="2431" y="261"/>
                  </a:lnTo>
                  <a:lnTo>
                    <a:pt x="2431" y="254"/>
                  </a:lnTo>
                  <a:lnTo>
                    <a:pt x="2438" y="254"/>
                  </a:lnTo>
                  <a:lnTo>
                    <a:pt x="2438" y="261"/>
                  </a:lnTo>
                  <a:close/>
                  <a:moveTo>
                    <a:pt x="1128" y="267"/>
                  </a:moveTo>
                  <a:lnTo>
                    <a:pt x="1121" y="267"/>
                  </a:lnTo>
                  <a:lnTo>
                    <a:pt x="1115" y="261"/>
                  </a:lnTo>
                  <a:lnTo>
                    <a:pt x="1115" y="254"/>
                  </a:lnTo>
                  <a:lnTo>
                    <a:pt x="1121" y="254"/>
                  </a:lnTo>
                  <a:lnTo>
                    <a:pt x="1128" y="254"/>
                  </a:lnTo>
                  <a:lnTo>
                    <a:pt x="1134" y="254"/>
                  </a:lnTo>
                  <a:lnTo>
                    <a:pt x="1134" y="261"/>
                  </a:lnTo>
                  <a:lnTo>
                    <a:pt x="1134" y="267"/>
                  </a:lnTo>
                  <a:lnTo>
                    <a:pt x="1128" y="267"/>
                  </a:lnTo>
                  <a:close/>
                  <a:moveTo>
                    <a:pt x="1186" y="248"/>
                  </a:moveTo>
                  <a:lnTo>
                    <a:pt x="1180" y="248"/>
                  </a:lnTo>
                  <a:lnTo>
                    <a:pt x="1186" y="248"/>
                  </a:lnTo>
                  <a:lnTo>
                    <a:pt x="1180" y="248"/>
                  </a:lnTo>
                  <a:lnTo>
                    <a:pt x="1173" y="248"/>
                  </a:lnTo>
                  <a:lnTo>
                    <a:pt x="1180" y="248"/>
                  </a:lnTo>
                  <a:lnTo>
                    <a:pt x="1186" y="248"/>
                  </a:lnTo>
                  <a:close/>
                  <a:moveTo>
                    <a:pt x="1278" y="248"/>
                  </a:moveTo>
                  <a:lnTo>
                    <a:pt x="1278" y="254"/>
                  </a:lnTo>
                  <a:lnTo>
                    <a:pt x="1284" y="254"/>
                  </a:lnTo>
                  <a:lnTo>
                    <a:pt x="1291" y="261"/>
                  </a:lnTo>
                  <a:lnTo>
                    <a:pt x="1284" y="261"/>
                  </a:lnTo>
                  <a:lnTo>
                    <a:pt x="1291" y="267"/>
                  </a:lnTo>
                  <a:lnTo>
                    <a:pt x="1291" y="274"/>
                  </a:lnTo>
                  <a:lnTo>
                    <a:pt x="1284" y="274"/>
                  </a:lnTo>
                  <a:lnTo>
                    <a:pt x="1284" y="280"/>
                  </a:lnTo>
                  <a:lnTo>
                    <a:pt x="1278" y="280"/>
                  </a:lnTo>
                  <a:lnTo>
                    <a:pt x="1278" y="274"/>
                  </a:lnTo>
                  <a:lnTo>
                    <a:pt x="1271" y="280"/>
                  </a:lnTo>
                  <a:lnTo>
                    <a:pt x="1265" y="274"/>
                  </a:lnTo>
                  <a:lnTo>
                    <a:pt x="1258" y="274"/>
                  </a:lnTo>
                  <a:lnTo>
                    <a:pt x="1251" y="274"/>
                  </a:lnTo>
                  <a:lnTo>
                    <a:pt x="1251" y="267"/>
                  </a:lnTo>
                  <a:lnTo>
                    <a:pt x="1245" y="267"/>
                  </a:lnTo>
                  <a:lnTo>
                    <a:pt x="1251" y="267"/>
                  </a:lnTo>
                  <a:lnTo>
                    <a:pt x="1245" y="267"/>
                  </a:lnTo>
                  <a:lnTo>
                    <a:pt x="1238" y="267"/>
                  </a:lnTo>
                  <a:lnTo>
                    <a:pt x="1238" y="261"/>
                  </a:lnTo>
                  <a:lnTo>
                    <a:pt x="1245" y="261"/>
                  </a:lnTo>
                  <a:lnTo>
                    <a:pt x="1251" y="261"/>
                  </a:lnTo>
                  <a:lnTo>
                    <a:pt x="1251" y="254"/>
                  </a:lnTo>
                  <a:lnTo>
                    <a:pt x="1245" y="254"/>
                  </a:lnTo>
                  <a:lnTo>
                    <a:pt x="1251" y="254"/>
                  </a:lnTo>
                  <a:lnTo>
                    <a:pt x="1258" y="248"/>
                  </a:lnTo>
                  <a:lnTo>
                    <a:pt x="1265" y="248"/>
                  </a:lnTo>
                  <a:lnTo>
                    <a:pt x="1271" y="248"/>
                  </a:lnTo>
                  <a:lnTo>
                    <a:pt x="1278" y="248"/>
                  </a:lnTo>
                  <a:close/>
                  <a:moveTo>
                    <a:pt x="1251" y="248"/>
                  </a:moveTo>
                  <a:lnTo>
                    <a:pt x="1245" y="254"/>
                  </a:lnTo>
                  <a:lnTo>
                    <a:pt x="1245" y="248"/>
                  </a:lnTo>
                  <a:lnTo>
                    <a:pt x="1245" y="254"/>
                  </a:lnTo>
                  <a:lnTo>
                    <a:pt x="1238" y="254"/>
                  </a:lnTo>
                  <a:lnTo>
                    <a:pt x="1245" y="254"/>
                  </a:lnTo>
                  <a:lnTo>
                    <a:pt x="1238" y="254"/>
                  </a:lnTo>
                  <a:lnTo>
                    <a:pt x="1232" y="254"/>
                  </a:lnTo>
                  <a:lnTo>
                    <a:pt x="1238" y="254"/>
                  </a:lnTo>
                  <a:lnTo>
                    <a:pt x="1238" y="248"/>
                  </a:lnTo>
                  <a:lnTo>
                    <a:pt x="1245" y="248"/>
                  </a:lnTo>
                  <a:lnTo>
                    <a:pt x="1251" y="248"/>
                  </a:lnTo>
                  <a:close/>
                  <a:moveTo>
                    <a:pt x="1238" y="248"/>
                  </a:moveTo>
                  <a:lnTo>
                    <a:pt x="1238" y="241"/>
                  </a:lnTo>
                  <a:lnTo>
                    <a:pt x="1245" y="241"/>
                  </a:lnTo>
                  <a:lnTo>
                    <a:pt x="1238" y="248"/>
                  </a:lnTo>
                  <a:close/>
                  <a:moveTo>
                    <a:pt x="1141" y="241"/>
                  </a:moveTo>
                  <a:lnTo>
                    <a:pt x="1134" y="241"/>
                  </a:lnTo>
                  <a:lnTo>
                    <a:pt x="1128" y="241"/>
                  </a:lnTo>
                  <a:lnTo>
                    <a:pt x="1134" y="241"/>
                  </a:lnTo>
                  <a:lnTo>
                    <a:pt x="1141" y="241"/>
                  </a:lnTo>
                  <a:close/>
                  <a:moveTo>
                    <a:pt x="847" y="241"/>
                  </a:moveTo>
                  <a:lnTo>
                    <a:pt x="841" y="241"/>
                  </a:lnTo>
                  <a:lnTo>
                    <a:pt x="847" y="241"/>
                  </a:lnTo>
                  <a:close/>
                  <a:moveTo>
                    <a:pt x="867" y="248"/>
                  </a:moveTo>
                  <a:lnTo>
                    <a:pt x="867" y="241"/>
                  </a:lnTo>
                  <a:lnTo>
                    <a:pt x="873" y="241"/>
                  </a:lnTo>
                  <a:lnTo>
                    <a:pt x="867" y="241"/>
                  </a:lnTo>
                  <a:lnTo>
                    <a:pt x="867" y="248"/>
                  </a:lnTo>
                  <a:close/>
                  <a:moveTo>
                    <a:pt x="1271" y="248"/>
                  </a:moveTo>
                  <a:lnTo>
                    <a:pt x="1271" y="241"/>
                  </a:lnTo>
                  <a:lnTo>
                    <a:pt x="1265" y="241"/>
                  </a:lnTo>
                  <a:lnTo>
                    <a:pt x="1271" y="241"/>
                  </a:lnTo>
                  <a:lnTo>
                    <a:pt x="1271" y="235"/>
                  </a:lnTo>
                  <a:lnTo>
                    <a:pt x="1271" y="241"/>
                  </a:lnTo>
                  <a:lnTo>
                    <a:pt x="1278" y="241"/>
                  </a:lnTo>
                  <a:lnTo>
                    <a:pt x="1278" y="248"/>
                  </a:lnTo>
                  <a:lnTo>
                    <a:pt x="1271" y="248"/>
                  </a:lnTo>
                  <a:close/>
                  <a:moveTo>
                    <a:pt x="1141" y="248"/>
                  </a:moveTo>
                  <a:lnTo>
                    <a:pt x="1141" y="241"/>
                  </a:lnTo>
                  <a:lnTo>
                    <a:pt x="1147" y="241"/>
                  </a:lnTo>
                  <a:lnTo>
                    <a:pt x="1154" y="241"/>
                  </a:lnTo>
                  <a:lnTo>
                    <a:pt x="1154" y="235"/>
                  </a:lnTo>
                  <a:lnTo>
                    <a:pt x="1160" y="241"/>
                  </a:lnTo>
                  <a:lnTo>
                    <a:pt x="1154" y="241"/>
                  </a:lnTo>
                  <a:lnTo>
                    <a:pt x="1147" y="241"/>
                  </a:lnTo>
                  <a:lnTo>
                    <a:pt x="1147" y="248"/>
                  </a:lnTo>
                  <a:lnTo>
                    <a:pt x="1141" y="248"/>
                  </a:lnTo>
                  <a:close/>
                  <a:moveTo>
                    <a:pt x="2405" y="241"/>
                  </a:moveTo>
                  <a:lnTo>
                    <a:pt x="2399" y="241"/>
                  </a:lnTo>
                  <a:lnTo>
                    <a:pt x="2405" y="235"/>
                  </a:lnTo>
                  <a:lnTo>
                    <a:pt x="2405" y="241"/>
                  </a:lnTo>
                  <a:close/>
                  <a:moveTo>
                    <a:pt x="1721" y="235"/>
                  </a:moveTo>
                  <a:lnTo>
                    <a:pt x="1714" y="235"/>
                  </a:lnTo>
                  <a:lnTo>
                    <a:pt x="1721" y="235"/>
                  </a:lnTo>
                  <a:close/>
                  <a:moveTo>
                    <a:pt x="1154" y="235"/>
                  </a:moveTo>
                  <a:lnTo>
                    <a:pt x="1147" y="235"/>
                  </a:lnTo>
                  <a:lnTo>
                    <a:pt x="1147" y="241"/>
                  </a:lnTo>
                  <a:lnTo>
                    <a:pt x="1141" y="241"/>
                  </a:lnTo>
                  <a:lnTo>
                    <a:pt x="1134" y="241"/>
                  </a:lnTo>
                  <a:lnTo>
                    <a:pt x="1128" y="241"/>
                  </a:lnTo>
                  <a:lnTo>
                    <a:pt x="1134" y="241"/>
                  </a:lnTo>
                  <a:lnTo>
                    <a:pt x="1134" y="235"/>
                  </a:lnTo>
                  <a:lnTo>
                    <a:pt x="1141" y="235"/>
                  </a:lnTo>
                  <a:lnTo>
                    <a:pt x="1147" y="235"/>
                  </a:lnTo>
                  <a:lnTo>
                    <a:pt x="1154" y="235"/>
                  </a:lnTo>
                  <a:close/>
                  <a:moveTo>
                    <a:pt x="913" y="248"/>
                  </a:moveTo>
                  <a:lnTo>
                    <a:pt x="906" y="254"/>
                  </a:lnTo>
                  <a:lnTo>
                    <a:pt x="899" y="248"/>
                  </a:lnTo>
                  <a:lnTo>
                    <a:pt x="893" y="248"/>
                  </a:lnTo>
                  <a:lnTo>
                    <a:pt x="899" y="248"/>
                  </a:lnTo>
                  <a:lnTo>
                    <a:pt x="899" y="241"/>
                  </a:lnTo>
                  <a:lnTo>
                    <a:pt x="906" y="241"/>
                  </a:lnTo>
                  <a:lnTo>
                    <a:pt x="913" y="241"/>
                  </a:lnTo>
                  <a:lnTo>
                    <a:pt x="913" y="235"/>
                  </a:lnTo>
                  <a:lnTo>
                    <a:pt x="919" y="235"/>
                  </a:lnTo>
                  <a:lnTo>
                    <a:pt x="926" y="235"/>
                  </a:lnTo>
                  <a:lnTo>
                    <a:pt x="919" y="235"/>
                  </a:lnTo>
                  <a:lnTo>
                    <a:pt x="919" y="241"/>
                  </a:lnTo>
                  <a:lnTo>
                    <a:pt x="919" y="248"/>
                  </a:lnTo>
                  <a:lnTo>
                    <a:pt x="913" y="248"/>
                  </a:lnTo>
                  <a:close/>
                  <a:moveTo>
                    <a:pt x="1506" y="241"/>
                  </a:moveTo>
                  <a:lnTo>
                    <a:pt x="1512" y="241"/>
                  </a:lnTo>
                  <a:lnTo>
                    <a:pt x="1506" y="241"/>
                  </a:lnTo>
                  <a:lnTo>
                    <a:pt x="1499" y="241"/>
                  </a:lnTo>
                  <a:lnTo>
                    <a:pt x="1499" y="235"/>
                  </a:lnTo>
                  <a:lnTo>
                    <a:pt x="1506" y="235"/>
                  </a:lnTo>
                  <a:lnTo>
                    <a:pt x="1512" y="235"/>
                  </a:lnTo>
                  <a:lnTo>
                    <a:pt x="1506" y="235"/>
                  </a:lnTo>
                  <a:lnTo>
                    <a:pt x="1506" y="241"/>
                  </a:lnTo>
                  <a:close/>
                  <a:moveTo>
                    <a:pt x="1147" y="228"/>
                  </a:moveTo>
                  <a:lnTo>
                    <a:pt x="1147" y="235"/>
                  </a:lnTo>
                  <a:lnTo>
                    <a:pt x="1141" y="235"/>
                  </a:lnTo>
                  <a:lnTo>
                    <a:pt x="1134" y="235"/>
                  </a:lnTo>
                  <a:lnTo>
                    <a:pt x="1128" y="235"/>
                  </a:lnTo>
                  <a:lnTo>
                    <a:pt x="1121" y="235"/>
                  </a:lnTo>
                  <a:lnTo>
                    <a:pt x="1121" y="228"/>
                  </a:lnTo>
                  <a:lnTo>
                    <a:pt x="1128" y="228"/>
                  </a:lnTo>
                  <a:lnTo>
                    <a:pt x="1134" y="228"/>
                  </a:lnTo>
                  <a:lnTo>
                    <a:pt x="1141" y="228"/>
                  </a:lnTo>
                  <a:lnTo>
                    <a:pt x="1147" y="228"/>
                  </a:lnTo>
                  <a:close/>
                  <a:moveTo>
                    <a:pt x="2399" y="228"/>
                  </a:moveTo>
                  <a:lnTo>
                    <a:pt x="2392" y="228"/>
                  </a:lnTo>
                  <a:lnTo>
                    <a:pt x="2399" y="228"/>
                  </a:lnTo>
                  <a:close/>
                  <a:moveTo>
                    <a:pt x="2392" y="228"/>
                  </a:moveTo>
                  <a:lnTo>
                    <a:pt x="2399" y="228"/>
                  </a:lnTo>
                  <a:lnTo>
                    <a:pt x="2392" y="228"/>
                  </a:lnTo>
                  <a:lnTo>
                    <a:pt x="2386" y="228"/>
                  </a:lnTo>
                  <a:lnTo>
                    <a:pt x="2392" y="228"/>
                  </a:lnTo>
                  <a:close/>
                  <a:moveTo>
                    <a:pt x="2405" y="228"/>
                  </a:moveTo>
                  <a:lnTo>
                    <a:pt x="2399" y="228"/>
                  </a:lnTo>
                  <a:lnTo>
                    <a:pt x="2392" y="228"/>
                  </a:lnTo>
                  <a:lnTo>
                    <a:pt x="2399" y="228"/>
                  </a:lnTo>
                  <a:lnTo>
                    <a:pt x="2399" y="222"/>
                  </a:lnTo>
                  <a:lnTo>
                    <a:pt x="2399" y="228"/>
                  </a:lnTo>
                  <a:lnTo>
                    <a:pt x="2405" y="228"/>
                  </a:lnTo>
                  <a:close/>
                  <a:moveTo>
                    <a:pt x="1643" y="228"/>
                  </a:moveTo>
                  <a:lnTo>
                    <a:pt x="1643" y="222"/>
                  </a:lnTo>
                  <a:lnTo>
                    <a:pt x="1649" y="222"/>
                  </a:lnTo>
                  <a:lnTo>
                    <a:pt x="1643" y="228"/>
                  </a:lnTo>
                  <a:close/>
                  <a:moveTo>
                    <a:pt x="1434" y="222"/>
                  </a:moveTo>
                  <a:lnTo>
                    <a:pt x="1427" y="222"/>
                  </a:lnTo>
                  <a:lnTo>
                    <a:pt x="1434" y="222"/>
                  </a:lnTo>
                  <a:close/>
                  <a:moveTo>
                    <a:pt x="2392" y="228"/>
                  </a:moveTo>
                  <a:lnTo>
                    <a:pt x="2386" y="222"/>
                  </a:lnTo>
                  <a:lnTo>
                    <a:pt x="2392" y="222"/>
                  </a:lnTo>
                  <a:lnTo>
                    <a:pt x="2392" y="228"/>
                  </a:lnTo>
                  <a:close/>
                  <a:moveTo>
                    <a:pt x="1649" y="222"/>
                  </a:moveTo>
                  <a:lnTo>
                    <a:pt x="1643" y="222"/>
                  </a:lnTo>
                  <a:lnTo>
                    <a:pt x="1649" y="222"/>
                  </a:lnTo>
                  <a:lnTo>
                    <a:pt x="1656" y="222"/>
                  </a:lnTo>
                  <a:lnTo>
                    <a:pt x="1649" y="222"/>
                  </a:lnTo>
                  <a:close/>
                  <a:moveTo>
                    <a:pt x="2386" y="222"/>
                  </a:moveTo>
                  <a:lnTo>
                    <a:pt x="2379" y="222"/>
                  </a:lnTo>
                  <a:lnTo>
                    <a:pt x="2379" y="215"/>
                  </a:lnTo>
                  <a:lnTo>
                    <a:pt x="2386" y="215"/>
                  </a:lnTo>
                  <a:lnTo>
                    <a:pt x="2392" y="222"/>
                  </a:lnTo>
                  <a:lnTo>
                    <a:pt x="2386" y="222"/>
                  </a:lnTo>
                  <a:close/>
                  <a:moveTo>
                    <a:pt x="1128" y="222"/>
                  </a:moveTo>
                  <a:lnTo>
                    <a:pt x="1134" y="222"/>
                  </a:lnTo>
                  <a:lnTo>
                    <a:pt x="1141" y="222"/>
                  </a:lnTo>
                  <a:lnTo>
                    <a:pt x="1141" y="228"/>
                  </a:lnTo>
                  <a:lnTo>
                    <a:pt x="1134" y="228"/>
                  </a:lnTo>
                  <a:lnTo>
                    <a:pt x="1128" y="228"/>
                  </a:lnTo>
                  <a:lnTo>
                    <a:pt x="1121" y="228"/>
                  </a:lnTo>
                  <a:lnTo>
                    <a:pt x="1121" y="222"/>
                  </a:lnTo>
                  <a:lnTo>
                    <a:pt x="1121" y="215"/>
                  </a:lnTo>
                  <a:lnTo>
                    <a:pt x="1128" y="215"/>
                  </a:lnTo>
                  <a:lnTo>
                    <a:pt x="1128" y="222"/>
                  </a:lnTo>
                  <a:close/>
                  <a:moveTo>
                    <a:pt x="1212" y="215"/>
                  </a:moveTo>
                  <a:lnTo>
                    <a:pt x="1212" y="222"/>
                  </a:lnTo>
                  <a:lnTo>
                    <a:pt x="1219" y="222"/>
                  </a:lnTo>
                  <a:lnTo>
                    <a:pt x="1212" y="222"/>
                  </a:lnTo>
                  <a:lnTo>
                    <a:pt x="1219" y="222"/>
                  </a:lnTo>
                  <a:lnTo>
                    <a:pt x="1225" y="222"/>
                  </a:lnTo>
                  <a:lnTo>
                    <a:pt x="1225" y="228"/>
                  </a:lnTo>
                  <a:lnTo>
                    <a:pt x="1225" y="235"/>
                  </a:lnTo>
                  <a:lnTo>
                    <a:pt x="1225" y="241"/>
                  </a:lnTo>
                  <a:lnTo>
                    <a:pt x="1219" y="241"/>
                  </a:lnTo>
                  <a:lnTo>
                    <a:pt x="1219" y="248"/>
                  </a:lnTo>
                  <a:lnTo>
                    <a:pt x="1225" y="248"/>
                  </a:lnTo>
                  <a:lnTo>
                    <a:pt x="1232" y="248"/>
                  </a:lnTo>
                  <a:lnTo>
                    <a:pt x="1225" y="248"/>
                  </a:lnTo>
                  <a:lnTo>
                    <a:pt x="1225" y="254"/>
                  </a:lnTo>
                  <a:lnTo>
                    <a:pt x="1232" y="254"/>
                  </a:lnTo>
                  <a:lnTo>
                    <a:pt x="1225" y="254"/>
                  </a:lnTo>
                  <a:lnTo>
                    <a:pt x="1225" y="248"/>
                  </a:lnTo>
                  <a:lnTo>
                    <a:pt x="1219" y="248"/>
                  </a:lnTo>
                  <a:lnTo>
                    <a:pt x="1225" y="254"/>
                  </a:lnTo>
                  <a:lnTo>
                    <a:pt x="1219" y="254"/>
                  </a:lnTo>
                  <a:lnTo>
                    <a:pt x="1225" y="254"/>
                  </a:lnTo>
                  <a:lnTo>
                    <a:pt x="1219" y="254"/>
                  </a:lnTo>
                  <a:lnTo>
                    <a:pt x="1219" y="261"/>
                  </a:lnTo>
                  <a:lnTo>
                    <a:pt x="1225" y="261"/>
                  </a:lnTo>
                  <a:lnTo>
                    <a:pt x="1219" y="261"/>
                  </a:lnTo>
                  <a:lnTo>
                    <a:pt x="1219" y="267"/>
                  </a:lnTo>
                  <a:lnTo>
                    <a:pt x="1212" y="267"/>
                  </a:lnTo>
                  <a:lnTo>
                    <a:pt x="1206" y="267"/>
                  </a:lnTo>
                  <a:lnTo>
                    <a:pt x="1199" y="267"/>
                  </a:lnTo>
                  <a:lnTo>
                    <a:pt x="1199" y="261"/>
                  </a:lnTo>
                  <a:lnTo>
                    <a:pt x="1199" y="267"/>
                  </a:lnTo>
                  <a:lnTo>
                    <a:pt x="1193" y="267"/>
                  </a:lnTo>
                  <a:lnTo>
                    <a:pt x="1186" y="267"/>
                  </a:lnTo>
                  <a:lnTo>
                    <a:pt x="1180" y="267"/>
                  </a:lnTo>
                  <a:lnTo>
                    <a:pt x="1180" y="261"/>
                  </a:lnTo>
                  <a:lnTo>
                    <a:pt x="1186" y="261"/>
                  </a:lnTo>
                  <a:lnTo>
                    <a:pt x="1180" y="261"/>
                  </a:lnTo>
                  <a:lnTo>
                    <a:pt x="1186" y="261"/>
                  </a:lnTo>
                  <a:lnTo>
                    <a:pt x="1180" y="261"/>
                  </a:lnTo>
                  <a:lnTo>
                    <a:pt x="1180" y="254"/>
                  </a:lnTo>
                  <a:lnTo>
                    <a:pt x="1186" y="254"/>
                  </a:lnTo>
                  <a:lnTo>
                    <a:pt x="1193" y="248"/>
                  </a:lnTo>
                  <a:lnTo>
                    <a:pt x="1186" y="248"/>
                  </a:lnTo>
                  <a:lnTo>
                    <a:pt x="1193" y="248"/>
                  </a:lnTo>
                  <a:lnTo>
                    <a:pt x="1199" y="248"/>
                  </a:lnTo>
                  <a:lnTo>
                    <a:pt x="1206" y="248"/>
                  </a:lnTo>
                  <a:lnTo>
                    <a:pt x="1199" y="248"/>
                  </a:lnTo>
                  <a:lnTo>
                    <a:pt x="1193" y="248"/>
                  </a:lnTo>
                  <a:lnTo>
                    <a:pt x="1186" y="248"/>
                  </a:lnTo>
                  <a:lnTo>
                    <a:pt x="1180" y="248"/>
                  </a:lnTo>
                  <a:lnTo>
                    <a:pt x="1173" y="248"/>
                  </a:lnTo>
                  <a:lnTo>
                    <a:pt x="1167" y="248"/>
                  </a:lnTo>
                  <a:lnTo>
                    <a:pt x="1160" y="248"/>
                  </a:lnTo>
                  <a:lnTo>
                    <a:pt x="1154" y="248"/>
                  </a:lnTo>
                  <a:lnTo>
                    <a:pt x="1154" y="254"/>
                  </a:lnTo>
                  <a:lnTo>
                    <a:pt x="1147" y="254"/>
                  </a:lnTo>
                  <a:lnTo>
                    <a:pt x="1147" y="248"/>
                  </a:lnTo>
                  <a:lnTo>
                    <a:pt x="1154" y="248"/>
                  </a:lnTo>
                  <a:lnTo>
                    <a:pt x="1160" y="248"/>
                  </a:lnTo>
                  <a:lnTo>
                    <a:pt x="1154" y="241"/>
                  </a:lnTo>
                  <a:lnTo>
                    <a:pt x="1160" y="241"/>
                  </a:lnTo>
                  <a:lnTo>
                    <a:pt x="1167" y="241"/>
                  </a:lnTo>
                  <a:lnTo>
                    <a:pt x="1167" y="248"/>
                  </a:lnTo>
                  <a:lnTo>
                    <a:pt x="1173" y="241"/>
                  </a:lnTo>
                  <a:lnTo>
                    <a:pt x="1167" y="241"/>
                  </a:lnTo>
                  <a:lnTo>
                    <a:pt x="1167" y="235"/>
                  </a:lnTo>
                  <a:lnTo>
                    <a:pt x="1160" y="235"/>
                  </a:lnTo>
                  <a:lnTo>
                    <a:pt x="1167" y="235"/>
                  </a:lnTo>
                  <a:lnTo>
                    <a:pt x="1167" y="228"/>
                  </a:lnTo>
                  <a:lnTo>
                    <a:pt x="1160" y="228"/>
                  </a:lnTo>
                  <a:lnTo>
                    <a:pt x="1154" y="228"/>
                  </a:lnTo>
                  <a:lnTo>
                    <a:pt x="1160" y="228"/>
                  </a:lnTo>
                  <a:lnTo>
                    <a:pt x="1160" y="222"/>
                  </a:lnTo>
                  <a:lnTo>
                    <a:pt x="1167" y="222"/>
                  </a:lnTo>
                  <a:lnTo>
                    <a:pt x="1167" y="228"/>
                  </a:lnTo>
                  <a:lnTo>
                    <a:pt x="1173" y="228"/>
                  </a:lnTo>
                  <a:lnTo>
                    <a:pt x="1180" y="235"/>
                  </a:lnTo>
                  <a:lnTo>
                    <a:pt x="1186" y="235"/>
                  </a:lnTo>
                  <a:lnTo>
                    <a:pt x="1186" y="241"/>
                  </a:lnTo>
                  <a:lnTo>
                    <a:pt x="1193" y="241"/>
                  </a:lnTo>
                  <a:lnTo>
                    <a:pt x="1199" y="241"/>
                  </a:lnTo>
                  <a:lnTo>
                    <a:pt x="1193" y="241"/>
                  </a:lnTo>
                  <a:lnTo>
                    <a:pt x="1186" y="235"/>
                  </a:lnTo>
                  <a:lnTo>
                    <a:pt x="1193" y="235"/>
                  </a:lnTo>
                  <a:lnTo>
                    <a:pt x="1199" y="235"/>
                  </a:lnTo>
                  <a:lnTo>
                    <a:pt x="1193" y="235"/>
                  </a:lnTo>
                  <a:lnTo>
                    <a:pt x="1186" y="235"/>
                  </a:lnTo>
                  <a:lnTo>
                    <a:pt x="1180" y="228"/>
                  </a:lnTo>
                  <a:lnTo>
                    <a:pt x="1186" y="228"/>
                  </a:lnTo>
                  <a:lnTo>
                    <a:pt x="1193" y="228"/>
                  </a:lnTo>
                  <a:lnTo>
                    <a:pt x="1186" y="228"/>
                  </a:lnTo>
                  <a:lnTo>
                    <a:pt x="1180" y="228"/>
                  </a:lnTo>
                  <a:lnTo>
                    <a:pt x="1173" y="222"/>
                  </a:lnTo>
                  <a:lnTo>
                    <a:pt x="1180" y="222"/>
                  </a:lnTo>
                  <a:lnTo>
                    <a:pt x="1186" y="222"/>
                  </a:lnTo>
                  <a:lnTo>
                    <a:pt x="1186" y="215"/>
                  </a:lnTo>
                  <a:lnTo>
                    <a:pt x="1186" y="222"/>
                  </a:lnTo>
                  <a:lnTo>
                    <a:pt x="1193" y="222"/>
                  </a:lnTo>
                  <a:lnTo>
                    <a:pt x="1199" y="222"/>
                  </a:lnTo>
                  <a:lnTo>
                    <a:pt x="1199" y="228"/>
                  </a:lnTo>
                  <a:lnTo>
                    <a:pt x="1206" y="228"/>
                  </a:lnTo>
                  <a:lnTo>
                    <a:pt x="1199" y="222"/>
                  </a:lnTo>
                  <a:lnTo>
                    <a:pt x="1206" y="222"/>
                  </a:lnTo>
                  <a:lnTo>
                    <a:pt x="1212" y="222"/>
                  </a:lnTo>
                  <a:lnTo>
                    <a:pt x="1212" y="215"/>
                  </a:lnTo>
                  <a:lnTo>
                    <a:pt x="1206" y="215"/>
                  </a:lnTo>
                  <a:lnTo>
                    <a:pt x="1212" y="215"/>
                  </a:lnTo>
                  <a:close/>
                  <a:moveTo>
                    <a:pt x="1186" y="215"/>
                  </a:moveTo>
                  <a:lnTo>
                    <a:pt x="1193" y="215"/>
                  </a:lnTo>
                  <a:lnTo>
                    <a:pt x="1199" y="215"/>
                  </a:lnTo>
                  <a:lnTo>
                    <a:pt x="1193" y="215"/>
                  </a:lnTo>
                  <a:lnTo>
                    <a:pt x="1186" y="215"/>
                  </a:lnTo>
                  <a:close/>
                  <a:moveTo>
                    <a:pt x="1186" y="215"/>
                  </a:moveTo>
                  <a:lnTo>
                    <a:pt x="1180" y="215"/>
                  </a:lnTo>
                  <a:lnTo>
                    <a:pt x="1180" y="222"/>
                  </a:lnTo>
                  <a:lnTo>
                    <a:pt x="1173" y="222"/>
                  </a:lnTo>
                  <a:lnTo>
                    <a:pt x="1167" y="222"/>
                  </a:lnTo>
                  <a:lnTo>
                    <a:pt x="1160" y="222"/>
                  </a:lnTo>
                  <a:lnTo>
                    <a:pt x="1167" y="222"/>
                  </a:lnTo>
                  <a:lnTo>
                    <a:pt x="1167" y="215"/>
                  </a:lnTo>
                  <a:lnTo>
                    <a:pt x="1173" y="215"/>
                  </a:lnTo>
                  <a:lnTo>
                    <a:pt x="1180" y="215"/>
                  </a:lnTo>
                  <a:lnTo>
                    <a:pt x="1186" y="215"/>
                  </a:lnTo>
                  <a:close/>
                  <a:moveTo>
                    <a:pt x="2412" y="215"/>
                  </a:moveTo>
                  <a:lnTo>
                    <a:pt x="2405" y="215"/>
                  </a:lnTo>
                  <a:lnTo>
                    <a:pt x="2412" y="215"/>
                  </a:lnTo>
                  <a:close/>
                  <a:moveTo>
                    <a:pt x="2425" y="222"/>
                  </a:moveTo>
                  <a:lnTo>
                    <a:pt x="2425" y="228"/>
                  </a:lnTo>
                  <a:lnTo>
                    <a:pt x="2425" y="235"/>
                  </a:lnTo>
                  <a:lnTo>
                    <a:pt x="2425" y="241"/>
                  </a:lnTo>
                  <a:lnTo>
                    <a:pt x="2425" y="235"/>
                  </a:lnTo>
                  <a:lnTo>
                    <a:pt x="2418" y="228"/>
                  </a:lnTo>
                  <a:lnTo>
                    <a:pt x="2418" y="222"/>
                  </a:lnTo>
                  <a:lnTo>
                    <a:pt x="2425" y="222"/>
                  </a:lnTo>
                  <a:lnTo>
                    <a:pt x="2418" y="222"/>
                  </a:lnTo>
                  <a:lnTo>
                    <a:pt x="2418" y="215"/>
                  </a:lnTo>
                  <a:lnTo>
                    <a:pt x="2425" y="215"/>
                  </a:lnTo>
                  <a:lnTo>
                    <a:pt x="2425" y="222"/>
                  </a:lnTo>
                  <a:close/>
                  <a:moveTo>
                    <a:pt x="1343" y="222"/>
                  </a:moveTo>
                  <a:lnTo>
                    <a:pt x="1336" y="222"/>
                  </a:lnTo>
                  <a:lnTo>
                    <a:pt x="1336" y="215"/>
                  </a:lnTo>
                  <a:lnTo>
                    <a:pt x="1330" y="215"/>
                  </a:lnTo>
                  <a:lnTo>
                    <a:pt x="1336" y="215"/>
                  </a:lnTo>
                  <a:lnTo>
                    <a:pt x="1343" y="215"/>
                  </a:lnTo>
                  <a:lnTo>
                    <a:pt x="1343" y="222"/>
                  </a:lnTo>
                  <a:close/>
                  <a:moveTo>
                    <a:pt x="2412" y="215"/>
                  </a:moveTo>
                  <a:lnTo>
                    <a:pt x="2405" y="215"/>
                  </a:lnTo>
                  <a:lnTo>
                    <a:pt x="2412" y="215"/>
                  </a:lnTo>
                  <a:close/>
                  <a:moveTo>
                    <a:pt x="1056" y="215"/>
                  </a:moveTo>
                  <a:lnTo>
                    <a:pt x="1062" y="215"/>
                  </a:lnTo>
                  <a:lnTo>
                    <a:pt x="1056" y="215"/>
                  </a:lnTo>
                  <a:lnTo>
                    <a:pt x="1056" y="222"/>
                  </a:lnTo>
                  <a:lnTo>
                    <a:pt x="1056" y="228"/>
                  </a:lnTo>
                  <a:lnTo>
                    <a:pt x="1062" y="228"/>
                  </a:lnTo>
                  <a:lnTo>
                    <a:pt x="1069" y="228"/>
                  </a:lnTo>
                  <a:lnTo>
                    <a:pt x="1062" y="228"/>
                  </a:lnTo>
                  <a:lnTo>
                    <a:pt x="1062" y="235"/>
                  </a:lnTo>
                  <a:lnTo>
                    <a:pt x="1069" y="235"/>
                  </a:lnTo>
                  <a:lnTo>
                    <a:pt x="1075" y="235"/>
                  </a:lnTo>
                  <a:lnTo>
                    <a:pt x="1069" y="241"/>
                  </a:lnTo>
                  <a:lnTo>
                    <a:pt x="1075" y="241"/>
                  </a:lnTo>
                  <a:lnTo>
                    <a:pt x="1082" y="241"/>
                  </a:lnTo>
                  <a:lnTo>
                    <a:pt x="1082" y="248"/>
                  </a:lnTo>
                  <a:lnTo>
                    <a:pt x="1082" y="241"/>
                  </a:lnTo>
                  <a:lnTo>
                    <a:pt x="1089" y="241"/>
                  </a:lnTo>
                  <a:lnTo>
                    <a:pt x="1082" y="241"/>
                  </a:lnTo>
                  <a:lnTo>
                    <a:pt x="1089" y="235"/>
                  </a:lnTo>
                  <a:lnTo>
                    <a:pt x="1095" y="235"/>
                  </a:lnTo>
                  <a:lnTo>
                    <a:pt x="1102" y="235"/>
                  </a:lnTo>
                  <a:lnTo>
                    <a:pt x="1102" y="241"/>
                  </a:lnTo>
                  <a:lnTo>
                    <a:pt x="1108" y="241"/>
                  </a:lnTo>
                  <a:lnTo>
                    <a:pt x="1108" y="248"/>
                  </a:lnTo>
                  <a:lnTo>
                    <a:pt x="1102" y="248"/>
                  </a:lnTo>
                  <a:lnTo>
                    <a:pt x="1102" y="254"/>
                  </a:lnTo>
                  <a:lnTo>
                    <a:pt x="1102" y="261"/>
                  </a:lnTo>
                  <a:lnTo>
                    <a:pt x="1095" y="261"/>
                  </a:lnTo>
                  <a:lnTo>
                    <a:pt x="1095" y="267"/>
                  </a:lnTo>
                  <a:lnTo>
                    <a:pt x="1089" y="267"/>
                  </a:lnTo>
                  <a:lnTo>
                    <a:pt x="1082" y="267"/>
                  </a:lnTo>
                  <a:lnTo>
                    <a:pt x="1075" y="267"/>
                  </a:lnTo>
                  <a:lnTo>
                    <a:pt x="1069" y="267"/>
                  </a:lnTo>
                  <a:lnTo>
                    <a:pt x="1069" y="261"/>
                  </a:lnTo>
                  <a:lnTo>
                    <a:pt x="1069" y="267"/>
                  </a:lnTo>
                  <a:lnTo>
                    <a:pt x="1062" y="267"/>
                  </a:lnTo>
                  <a:lnTo>
                    <a:pt x="1056" y="267"/>
                  </a:lnTo>
                  <a:lnTo>
                    <a:pt x="1062" y="267"/>
                  </a:lnTo>
                  <a:lnTo>
                    <a:pt x="1056" y="267"/>
                  </a:lnTo>
                  <a:lnTo>
                    <a:pt x="1049" y="267"/>
                  </a:lnTo>
                  <a:lnTo>
                    <a:pt x="1043" y="267"/>
                  </a:lnTo>
                  <a:lnTo>
                    <a:pt x="1043" y="274"/>
                  </a:lnTo>
                  <a:lnTo>
                    <a:pt x="1036" y="267"/>
                  </a:lnTo>
                  <a:lnTo>
                    <a:pt x="1036" y="274"/>
                  </a:lnTo>
                  <a:lnTo>
                    <a:pt x="1030" y="274"/>
                  </a:lnTo>
                  <a:lnTo>
                    <a:pt x="1023" y="274"/>
                  </a:lnTo>
                  <a:lnTo>
                    <a:pt x="1023" y="280"/>
                  </a:lnTo>
                  <a:lnTo>
                    <a:pt x="1017" y="280"/>
                  </a:lnTo>
                  <a:lnTo>
                    <a:pt x="1010" y="280"/>
                  </a:lnTo>
                  <a:lnTo>
                    <a:pt x="1004" y="280"/>
                  </a:lnTo>
                  <a:lnTo>
                    <a:pt x="997" y="287"/>
                  </a:lnTo>
                  <a:lnTo>
                    <a:pt x="991" y="287"/>
                  </a:lnTo>
                  <a:lnTo>
                    <a:pt x="984" y="287"/>
                  </a:lnTo>
                  <a:lnTo>
                    <a:pt x="984" y="280"/>
                  </a:lnTo>
                  <a:lnTo>
                    <a:pt x="978" y="280"/>
                  </a:lnTo>
                  <a:lnTo>
                    <a:pt x="971" y="280"/>
                  </a:lnTo>
                  <a:lnTo>
                    <a:pt x="971" y="274"/>
                  </a:lnTo>
                  <a:lnTo>
                    <a:pt x="978" y="274"/>
                  </a:lnTo>
                  <a:lnTo>
                    <a:pt x="984" y="274"/>
                  </a:lnTo>
                  <a:lnTo>
                    <a:pt x="984" y="267"/>
                  </a:lnTo>
                  <a:lnTo>
                    <a:pt x="991" y="267"/>
                  </a:lnTo>
                  <a:lnTo>
                    <a:pt x="997" y="267"/>
                  </a:lnTo>
                  <a:lnTo>
                    <a:pt x="1004" y="267"/>
                  </a:lnTo>
                  <a:lnTo>
                    <a:pt x="1010" y="267"/>
                  </a:lnTo>
                  <a:lnTo>
                    <a:pt x="1017" y="267"/>
                  </a:lnTo>
                  <a:lnTo>
                    <a:pt x="1023" y="261"/>
                  </a:lnTo>
                  <a:lnTo>
                    <a:pt x="1017" y="261"/>
                  </a:lnTo>
                  <a:lnTo>
                    <a:pt x="1010" y="261"/>
                  </a:lnTo>
                  <a:lnTo>
                    <a:pt x="1004" y="261"/>
                  </a:lnTo>
                  <a:lnTo>
                    <a:pt x="997" y="261"/>
                  </a:lnTo>
                  <a:lnTo>
                    <a:pt x="1004" y="261"/>
                  </a:lnTo>
                  <a:lnTo>
                    <a:pt x="997" y="261"/>
                  </a:lnTo>
                  <a:lnTo>
                    <a:pt x="991" y="261"/>
                  </a:lnTo>
                  <a:lnTo>
                    <a:pt x="984" y="267"/>
                  </a:lnTo>
                  <a:lnTo>
                    <a:pt x="978" y="267"/>
                  </a:lnTo>
                  <a:lnTo>
                    <a:pt x="978" y="261"/>
                  </a:lnTo>
                  <a:lnTo>
                    <a:pt x="978" y="254"/>
                  </a:lnTo>
                  <a:lnTo>
                    <a:pt x="984" y="254"/>
                  </a:lnTo>
                  <a:lnTo>
                    <a:pt x="978" y="254"/>
                  </a:lnTo>
                  <a:lnTo>
                    <a:pt x="971" y="261"/>
                  </a:lnTo>
                  <a:lnTo>
                    <a:pt x="971" y="254"/>
                  </a:lnTo>
                  <a:lnTo>
                    <a:pt x="965" y="261"/>
                  </a:lnTo>
                  <a:lnTo>
                    <a:pt x="971" y="261"/>
                  </a:lnTo>
                  <a:lnTo>
                    <a:pt x="971" y="267"/>
                  </a:lnTo>
                  <a:lnTo>
                    <a:pt x="965" y="267"/>
                  </a:lnTo>
                  <a:lnTo>
                    <a:pt x="958" y="267"/>
                  </a:lnTo>
                  <a:lnTo>
                    <a:pt x="958" y="261"/>
                  </a:lnTo>
                  <a:lnTo>
                    <a:pt x="952" y="261"/>
                  </a:lnTo>
                  <a:lnTo>
                    <a:pt x="952" y="267"/>
                  </a:lnTo>
                  <a:lnTo>
                    <a:pt x="945" y="267"/>
                  </a:lnTo>
                  <a:lnTo>
                    <a:pt x="939" y="261"/>
                  </a:lnTo>
                  <a:lnTo>
                    <a:pt x="945" y="261"/>
                  </a:lnTo>
                  <a:lnTo>
                    <a:pt x="939" y="261"/>
                  </a:lnTo>
                  <a:lnTo>
                    <a:pt x="932" y="261"/>
                  </a:lnTo>
                  <a:lnTo>
                    <a:pt x="926" y="261"/>
                  </a:lnTo>
                  <a:lnTo>
                    <a:pt x="919" y="261"/>
                  </a:lnTo>
                  <a:lnTo>
                    <a:pt x="926" y="254"/>
                  </a:lnTo>
                  <a:lnTo>
                    <a:pt x="932" y="254"/>
                  </a:lnTo>
                  <a:lnTo>
                    <a:pt x="945" y="254"/>
                  </a:lnTo>
                  <a:lnTo>
                    <a:pt x="952" y="254"/>
                  </a:lnTo>
                  <a:lnTo>
                    <a:pt x="952" y="248"/>
                  </a:lnTo>
                  <a:lnTo>
                    <a:pt x="958" y="248"/>
                  </a:lnTo>
                  <a:lnTo>
                    <a:pt x="952" y="248"/>
                  </a:lnTo>
                  <a:lnTo>
                    <a:pt x="945" y="248"/>
                  </a:lnTo>
                  <a:lnTo>
                    <a:pt x="939" y="248"/>
                  </a:lnTo>
                  <a:lnTo>
                    <a:pt x="932" y="248"/>
                  </a:lnTo>
                  <a:lnTo>
                    <a:pt x="926" y="248"/>
                  </a:lnTo>
                  <a:lnTo>
                    <a:pt x="932" y="248"/>
                  </a:lnTo>
                  <a:lnTo>
                    <a:pt x="932" y="241"/>
                  </a:lnTo>
                  <a:lnTo>
                    <a:pt x="939" y="241"/>
                  </a:lnTo>
                  <a:lnTo>
                    <a:pt x="945" y="241"/>
                  </a:lnTo>
                  <a:lnTo>
                    <a:pt x="952" y="241"/>
                  </a:lnTo>
                  <a:lnTo>
                    <a:pt x="958" y="241"/>
                  </a:lnTo>
                  <a:lnTo>
                    <a:pt x="965" y="241"/>
                  </a:lnTo>
                  <a:lnTo>
                    <a:pt x="958" y="241"/>
                  </a:lnTo>
                  <a:lnTo>
                    <a:pt x="952" y="241"/>
                  </a:lnTo>
                  <a:lnTo>
                    <a:pt x="945" y="241"/>
                  </a:lnTo>
                  <a:lnTo>
                    <a:pt x="939" y="241"/>
                  </a:lnTo>
                  <a:lnTo>
                    <a:pt x="932" y="241"/>
                  </a:lnTo>
                  <a:lnTo>
                    <a:pt x="939" y="241"/>
                  </a:lnTo>
                  <a:lnTo>
                    <a:pt x="939" y="235"/>
                  </a:lnTo>
                  <a:lnTo>
                    <a:pt x="932" y="235"/>
                  </a:lnTo>
                  <a:lnTo>
                    <a:pt x="939" y="235"/>
                  </a:lnTo>
                  <a:lnTo>
                    <a:pt x="945" y="235"/>
                  </a:lnTo>
                  <a:lnTo>
                    <a:pt x="952" y="235"/>
                  </a:lnTo>
                  <a:lnTo>
                    <a:pt x="958" y="235"/>
                  </a:lnTo>
                  <a:lnTo>
                    <a:pt x="965" y="235"/>
                  </a:lnTo>
                  <a:lnTo>
                    <a:pt x="958" y="235"/>
                  </a:lnTo>
                  <a:lnTo>
                    <a:pt x="958" y="228"/>
                  </a:lnTo>
                  <a:lnTo>
                    <a:pt x="952" y="228"/>
                  </a:lnTo>
                  <a:lnTo>
                    <a:pt x="945" y="228"/>
                  </a:lnTo>
                  <a:lnTo>
                    <a:pt x="952" y="222"/>
                  </a:lnTo>
                  <a:lnTo>
                    <a:pt x="958" y="222"/>
                  </a:lnTo>
                  <a:lnTo>
                    <a:pt x="965" y="222"/>
                  </a:lnTo>
                  <a:lnTo>
                    <a:pt x="971" y="222"/>
                  </a:lnTo>
                  <a:lnTo>
                    <a:pt x="978" y="228"/>
                  </a:lnTo>
                  <a:lnTo>
                    <a:pt x="971" y="228"/>
                  </a:lnTo>
                  <a:lnTo>
                    <a:pt x="978" y="228"/>
                  </a:lnTo>
                  <a:lnTo>
                    <a:pt x="978" y="235"/>
                  </a:lnTo>
                  <a:lnTo>
                    <a:pt x="978" y="228"/>
                  </a:lnTo>
                  <a:lnTo>
                    <a:pt x="984" y="228"/>
                  </a:lnTo>
                  <a:lnTo>
                    <a:pt x="991" y="228"/>
                  </a:lnTo>
                  <a:lnTo>
                    <a:pt x="997" y="228"/>
                  </a:lnTo>
                  <a:lnTo>
                    <a:pt x="997" y="235"/>
                  </a:lnTo>
                  <a:lnTo>
                    <a:pt x="1004" y="235"/>
                  </a:lnTo>
                  <a:lnTo>
                    <a:pt x="1010" y="241"/>
                  </a:lnTo>
                  <a:lnTo>
                    <a:pt x="1004" y="241"/>
                  </a:lnTo>
                  <a:lnTo>
                    <a:pt x="1010" y="241"/>
                  </a:lnTo>
                  <a:lnTo>
                    <a:pt x="1017" y="241"/>
                  </a:lnTo>
                  <a:lnTo>
                    <a:pt x="1017" y="248"/>
                  </a:lnTo>
                  <a:lnTo>
                    <a:pt x="1017" y="254"/>
                  </a:lnTo>
                  <a:lnTo>
                    <a:pt x="1023" y="254"/>
                  </a:lnTo>
                  <a:lnTo>
                    <a:pt x="1023" y="248"/>
                  </a:lnTo>
                  <a:lnTo>
                    <a:pt x="1030" y="248"/>
                  </a:lnTo>
                  <a:lnTo>
                    <a:pt x="1036" y="248"/>
                  </a:lnTo>
                  <a:lnTo>
                    <a:pt x="1043" y="254"/>
                  </a:lnTo>
                  <a:lnTo>
                    <a:pt x="1049" y="254"/>
                  </a:lnTo>
                  <a:lnTo>
                    <a:pt x="1056" y="254"/>
                  </a:lnTo>
                  <a:lnTo>
                    <a:pt x="1056" y="248"/>
                  </a:lnTo>
                  <a:lnTo>
                    <a:pt x="1049" y="248"/>
                  </a:lnTo>
                  <a:lnTo>
                    <a:pt x="1049" y="241"/>
                  </a:lnTo>
                  <a:lnTo>
                    <a:pt x="1043" y="241"/>
                  </a:lnTo>
                  <a:lnTo>
                    <a:pt x="1036" y="241"/>
                  </a:lnTo>
                  <a:lnTo>
                    <a:pt x="1043" y="241"/>
                  </a:lnTo>
                  <a:lnTo>
                    <a:pt x="1043" y="235"/>
                  </a:lnTo>
                  <a:lnTo>
                    <a:pt x="1049" y="235"/>
                  </a:lnTo>
                  <a:lnTo>
                    <a:pt x="1043" y="235"/>
                  </a:lnTo>
                  <a:lnTo>
                    <a:pt x="1043" y="228"/>
                  </a:lnTo>
                  <a:lnTo>
                    <a:pt x="1036" y="228"/>
                  </a:lnTo>
                  <a:lnTo>
                    <a:pt x="1036" y="235"/>
                  </a:lnTo>
                  <a:lnTo>
                    <a:pt x="1036" y="228"/>
                  </a:lnTo>
                  <a:lnTo>
                    <a:pt x="1030" y="228"/>
                  </a:lnTo>
                  <a:lnTo>
                    <a:pt x="1030" y="222"/>
                  </a:lnTo>
                  <a:lnTo>
                    <a:pt x="1036" y="222"/>
                  </a:lnTo>
                  <a:lnTo>
                    <a:pt x="1043" y="222"/>
                  </a:lnTo>
                  <a:lnTo>
                    <a:pt x="1036" y="222"/>
                  </a:lnTo>
                  <a:lnTo>
                    <a:pt x="1043" y="222"/>
                  </a:lnTo>
                  <a:lnTo>
                    <a:pt x="1043" y="215"/>
                  </a:lnTo>
                  <a:lnTo>
                    <a:pt x="1049" y="215"/>
                  </a:lnTo>
                  <a:lnTo>
                    <a:pt x="1056" y="215"/>
                  </a:lnTo>
                  <a:lnTo>
                    <a:pt x="1056" y="209"/>
                  </a:lnTo>
                  <a:lnTo>
                    <a:pt x="1056" y="215"/>
                  </a:lnTo>
                  <a:close/>
                  <a:moveTo>
                    <a:pt x="984" y="215"/>
                  </a:moveTo>
                  <a:lnTo>
                    <a:pt x="978" y="215"/>
                  </a:lnTo>
                  <a:lnTo>
                    <a:pt x="971" y="215"/>
                  </a:lnTo>
                  <a:lnTo>
                    <a:pt x="965" y="215"/>
                  </a:lnTo>
                  <a:lnTo>
                    <a:pt x="965" y="209"/>
                  </a:lnTo>
                  <a:lnTo>
                    <a:pt x="971" y="209"/>
                  </a:lnTo>
                  <a:lnTo>
                    <a:pt x="978" y="209"/>
                  </a:lnTo>
                  <a:lnTo>
                    <a:pt x="984" y="215"/>
                  </a:lnTo>
                  <a:close/>
                  <a:moveTo>
                    <a:pt x="1232" y="209"/>
                  </a:moveTo>
                  <a:lnTo>
                    <a:pt x="1225" y="209"/>
                  </a:lnTo>
                  <a:lnTo>
                    <a:pt x="1232" y="209"/>
                  </a:lnTo>
                  <a:close/>
                  <a:moveTo>
                    <a:pt x="1251" y="209"/>
                  </a:moveTo>
                  <a:lnTo>
                    <a:pt x="1258" y="209"/>
                  </a:lnTo>
                  <a:lnTo>
                    <a:pt x="1265" y="209"/>
                  </a:lnTo>
                  <a:lnTo>
                    <a:pt x="1271" y="209"/>
                  </a:lnTo>
                  <a:lnTo>
                    <a:pt x="1278" y="209"/>
                  </a:lnTo>
                  <a:lnTo>
                    <a:pt x="1284" y="209"/>
                  </a:lnTo>
                  <a:lnTo>
                    <a:pt x="1291" y="215"/>
                  </a:lnTo>
                  <a:lnTo>
                    <a:pt x="1291" y="222"/>
                  </a:lnTo>
                  <a:lnTo>
                    <a:pt x="1284" y="222"/>
                  </a:lnTo>
                  <a:lnTo>
                    <a:pt x="1284" y="228"/>
                  </a:lnTo>
                  <a:lnTo>
                    <a:pt x="1291" y="228"/>
                  </a:lnTo>
                  <a:lnTo>
                    <a:pt x="1284" y="228"/>
                  </a:lnTo>
                  <a:lnTo>
                    <a:pt x="1284" y="222"/>
                  </a:lnTo>
                  <a:lnTo>
                    <a:pt x="1291" y="222"/>
                  </a:lnTo>
                  <a:lnTo>
                    <a:pt x="1297" y="222"/>
                  </a:lnTo>
                  <a:lnTo>
                    <a:pt x="1304" y="222"/>
                  </a:lnTo>
                  <a:lnTo>
                    <a:pt x="1310" y="222"/>
                  </a:lnTo>
                  <a:lnTo>
                    <a:pt x="1310" y="215"/>
                  </a:lnTo>
                  <a:lnTo>
                    <a:pt x="1317" y="215"/>
                  </a:lnTo>
                  <a:lnTo>
                    <a:pt x="1323" y="215"/>
                  </a:lnTo>
                  <a:lnTo>
                    <a:pt x="1330" y="222"/>
                  </a:lnTo>
                  <a:lnTo>
                    <a:pt x="1336" y="222"/>
                  </a:lnTo>
                  <a:lnTo>
                    <a:pt x="1330" y="222"/>
                  </a:lnTo>
                  <a:lnTo>
                    <a:pt x="1323" y="222"/>
                  </a:lnTo>
                  <a:lnTo>
                    <a:pt x="1317" y="222"/>
                  </a:lnTo>
                  <a:lnTo>
                    <a:pt x="1323" y="222"/>
                  </a:lnTo>
                  <a:lnTo>
                    <a:pt x="1330" y="222"/>
                  </a:lnTo>
                  <a:lnTo>
                    <a:pt x="1330" y="228"/>
                  </a:lnTo>
                  <a:lnTo>
                    <a:pt x="1336" y="228"/>
                  </a:lnTo>
                  <a:lnTo>
                    <a:pt x="1343" y="228"/>
                  </a:lnTo>
                  <a:lnTo>
                    <a:pt x="1349" y="228"/>
                  </a:lnTo>
                  <a:lnTo>
                    <a:pt x="1356" y="228"/>
                  </a:lnTo>
                  <a:lnTo>
                    <a:pt x="1349" y="235"/>
                  </a:lnTo>
                  <a:lnTo>
                    <a:pt x="1343" y="235"/>
                  </a:lnTo>
                  <a:lnTo>
                    <a:pt x="1336" y="235"/>
                  </a:lnTo>
                  <a:lnTo>
                    <a:pt x="1343" y="235"/>
                  </a:lnTo>
                  <a:lnTo>
                    <a:pt x="1336" y="235"/>
                  </a:lnTo>
                  <a:lnTo>
                    <a:pt x="1330" y="235"/>
                  </a:lnTo>
                  <a:lnTo>
                    <a:pt x="1323" y="235"/>
                  </a:lnTo>
                  <a:lnTo>
                    <a:pt x="1323" y="228"/>
                  </a:lnTo>
                  <a:lnTo>
                    <a:pt x="1317" y="228"/>
                  </a:lnTo>
                  <a:lnTo>
                    <a:pt x="1323" y="228"/>
                  </a:lnTo>
                  <a:lnTo>
                    <a:pt x="1323" y="235"/>
                  </a:lnTo>
                  <a:lnTo>
                    <a:pt x="1330" y="235"/>
                  </a:lnTo>
                  <a:lnTo>
                    <a:pt x="1336" y="235"/>
                  </a:lnTo>
                  <a:lnTo>
                    <a:pt x="1330" y="235"/>
                  </a:lnTo>
                  <a:lnTo>
                    <a:pt x="1323" y="235"/>
                  </a:lnTo>
                  <a:lnTo>
                    <a:pt x="1323" y="241"/>
                  </a:lnTo>
                  <a:lnTo>
                    <a:pt x="1330" y="241"/>
                  </a:lnTo>
                  <a:lnTo>
                    <a:pt x="1330" y="235"/>
                  </a:lnTo>
                  <a:lnTo>
                    <a:pt x="1336" y="235"/>
                  </a:lnTo>
                  <a:lnTo>
                    <a:pt x="1336" y="241"/>
                  </a:lnTo>
                  <a:lnTo>
                    <a:pt x="1330" y="241"/>
                  </a:lnTo>
                  <a:lnTo>
                    <a:pt x="1336" y="241"/>
                  </a:lnTo>
                  <a:lnTo>
                    <a:pt x="1343" y="235"/>
                  </a:lnTo>
                  <a:lnTo>
                    <a:pt x="1343" y="241"/>
                  </a:lnTo>
                  <a:lnTo>
                    <a:pt x="1349" y="241"/>
                  </a:lnTo>
                  <a:lnTo>
                    <a:pt x="1356" y="241"/>
                  </a:lnTo>
                  <a:lnTo>
                    <a:pt x="1356" y="248"/>
                  </a:lnTo>
                  <a:lnTo>
                    <a:pt x="1349" y="248"/>
                  </a:lnTo>
                  <a:lnTo>
                    <a:pt x="1343" y="248"/>
                  </a:lnTo>
                  <a:lnTo>
                    <a:pt x="1349" y="248"/>
                  </a:lnTo>
                  <a:lnTo>
                    <a:pt x="1343" y="248"/>
                  </a:lnTo>
                  <a:lnTo>
                    <a:pt x="1349" y="248"/>
                  </a:lnTo>
                  <a:lnTo>
                    <a:pt x="1356" y="248"/>
                  </a:lnTo>
                  <a:lnTo>
                    <a:pt x="1356" y="254"/>
                  </a:lnTo>
                  <a:lnTo>
                    <a:pt x="1362" y="254"/>
                  </a:lnTo>
                  <a:lnTo>
                    <a:pt x="1356" y="254"/>
                  </a:lnTo>
                  <a:lnTo>
                    <a:pt x="1356" y="248"/>
                  </a:lnTo>
                  <a:lnTo>
                    <a:pt x="1362" y="248"/>
                  </a:lnTo>
                  <a:lnTo>
                    <a:pt x="1369" y="248"/>
                  </a:lnTo>
                  <a:lnTo>
                    <a:pt x="1369" y="254"/>
                  </a:lnTo>
                  <a:lnTo>
                    <a:pt x="1369" y="248"/>
                  </a:lnTo>
                  <a:lnTo>
                    <a:pt x="1375" y="248"/>
                  </a:lnTo>
                  <a:lnTo>
                    <a:pt x="1382" y="254"/>
                  </a:lnTo>
                  <a:lnTo>
                    <a:pt x="1375" y="254"/>
                  </a:lnTo>
                  <a:lnTo>
                    <a:pt x="1382" y="254"/>
                  </a:lnTo>
                  <a:lnTo>
                    <a:pt x="1382" y="248"/>
                  </a:lnTo>
                  <a:lnTo>
                    <a:pt x="1388" y="248"/>
                  </a:lnTo>
                  <a:lnTo>
                    <a:pt x="1388" y="254"/>
                  </a:lnTo>
                  <a:lnTo>
                    <a:pt x="1395" y="254"/>
                  </a:lnTo>
                  <a:lnTo>
                    <a:pt x="1401" y="254"/>
                  </a:lnTo>
                  <a:lnTo>
                    <a:pt x="1408" y="254"/>
                  </a:lnTo>
                  <a:lnTo>
                    <a:pt x="1401" y="254"/>
                  </a:lnTo>
                  <a:lnTo>
                    <a:pt x="1401" y="248"/>
                  </a:lnTo>
                  <a:lnTo>
                    <a:pt x="1408" y="248"/>
                  </a:lnTo>
                  <a:lnTo>
                    <a:pt x="1414" y="248"/>
                  </a:lnTo>
                  <a:lnTo>
                    <a:pt x="1421" y="248"/>
                  </a:lnTo>
                  <a:lnTo>
                    <a:pt x="1427" y="248"/>
                  </a:lnTo>
                  <a:lnTo>
                    <a:pt x="1434" y="241"/>
                  </a:lnTo>
                  <a:lnTo>
                    <a:pt x="1441" y="241"/>
                  </a:lnTo>
                  <a:lnTo>
                    <a:pt x="1441" y="248"/>
                  </a:lnTo>
                  <a:lnTo>
                    <a:pt x="1447" y="248"/>
                  </a:lnTo>
                  <a:lnTo>
                    <a:pt x="1447" y="241"/>
                  </a:lnTo>
                  <a:lnTo>
                    <a:pt x="1454" y="241"/>
                  </a:lnTo>
                  <a:lnTo>
                    <a:pt x="1460" y="241"/>
                  </a:lnTo>
                  <a:lnTo>
                    <a:pt x="1467" y="241"/>
                  </a:lnTo>
                  <a:lnTo>
                    <a:pt x="1473" y="241"/>
                  </a:lnTo>
                  <a:lnTo>
                    <a:pt x="1473" y="248"/>
                  </a:lnTo>
                  <a:lnTo>
                    <a:pt x="1480" y="248"/>
                  </a:lnTo>
                  <a:lnTo>
                    <a:pt x="1486" y="248"/>
                  </a:lnTo>
                  <a:lnTo>
                    <a:pt x="1493" y="248"/>
                  </a:lnTo>
                  <a:lnTo>
                    <a:pt x="1493" y="254"/>
                  </a:lnTo>
                  <a:lnTo>
                    <a:pt x="1486" y="254"/>
                  </a:lnTo>
                  <a:lnTo>
                    <a:pt x="1493" y="254"/>
                  </a:lnTo>
                  <a:lnTo>
                    <a:pt x="1499" y="254"/>
                  </a:lnTo>
                  <a:lnTo>
                    <a:pt x="1499" y="261"/>
                  </a:lnTo>
                  <a:lnTo>
                    <a:pt x="1493" y="261"/>
                  </a:lnTo>
                  <a:lnTo>
                    <a:pt x="1493" y="267"/>
                  </a:lnTo>
                  <a:lnTo>
                    <a:pt x="1486" y="267"/>
                  </a:lnTo>
                  <a:lnTo>
                    <a:pt x="1493" y="267"/>
                  </a:lnTo>
                  <a:lnTo>
                    <a:pt x="1486" y="267"/>
                  </a:lnTo>
                  <a:lnTo>
                    <a:pt x="1493" y="267"/>
                  </a:lnTo>
                  <a:lnTo>
                    <a:pt x="1499" y="267"/>
                  </a:lnTo>
                  <a:lnTo>
                    <a:pt x="1506" y="267"/>
                  </a:lnTo>
                  <a:lnTo>
                    <a:pt x="1499" y="267"/>
                  </a:lnTo>
                  <a:lnTo>
                    <a:pt x="1499" y="274"/>
                  </a:lnTo>
                  <a:lnTo>
                    <a:pt x="1493" y="274"/>
                  </a:lnTo>
                  <a:lnTo>
                    <a:pt x="1486" y="267"/>
                  </a:lnTo>
                  <a:lnTo>
                    <a:pt x="1486" y="274"/>
                  </a:lnTo>
                  <a:lnTo>
                    <a:pt x="1493" y="274"/>
                  </a:lnTo>
                  <a:lnTo>
                    <a:pt x="1493" y="280"/>
                  </a:lnTo>
                  <a:lnTo>
                    <a:pt x="1486" y="280"/>
                  </a:lnTo>
                  <a:lnTo>
                    <a:pt x="1480" y="280"/>
                  </a:lnTo>
                  <a:lnTo>
                    <a:pt x="1473" y="280"/>
                  </a:lnTo>
                  <a:lnTo>
                    <a:pt x="1467" y="280"/>
                  </a:lnTo>
                  <a:lnTo>
                    <a:pt x="1460" y="280"/>
                  </a:lnTo>
                  <a:lnTo>
                    <a:pt x="1454" y="280"/>
                  </a:lnTo>
                  <a:lnTo>
                    <a:pt x="1447" y="280"/>
                  </a:lnTo>
                  <a:lnTo>
                    <a:pt x="1447" y="274"/>
                  </a:lnTo>
                  <a:lnTo>
                    <a:pt x="1441" y="274"/>
                  </a:lnTo>
                  <a:lnTo>
                    <a:pt x="1441" y="267"/>
                  </a:lnTo>
                  <a:lnTo>
                    <a:pt x="1441" y="274"/>
                  </a:lnTo>
                  <a:lnTo>
                    <a:pt x="1441" y="280"/>
                  </a:lnTo>
                  <a:lnTo>
                    <a:pt x="1434" y="280"/>
                  </a:lnTo>
                  <a:lnTo>
                    <a:pt x="1427" y="280"/>
                  </a:lnTo>
                  <a:lnTo>
                    <a:pt x="1421" y="280"/>
                  </a:lnTo>
                  <a:lnTo>
                    <a:pt x="1414" y="280"/>
                  </a:lnTo>
                  <a:lnTo>
                    <a:pt x="1414" y="274"/>
                  </a:lnTo>
                  <a:lnTo>
                    <a:pt x="1414" y="280"/>
                  </a:lnTo>
                  <a:lnTo>
                    <a:pt x="1408" y="280"/>
                  </a:lnTo>
                  <a:lnTo>
                    <a:pt x="1408" y="274"/>
                  </a:lnTo>
                  <a:lnTo>
                    <a:pt x="1408" y="280"/>
                  </a:lnTo>
                  <a:lnTo>
                    <a:pt x="1401" y="280"/>
                  </a:lnTo>
                  <a:lnTo>
                    <a:pt x="1395" y="280"/>
                  </a:lnTo>
                  <a:lnTo>
                    <a:pt x="1388" y="280"/>
                  </a:lnTo>
                  <a:lnTo>
                    <a:pt x="1382" y="280"/>
                  </a:lnTo>
                  <a:lnTo>
                    <a:pt x="1375" y="280"/>
                  </a:lnTo>
                  <a:lnTo>
                    <a:pt x="1369" y="280"/>
                  </a:lnTo>
                  <a:lnTo>
                    <a:pt x="1362" y="280"/>
                  </a:lnTo>
                  <a:lnTo>
                    <a:pt x="1362" y="274"/>
                  </a:lnTo>
                  <a:lnTo>
                    <a:pt x="1369" y="274"/>
                  </a:lnTo>
                  <a:lnTo>
                    <a:pt x="1362" y="274"/>
                  </a:lnTo>
                  <a:lnTo>
                    <a:pt x="1362" y="267"/>
                  </a:lnTo>
                  <a:lnTo>
                    <a:pt x="1362" y="274"/>
                  </a:lnTo>
                  <a:lnTo>
                    <a:pt x="1356" y="274"/>
                  </a:lnTo>
                  <a:lnTo>
                    <a:pt x="1349" y="274"/>
                  </a:lnTo>
                  <a:lnTo>
                    <a:pt x="1356" y="274"/>
                  </a:lnTo>
                  <a:lnTo>
                    <a:pt x="1356" y="280"/>
                  </a:lnTo>
                  <a:lnTo>
                    <a:pt x="1349" y="280"/>
                  </a:lnTo>
                  <a:lnTo>
                    <a:pt x="1343" y="280"/>
                  </a:lnTo>
                  <a:lnTo>
                    <a:pt x="1336" y="280"/>
                  </a:lnTo>
                  <a:lnTo>
                    <a:pt x="1330" y="280"/>
                  </a:lnTo>
                  <a:lnTo>
                    <a:pt x="1330" y="274"/>
                  </a:lnTo>
                  <a:lnTo>
                    <a:pt x="1323" y="274"/>
                  </a:lnTo>
                  <a:lnTo>
                    <a:pt x="1330" y="274"/>
                  </a:lnTo>
                  <a:lnTo>
                    <a:pt x="1330" y="267"/>
                  </a:lnTo>
                  <a:lnTo>
                    <a:pt x="1330" y="274"/>
                  </a:lnTo>
                  <a:lnTo>
                    <a:pt x="1323" y="274"/>
                  </a:lnTo>
                  <a:lnTo>
                    <a:pt x="1323" y="280"/>
                  </a:lnTo>
                  <a:lnTo>
                    <a:pt x="1317" y="280"/>
                  </a:lnTo>
                  <a:lnTo>
                    <a:pt x="1317" y="274"/>
                  </a:lnTo>
                  <a:lnTo>
                    <a:pt x="1310" y="274"/>
                  </a:lnTo>
                  <a:lnTo>
                    <a:pt x="1310" y="267"/>
                  </a:lnTo>
                  <a:lnTo>
                    <a:pt x="1310" y="261"/>
                  </a:lnTo>
                  <a:lnTo>
                    <a:pt x="1304" y="261"/>
                  </a:lnTo>
                  <a:lnTo>
                    <a:pt x="1304" y="254"/>
                  </a:lnTo>
                  <a:lnTo>
                    <a:pt x="1310" y="248"/>
                  </a:lnTo>
                  <a:lnTo>
                    <a:pt x="1310" y="241"/>
                  </a:lnTo>
                  <a:lnTo>
                    <a:pt x="1304" y="241"/>
                  </a:lnTo>
                  <a:lnTo>
                    <a:pt x="1304" y="235"/>
                  </a:lnTo>
                  <a:lnTo>
                    <a:pt x="1297" y="228"/>
                  </a:lnTo>
                  <a:lnTo>
                    <a:pt x="1291" y="228"/>
                  </a:lnTo>
                  <a:lnTo>
                    <a:pt x="1284" y="228"/>
                  </a:lnTo>
                  <a:lnTo>
                    <a:pt x="1278" y="228"/>
                  </a:lnTo>
                  <a:lnTo>
                    <a:pt x="1271" y="228"/>
                  </a:lnTo>
                  <a:lnTo>
                    <a:pt x="1265" y="228"/>
                  </a:lnTo>
                  <a:lnTo>
                    <a:pt x="1258" y="228"/>
                  </a:lnTo>
                  <a:lnTo>
                    <a:pt x="1265" y="228"/>
                  </a:lnTo>
                  <a:lnTo>
                    <a:pt x="1258" y="228"/>
                  </a:lnTo>
                  <a:lnTo>
                    <a:pt x="1251" y="228"/>
                  </a:lnTo>
                  <a:lnTo>
                    <a:pt x="1251" y="222"/>
                  </a:lnTo>
                  <a:lnTo>
                    <a:pt x="1245" y="222"/>
                  </a:lnTo>
                  <a:lnTo>
                    <a:pt x="1251" y="222"/>
                  </a:lnTo>
                  <a:lnTo>
                    <a:pt x="1258" y="222"/>
                  </a:lnTo>
                  <a:lnTo>
                    <a:pt x="1251" y="222"/>
                  </a:lnTo>
                  <a:lnTo>
                    <a:pt x="1245" y="222"/>
                  </a:lnTo>
                  <a:lnTo>
                    <a:pt x="1245" y="215"/>
                  </a:lnTo>
                  <a:lnTo>
                    <a:pt x="1238" y="215"/>
                  </a:lnTo>
                  <a:lnTo>
                    <a:pt x="1232" y="215"/>
                  </a:lnTo>
                  <a:lnTo>
                    <a:pt x="1238" y="215"/>
                  </a:lnTo>
                  <a:lnTo>
                    <a:pt x="1245" y="215"/>
                  </a:lnTo>
                  <a:lnTo>
                    <a:pt x="1238" y="215"/>
                  </a:lnTo>
                  <a:lnTo>
                    <a:pt x="1238" y="209"/>
                  </a:lnTo>
                  <a:lnTo>
                    <a:pt x="1245" y="209"/>
                  </a:lnTo>
                  <a:lnTo>
                    <a:pt x="1251" y="209"/>
                  </a:lnTo>
                  <a:close/>
                  <a:moveTo>
                    <a:pt x="978" y="202"/>
                  </a:moveTo>
                  <a:lnTo>
                    <a:pt x="984" y="202"/>
                  </a:lnTo>
                  <a:lnTo>
                    <a:pt x="978" y="202"/>
                  </a:lnTo>
                  <a:close/>
                  <a:moveTo>
                    <a:pt x="1121" y="209"/>
                  </a:moveTo>
                  <a:lnTo>
                    <a:pt x="1121" y="202"/>
                  </a:lnTo>
                  <a:lnTo>
                    <a:pt x="1128" y="202"/>
                  </a:lnTo>
                  <a:lnTo>
                    <a:pt x="1121" y="209"/>
                  </a:lnTo>
                  <a:close/>
                  <a:moveTo>
                    <a:pt x="1265" y="202"/>
                  </a:moveTo>
                  <a:lnTo>
                    <a:pt x="1258" y="202"/>
                  </a:lnTo>
                  <a:lnTo>
                    <a:pt x="1265" y="202"/>
                  </a:lnTo>
                  <a:close/>
                  <a:moveTo>
                    <a:pt x="1330" y="202"/>
                  </a:moveTo>
                  <a:lnTo>
                    <a:pt x="1323" y="202"/>
                  </a:lnTo>
                  <a:lnTo>
                    <a:pt x="1330" y="202"/>
                  </a:lnTo>
                  <a:close/>
                  <a:moveTo>
                    <a:pt x="1617" y="196"/>
                  </a:moveTo>
                  <a:lnTo>
                    <a:pt x="1610" y="196"/>
                  </a:lnTo>
                  <a:lnTo>
                    <a:pt x="1604" y="196"/>
                  </a:lnTo>
                  <a:lnTo>
                    <a:pt x="1610" y="196"/>
                  </a:lnTo>
                  <a:lnTo>
                    <a:pt x="1617" y="196"/>
                  </a:lnTo>
                  <a:lnTo>
                    <a:pt x="1623" y="196"/>
                  </a:lnTo>
                  <a:lnTo>
                    <a:pt x="1617" y="196"/>
                  </a:lnTo>
                  <a:close/>
                  <a:moveTo>
                    <a:pt x="1636" y="196"/>
                  </a:moveTo>
                  <a:lnTo>
                    <a:pt x="1643" y="196"/>
                  </a:lnTo>
                  <a:lnTo>
                    <a:pt x="1636" y="196"/>
                  </a:lnTo>
                  <a:lnTo>
                    <a:pt x="1630" y="196"/>
                  </a:lnTo>
                  <a:lnTo>
                    <a:pt x="1623" y="196"/>
                  </a:lnTo>
                  <a:lnTo>
                    <a:pt x="1630" y="196"/>
                  </a:lnTo>
                  <a:lnTo>
                    <a:pt x="1636" y="196"/>
                  </a:lnTo>
                  <a:close/>
                  <a:moveTo>
                    <a:pt x="1701" y="196"/>
                  </a:moveTo>
                  <a:lnTo>
                    <a:pt x="1695" y="196"/>
                  </a:lnTo>
                  <a:lnTo>
                    <a:pt x="1695" y="189"/>
                  </a:lnTo>
                  <a:lnTo>
                    <a:pt x="1701" y="189"/>
                  </a:lnTo>
                  <a:lnTo>
                    <a:pt x="1701" y="196"/>
                  </a:lnTo>
                  <a:close/>
                  <a:moveTo>
                    <a:pt x="939" y="189"/>
                  </a:moveTo>
                  <a:lnTo>
                    <a:pt x="945" y="189"/>
                  </a:lnTo>
                  <a:lnTo>
                    <a:pt x="945" y="196"/>
                  </a:lnTo>
                  <a:lnTo>
                    <a:pt x="952" y="196"/>
                  </a:lnTo>
                  <a:lnTo>
                    <a:pt x="958" y="196"/>
                  </a:lnTo>
                  <a:lnTo>
                    <a:pt x="952" y="202"/>
                  </a:lnTo>
                  <a:lnTo>
                    <a:pt x="945" y="202"/>
                  </a:lnTo>
                  <a:lnTo>
                    <a:pt x="939" y="202"/>
                  </a:lnTo>
                  <a:lnTo>
                    <a:pt x="939" y="209"/>
                  </a:lnTo>
                  <a:lnTo>
                    <a:pt x="945" y="209"/>
                  </a:lnTo>
                  <a:lnTo>
                    <a:pt x="952" y="209"/>
                  </a:lnTo>
                  <a:lnTo>
                    <a:pt x="945" y="209"/>
                  </a:lnTo>
                  <a:lnTo>
                    <a:pt x="939" y="209"/>
                  </a:lnTo>
                  <a:lnTo>
                    <a:pt x="945" y="215"/>
                  </a:lnTo>
                  <a:lnTo>
                    <a:pt x="945" y="222"/>
                  </a:lnTo>
                  <a:lnTo>
                    <a:pt x="939" y="222"/>
                  </a:lnTo>
                  <a:lnTo>
                    <a:pt x="932" y="222"/>
                  </a:lnTo>
                  <a:lnTo>
                    <a:pt x="932" y="228"/>
                  </a:lnTo>
                  <a:lnTo>
                    <a:pt x="926" y="228"/>
                  </a:lnTo>
                  <a:lnTo>
                    <a:pt x="919" y="228"/>
                  </a:lnTo>
                  <a:lnTo>
                    <a:pt x="913" y="228"/>
                  </a:lnTo>
                  <a:lnTo>
                    <a:pt x="913" y="222"/>
                  </a:lnTo>
                  <a:lnTo>
                    <a:pt x="919" y="215"/>
                  </a:lnTo>
                  <a:lnTo>
                    <a:pt x="913" y="215"/>
                  </a:lnTo>
                  <a:lnTo>
                    <a:pt x="906" y="215"/>
                  </a:lnTo>
                  <a:lnTo>
                    <a:pt x="913" y="215"/>
                  </a:lnTo>
                  <a:lnTo>
                    <a:pt x="913" y="222"/>
                  </a:lnTo>
                  <a:lnTo>
                    <a:pt x="906" y="222"/>
                  </a:lnTo>
                  <a:lnTo>
                    <a:pt x="899" y="222"/>
                  </a:lnTo>
                  <a:lnTo>
                    <a:pt x="906" y="222"/>
                  </a:lnTo>
                  <a:lnTo>
                    <a:pt x="906" y="228"/>
                  </a:lnTo>
                  <a:lnTo>
                    <a:pt x="899" y="228"/>
                  </a:lnTo>
                  <a:lnTo>
                    <a:pt x="899" y="235"/>
                  </a:lnTo>
                  <a:lnTo>
                    <a:pt x="893" y="235"/>
                  </a:lnTo>
                  <a:lnTo>
                    <a:pt x="893" y="228"/>
                  </a:lnTo>
                  <a:lnTo>
                    <a:pt x="893" y="235"/>
                  </a:lnTo>
                  <a:lnTo>
                    <a:pt x="886" y="235"/>
                  </a:lnTo>
                  <a:lnTo>
                    <a:pt x="893" y="235"/>
                  </a:lnTo>
                  <a:lnTo>
                    <a:pt x="893" y="241"/>
                  </a:lnTo>
                  <a:lnTo>
                    <a:pt x="893" y="235"/>
                  </a:lnTo>
                  <a:lnTo>
                    <a:pt x="886" y="241"/>
                  </a:lnTo>
                  <a:lnTo>
                    <a:pt x="893" y="241"/>
                  </a:lnTo>
                  <a:lnTo>
                    <a:pt x="886" y="241"/>
                  </a:lnTo>
                  <a:lnTo>
                    <a:pt x="880" y="241"/>
                  </a:lnTo>
                  <a:lnTo>
                    <a:pt x="880" y="235"/>
                  </a:lnTo>
                  <a:lnTo>
                    <a:pt x="873" y="235"/>
                  </a:lnTo>
                  <a:lnTo>
                    <a:pt x="873" y="241"/>
                  </a:lnTo>
                  <a:lnTo>
                    <a:pt x="873" y="235"/>
                  </a:lnTo>
                  <a:lnTo>
                    <a:pt x="867" y="235"/>
                  </a:lnTo>
                  <a:lnTo>
                    <a:pt x="873" y="235"/>
                  </a:lnTo>
                  <a:lnTo>
                    <a:pt x="873" y="241"/>
                  </a:lnTo>
                  <a:lnTo>
                    <a:pt x="867" y="241"/>
                  </a:lnTo>
                  <a:lnTo>
                    <a:pt x="867" y="235"/>
                  </a:lnTo>
                  <a:lnTo>
                    <a:pt x="867" y="241"/>
                  </a:lnTo>
                  <a:lnTo>
                    <a:pt x="860" y="241"/>
                  </a:lnTo>
                  <a:lnTo>
                    <a:pt x="860" y="235"/>
                  </a:lnTo>
                  <a:lnTo>
                    <a:pt x="854" y="235"/>
                  </a:lnTo>
                  <a:lnTo>
                    <a:pt x="854" y="241"/>
                  </a:lnTo>
                  <a:lnTo>
                    <a:pt x="847" y="241"/>
                  </a:lnTo>
                  <a:lnTo>
                    <a:pt x="841" y="241"/>
                  </a:lnTo>
                  <a:lnTo>
                    <a:pt x="847" y="241"/>
                  </a:lnTo>
                  <a:lnTo>
                    <a:pt x="847" y="235"/>
                  </a:lnTo>
                  <a:lnTo>
                    <a:pt x="841" y="235"/>
                  </a:lnTo>
                  <a:lnTo>
                    <a:pt x="847" y="235"/>
                  </a:lnTo>
                  <a:lnTo>
                    <a:pt x="841" y="235"/>
                  </a:lnTo>
                  <a:lnTo>
                    <a:pt x="841" y="228"/>
                  </a:lnTo>
                  <a:lnTo>
                    <a:pt x="847" y="228"/>
                  </a:lnTo>
                  <a:lnTo>
                    <a:pt x="854" y="222"/>
                  </a:lnTo>
                  <a:lnTo>
                    <a:pt x="860" y="222"/>
                  </a:lnTo>
                  <a:lnTo>
                    <a:pt x="867" y="222"/>
                  </a:lnTo>
                  <a:lnTo>
                    <a:pt x="867" y="215"/>
                  </a:lnTo>
                  <a:lnTo>
                    <a:pt x="873" y="215"/>
                  </a:lnTo>
                  <a:lnTo>
                    <a:pt x="880" y="215"/>
                  </a:lnTo>
                  <a:lnTo>
                    <a:pt x="886" y="209"/>
                  </a:lnTo>
                  <a:lnTo>
                    <a:pt x="886" y="202"/>
                  </a:lnTo>
                  <a:lnTo>
                    <a:pt x="893" y="202"/>
                  </a:lnTo>
                  <a:lnTo>
                    <a:pt x="893" y="196"/>
                  </a:lnTo>
                  <a:lnTo>
                    <a:pt x="899" y="196"/>
                  </a:lnTo>
                  <a:lnTo>
                    <a:pt x="906" y="196"/>
                  </a:lnTo>
                  <a:lnTo>
                    <a:pt x="913" y="196"/>
                  </a:lnTo>
                  <a:lnTo>
                    <a:pt x="919" y="196"/>
                  </a:lnTo>
                  <a:lnTo>
                    <a:pt x="926" y="196"/>
                  </a:lnTo>
                  <a:lnTo>
                    <a:pt x="926" y="202"/>
                  </a:lnTo>
                  <a:lnTo>
                    <a:pt x="932" y="196"/>
                  </a:lnTo>
                  <a:lnTo>
                    <a:pt x="926" y="196"/>
                  </a:lnTo>
                  <a:lnTo>
                    <a:pt x="932" y="196"/>
                  </a:lnTo>
                  <a:lnTo>
                    <a:pt x="939" y="196"/>
                  </a:lnTo>
                  <a:lnTo>
                    <a:pt x="932" y="196"/>
                  </a:lnTo>
                  <a:lnTo>
                    <a:pt x="926" y="196"/>
                  </a:lnTo>
                  <a:lnTo>
                    <a:pt x="932" y="196"/>
                  </a:lnTo>
                  <a:lnTo>
                    <a:pt x="932" y="189"/>
                  </a:lnTo>
                  <a:lnTo>
                    <a:pt x="939" y="189"/>
                  </a:lnTo>
                  <a:close/>
                  <a:moveTo>
                    <a:pt x="2405" y="196"/>
                  </a:moveTo>
                  <a:lnTo>
                    <a:pt x="2405" y="189"/>
                  </a:lnTo>
                  <a:lnTo>
                    <a:pt x="2405" y="196"/>
                  </a:lnTo>
                  <a:close/>
                  <a:moveTo>
                    <a:pt x="1414" y="189"/>
                  </a:moveTo>
                  <a:lnTo>
                    <a:pt x="1421" y="196"/>
                  </a:lnTo>
                  <a:lnTo>
                    <a:pt x="1414" y="196"/>
                  </a:lnTo>
                  <a:lnTo>
                    <a:pt x="1414" y="189"/>
                  </a:lnTo>
                  <a:lnTo>
                    <a:pt x="1408" y="189"/>
                  </a:lnTo>
                  <a:lnTo>
                    <a:pt x="1414" y="189"/>
                  </a:lnTo>
                  <a:close/>
                  <a:moveTo>
                    <a:pt x="1330" y="189"/>
                  </a:moveTo>
                  <a:lnTo>
                    <a:pt x="1336" y="189"/>
                  </a:lnTo>
                  <a:lnTo>
                    <a:pt x="1343" y="189"/>
                  </a:lnTo>
                  <a:lnTo>
                    <a:pt x="1343" y="196"/>
                  </a:lnTo>
                  <a:lnTo>
                    <a:pt x="1349" y="196"/>
                  </a:lnTo>
                  <a:lnTo>
                    <a:pt x="1343" y="196"/>
                  </a:lnTo>
                  <a:lnTo>
                    <a:pt x="1343" y="202"/>
                  </a:lnTo>
                  <a:lnTo>
                    <a:pt x="1336" y="202"/>
                  </a:lnTo>
                  <a:lnTo>
                    <a:pt x="1330" y="202"/>
                  </a:lnTo>
                  <a:lnTo>
                    <a:pt x="1330" y="196"/>
                  </a:lnTo>
                  <a:lnTo>
                    <a:pt x="1323" y="196"/>
                  </a:lnTo>
                  <a:lnTo>
                    <a:pt x="1323" y="189"/>
                  </a:lnTo>
                  <a:lnTo>
                    <a:pt x="1330" y="189"/>
                  </a:lnTo>
                  <a:close/>
                  <a:moveTo>
                    <a:pt x="2405" y="189"/>
                  </a:moveTo>
                  <a:lnTo>
                    <a:pt x="2399" y="189"/>
                  </a:lnTo>
                  <a:lnTo>
                    <a:pt x="2405" y="189"/>
                  </a:lnTo>
                  <a:close/>
                  <a:moveTo>
                    <a:pt x="1115" y="196"/>
                  </a:moveTo>
                  <a:lnTo>
                    <a:pt x="1121" y="196"/>
                  </a:lnTo>
                  <a:lnTo>
                    <a:pt x="1121" y="202"/>
                  </a:lnTo>
                  <a:lnTo>
                    <a:pt x="1115" y="202"/>
                  </a:lnTo>
                  <a:lnTo>
                    <a:pt x="1108" y="202"/>
                  </a:lnTo>
                  <a:lnTo>
                    <a:pt x="1108" y="196"/>
                  </a:lnTo>
                  <a:lnTo>
                    <a:pt x="1102" y="196"/>
                  </a:lnTo>
                  <a:lnTo>
                    <a:pt x="1102" y="189"/>
                  </a:lnTo>
                  <a:lnTo>
                    <a:pt x="1095" y="189"/>
                  </a:lnTo>
                  <a:lnTo>
                    <a:pt x="1095" y="183"/>
                  </a:lnTo>
                  <a:lnTo>
                    <a:pt x="1102" y="183"/>
                  </a:lnTo>
                  <a:lnTo>
                    <a:pt x="1108" y="189"/>
                  </a:lnTo>
                  <a:lnTo>
                    <a:pt x="1115" y="189"/>
                  </a:lnTo>
                  <a:lnTo>
                    <a:pt x="1115" y="196"/>
                  </a:lnTo>
                  <a:close/>
                  <a:moveTo>
                    <a:pt x="1258" y="183"/>
                  </a:moveTo>
                  <a:lnTo>
                    <a:pt x="1265" y="183"/>
                  </a:lnTo>
                  <a:lnTo>
                    <a:pt x="1271" y="183"/>
                  </a:lnTo>
                  <a:lnTo>
                    <a:pt x="1278" y="183"/>
                  </a:lnTo>
                  <a:lnTo>
                    <a:pt x="1284" y="183"/>
                  </a:lnTo>
                  <a:lnTo>
                    <a:pt x="1291" y="183"/>
                  </a:lnTo>
                  <a:lnTo>
                    <a:pt x="1291" y="189"/>
                  </a:lnTo>
                  <a:lnTo>
                    <a:pt x="1291" y="196"/>
                  </a:lnTo>
                  <a:lnTo>
                    <a:pt x="1284" y="196"/>
                  </a:lnTo>
                  <a:lnTo>
                    <a:pt x="1278" y="196"/>
                  </a:lnTo>
                  <a:lnTo>
                    <a:pt x="1271" y="196"/>
                  </a:lnTo>
                  <a:lnTo>
                    <a:pt x="1265" y="196"/>
                  </a:lnTo>
                  <a:lnTo>
                    <a:pt x="1258" y="196"/>
                  </a:lnTo>
                  <a:lnTo>
                    <a:pt x="1251" y="196"/>
                  </a:lnTo>
                  <a:lnTo>
                    <a:pt x="1245" y="196"/>
                  </a:lnTo>
                  <a:lnTo>
                    <a:pt x="1245" y="189"/>
                  </a:lnTo>
                  <a:lnTo>
                    <a:pt x="1251" y="183"/>
                  </a:lnTo>
                  <a:lnTo>
                    <a:pt x="1258" y="183"/>
                  </a:lnTo>
                  <a:close/>
                  <a:moveTo>
                    <a:pt x="1525" y="183"/>
                  </a:moveTo>
                  <a:lnTo>
                    <a:pt x="1532" y="183"/>
                  </a:lnTo>
                  <a:lnTo>
                    <a:pt x="1525" y="183"/>
                  </a:lnTo>
                  <a:close/>
                  <a:moveTo>
                    <a:pt x="1160" y="183"/>
                  </a:moveTo>
                  <a:lnTo>
                    <a:pt x="1167" y="183"/>
                  </a:lnTo>
                  <a:lnTo>
                    <a:pt x="1173" y="183"/>
                  </a:lnTo>
                  <a:lnTo>
                    <a:pt x="1173" y="189"/>
                  </a:lnTo>
                  <a:lnTo>
                    <a:pt x="1167" y="183"/>
                  </a:lnTo>
                  <a:lnTo>
                    <a:pt x="1167" y="189"/>
                  </a:lnTo>
                  <a:lnTo>
                    <a:pt x="1160" y="189"/>
                  </a:lnTo>
                  <a:lnTo>
                    <a:pt x="1154" y="189"/>
                  </a:lnTo>
                  <a:lnTo>
                    <a:pt x="1154" y="183"/>
                  </a:lnTo>
                  <a:lnTo>
                    <a:pt x="1147" y="183"/>
                  </a:lnTo>
                  <a:lnTo>
                    <a:pt x="1154" y="183"/>
                  </a:lnTo>
                  <a:lnTo>
                    <a:pt x="1160" y="183"/>
                  </a:lnTo>
                  <a:close/>
                  <a:moveTo>
                    <a:pt x="2431" y="189"/>
                  </a:moveTo>
                  <a:lnTo>
                    <a:pt x="2431" y="183"/>
                  </a:lnTo>
                  <a:lnTo>
                    <a:pt x="2438" y="183"/>
                  </a:lnTo>
                  <a:lnTo>
                    <a:pt x="2438" y="189"/>
                  </a:lnTo>
                  <a:lnTo>
                    <a:pt x="2431" y="189"/>
                  </a:lnTo>
                  <a:close/>
                  <a:moveTo>
                    <a:pt x="2405" y="176"/>
                  </a:moveTo>
                  <a:lnTo>
                    <a:pt x="2405" y="183"/>
                  </a:lnTo>
                  <a:lnTo>
                    <a:pt x="2412" y="183"/>
                  </a:lnTo>
                  <a:lnTo>
                    <a:pt x="2418" y="183"/>
                  </a:lnTo>
                  <a:lnTo>
                    <a:pt x="2412" y="183"/>
                  </a:lnTo>
                  <a:lnTo>
                    <a:pt x="2405" y="183"/>
                  </a:lnTo>
                  <a:lnTo>
                    <a:pt x="2399" y="183"/>
                  </a:lnTo>
                  <a:lnTo>
                    <a:pt x="2399" y="176"/>
                  </a:lnTo>
                  <a:lnTo>
                    <a:pt x="2405" y="176"/>
                  </a:lnTo>
                  <a:close/>
                  <a:moveTo>
                    <a:pt x="2386" y="183"/>
                  </a:moveTo>
                  <a:lnTo>
                    <a:pt x="2379" y="183"/>
                  </a:lnTo>
                  <a:lnTo>
                    <a:pt x="2386" y="183"/>
                  </a:lnTo>
                  <a:lnTo>
                    <a:pt x="2386" y="176"/>
                  </a:lnTo>
                  <a:lnTo>
                    <a:pt x="2386" y="183"/>
                  </a:lnTo>
                  <a:close/>
                  <a:moveTo>
                    <a:pt x="978" y="176"/>
                  </a:moveTo>
                  <a:lnTo>
                    <a:pt x="978" y="183"/>
                  </a:lnTo>
                  <a:lnTo>
                    <a:pt x="984" y="183"/>
                  </a:lnTo>
                  <a:lnTo>
                    <a:pt x="978" y="183"/>
                  </a:lnTo>
                  <a:lnTo>
                    <a:pt x="978" y="189"/>
                  </a:lnTo>
                  <a:lnTo>
                    <a:pt x="971" y="189"/>
                  </a:lnTo>
                  <a:lnTo>
                    <a:pt x="971" y="183"/>
                  </a:lnTo>
                  <a:lnTo>
                    <a:pt x="965" y="183"/>
                  </a:lnTo>
                  <a:lnTo>
                    <a:pt x="958" y="183"/>
                  </a:lnTo>
                  <a:lnTo>
                    <a:pt x="958" y="176"/>
                  </a:lnTo>
                  <a:lnTo>
                    <a:pt x="965" y="176"/>
                  </a:lnTo>
                  <a:lnTo>
                    <a:pt x="971" y="176"/>
                  </a:lnTo>
                  <a:lnTo>
                    <a:pt x="978" y="176"/>
                  </a:lnTo>
                  <a:close/>
                  <a:moveTo>
                    <a:pt x="1043" y="176"/>
                  </a:moveTo>
                  <a:lnTo>
                    <a:pt x="1036" y="183"/>
                  </a:lnTo>
                  <a:lnTo>
                    <a:pt x="1030" y="183"/>
                  </a:lnTo>
                  <a:lnTo>
                    <a:pt x="1023" y="183"/>
                  </a:lnTo>
                  <a:lnTo>
                    <a:pt x="1030" y="183"/>
                  </a:lnTo>
                  <a:lnTo>
                    <a:pt x="1036" y="183"/>
                  </a:lnTo>
                  <a:lnTo>
                    <a:pt x="1036" y="189"/>
                  </a:lnTo>
                  <a:lnTo>
                    <a:pt x="1036" y="196"/>
                  </a:lnTo>
                  <a:lnTo>
                    <a:pt x="1030" y="196"/>
                  </a:lnTo>
                  <a:lnTo>
                    <a:pt x="1023" y="196"/>
                  </a:lnTo>
                  <a:lnTo>
                    <a:pt x="1017" y="196"/>
                  </a:lnTo>
                  <a:lnTo>
                    <a:pt x="1010" y="196"/>
                  </a:lnTo>
                  <a:lnTo>
                    <a:pt x="1004" y="196"/>
                  </a:lnTo>
                  <a:lnTo>
                    <a:pt x="997" y="196"/>
                  </a:lnTo>
                  <a:lnTo>
                    <a:pt x="991" y="196"/>
                  </a:lnTo>
                  <a:lnTo>
                    <a:pt x="991" y="189"/>
                  </a:lnTo>
                  <a:lnTo>
                    <a:pt x="991" y="183"/>
                  </a:lnTo>
                  <a:lnTo>
                    <a:pt x="984" y="183"/>
                  </a:lnTo>
                  <a:lnTo>
                    <a:pt x="991" y="183"/>
                  </a:lnTo>
                  <a:lnTo>
                    <a:pt x="997" y="183"/>
                  </a:lnTo>
                  <a:lnTo>
                    <a:pt x="997" y="176"/>
                  </a:lnTo>
                  <a:lnTo>
                    <a:pt x="1004" y="176"/>
                  </a:lnTo>
                  <a:lnTo>
                    <a:pt x="1010" y="176"/>
                  </a:lnTo>
                  <a:lnTo>
                    <a:pt x="1017" y="176"/>
                  </a:lnTo>
                  <a:lnTo>
                    <a:pt x="1023" y="176"/>
                  </a:lnTo>
                  <a:lnTo>
                    <a:pt x="1030" y="176"/>
                  </a:lnTo>
                  <a:lnTo>
                    <a:pt x="1036" y="176"/>
                  </a:lnTo>
                  <a:lnTo>
                    <a:pt x="1043" y="176"/>
                  </a:lnTo>
                  <a:close/>
                  <a:moveTo>
                    <a:pt x="2418" y="176"/>
                  </a:moveTo>
                  <a:lnTo>
                    <a:pt x="2418" y="169"/>
                  </a:lnTo>
                  <a:lnTo>
                    <a:pt x="2425" y="169"/>
                  </a:lnTo>
                  <a:lnTo>
                    <a:pt x="2418" y="169"/>
                  </a:lnTo>
                  <a:lnTo>
                    <a:pt x="2418" y="176"/>
                  </a:lnTo>
                  <a:close/>
                  <a:moveTo>
                    <a:pt x="2399" y="169"/>
                  </a:moveTo>
                  <a:lnTo>
                    <a:pt x="2392" y="169"/>
                  </a:lnTo>
                  <a:lnTo>
                    <a:pt x="2399" y="169"/>
                  </a:lnTo>
                  <a:close/>
                  <a:moveTo>
                    <a:pt x="1167" y="176"/>
                  </a:moveTo>
                  <a:lnTo>
                    <a:pt x="1160" y="176"/>
                  </a:lnTo>
                  <a:lnTo>
                    <a:pt x="1160" y="169"/>
                  </a:lnTo>
                  <a:lnTo>
                    <a:pt x="1167" y="169"/>
                  </a:lnTo>
                  <a:lnTo>
                    <a:pt x="1167" y="176"/>
                  </a:lnTo>
                  <a:close/>
                  <a:moveTo>
                    <a:pt x="1141" y="176"/>
                  </a:moveTo>
                  <a:lnTo>
                    <a:pt x="1141" y="169"/>
                  </a:lnTo>
                  <a:lnTo>
                    <a:pt x="1147" y="169"/>
                  </a:lnTo>
                  <a:lnTo>
                    <a:pt x="1141" y="176"/>
                  </a:lnTo>
                  <a:close/>
                  <a:moveTo>
                    <a:pt x="1278" y="169"/>
                  </a:moveTo>
                  <a:lnTo>
                    <a:pt x="1271" y="169"/>
                  </a:lnTo>
                  <a:lnTo>
                    <a:pt x="1278" y="169"/>
                  </a:lnTo>
                  <a:close/>
                  <a:moveTo>
                    <a:pt x="2418" y="169"/>
                  </a:moveTo>
                  <a:lnTo>
                    <a:pt x="2412" y="169"/>
                  </a:lnTo>
                  <a:lnTo>
                    <a:pt x="2418" y="169"/>
                  </a:lnTo>
                  <a:close/>
                  <a:moveTo>
                    <a:pt x="2412" y="169"/>
                  </a:moveTo>
                  <a:lnTo>
                    <a:pt x="2405" y="169"/>
                  </a:lnTo>
                  <a:lnTo>
                    <a:pt x="2412" y="163"/>
                  </a:lnTo>
                  <a:lnTo>
                    <a:pt x="2412" y="169"/>
                  </a:lnTo>
                  <a:close/>
                  <a:moveTo>
                    <a:pt x="2412" y="169"/>
                  </a:moveTo>
                  <a:lnTo>
                    <a:pt x="2412" y="163"/>
                  </a:lnTo>
                  <a:lnTo>
                    <a:pt x="2418" y="163"/>
                  </a:lnTo>
                  <a:lnTo>
                    <a:pt x="2418" y="169"/>
                  </a:lnTo>
                  <a:lnTo>
                    <a:pt x="2412" y="169"/>
                  </a:lnTo>
                  <a:close/>
                  <a:moveTo>
                    <a:pt x="1369" y="169"/>
                  </a:moveTo>
                  <a:lnTo>
                    <a:pt x="1362" y="169"/>
                  </a:lnTo>
                  <a:lnTo>
                    <a:pt x="1369" y="163"/>
                  </a:lnTo>
                  <a:lnTo>
                    <a:pt x="1369" y="169"/>
                  </a:lnTo>
                  <a:close/>
                  <a:moveTo>
                    <a:pt x="2425" y="163"/>
                  </a:moveTo>
                  <a:lnTo>
                    <a:pt x="2425" y="156"/>
                  </a:lnTo>
                  <a:lnTo>
                    <a:pt x="2431" y="156"/>
                  </a:lnTo>
                  <a:lnTo>
                    <a:pt x="2425" y="163"/>
                  </a:lnTo>
                  <a:close/>
                  <a:moveTo>
                    <a:pt x="1043" y="163"/>
                  </a:moveTo>
                  <a:lnTo>
                    <a:pt x="1049" y="163"/>
                  </a:lnTo>
                  <a:lnTo>
                    <a:pt x="1049" y="169"/>
                  </a:lnTo>
                  <a:lnTo>
                    <a:pt x="1043" y="169"/>
                  </a:lnTo>
                  <a:lnTo>
                    <a:pt x="1036" y="169"/>
                  </a:lnTo>
                  <a:lnTo>
                    <a:pt x="1030" y="169"/>
                  </a:lnTo>
                  <a:lnTo>
                    <a:pt x="1023" y="169"/>
                  </a:lnTo>
                  <a:lnTo>
                    <a:pt x="1023" y="163"/>
                  </a:lnTo>
                  <a:lnTo>
                    <a:pt x="1017" y="163"/>
                  </a:lnTo>
                  <a:lnTo>
                    <a:pt x="1017" y="169"/>
                  </a:lnTo>
                  <a:lnTo>
                    <a:pt x="1010" y="169"/>
                  </a:lnTo>
                  <a:lnTo>
                    <a:pt x="1004" y="169"/>
                  </a:lnTo>
                  <a:lnTo>
                    <a:pt x="997" y="169"/>
                  </a:lnTo>
                  <a:lnTo>
                    <a:pt x="991" y="169"/>
                  </a:lnTo>
                  <a:lnTo>
                    <a:pt x="984" y="169"/>
                  </a:lnTo>
                  <a:lnTo>
                    <a:pt x="991" y="163"/>
                  </a:lnTo>
                  <a:lnTo>
                    <a:pt x="997" y="163"/>
                  </a:lnTo>
                  <a:lnTo>
                    <a:pt x="1004" y="163"/>
                  </a:lnTo>
                  <a:lnTo>
                    <a:pt x="1010" y="163"/>
                  </a:lnTo>
                  <a:lnTo>
                    <a:pt x="1010" y="156"/>
                  </a:lnTo>
                  <a:lnTo>
                    <a:pt x="1017" y="156"/>
                  </a:lnTo>
                  <a:lnTo>
                    <a:pt x="1023" y="156"/>
                  </a:lnTo>
                  <a:lnTo>
                    <a:pt x="1030" y="156"/>
                  </a:lnTo>
                  <a:lnTo>
                    <a:pt x="1036" y="156"/>
                  </a:lnTo>
                  <a:lnTo>
                    <a:pt x="1043" y="156"/>
                  </a:lnTo>
                  <a:lnTo>
                    <a:pt x="1043" y="163"/>
                  </a:lnTo>
                  <a:close/>
                  <a:moveTo>
                    <a:pt x="1577" y="156"/>
                  </a:moveTo>
                  <a:lnTo>
                    <a:pt x="1571" y="156"/>
                  </a:lnTo>
                  <a:lnTo>
                    <a:pt x="1577" y="156"/>
                  </a:lnTo>
                  <a:lnTo>
                    <a:pt x="1584" y="156"/>
                  </a:lnTo>
                  <a:lnTo>
                    <a:pt x="1577" y="156"/>
                  </a:lnTo>
                  <a:close/>
                  <a:moveTo>
                    <a:pt x="1238" y="156"/>
                  </a:moveTo>
                  <a:lnTo>
                    <a:pt x="1245" y="156"/>
                  </a:lnTo>
                  <a:lnTo>
                    <a:pt x="1245" y="163"/>
                  </a:lnTo>
                  <a:lnTo>
                    <a:pt x="1251" y="163"/>
                  </a:lnTo>
                  <a:lnTo>
                    <a:pt x="1258" y="163"/>
                  </a:lnTo>
                  <a:lnTo>
                    <a:pt x="1265" y="163"/>
                  </a:lnTo>
                  <a:lnTo>
                    <a:pt x="1265" y="169"/>
                  </a:lnTo>
                  <a:lnTo>
                    <a:pt x="1258" y="169"/>
                  </a:lnTo>
                  <a:lnTo>
                    <a:pt x="1265" y="169"/>
                  </a:lnTo>
                  <a:lnTo>
                    <a:pt x="1265" y="176"/>
                  </a:lnTo>
                  <a:lnTo>
                    <a:pt x="1258" y="176"/>
                  </a:lnTo>
                  <a:lnTo>
                    <a:pt x="1258" y="183"/>
                  </a:lnTo>
                  <a:lnTo>
                    <a:pt x="1251" y="183"/>
                  </a:lnTo>
                  <a:lnTo>
                    <a:pt x="1245" y="183"/>
                  </a:lnTo>
                  <a:lnTo>
                    <a:pt x="1238" y="183"/>
                  </a:lnTo>
                  <a:lnTo>
                    <a:pt x="1245" y="183"/>
                  </a:lnTo>
                  <a:lnTo>
                    <a:pt x="1238" y="183"/>
                  </a:lnTo>
                  <a:lnTo>
                    <a:pt x="1232" y="183"/>
                  </a:lnTo>
                  <a:lnTo>
                    <a:pt x="1232" y="176"/>
                  </a:lnTo>
                  <a:lnTo>
                    <a:pt x="1225" y="176"/>
                  </a:lnTo>
                  <a:lnTo>
                    <a:pt x="1232" y="176"/>
                  </a:lnTo>
                  <a:lnTo>
                    <a:pt x="1238" y="176"/>
                  </a:lnTo>
                  <a:lnTo>
                    <a:pt x="1232" y="176"/>
                  </a:lnTo>
                  <a:lnTo>
                    <a:pt x="1232" y="169"/>
                  </a:lnTo>
                  <a:lnTo>
                    <a:pt x="1225" y="169"/>
                  </a:lnTo>
                  <a:lnTo>
                    <a:pt x="1219" y="169"/>
                  </a:lnTo>
                  <a:lnTo>
                    <a:pt x="1225" y="169"/>
                  </a:lnTo>
                  <a:lnTo>
                    <a:pt x="1219" y="169"/>
                  </a:lnTo>
                  <a:lnTo>
                    <a:pt x="1219" y="163"/>
                  </a:lnTo>
                  <a:lnTo>
                    <a:pt x="1212" y="163"/>
                  </a:lnTo>
                  <a:lnTo>
                    <a:pt x="1219" y="163"/>
                  </a:lnTo>
                  <a:lnTo>
                    <a:pt x="1219" y="156"/>
                  </a:lnTo>
                  <a:lnTo>
                    <a:pt x="1212" y="156"/>
                  </a:lnTo>
                  <a:lnTo>
                    <a:pt x="1219" y="150"/>
                  </a:lnTo>
                  <a:lnTo>
                    <a:pt x="1225" y="150"/>
                  </a:lnTo>
                  <a:lnTo>
                    <a:pt x="1225" y="156"/>
                  </a:lnTo>
                  <a:lnTo>
                    <a:pt x="1232" y="156"/>
                  </a:lnTo>
                  <a:lnTo>
                    <a:pt x="1238" y="156"/>
                  </a:lnTo>
                  <a:close/>
                  <a:moveTo>
                    <a:pt x="2431" y="156"/>
                  </a:moveTo>
                  <a:lnTo>
                    <a:pt x="2431" y="150"/>
                  </a:lnTo>
                  <a:lnTo>
                    <a:pt x="2431" y="156"/>
                  </a:lnTo>
                  <a:close/>
                  <a:moveTo>
                    <a:pt x="2412" y="150"/>
                  </a:moveTo>
                  <a:lnTo>
                    <a:pt x="2418" y="150"/>
                  </a:lnTo>
                  <a:lnTo>
                    <a:pt x="2412" y="150"/>
                  </a:lnTo>
                  <a:lnTo>
                    <a:pt x="2412" y="156"/>
                  </a:lnTo>
                  <a:lnTo>
                    <a:pt x="2418" y="156"/>
                  </a:lnTo>
                  <a:lnTo>
                    <a:pt x="2412" y="156"/>
                  </a:lnTo>
                  <a:lnTo>
                    <a:pt x="2405" y="156"/>
                  </a:lnTo>
                  <a:lnTo>
                    <a:pt x="2405" y="150"/>
                  </a:lnTo>
                  <a:lnTo>
                    <a:pt x="2412" y="150"/>
                  </a:lnTo>
                  <a:lnTo>
                    <a:pt x="2418" y="150"/>
                  </a:lnTo>
                  <a:lnTo>
                    <a:pt x="2412" y="150"/>
                  </a:lnTo>
                  <a:close/>
                  <a:moveTo>
                    <a:pt x="1395" y="150"/>
                  </a:moveTo>
                  <a:lnTo>
                    <a:pt x="1401" y="143"/>
                  </a:lnTo>
                  <a:lnTo>
                    <a:pt x="1408" y="143"/>
                  </a:lnTo>
                  <a:lnTo>
                    <a:pt x="1414" y="143"/>
                  </a:lnTo>
                  <a:lnTo>
                    <a:pt x="1414" y="150"/>
                  </a:lnTo>
                  <a:lnTo>
                    <a:pt x="1408" y="150"/>
                  </a:lnTo>
                  <a:lnTo>
                    <a:pt x="1401" y="150"/>
                  </a:lnTo>
                  <a:lnTo>
                    <a:pt x="1395" y="150"/>
                  </a:lnTo>
                  <a:close/>
                  <a:moveTo>
                    <a:pt x="2431" y="150"/>
                  </a:moveTo>
                  <a:lnTo>
                    <a:pt x="2431" y="143"/>
                  </a:lnTo>
                  <a:lnTo>
                    <a:pt x="2438" y="143"/>
                  </a:lnTo>
                  <a:lnTo>
                    <a:pt x="2438" y="137"/>
                  </a:lnTo>
                  <a:lnTo>
                    <a:pt x="2438" y="143"/>
                  </a:lnTo>
                  <a:lnTo>
                    <a:pt x="2444" y="143"/>
                  </a:lnTo>
                  <a:lnTo>
                    <a:pt x="2438" y="143"/>
                  </a:lnTo>
                  <a:lnTo>
                    <a:pt x="2438" y="150"/>
                  </a:lnTo>
                  <a:lnTo>
                    <a:pt x="2431" y="150"/>
                  </a:lnTo>
                  <a:close/>
                  <a:moveTo>
                    <a:pt x="2412" y="143"/>
                  </a:moveTo>
                  <a:lnTo>
                    <a:pt x="2412" y="137"/>
                  </a:lnTo>
                  <a:lnTo>
                    <a:pt x="2412" y="143"/>
                  </a:lnTo>
                  <a:close/>
                  <a:moveTo>
                    <a:pt x="1134" y="137"/>
                  </a:moveTo>
                  <a:lnTo>
                    <a:pt x="1141" y="137"/>
                  </a:lnTo>
                  <a:lnTo>
                    <a:pt x="1147" y="143"/>
                  </a:lnTo>
                  <a:lnTo>
                    <a:pt x="1147" y="150"/>
                  </a:lnTo>
                  <a:lnTo>
                    <a:pt x="1154" y="150"/>
                  </a:lnTo>
                  <a:lnTo>
                    <a:pt x="1154" y="143"/>
                  </a:lnTo>
                  <a:lnTo>
                    <a:pt x="1160" y="143"/>
                  </a:lnTo>
                  <a:lnTo>
                    <a:pt x="1167" y="143"/>
                  </a:lnTo>
                  <a:lnTo>
                    <a:pt x="1167" y="150"/>
                  </a:lnTo>
                  <a:lnTo>
                    <a:pt x="1173" y="150"/>
                  </a:lnTo>
                  <a:lnTo>
                    <a:pt x="1173" y="156"/>
                  </a:lnTo>
                  <a:lnTo>
                    <a:pt x="1180" y="156"/>
                  </a:lnTo>
                  <a:lnTo>
                    <a:pt x="1180" y="150"/>
                  </a:lnTo>
                  <a:lnTo>
                    <a:pt x="1186" y="150"/>
                  </a:lnTo>
                  <a:lnTo>
                    <a:pt x="1186" y="156"/>
                  </a:lnTo>
                  <a:lnTo>
                    <a:pt x="1193" y="156"/>
                  </a:lnTo>
                  <a:lnTo>
                    <a:pt x="1186" y="156"/>
                  </a:lnTo>
                  <a:lnTo>
                    <a:pt x="1193" y="156"/>
                  </a:lnTo>
                  <a:lnTo>
                    <a:pt x="1193" y="163"/>
                  </a:lnTo>
                  <a:lnTo>
                    <a:pt x="1193" y="169"/>
                  </a:lnTo>
                  <a:lnTo>
                    <a:pt x="1199" y="169"/>
                  </a:lnTo>
                  <a:lnTo>
                    <a:pt x="1199" y="176"/>
                  </a:lnTo>
                  <a:lnTo>
                    <a:pt x="1206" y="176"/>
                  </a:lnTo>
                  <a:lnTo>
                    <a:pt x="1199" y="176"/>
                  </a:lnTo>
                  <a:lnTo>
                    <a:pt x="1206" y="183"/>
                  </a:lnTo>
                  <a:lnTo>
                    <a:pt x="1199" y="183"/>
                  </a:lnTo>
                  <a:lnTo>
                    <a:pt x="1193" y="183"/>
                  </a:lnTo>
                  <a:lnTo>
                    <a:pt x="1186" y="183"/>
                  </a:lnTo>
                  <a:lnTo>
                    <a:pt x="1180" y="183"/>
                  </a:lnTo>
                  <a:lnTo>
                    <a:pt x="1180" y="176"/>
                  </a:lnTo>
                  <a:lnTo>
                    <a:pt x="1173" y="176"/>
                  </a:lnTo>
                  <a:lnTo>
                    <a:pt x="1173" y="169"/>
                  </a:lnTo>
                  <a:lnTo>
                    <a:pt x="1167" y="169"/>
                  </a:lnTo>
                  <a:lnTo>
                    <a:pt x="1160" y="169"/>
                  </a:lnTo>
                  <a:lnTo>
                    <a:pt x="1154" y="169"/>
                  </a:lnTo>
                  <a:lnTo>
                    <a:pt x="1147" y="169"/>
                  </a:lnTo>
                  <a:lnTo>
                    <a:pt x="1147" y="163"/>
                  </a:lnTo>
                  <a:lnTo>
                    <a:pt x="1147" y="169"/>
                  </a:lnTo>
                  <a:lnTo>
                    <a:pt x="1141" y="169"/>
                  </a:lnTo>
                  <a:lnTo>
                    <a:pt x="1141" y="163"/>
                  </a:lnTo>
                  <a:lnTo>
                    <a:pt x="1141" y="169"/>
                  </a:lnTo>
                  <a:lnTo>
                    <a:pt x="1134" y="169"/>
                  </a:lnTo>
                  <a:lnTo>
                    <a:pt x="1128" y="169"/>
                  </a:lnTo>
                  <a:lnTo>
                    <a:pt x="1121" y="169"/>
                  </a:lnTo>
                  <a:lnTo>
                    <a:pt x="1115" y="169"/>
                  </a:lnTo>
                  <a:lnTo>
                    <a:pt x="1115" y="163"/>
                  </a:lnTo>
                  <a:lnTo>
                    <a:pt x="1121" y="163"/>
                  </a:lnTo>
                  <a:lnTo>
                    <a:pt x="1128" y="163"/>
                  </a:lnTo>
                  <a:lnTo>
                    <a:pt x="1134" y="163"/>
                  </a:lnTo>
                  <a:lnTo>
                    <a:pt x="1141" y="156"/>
                  </a:lnTo>
                  <a:lnTo>
                    <a:pt x="1134" y="156"/>
                  </a:lnTo>
                  <a:lnTo>
                    <a:pt x="1128" y="156"/>
                  </a:lnTo>
                  <a:lnTo>
                    <a:pt x="1134" y="156"/>
                  </a:lnTo>
                  <a:lnTo>
                    <a:pt x="1141" y="156"/>
                  </a:lnTo>
                  <a:lnTo>
                    <a:pt x="1134" y="156"/>
                  </a:lnTo>
                  <a:lnTo>
                    <a:pt x="1134" y="150"/>
                  </a:lnTo>
                  <a:lnTo>
                    <a:pt x="1128" y="150"/>
                  </a:lnTo>
                  <a:lnTo>
                    <a:pt x="1128" y="156"/>
                  </a:lnTo>
                  <a:lnTo>
                    <a:pt x="1128" y="150"/>
                  </a:lnTo>
                  <a:lnTo>
                    <a:pt x="1121" y="150"/>
                  </a:lnTo>
                  <a:lnTo>
                    <a:pt x="1115" y="150"/>
                  </a:lnTo>
                  <a:lnTo>
                    <a:pt x="1115" y="143"/>
                  </a:lnTo>
                  <a:lnTo>
                    <a:pt x="1108" y="143"/>
                  </a:lnTo>
                  <a:lnTo>
                    <a:pt x="1102" y="143"/>
                  </a:lnTo>
                  <a:lnTo>
                    <a:pt x="1108" y="137"/>
                  </a:lnTo>
                  <a:lnTo>
                    <a:pt x="1115" y="137"/>
                  </a:lnTo>
                  <a:lnTo>
                    <a:pt x="1121" y="137"/>
                  </a:lnTo>
                  <a:lnTo>
                    <a:pt x="1128" y="137"/>
                  </a:lnTo>
                  <a:lnTo>
                    <a:pt x="1134" y="137"/>
                  </a:lnTo>
                  <a:close/>
                  <a:moveTo>
                    <a:pt x="1199" y="111"/>
                  </a:moveTo>
                  <a:lnTo>
                    <a:pt x="1206" y="111"/>
                  </a:lnTo>
                  <a:lnTo>
                    <a:pt x="1206" y="117"/>
                  </a:lnTo>
                  <a:lnTo>
                    <a:pt x="1212" y="124"/>
                  </a:lnTo>
                  <a:lnTo>
                    <a:pt x="1206" y="124"/>
                  </a:lnTo>
                  <a:lnTo>
                    <a:pt x="1199" y="124"/>
                  </a:lnTo>
                  <a:lnTo>
                    <a:pt x="1199" y="117"/>
                  </a:lnTo>
                  <a:lnTo>
                    <a:pt x="1193" y="117"/>
                  </a:lnTo>
                  <a:lnTo>
                    <a:pt x="1186" y="117"/>
                  </a:lnTo>
                  <a:lnTo>
                    <a:pt x="1186" y="111"/>
                  </a:lnTo>
                  <a:lnTo>
                    <a:pt x="1193" y="111"/>
                  </a:lnTo>
                  <a:lnTo>
                    <a:pt x="1199" y="111"/>
                  </a:lnTo>
                  <a:close/>
                  <a:moveTo>
                    <a:pt x="2405" y="111"/>
                  </a:moveTo>
                  <a:lnTo>
                    <a:pt x="2412" y="111"/>
                  </a:lnTo>
                  <a:lnTo>
                    <a:pt x="2418" y="111"/>
                  </a:lnTo>
                  <a:lnTo>
                    <a:pt x="2412" y="111"/>
                  </a:lnTo>
                  <a:lnTo>
                    <a:pt x="2405" y="111"/>
                  </a:lnTo>
                  <a:close/>
                  <a:moveTo>
                    <a:pt x="1695" y="98"/>
                  </a:moveTo>
                  <a:lnTo>
                    <a:pt x="1695" y="91"/>
                  </a:lnTo>
                  <a:lnTo>
                    <a:pt x="1695" y="98"/>
                  </a:lnTo>
                  <a:close/>
                  <a:moveTo>
                    <a:pt x="1265" y="98"/>
                  </a:moveTo>
                  <a:lnTo>
                    <a:pt x="1258" y="98"/>
                  </a:lnTo>
                  <a:lnTo>
                    <a:pt x="1251" y="98"/>
                  </a:lnTo>
                  <a:lnTo>
                    <a:pt x="1245" y="98"/>
                  </a:lnTo>
                  <a:lnTo>
                    <a:pt x="1251" y="91"/>
                  </a:lnTo>
                  <a:lnTo>
                    <a:pt x="1258" y="91"/>
                  </a:lnTo>
                  <a:lnTo>
                    <a:pt x="1265" y="91"/>
                  </a:lnTo>
                  <a:lnTo>
                    <a:pt x="1265" y="98"/>
                  </a:lnTo>
                  <a:close/>
                  <a:moveTo>
                    <a:pt x="1297" y="72"/>
                  </a:moveTo>
                  <a:lnTo>
                    <a:pt x="1304" y="78"/>
                  </a:lnTo>
                  <a:lnTo>
                    <a:pt x="1310" y="78"/>
                  </a:lnTo>
                  <a:lnTo>
                    <a:pt x="1317" y="85"/>
                  </a:lnTo>
                  <a:lnTo>
                    <a:pt x="1310" y="85"/>
                  </a:lnTo>
                  <a:lnTo>
                    <a:pt x="1317" y="85"/>
                  </a:lnTo>
                  <a:lnTo>
                    <a:pt x="1323" y="91"/>
                  </a:lnTo>
                  <a:lnTo>
                    <a:pt x="1330" y="91"/>
                  </a:lnTo>
                  <a:lnTo>
                    <a:pt x="1330" y="98"/>
                  </a:lnTo>
                  <a:lnTo>
                    <a:pt x="1336" y="98"/>
                  </a:lnTo>
                  <a:lnTo>
                    <a:pt x="1343" y="98"/>
                  </a:lnTo>
                  <a:lnTo>
                    <a:pt x="1343" y="104"/>
                  </a:lnTo>
                  <a:lnTo>
                    <a:pt x="1343" y="98"/>
                  </a:lnTo>
                  <a:lnTo>
                    <a:pt x="1349" y="98"/>
                  </a:lnTo>
                  <a:lnTo>
                    <a:pt x="1356" y="104"/>
                  </a:lnTo>
                  <a:lnTo>
                    <a:pt x="1349" y="104"/>
                  </a:lnTo>
                  <a:lnTo>
                    <a:pt x="1356" y="104"/>
                  </a:lnTo>
                  <a:lnTo>
                    <a:pt x="1349" y="104"/>
                  </a:lnTo>
                  <a:lnTo>
                    <a:pt x="1356" y="111"/>
                  </a:lnTo>
                  <a:lnTo>
                    <a:pt x="1362" y="111"/>
                  </a:lnTo>
                  <a:lnTo>
                    <a:pt x="1369" y="111"/>
                  </a:lnTo>
                  <a:lnTo>
                    <a:pt x="1362" y="111"/>
                  </a:lnTo>
                  <a:lnTo>
                    <a:pt x="1362" y="104"/>
                  </a:lnTo>
                  <a:lnTo>
                    <a:pt x="1369" y="104"/>
                  </a:lnTo>
                  <a:lnTo>
                    <a:pt x="1375" y="104"/>
                  </a:lnTo>
                  <a:lnTo>
                    <a:pt x="1375" y="111"/>
                  </a:lnTo>
                  <a:lnTo>
                    <a:pt x="1369" y="111"/>
                  </a:lnTo>
                  <a:lnTo>
                    <a:pt x="1375" y="111"/>
                  </a:lnTo>
                  <a:lnTo>
                    <a:pt x="1375" y="117"/>
                  </a:lnTo>
                  <a:lnTo>
                    <a:pt x="1375" y="111"/>
                  </a:lnTo>
                  <a:lnTo>
                    <a:pt x="1382" y="111"/>
                  </a:lnTo>
                  <a:lnTo>
                    <a:pt x="1382" y="117"/>
                  </a:lnTo>
                  <a:lnTo>
                    <a:pt x="1388" y="117"/>
                  </a:lnTo>
                  <a:lnTo>
                    <a:pt x="1382" y="117"/>
                  </a:lnTo>
                  <a:lnTo>
                    <a:pt x="1382" y="124"/>
                  </a:lnTo>
                  <a:lnTo>
                    <a:pt x="1382" y="117"/>
                  </a:lnTo>
                  <a:lnTo>
                    <a:pt x="1388" y="117"/>
                  </a:lnTo>
                  <a:lnTo>
                    <a:pt x="1388" y="124"/>
                  </a:lnTo>
                  <a:lnTo>
                    <a:pt x="1382" y="124"/>
                  </a:lnTo>
                  <a:lnTo>
                    <a:pt x="1382" y="130"/>
                  </a:lnTo>
                  <a:lnTo>
                    <a:pt x="1388" y="130"/>
                  </a:lnTo>
                  <a:lnTo>
                    <a:pt x="1388" y="124"/>
                  </a:lnTo>
                  <a:lnTo>
                    <a:pt x="1395" y="124"/>
                  </a:lnTo>
                  <a:lnTo>
                    <a:pt x="1395" y="130"/>
                  </a:lnTo>
                  <a:lnTo>
                    <a:pt x="1401" y="130"/>
                  </a:lnTo>
                  <a:lnTo>
                    <a:pt x="1408" y="130"/>
                  </a:lnTo>
                  <a:lnTo>
                    <a:pt x="1414" y="130"/>
                  </a:lnTo>
                  <a:lnTo>
                    <a:pt x="1414" y="137"/>
                  </a:lnTo>
                  <a:lnTo>
                    <a:pt x="1421" y="137"/>
                  </a:lnTo>
                  <a:lnTo>
                    <a:pt x="1414" y="137"/>
                  </a:lnTo>
                  <a:lnTo>
                    <a:pt x="1414" y="143"/>
                  </a:lnTo>
                  <a:lnTo>
                    <a:pt x="1408" y="143"/>
                  </a:lnTo>
                  <a:lnTo>
                    <a:pt x="1401" y="143"/>
                  </a:lnTo>
                  <a:lnTo>
                    <a:pt x="1395" y="143"/>
                  </a:lnTo>
                  <a:lnTo>
                    <a:pt x="1395" y="150"/>
                  </a:lnTo>
                  <a:lnTo>
                    <a:pt x="1388" y="150"/>
                  </a:lnTo>
                  <a:lnTo>
                    <a:pt x="1388" y="143"/>
                  </a:lnTo>
                  <a:lnTo>
                    <a:pt x="1388" y="150"/>
                  </a:lnTo>
                  <a:lnTo>
                    <a:pt x="1382" y="150"/>
                  </a:lnTo>
                  <a:lnTo>
                    <a:pt x="1382" y="156"/>
                  </a:lnTo>
                  <a:lnTo>
                    <a:pt x="1375" y="156"/>
                  </a:lnTo>
                  <a:lnTo>
                    <a:pt x="1369" y="156"/>
                  </a:lnTo>
                  <a:lnTo>
                    <a:pt x="1369" y="150"/>
                  </a:lnTo>
                  <a:lnTo>
                    <a:pt x="1375" y="150"/>
                  </a:lnTo>
                  <a:lnTo>
                    <a:pt x="1375" y="143"/>
                  </a:lnTo>
                  <a:lnTo>
                    <a:pt x="1369" y="150"/>
                  </a:lnTo>
                  <a:lnTo>
                    <a:pt x="1369" y="143"/>
                  </a:lnTo>
                  <a:lnTo>
                    <a:pt x="1369" y="150"/>
                  </a:lnTo>
                  <a:lnTo>
                    <a:pt x="1369" y="156"/>
                  </a:lnTo>
                  <a:lnTo>
                    <a:pt x="1375" y="156"/>
                  </a:lnTo>
                  <a:lnTo>
                    <a:pt x="1375" y="163"/>
                  </a:lnTo>
                  <a:lnTo>
                    <a:pt x="1369" y="163"/>
                  </a:lnTo>
                  <a:lnTo>
                    <a:pt x="1362" y="163"/>
                  </a:lnTo>
                  <a:lnTo>
                    <a:pt x="1362" y="156"/>
                  </a:lnTo>
                  <a:lnTo>
                    <a:pt x="1356" y="156"/>
                  </a:lnTo>
                  <a:lnTo>
                    <a:pt x="1362" y="163"/>
                  </a:lnTo>
                  <a:lnTo>
                    <a:pt x="1362" y="169"/>
                  </a:lnTo>
                  <a:lnTo>
                    <a:pt x="1356" y="169"/>
                  </a:lnTo>
                  <a:lnTo>
                    <a:pt x="1356" y="176"/>
                  </a:lnTo>
                  <a:lnTo>
                    <a:pt x="1356" y="169"/>
                  </a:lnTo>
                  <a:lnTo>
                    <a:pt x="1349" y="169"/>
                  </a:lnTo>
                  <a:lnTo>
                    <a:pt x="1349" y="163"/>
                  </a:lnTo>
                  <a:lnTo>
                    <a:pt x="1343" y="163"/>
                  </a:lnTo>
                  <a:lnTo>
                    <a:pt x="1343" y="156"/>
                  </a:lnTo>
                  <a:lnTo>
                    <a:pt x="1336" y="156"/>
                  </a:lnTo>
                  <a:lnTo>
                    <a:pt x="1336" y="163"/>
                  </a:lnTo>
                  <a:lnTo>
                    <a:pt x="1343" y="163"/>
                  </a:lnTo>
                  <a:lnTo>
                    <a:pt x="1349" y="169"/>
                  </a:lnTo>
                  <a:lnTo>
                    <a:pt x="1349" y="176"/>
                  </a:lnTo>
                  <a:lnTo>
                    <a:pt x="1349" y="169"/>
                  </a:lnTo>
                  <a:lnTo>
                    <a:pt x="1343" y="169"/>
                  </a:lnTo>
                  <a:lnTo>
                    <a:pt x="1336" y="169"/>
                  </a:lnTo>
                  <a:lnTo>
                    <a:pt x="1330" y="169"/>
                  </a:lnTo>
                  <a:lnTo>
                    <a:pt x="1336" y="169"/>
                  </a:lnTo>
                  <a:lnTo>
                    <a:pt x="1336" y="176"/>
                  </a:lnTo>
                  <a:lnTo>
                    <a:pt x="1330" y="176"/>
                  </a:lnTo>
                  <a:lnTo>
                    <a:pt x="1323" y="176"/>
                  </a:lnTo>
                  <a:lnTo>
                    <a:pt x="1323" y="169"/>
                  </a:lnTo>
                  <a:lnTo>
                    <a:pt x="1317" y="169"/>
                  </a:lnTo>
                  <a:lnTo>
                    <a:pt x="1310" y="169"/>
                  </a:lnTo>
                  <a:lnTo>
                    <a:pt x="1304" y="169"/>
                  </a:lnTo>
                  <a:lnTo>
                    <a:pt x="1297" y="163"/>
                  </a:lnTo>
                  <a:lnTo>
                    <a:pt x="1304" y="163"/>
                  </a:lnTo>
                  <a:lnTo>
                    <a:pt x="1310" y="163"/>
                  </a:lnTo>
                  <a:lnTo>
                    <a:pt x="1317" y="163"/>
                  </a:lnTo>
                  <a:lnTo>
                    <a:pt x="1310" y="163"/>
                  </a:lnTo>
                  <a:lnTo>
                    <a:pt x="1304" y="156"/>
                  </a:lnTo>
                  <a:lnTo>
                    <a:pt x="1297" y="156"/>
                  </a:lnTo>
                  <a:lnTo>
                    <a:pt x="1291" y="156"/>
                  </a:lnTo>
                  <a:lnTo>
                    <a:pt x="1284" y="156"/>
                  </a:lnTo>
                  <a:lnTo>
                    <a:pt x="1291" y="156"/>
                  </a:lnTo>
                  <a:lnTo>
                    <a:pt x="1297" y="156"/>
                  </a:lnTo>
                  <a:lnTo>
                    <a:pt x="1291" y="156"/>
                  </a:lnTo>
                  <a:lnTo>
                    <a:pt x="1291" y="150"/>
                  </a:lnTo>
                  <a:lnTo>
                    <a:pt x="1284" y="150"/>
                  </a:lnTo>
                  <a:lnTo>
                    <a:pt x="1278" y="150"/>
                  </a:lnTo>
                  <a:lnTo>
                    <a:pt x="1278" y="143"/>
                  </a:lnTo>
                  <a:lnTo>
                    <a:pt x="1284" y="143"/>
                  </a:lnTo>
                  <a:lnTo>
                    <a:pt x="1291" y="143"/>
                  </a:lnTo>
                  <a:lnTo>
                    <a:pt x="1297" y="143"/>
                  </a:lnTo>
                  <a:lnTo>
                    <a:pt x="1304" y="143"/>
                  </a:lnTo>
                  <a:lnTo>
                    <a:pt x="1310" y="143"/>
                  </a:lnTo>
                  <a:lnTo>
                    <a:pt x="1317" y="143"/>
                  </a:lnTo>
                  <a:lnTo>
                    <a:pt x="1323" y="143"/>
                  </a:lnTo>
                  <a:lnTo>
                    <a:pt x="1330" y="143"/>
                  </a:lnTo>
                  <a:lnTo>
                    <a:pt x="1330" y="137"/>
                  </a:lnTo>
                  <a:lnTo>
                    <a:pt x="1336" y="137"/>
                  </a:lnTo>
                  <a:lnTo>
                    <a:pt x="1330" y="137"/>
                  </a:lnTo>
                  <a:lnTo>
                    <a:pt x="1323" y="137"/>
                  </a:lnTo>
                  <a:lnTo>
                    <a:pt x="1317" y="137"/>
                  </a:lnTo>
                  <a:lnTo>
                    <a:pt x="1310" y="143"/>
                  </a:lnTo>
                  <a:lnTo>
                    <a:pt x="1304" y="143"/>
                  </a:lnTo>
                  <a:lnTo>
                    <a:pt x="1304" y="137"/>
                  </a:lnTo>
                  <a:lnTo>
                    <a:pt x="1297" y="137"/>
                  </a:lnTo>
                  <a:lnTo>
                    <a:pt x="1304" y="137"/>
                  </a:lnTo>
                  <a:lnTo>
                    <a:pt x="1310" y="137"/>
                  </a:lnTo>
                  <a:lnTo>
                    <a:pt x="1317" y="137"/>
                  </a:lnTo>
                  <a:lnTo>
                    <a:pt x="1323" y="137"/>
                  </a:lnTo>
                  <a:lnTo>
                    <a:pt x="1317" y="137"/>
                  </a:lnTo>
                  <a:lnTo>
                    <a:pt x="1310" y="137"/>
                  </a:lnTo>
                  <a:lnTo>
                    <a:pt x="1304" y="137"/>
                  </a:lnTo>
                  <a:lnTo>
                    <a:pt x="1304" y="130"/>
                  </a:lnTo>
                  <a:lnTo>
                    <a:pt x="1297" y="130"/>
                  </a:lnTo>
                  <a:lnTo>
                    <a:pt x="1297" y="137"/>
                  </a:lnTo>
                  <a:lnTo>
                    <a:pt x="1297" y="130"/>
                  </a:lnTo>
                  <a:lnTo>
                    <a:pt x="1291" y="130"/>
                  </a:lnTo>
                  <a:lnTo>
                    <a:pt x="1297" y="137"/>
                  </a:lnTo>
                  <a:lnTo>
                    <a:pt x="1291" y="137"/>
                  </a:lnTo>
                  <a:lnTo>
                    <a:pt x="1291" y="130"/>
                  </a:lnTo>
                  <a:lnTo>
                    <a:pt x="1291" y="137"/>
                  </a:lnTo>
                  <a:lnTo>
                    <a:pt x="1284" y="137"/>
                  </a:lnTo>
                  <a:lnTo>
                    <a:pt x="1278" y="137"/>
                  </a:lnTo>
                  <a:lnTo>
                    <a:pt x="1271" y="137"/>
                  </a:lnTo>
                  <a:lnTo>
                    <a:pt x="1265" y="137"/>
                  </a:lnTo>
                  <a:lnTo>
                    <a:pt x="1258" y="137"/>
                  </a:lnTo>
                  <a:lnTo>
                    <a:pt x="1251" y="137"/>
                  </a:lnTo>
                  <a:lnTo>
                    <a:pt x="1251" y="130"/>
                  </a:lnTo>
                  <a:lnTo>
                    <a:pt x="1258" y="130"/>
                  </a:lnTo>
                  <a:lnTo>
                    <a:pt x="1265" y="130"/>
                  </a:lnTo>
                  <a:lnTo>
                    <a:pt x="1271" y="130"/>
                  </a:lnTo>
                  <a:lnTo>
                    <a:pt x="1271" y="124"/>
                  </a:lnTo>
                  <a:lnTo>
                    <a:pt x="1278" y="124"/>
                  </a:lnTo>
                  <a:lnTo>
                    <a:pt x="1271" y="124"/>
                  </a:lnTo>
                  <a:lnTo>
                    <a:pt x="1265" y="124"/>
                  </a:lnTo>
                  <a:lnTo>
                    <a:pt x="1258" y="124"/>
                  </a:lnTo>
                  <a:lnTo>
                    <a:pt x="1251" y="124"/>
                  </a:lnTo>
                  <a:lnTo>
                    <a:pt x="1245" y="124"/>
                  </a:lnTo>
                  <a:lnTo>
                    <a:pt x="1238" y="117"/>
                  </a:lnTo>
                  <a:lnTo>
                    <a:pt x="1245" y="117"/>
                  </a:lnTo>
                  <a:lnTo>
                    <a:pt x="1238" y="117"/>
                  </a:lnTo>
                  <a:lnTo>
                    <a:pt x="1245" y="117"/>
                  </a:lnTo>
                  <a:lnTo>
                    <a:pt x="1238" y="117"/>
                  </a:lnTo>
                  <a:lnTo>
                    <a:pt x="1238" y="111"/>
                  </a:lnTo>
                  <a:lnTo>
                    <a:pt x="1245" y="111"/>
                  </a:lnTo>
                  <a:lnTo>
                    <a:pt x="1251" y="111"/>
                  </a:lnTo>
                  <a:lnTo>
                    <a:pt x="1251" y="117"/>
                  </a:lnTo>
                  <a:lnTo>
                    <a:pt x="1258" y="117"/>
                  </a:lnTo>
                  <a:lnTo>
                    <a:pt x="1265" y="117"/>
                  </a:lnTo>
                  <a:lnTo>
                    <a:pt x="1271" y="117"/>
                  </a:lnTo>
                  <a:lnTo>
                    <a:pt x="1271" y="111"/>
                  </a:lnTo>
                  <a:lnTo>
                    <a:pt x="1278" y="111"/>
                  </a:lnTo>
                  <a:lnTo>
                    <a:pt x="1271" y="111"/>
                  </a:lnTo>
                  <a:lnTo>
                    <a:pt x="1265" y="111"/>
                  </a:lnTo>
                  <a:lnTo>
                    <a:pt x="1258" y="111"/>
                  </a:lnTo>
                  <a:lnTo>
                    <a:pt x="1251" y="111"/>
                  </a:lnTo>
                  <a:lnTo>
                    <a:pt x="1258" y="111"/>
                  </a:lnTo>
                  <a:lnTo>
                    <a:pt x="1251" y="111"/>
                  </a:lnTo>
                  <a:lnTo>
                    <a:pt x="1245" y="111"/>
                  </a:lnTo>
                  <a:lnTo>
                    <a:pt x="1245" y="104"/>
                  </a:lnTo>
                  <a:lnTo>
                    <a:pt x="1238" y="104"/>
                  </a:lnTo>
                  <a:lnTo>
                    <a:pt x="1245" y="104"/>
                  </a:lnTo>
                  <a:lnTo>
                    <a:pt x="1251" y="104"/>
                  </a:lnTo>
                  <a:lnTo>
                    <a:pt x="1258" y="104"/>
                  </a:lnTo>
                  <a:lnTo>
                    <a:pt x="1251" y="104"/>
                  </a:lnTo>
                  <a:lnTo>
                    <a:pt x="1251" y="98"/>
                  </a:lnTo>
                  <a:lnTo>
                    <a:pt x="1258" y="98"/>
                  </a:lnTo>
                  <a:lnTo>
                    <a:pt x="1265" y="98"/>
                  </a:lnTo>
                  <a:lnTo>
                    <a:pt x="1271" y="98"/>
                  </a:lnTo>
                  <a:lnTo>
                    <a:pt x="1278" y="98"/>
                  </a:lnTo>
                  <a:lnTo>
                    <a:pt x="1284" y="98"/>
                  </a:lnTo>
                  <a:lnTo>
                    <a:pt x="1278" y="98"/>
                  </a:lnTo>
                  <a:lnTo>
                    <a:pt x="1271" y="98"/>
                  </a:lnTo>
                  <a:lnTo>
                    <a:pt x="1271" y="91"/>
                  </a:lnTo>
                  <a:lnTo>
                    <a:pt x="1278" y="91"/>
                  </a:lnTo>
                  <a:lnTo>
                    <a:pt x="1271" y="91"/>
                  </a:lnTo>
                  <a:lnTo>
                    <a:pt x="1265" y="91"/>
                  </a:lnTo>
                  <a:lnTo>
                    <a:pt x="1258" y="91"/>
                  </a:lnTo>
                  <a:lnTo>
                    <a:pt x="1265" y="91"/>
                  </a:lnTo>
                  <a:lnTo>
                    <a:pt x="1265" y="85"/>
                  </a:lnTo>
                  <a:lnTo>
                    <a:pt x="1258" y="85"/>
                  </a:lnTo>
                  <a:lnTo>
                    <a:pt x="1265" y="85"/>
                  </a:lnTo>
                  <a:lnTo>
                    <a:pt x="1271" y="85"/>
                  </a:lnTo>
                  <a:lnTo>
                    <a:pt x="1278" y="85"/>
                  </a:lnTo>
                  <a:lnTo>
                    <a:pt x="1284" y="85"/>
                  </a:lnTo>
                  <a:lnTo>
                    <a:pt x="1278" y="85"/>
                  </a:lnTo>
                  <a:lnTo>
                    <a:pt x="1278" y="78"/>
                  </a:lnTo>
                  <a:lnTo>
                    <a:pt x="1284" y="78"/>
                  </a:lnTo>
                  <a:lnTo>
                    <a:pt x="1284" y="85"/>
                  </a:lnTo>
                  <a:lnTo>
                    <a:pt x="1291" y="85"/>
                  </a:lnTo>
                  <a:lnTo>
                    <a:pt x="1291" y="78"/>
                  </a:lnTo>
                  <a:lnTo>
                    <a:pt x="1284" y="78"/>
                  </a:lnTo>
                  <a:lnTo>
                    <a:pt x="1278" y="78"/>
                  </a:lnTo>
                  <a:lnTo>
                    <a:pt x="1271" y="78"/>
                  </a:lnTo>
                  <a:lnTo>
                    <a:pt x="1278" y="72"/>
                  </a:lnTo>
                  <a:lnTo>
                    <a:pt x="1284" y="72"/>
                  </a:lnTo>
                  <a:lnTo>
                    <a:pt x="1291" y="72"/>
                  </a:lnTo>
                  <a:lnTo>
                    <a:pt x="1284" y="72"/>
                  </a:lnTo>
                  <a:lnTo>
                    <a:pt x="1291" y="72"/>
                  </a:lnTo>
                  <a:lnTo>
                    <a:pt x="1297" y="72"/>
                  </a:lnTo>
                  <a:close/>
                  <a:moveTo>
                    <a:pt x="1695" y="65"/>
                  </a:moveTo>
                  <a:lnTo>
                    <a:pt x="1688" y="65"/>
                  </a:lnTo>
                  <a:lnTo>
                    <a:pt x="1695" y="65"/>
                  </a:lnTo>
                  <a:lnTo>
                    <a:pt x="1701" y="65"/>
                  </a:lnTo>
                  <a:lnTo>
                    <a:pt x="1695" y="65"/>
                  </a:lnTo>
                  <a:close/>
                  <a:moveTo>
                    <a:pt x="1317" y="65"/>
                  </a:moveTo>
                  <a:lnTo>
                    <a:pt x="1310" y="65"/>
                  </a:lnTo>
                  <a:lnTo>
                    <a:pt x="1317" y="65"/>
                  </a:lnTo>
                  <a:close/>
                  <a:moveTo>
                    <a:pt x="2392" y="65"/>
                  </a:moveTo>
                  <a:lnTo>
                    <a:pt x="2399" y="65"/>
                  </a:lnTo>
                  <a:lnTo>
                    <a:pt x="2392" y="65"/>
                  </a:lnTo>
                  <a:lnTo>
                    <a:pt x="2392" y="59"/>
                  </a:lnTo>
                  <a:lnTo>
                    <a:pt x="2392" y="65"/>
                  </a:lnTo>
                  <a:close/>
                  <a:moveTo>
                    <a:pt x="2425" y="65"/>
                  </a:moveTo>
                  <a:lnTo>
                    <a:pt x="2418" y="59"/>
                  </a:lnTo>
                  <a:lnTo>
                    <a:pt x="2425" y="59"/>
                  </a:lnTo>
                  <a:lnTo>
                    <a:pt x="2431" y="65"/>
                  </a:lnTo>
                  <a:lnTo>
                    <a:pt x="2425" y="65"/>
                  </a:lnTo>
                  <a:close/>
                  <a:moveTo>
                    <a:pt x="2405" y="59"/>
                  </a:moveTo>
                  <a:lnTo>
                    <a:pt x="2399" y="59"/>
                  </a:lnTo>
                  <a:lnTo>
                    <a:pt x="2399" y="52"/>
                  </a:lnTo>
                  <a:lnTo>
                    <a:pt x="2392" y="52"/>
                  </a:lnTo>
                  <a:lnTo>
                    <a:pt x="2392" y="46"/>
                  </a:lnTo>
                  <a:lnTo>
                    <a:pt x="2399" y="46"/>
                  </a:lnTo>
                  <a:lnTo>
                    <a:pt x="2399" y="52"/>
                  </a:lnTo>
                  <a:lnTo>
                    <a:pt x="2405" y="52"/>
                  </a:lnTo>
                  <a:lnTo>
                    <a:pt x="2405" y="59"/>
                  </a:lnTo>
                  <a:close/>
                  <a:moveTo>
                    <a:pt x="2418" y="52"/>
                  </a:moveTo>
                  <a:lnTo>
                    <a:pt x="2412" y="46"/>
                  </a:lnTo>
                  <a:lnTo>
                    <a:pt x="2418" y="46"/>
                  </a:lnTo>
                  <a:lnTo>
                    <a:pt x="2418" y="52"/>
                  </a:lnTo>
                  <a:lnTo>
                    <a:pt x="2425" y="52"/>
                  </a:lnTo>
                  <a:lnTo>
                    <a:pt x="2418" y="52"/>
                  </a:lnTo>
                  <a:close/>
                  <a:moveTo>
                    <a:pt x="1923" y="46"/>
                  </a:moveTo>
                  <a:lnTo>
                    <a:pt x="1916" y="46"/>
                  </a:lnTo>
                  <a:lnTo>
                    <a:pt x="1923" y="46"/>
                  </a:lnTo>
                  <a:close/>
                  <a:moveTo>
                    <a:pt x="1923" y="52"/>
                  </a:moveTo>
                  <a:lnTo>
                    <a:pt x="1916" y="52"/>
                  </a:lnTo>
                  <a:lnTo>
                    <a:pt x="1910" y="52"/>
                  </a:lnTo>
                  <a:lnTo>
                    <a:pt x="1903" y="52"/>
                  </a:lnTo>
                  <a:lnTo>
                    <a:pt x="1897" y="46"/>
                  </a:lnTo>
                  <a:lnTo>
                    <a:pt x="1903" y="39"/>
                  </a:lnTo>
                  <a:lnTo>
                    <a:pt x="1910" y="46"/>
                  </a:lnTo>
                  <a:lnTo>
                    <a:pt x="1916" y="46"/>
                  </a:lnTo>
                  <a:lnTo>
                    <a:pt x="1923" y="46"/>
                  </a:lnTo>
                  <a:lnTo>
                    <a:pt x="1929" y="52"/>
                  </a:lnTo>
                  <a:lnTo>
                    <a:pt x="1923" y="52"/>
                  </a:lnTo>
                  <a:close/>
                  <a:moveTo>
                    <a:pt x="1975" y="39"/>
                  </a:moveTo>
                  <a:lnTo>
                    <a:pt x="1969" y="39"/>
                  </a:lnTo>
                  <a:lnTo>
                    <a:pt x="1969" y="32"/>
                  </a:lnTo>
                  <a:lnTo>
                    <a:pt x="1975" y="32"/>
                  </a:lnTo>
                  <a:lnTo>
                    <a:pt x="1975" y="39"/>
                  </a:lnTo>
                  <a:close/>
                  <a:moveTo>
                    <a:pt x="2008" y="32"/>
                  </a:moveTo>
                  <a:lnTo>
                    <a:pt x="2014" y="32"/>
                  </a:lnTo>
                  <a:lnTo>
                    <a:pt x="2021" y="32"/>
                  </a:lnTo>
                  <a:lnTo>
                    <a:pt x="2027" y="39"/>
                  </a:lnTo>
                  <a:lnTo>
                    <a:pt x="2034" y="39"/>
                  </a:lnTo>
                  <a:lnTo>
                    <a:pt x="2027" y="39"/>
                  </a:lnTo>
                  <a:lnTo>
                    <a:pt x="2027" y="46"/>
                  </a:lnTo>
                  <a:lnTo>
                    <a:pt x="2021" y="46"/>
                  </a:lnTo>
                  <a:lnTo>
                    <a:pt x="2027" y="46"/>
                  </a:lnTo>
                  <a:lnTo>
                    <a:pt x="2027" y="52"/>
                  </a:lnTo>
                  <a:lnTo>
                    <a:pt x="2021" y="52"/>
                  </a:lnTo>
                  <a:lnTo>
                    <a:pt x="2021" y="46"/>
                  </a:lnTo>
                  <a:lnTo>
                    <a:pt x="2014" y="46"/>
                  </a:lnTo>
                  <a:lnTo>
                    <a:pt x="2008" y="46"/>
                  </a:lnTo>
                  <a:lnTo>
                    <a:pt x="2001" y="46"/>
                  </a:lnTo>
                  <a:lnTo>
                    <a:pt x="2001" y="39"/>
                  </a:lnTo>
                  <a:lnTo>
                    <a:pt x="1995" y="39"/>
                  </a:lnTo>
                  <a:lnTo>
                    <a:pt x="1988" y="39"/>
                  </a:lnTo>
                  <a:lnTo>
                    <a:pt x="1988" y="32"/>
                  </a:lnTo>
                  <a:lnTo>
                    <a:pt x="1982" y="32"/>
                  </a:lnTo>
                  <a:lnTo>
                    <a:pt x="1988" y="32"/>
                  </a:lnTo>
                  <a:lnTo>
                    <a:pt x="1995" y="32"/>
                  </a:lnTo>
                  <a:lnTo>
                    <a:pt x="2001" y="32"/>
                  </a:lnTo>
                  <a:lnTo>
                    <a:pt x="2008" y="32"/>
                  </a:lnTo>
                  <a:close/>
                  <a:moveTo>
                    <a:pt x="1988" y="26"/>
                  </a:moveTo>
                  <a:lnTo>
                    <a:pt x="1982" y="26"/>
                  </a:lnTo>
                  <a:lnTo>
                    <a:pt x="1975" y="26"/>
                  </a:lnTo>
                  <a:lnTo>
                    <a:pt x="1982" y="26"/>
                  </a:lnTo>
                  <a:lnTo>
                    <a:pt x="1988" y="26"/>
                  </a:lnTo>
                  <a:close/>
                  <a:moveTo>
                    <a:pt x="2001" y="26"/>
                  </a:moveTo>
                  <a:lnTo>
                    <a:pt x="1995" y="26"/>
                  </a:lnTo>
                  <a:lnTo>
                    <a:pt x="1988" y="26"/>
                  </a:lnTo>
                  <a:lnTo>
                    <a:pt x="1988" y="19"/>
                  </a:lnTo>
                  <a:lnTo>
                    <a:pt x="1995" y="19"/>
                  </a:lnTo>
                  <a:lnTo>
                    <a:pt x="1995" y="26"/>
                  </a:lnTo>
                  <a:lnTo>
                    <a:pt x="2001" y="26"/>
                  </a:lnTo>
                  <a:close/>
                  <a:moveTo>
                    <a:pt x="1519" y="26"/>
                  </a:moveTo>
                  <a:lnTo>
                    <a:pt x="1519" y="19"/>
                  </a:lnTo>
                  <a:lnTo>
                    <a:pt x="1519" y="26"/>
                  </a:lnTo>
                  <a:close/>
                  <a:moveTo>
                    <a:pt x="1643" y="19"/>
                  </a:moveTo>
                  <a:lnTo>
                    <a:pt x="1649" y="13"/>
                  </a:lnTo>
                  <a:lnTo>
                    <a:pt x="1649" y="19"/>
                  </a:lnTo>
                  <a:lnTo>
                    <a:pt x="1656" y="19"/>
                  </a:lnTo>
                  <a:lnTo>
                    <a:pt x="1649" y="19"/>
                  </a:lnTo>
                  <a:lnTo>
                    <a:pt x="1656" y="19"/>
                  </a:lnTo>
                  <a:lnTo>
                    <a:pt x="1662" y="19"/>
                  </a:lnTo>
                  <a:lnTo>
                    <a:pt x="1669" y="19"/>
                  </a:lnTo>
                  <a:lnTo>
                    <a:pt x="1675" y="19"/>
                  </a:lnTo>
                  <a:lnTo>
                    <a:pt x="1682" y="19"/>
                  </a:lnTo>
                  <a:lnTo>
                    <a:pt x="1688" y="19"/>
                  </a:lnTo>
                  <a:lnTo>
                    <a:pt x="1695" y="19"/>
                  </a:lnTo>
                  <a:lnTo>
                    <a:pt x="1701" y="19"/>
                  </a:lnTo>
                  <a:lnTo>
                    <a:pt x="1701" y="26"/>
                  </a:lnTo>
                  <a:lnTo>
                    <a:pt x="1695" y="26"/>
                  </a:lnTo>
                  <a:lnTo>
                    <a:pt x="1688" y="26"/>
                  </a:lnTo>
                  <a:lnTo>
                    <a:pt x="1682" y="26"/>
                  </a:lnTo>
                  <a:lnTo>
                    <a:pt x="1675" y="26"/>
                  </a:lnTo>
                  <a:lnTo>
                    <a:pt x="1675" y="32"/>
                  </a:lnTo>
                  <a:lnTo>
                    <a:pt x="1669" y="32"/>
                  </a:lnTo>
                  <a:lnTo>
                    <a:pt x="1662" y="32"/>
                  </a:lnTo>
                  <a:lnTo>
                    <a:pt x="1669" y="32"/>
                  </a:lnTo>
                  <a:lnTo>
                    <a:pt x="1675" y="32"/>
                  </a:lnTo>
                  <a:lnTo>
                    <a:pt x="1682" y="32"/>
                  </a:lnTo>
                  <a:lnTo>
                    <a:pt x="1688" y="32"/>
                  </a:lnTo>
                  <a:lnTo>
                    <a:pt x="1688" y="26"/>
                  </a:lnTo>
                  <a:lnTo>
                    <a:pt x="1695" y="26"/>
                  </a:lnTo>
                  <a:lnTo>
                    <a:pt x="1701" y="26"/>
                  </a:lnTo>
                  <a:lnTo>
                    <a:pt x="1708" y="26"/>
                  </a:lnTo>
                  <a:lnTo>
                    <a:pt x="1714" y="26"/>
                  </a:lnTo>
                  <a:lnTo>
                    <a:pt x="1721" y="26"/>
                  </a:lnTo>
                  <a:lnTo>
                    <a:pt x="1714" y="26"/>
                  </a:lnTo>
                  <a:lnTo>
                    <a:pt x="1721" y="26"/>
                  </a:lnTo>
                  <a:lnTo>
                    <a:pt x="1714" y="26"/>
                  </a:lnTo>
                  <a:lnTo>
                    <a:pt x="1721" y="26"/>
                  </a:lnTo>
                  <a:lnTo>
                    <a:pt x="1727" y="26"/>
                  </a:lnTo>
                  <a:lnTo>
                    <a:pt x="1721" y="26"/>
                  </a:lnTo>
                  <a:lnTo>
                    <a:pt x="1727" y="26"/>
                  </a:lnTo>
                  <a:lnTo>
                    <a:pt x="1734" y="26"/>
                  </a:lnTo>
                  <a:lnTo>
                    <a:pt x="1740" y="26"/>
                  </a:lnTo>
                  <a:lnTo>
                    <a:pt x="1747" y="26"/>
                  </a:lnTo>
                  <a:lnTo>
                    <a:pt x="1740" y="26"/>
                  </a:lnTo>
                  <a:lnTo>
                    <a:pt x="1740" y="32"/>
                  </a:lnTo>
                  <a:lnTo>
                    <a:pt x="1747" y="32"/>
                  </a:lnTo>
                  <a:lnTo>
                    <a:pt x="1753" y="32"/>
                  </a:lnTo>
                  <a:lnTo>
                    <a:pt x="1747" y="32"/>
                  </a:lnTo>
                  <a:lnTo>
                    <a:pt x="1747" y="39"/>
                  </a:lnTo>
                  <a:lnTo>
                    <a:pt x="1753" y="39"/>
                  </a:lnTo>
                  <a:lnTo>
                    <a:pt x="1753" y="32"/>
                  </a:lnTo>
                  <a:lnTo>
                    <a:pt x="1760" y="32"/>
                  </a:lnTo>
                  <a:lnTo>
                    <a:pt x="1766" y="32"/>
                  </a:lnTo>
                  <a:lnTo>
                    <a:pt x="1760" y="39"/>
                  </a:lnTo>
                  <a:lnTo>
                    <a:pt x="1766" y="39"/>
                  </a:lnTo>
                  <a:lnTo>
                    <a:pt x="1773" y="39"/>
                  </a:lnTo>
                  <a:lnTo>
                    <a:pt x="1780" y="39"/>
                  </a:lnTo>
                  <a:lnTo>
                    <a:pt x="1780" y="46"/>
                  </a:lnTo>
                  <a:lnTo>
                    <a:pt x="1773" y="46"/>
                  </a:lnTo>
                  <a:lnTo>
                    <a:pt x="1766" y="46"/>
                  </a:lnTo>
                  <a:lnTo>
                    <a:pt x="1766" y="52"/>
                  </a:lnTo>
                  <a:lnTo>
                    <a:pt x="1760" y="52"/>
                  </a:lnTo>
                  <a:lnTo>
                    <a:pt x="1753" y="52"/>
                  </a:lnTo>
                  <a:lnTo>
                    <a:pt x="1747" y="59"/>
                  </a:lnTo>
                  <a:lnTo>
                    <a:pt x="1740" y="59"/>
                  </a:lnTo>
                  <a:lnTo>
                    <a:pt x="1734" y="59"/>
                  </a:lnTo>
                  <a:lnTo>
                    <a:pt x="1727" y="59"/>
                  </a:lnTo>
                  <a:lnTo>
                    <a:pt x="1721" y="59"/>
                  </a:lnTo>
                  <a:lnTo>
                    <a:pt x="1714" y="59"/>
                  </a:lnTo>
                  <a:lnTo>
                    <a:pt x="1708" y="65"/>
                  </a:lnTo>
                  <a:lnTo>
                    <a:pt x="1708" y="59"/>
                  </a:lnTo>
                  <a:lnTo>
                    <a:pt x="1708" y="65"/>
                  </a:lnTo>
                  <a:lnTo>
                    <a:pt x="1714" y="65"/>
                  </a:lnTo>
                  <a:lnTo>
                    <a:pt x="1708" y="65"/>
                  </a:lnTo>
                  <a:lnTo>
                    <a:pt x="1701" y="65"/>
                  </a:lnTo>
                  <a:lnTo>
                    <a:pt x="1695" y="65"/>
                  </a:lnTo>
                  <a:lnTo>
                    <a:pt x="1688" y="65"/>
                  </a:lnTo>
                  <a:lnTo>
                    <a:pt x="1682" y="65"/>
                  </a:lnTo>
                  <a:lnTo>
                    <a:pt x="1675" y="65"/>
                  </a:lnTo>
                  <a:lnTo>
                    <a:pt x="1669" y="65"/>
                  </a:lnTo>
                  <a:lnTo>
                    <a:pt x="1662" y="65"/>
                  </a:lnTo>
                  <a:lnTo>
                    <a:pt x="1656" y="65"/>
                  </a:lnTo>
                  <a:lnTo>
                    <a:pt x="1656" y="59"/>
                  </a:lnTo>
                  <a:lnTo>
                    <a:pt x="1656" y="65"/>
                  </a:lnTo>
                  <a:lnTo>
                    <a:pt x="1662" y="65"/>
                  </a:lnTo>
                  <a:lnTo>
                    <a:pt x="1669" y="65"/>
                  </a:lnTo>
                  <a:lnTo>
                    <a:pt x="1662" y="65"/>
                  </a:lnTo>
                  <a:lnTo>
                    <a:pt x="1669" y="65"/>
                  </a:lnTo>
                  <a:lnTo>
                    <a:pt x="1675" y="65"/>
                  </a:lnTo>
                  <a:lnTo>
                    <a:pt x="1682" y="65"/>
                  </a:lnTo>
                  <a:lnTo>
                    <a:pt x="1688" y="65"/>
                  </a:lnTo>
                  <a:lnTo>
                    <a:pt x="1695" y="65"/>
                  </a:lnTo>
                  <a:lnTo>
                    <a:pt x="1695" y="72"/>
                  </a:lnTo>
                  <a:lnTo>
                    <a:pt x="1688" y="72"/>
                  </a:lnTo>
                  <a:lnTo>
                    <a:pt x="1682" y="72"/>
                  </a:lnTo>
                  <a:lnTo>
                    <a:pt x="1675" y="72"/>
                  </a:lnTo>
                  <a:lnTo>
                    <a:pt x="1669" y="72"/>
                  </a:lnTo>
                  <a:lnTo>
                    <a:pt x="1669" y="78"/>
                  </a:lnTo>
                  <a:lnTo>
                    <a:pt x="1662" y="78"/>
                  </a:lnTo>
                  <a:lnTo>
                    <a:pt x="1656" y="78"/>
                  </a:lnTo>
                  <a:lnTo>
                    <a:pt x="1649" y="78"/>
                  </a:lnTo>
                  <a:lnTo>
                    <a:pt x="1643" y="78"/>
                  </a:lnTo>
                  <a:lnTo>
                    <a:pt x="1649" y="78"/>
                  </a:lnTo>
                  <a:lnTo>
                    <a:pt x="1643" y="78"/>
                  </a:lnTo>
                  <a:lnTo>
                    <a:pt x="1649" y="78"/>
                  </a:lnTo>
                  <a:lnTo>
                    <a:pt x="1656" y="78"/>
                  </a:lnTo>
                  <a:lnTo>
                    <a:pt x="1662" y="78"/>
                  </a:lnTo>
                  <a:lnTo>
                    <a:pt x="1669" y="78"/>
                  </a:lnTo>
                  <a:lnTo>
                    <a:pt x="1675" y="78"/>
                  </a:lnTo>
                  <a:lnTo>
                    <a:pt x="1675" y="72"/>
                  </a:lnTo>
                  <a:lnTo>
                    <a:pt x="1682" y="72"/>
                  </a:lnTo>
                  <a:lnTo>
                    <a:pt x="1688" y="72"/>
                  </a:lnTo>
                  <a:lnTo>
                    <a:pt x="1695" y="72"/>
                  </a:lnTo>
                  <a:lnTo>
                    <a:pt x="1701" y="72"/>
                  </a:lnTo>
                  <a:lnTo>
                    <a:pt x="1708" y="72"/>
                  </a:lnTo>
                  <a:lnTo>
                    <a:pt x="1714" y="65"/>
                  </a:lnTo>
                  <a:lnTo>
                    <a:pt x="1721" y="65"/>
                  </a:lnTo>
                  <a:lnTo>
                    <a:pt x="1727" y="65"/>
                  </a:lnTo>
                  <a:lnTo>
                    <a:pt x="1727" y="72"/>
                  </a:lnTo>
                  <a:lnTo>
                    <a:pt x="1721" y="72"/>
                  </a:lnTo>
                  <a:lnTo>
                    <a:pt x="1714" y="78"/>
                  </a:lnTo>
                  <a:lnTo>
                    <a:pt x="1708" y="78"/>
                  </a:lnTo>
                  <a:lnTo>
                    <a:pt x="1701" y="78"/>
                  </a:lnTo>
                  <a:lnTo>
                    <a:pt x="1695" y="78"/>
                  </a:lnTo>
                  <a:lnTo>
                    <a:pt x="1695" y="85"/>
                  </a:lnTo>
                  <a:lnTo>
                    <a:pt x="1688" y="85"/>
                  </a:lnTo>
                  <a:lnTo>
                    <a:pt x="1682" y="85"/>
                  </a:lnTo>
                  <a:lnTo>
                    <a:pt x="1682" y="91"/>
                  </a:lnTo>
                  <a:lnTo>
                    <a:pt x="1675" y="91"/>
                  </a:lnTo>
                  <a:lnTo>
                    <a:pt x="1669" y="91"/>
                  </a:lnTo>
                  <a:lnTo>
                    <a:pt x="1662" y="98"/>
                  </a:lnTo>
                  <a:lnTo>
                    <a:pt x="1656" y="98"/>
                  </a:lnTo>
                  <a:lnTo>
                    <a:pt x="1656" y="104"/>
                  </a:lnTo>
                  <a:lnTo>
                    <a:pt x="1649" y="104"/>
                  </a:lnTo>
                  <a:lnTo>
                    <a:pt x="1643" y="104"/>
                  </a:lnTo>
                  <a:lnTo>
                    <a:pt x="1636" y="98"/>
                  </a:lnTo>
                  <a:lnTo>
                    <a:pt x="1630" y="98"/>
                  </a:lnTo>
                  <a:lnTo>
                    <a:pt x="1636" y="98"/>
                  </a:lnTo>
                  <a:lnTo>
                    <a:pt x="1636" y="104"/>
                  </a:lnTo>
                  <a:lnTo>
                    <a:pt x="1643" y="104"/>
                  </a:lnTo>
                  <a:lnTo>
                    <a:pt x="1643" y="111"/>
                  </a:lnTo>
                  <a:lnTo>
                    <a:pt x="1636" y="111"/>
                  </a:lnTo>
                  <a:lnTo>
                    <a:pt x="1630" y="111"/>
                  </a:lnTo>
                  <a:lnTo>
                    <a:pt x="1623" y="111"/>
                  </a:lnTo>
                  <a:lnTo>
                    <a:pt x="1617" y="111"/>
                  </a:lnTo>
                  <a:lnTo>
                    <a:pt x="1610" y="111"/>
                  </a:lnTo>
                  <a:lnTo>
                    <a:pt x="1617" y="111"/>
                  </a:lnTo>
                  <a:lnTo>
                    <a:pt x="1610" y="111"/>
                  </a:lnTo>
                  <a:lnTo>
                    <a:pt x="1610" y="117"/>
                  </a:lnTo>
                  <a:lnTo>
                    <a:pt x="1617" y="111"/>
                  </a:lnTo>
                  <a:lnTo>
                    <a:pt x="1623" y="111"/>
                  </a:lnTo>
                  <a:lnTo>
                    <a:pt x="1630" y="111"/>
                  </a:lnTo>
                  <a:lnTo>
                    <a:pt x="1636" y="111"/>
                  </a:lnTo>
                  <a:lnTo>
                    <a:pt x="1636" y="117"/>
                  </a:lnTo>
                  <a:lnTo>
                    <a:pt x="1630" y="117"/>
                  </a:lnTo>
                  <a:lnTo>
                    <a:pt x="1623" y="117"/>
                  </a:lnTo>
                  <a:lnTo>
                    <a:pt x="1630" y="117"/>
                  </a:lnTo>
                  <a:lnTo>
                    <a:pt x="1630" y="124"/>
                  </a:lnTo>
                  <a:lnTo>
                    <a:pt x="1623" y="124"/>
                  </a:lnTo>
                  <a:lnTo>
                    <a:pt x="1617" y="124"/>
                  </a:lnTo>
                  <a:lnTo>
                    <a:pt x="1610" y="124"/>
                  </a:lnTo>
                  <a:lnTo>
                    <a:pt x="1604" y="124"/>
                  </a:lnTo>
                  <a:lnTo>
                    <a:pt x="1597" y="124"/>
                  </a:lnTo>
                  <a:lnTo>
                    <a:pt x="1590" y="124"/>
                  </a:lnTo>
                  <a:lnTo>
                    <a:pt x="1584" y="124"/>
                  </a:lnTo>
                  <a:lnTo>
                    <a:pt x="1590" y="117"/>
                  </a:lnTo>
                  <a:lnTo>
                    <a:pt x="1584" y="117"/>
                  </a:lnTo>
                  <a:lnTo>
                    <a:pt x="1577" y="117"/>
                  </a:lnTo>
                  <a:lnTo>
                    <a:pt x="1571" y="117"/>
                  </a:lnTo>
                  <a:lnTo>
                    <a:pt x="1571" y="124"/>
                  </a:lnTo>
                  <a:lnTo>
                    <a:pt x="1577" y="124"/>
                  </a:lnTo>
                  <a:lnTo>
                    <a:pt x="1584" y="124"/>
                  </a:lnTo>
                  <a:lnTo>
                    <a:pt x="1590" y="124"/>
                  </a:lnTo>
                  <a:lnTo>
                    <a:pt x="1597" y="124"/>
                  </a:lnTo>
                  <a:lnTo>
                    <a:pt x="1597" y="130"/>
                  </a:lnTo>
                  <a:lnTo>
                    <a:pt x="1590" y="130"/>
                  </a:lnTo>
                  <a:lnTo>
                    <a:pt x="1584" y="130"/>
                  </a:lnTo>
                  <a:lnTo>
                    <a:pt x="1577" y="130"/>
                  </a:lnTo>
                  <a:lnTo>
                    <a:pt x="1571" y="130"/>
                  </a:lnTo>
                  <a:lnTo>
                    <a:pt x="1571" y="137"/>
                  </a:lnTo>
                  <a:lnTo>
                    <a:pt x="1564" y="137"/>
                  </a:lnTo>
                  <a:lnTo>
                    <a:pt x="1558" y="137"/>
                  </a:lnTo>
                  <a:lnTo>
                    <a:pt x="1558" y="130"/>
                  </a:lnTo>
                  <a:lnTo>
                    <a:pt x="1558" y="137"/>
                  </a:lnTo>
                  <a:lnTo>
                    <a:pt x="1551" y="137"/>
                  </a:lnTo>
                  <a:lnTo>
                    <a:pt x="1551" y="130"/>
                  </a:lnTo>
                  <a:lnTo>
                    <a:pt x="1545" y="130"/>
                  </a:lnTo>
                  <a:lnTo>
                    <a:pt x="1538" y="130"/>
                  </a:lnTo>
                  <a:lnTo>
                    <a:pt x="1545" y="130"/>
                  </a:lnTo>
                  <a:lnTo>
                    <a:pt x="1551" y="130"/>
                  </a:lnTo>
                  <a:lnTo>
                    <a:pt x="1551" y="137"/>
                  </a:lnTo>
                  <a:lnTo>
                    <a:pt x="1558" y="137"/>
                  </a:lnTo>
                  <a:lnTo>
                    <a:pt x="1551" y="137"/>
                  </a:lnTo>
                  <a:lnTo>
                    <a:pt x="1545" y="137"/>
                  </a:lnTo>
                  <a:lnTo>
                    <a:pt x="1538" y="137"/>
                  </a:lnTo>
                  <a:lnTo>
                    <a:pt x="1532" y="130"/>
                  </a:lnTo>
                  <a:lnTo>
                    <a:pt x="1532" y="137"/>
                  </a:lnTo>
                  <a:lnTo>
                    <a:pt x="1538" y="137"/>
                  </a:lnTo>
                  <a:lnTo>
                    <a:pt x="1532" y="137"/>
                  </a:lnTo>
                  <a:lnTo>
                    <a:pt x="1525" y="137"/>
                  </a:lnTo>
                  <a:lnTo>
                    <a:pt x="1532" y="137"/>
                  </a:lnTo>
                  <a:lnTo>
                    <a:pt x="1538" y="137"/>
                  </a:lnTo>
                  <a:lnTo>
                    <a:pt x="1545" y="137"/>
                  </a:lnTo>
                  <a:lnTo>
                    <a:pt x="1551" y="137"/>
                  </a:lnTo>
                  <a:lnTo>
                    <a:pt x="1558" y="137"/>
                  </a:lnTo>
                  <a:lnTo>
                    <a:pt x="1564" y="137"/>
                  </a:lnTo>
                  <a:lnTo>
                    <a:pt x="1571" y="137"/>
                  </a:lnTo>
                  <a:lnTo>
                    <a:pt x="1577" y="137"/>
                  </a:lnTo>
                  <a:lnTo>
                    <a:pt x="1577" y="143"/>
                  </a:lnTo>
                  <a:lnTo>
                    <a:pt x="1571" y="143"/>
                  </a:lnTo>
                  <a:lnTo>
                    <a:pt x="1577" y="143"/>
                  </a:lnTo>
                  <a:lnTo>
                    <a:pt x="1571" y="143"/>
                  </a:lnTo>
                  <a:lnTo>
                    <a:pt x="1564" y="143"/>
                  </a:lnTo>
                  <a:lnTo>
                    <a:pt x="1558" y="143"/>
                  </a:lnTo>
                  <a:lnTo>
                    <a:pt x="1551" y="143"/>
                  </a:lnTo>
                  <a:lnTo>
                    <a:pt x="1545" y="143"/>
                  </a:lnTo>
                  <a:lnTo>
                    <a:pt x="1538" y="143"/>
                  </a:lnTo>
                  <a:lnTo>
                    <a:pt x="1532" y="143"/>
                  </a:lnTo>
                  <a:lnTo>
                    <a:pt x="1525" y="143"/>
                  </a:lnTo>
                  <a:lnTo>
                    <a:pt x="1519" y="143"/>
                  </a:lnTo>
                  <a:lnTo>
                    <a:pt x="1525" y="143"/>
                  </a:lnTo>
                  <a:lnTo>
                    <a:pt x="1532" y="143"/>
                  </a:lnTo>
                  <a:lnTo>
                    <a:pt x="1538" y="143"/>
                  </a:lnTo>
                  <a:lnTo>
                    <a:pt x="1545" y="143"/>
                  </a:lnTo>
                  <a:lnTo>
                    <a:pt x="1551" y="143"/>
                  </a:lnTo>
                  <a:lnTo>
                    <a:pt x="1545" y="143"/>
                  </a:lnTo>
                  <a:lnTo>
                    <a:pt x="1538" y="143"/>
                  </a:lnTo>
                  <a:lnTo>
                    <a:pt x="1532" y="143"/>
                  </a:lnTo>
                  <a:lnTo>
                    <a:pt x="1525" y="143"/>
                  </a:lnTo>
                  <a:lnTo>
                    <a:pt x="1519" y="143"/>
                  </a:lnTo>
                  <a:lnTo>
                    <a:pt x="1512" y="143"/>
                  </a:lnTo>
                  <a:lnTo>
                    <a:pt x="1519" y="143"/>
                  </a:lnTo>
                  <a:lnTo>
                    <a:pt x="1525" y="143"/>
                  </a:lnTo>
                  <a:lnTo>
                    <a:pt x="1525" y="150"/>
                  </a:lnTo>
                  <a:lnTo>
                    <a:pt x="1519" y="150"/>
                  </a:lnTo>
                  <a:lnTo>
                    <a:pt x="1519" y="156"/>
                  </a:lnTo>
                  <a:lnTo>
                    <a:pt x="1519" y="150"/>
                  </a:lnTo>
                  <a:lnTo>
                    <a:pt x="1525" y="150"/>
                  </a:lnTo>
                  <a:lnTo>
                    <a:pt x="1532" y="150"/>
                  </a:lnTo>
                  <a:lnTo>
                    <a:pt x="1538" y="150"/>
                  </a:lnTo>
                  <a:lnTo>
                    <a:pt x="1538" y="143"/>
                  </a:lnTo>
                  <a:lnTo>
                    <a:pt x="1545" y="143"/>
                  </a:lnTo>
                  <a:lnTo>
                    <a:pt x="1551" y="150"/>
                  </a:lnTo>
                  <a:lnTo>
                    <a:pt x="1558" y="150"/>
                  </a:lnTo>
                  <a:lnTo>
                    <a:pt x="1551" y="150"/>
                  </a:lnTo>
                  <a:lnTo>
                    <a:pt x="1545" y="150"/>
                  </a:lnTo>
                  <a:lnTo>
                    <a:pt x="1551" y="150"/>
                  </a:lnTo>
                  <a:lnTo>
                    <a:pt x="1558" y="150"/>
                  </a:lnTo>
                  <a:lnTo>
                    <a:pt x="1564" y="150"/>
                  </a:lnTo>
                  <a:lnTo>
                    <a:pt x="1571" y="150"/>
                  </a:lnTo>
                  <a:lnTo>
                    <a:pt x="1571" y="156"/>
                  </a:lnTo>
                  <a:lnTo>
                    <a:pt x="1571" y="163"/>
                  </a:lnTo>
                  <a:lnTo>
                    <a:pt x="1564" y="163"/>
                  </a:lnTo>
                  <a:lnTo>
                    <a:pt x="1558" y="163"/>
                  </a:lnTo>
                  <a:lnTo>
                    <a:pt x="1551" y="163"/>
                  </a:lnTo>
                  <a:lnTo>
                    <a:pt x="1545" y="163"/>
                  </a:lnTo>
                  <a:lnTo>
                    <a:pt x="1551" y="163"/>
                  </a:lnTo>
                  <a:lnTo>
                    <a:pt x="1558" y="163"/>
                  </a:lnTo>
                  <a:lnTo>
                    <a:pt x="1564" y="163"/>
                  </a:lnTo>
                  <a:lnTo>
                    <a:pt x="1571" y="169"/>
                  </a:lnTo>
                  <a:lnTo>
                    <a:pt x="1564" y="169"/>
                  </a:lnTo>
                  <a:lnTo>
                    <a:pt x="1558" y="169"/>
                  </a:lnTo>
                  <a:lnTo>
                    <a:pt x="1551" y="169"/>
                  </a:lnTo>
                  <a:lnTo>
                    <a:pt x="1545" y="169"/>
                  </a:lnTo>
                  <a:lnTo>
                    <a:pt x="1538" y="169"/>
                  </a:lnTo>
                  <a:lnTo>
                    <a:pt x="1545" y="169"/>
                  </a:lnTo>
                  <a:lnTo>
                    <a:pt x="1551" y="176"/>
                  </a:lnTo>
                  <a:lnTo>
                    <a:pt x="1558" y="176"/>
                  </a:lnTo>
                  <a:lnTo>
                    <a:pt x="1551" y="176"/>
                  </a:lnTo>
                  <a:lnTo>
                    <a:pt x="1545" y="176"/>
                  </a:lnTo>
                  <a:lnTo>
                    <a:pt x="1545" y="183"/>
                  </a:lnTo>
                  <a:lnTo>
                    <a:pt x="1538" y="183"/>
                  </a:lnTo>
                  <a:lnTo>
                    <a:pt x="1538" y="176"/>
                  </a:lnTo>
                  <a:lnTo>
                    <a:pt x="1532" y="176"/>
                  </a:lnTo>
                  <a:lnTo>
                    <a:pt x="1525" y="176"/>
                  </a:lnTo>
                  <a:lnTo>
                    <a:pt x="1519" y="176"/>
                  </a:lnTo>
                  <a:lnTo>
                    <a:pt x="1519" y="183"/>
                  </a:lnTo>
                  <a:lnTo>
                    <a:pt x="1525" y="183"/>
                  </a:lnTo>
                  <a:lnTo>
                    <a:pt x="1525" y="189"/>
                  </a:lnTo>
                  <a:lnTo>
                    <a:pt x="1525" y="196"/>
                  </a:lnTo>
                  <a:lnTo>
                    <a:pt x="1519" y="196"/>
                  </a:lnTo>
                  <a:lnTo>
                    <a:pt x="1512" y="196"/>
                  </a:lnTo>
                  <a:lnTo>
                    <a:pt x="1506" y="196"/>
                  </a:lnTo>
                  <a:lnTo>
                    <a:pt x="1506" y="202"/>
                  </a:lnTo>
                  <a:lnTo>
                    <a:pt x="1499" y="196"/>
                  </a:lnTo>
                  <a:lnTo>
                    <a:pt x="1493" y="196"/>
                  </a:lnTo>
                  <a:lnTo>
                    <a:pt x="1493" y="202"/>
                  </a:lnTo>
                  <a:lnTo>
                    <a:pt x="1486" y="196"/>
                  </a:lnTo>
                  <a:lnTo>
                    <a:pt x="1480" y="196"/>
                  </a:lnTo>
                  <a:lnTo>
                    <a:pt x="1473" y="196"/>
                  </a:lnTo>
                  <a:lnTo>
                    <a:pt x="1467" y="196"/>
                  </a:lnTo>
                  <a:lnTo>
                    <a:pt x="1467" y="189"/>
                  </a:lnTo>
                  <a:lnTo>
                    <a:pt x="1460" y="189"/>
                  </a:lnTo>
                  <a:lnTo>
                    <a:pt x="1467" y="189"/>
                  </a:lnTo>
                  <a:lnTo>
                    <a:pt x="1467" y="196"/>
                  </a:lnTo>
                  <a:lnTo>
                    <a:pt x="1473" y="196"/>
                  </a:lnTo>
                  <a:lnTo>
                    <a:pt x="1467" y="196"/>
                  </a:lnTo>
                  <a:lnTo>
                    <a:pt x="1460" y="196"/>
                  </a:lnTo>
                  <a:lnTo>
                    <a:pt x="1460" y="202"/>
                  </a:lnTo>
                  <a:lnTo>
                    <a:pt x="1467" y="202"/>
                  </a:lnTo>
                  <a:lnTo>
                    <a:pt x="1473" y="202"/>
                  </a:lnTo>
                  <a:lnTo>
                    <a:pt x="1480" y="202"/>
                  </a:lnTo>
                  <a:lnTo>
                    <a:pt x="1486" y="202"/>
                  </a:lnTo>
                  <a:lnTo>
                    <a:pt x="1493" y="202"/>
                  </a:lnTo>
                  <a:lnTo>
                    <a:pt x="1486" y="202"/>
                  </a:lnTo>
                  <a:lnTo>
                    <a:pt x="1486" y="209"/>
                  </a:lnTo>
                  <a:lnTo>
                    <a:pt x="1486" y="202"/>
                  </a:lnTo>
                  <a:lnTo>
                    <a:pt x="1493" y="202"/>
                  </a:lnTo>
                  <a:lnTo>
                    <a:pt x="1499" y="202"/>
                  </a:lnTo>
                  <a:lnTo>
                    <a:pt x="1506" y="202"/>
                  </a:lnTo>
                  <a:lnTo>
                    <a:pt x="1506" y="209"/>
                  </a:lnTo>
                  <a:lnTo>
                    <a:pt x="1499" y="209"/>
                  </a:lnTo>
                  <a:lnTo>
                    <a:pt x="1506" y="209"/>
                  </a:lnTo>
                  <a:lnTo>
                    <a:pt x="1512" y="209"/>
                  </a:lnTo>
                  <a:lnTo>
                    <a:pt x="1512" y="215"/>
                  </a:lnTo>
                  <a:lnTo>
                    <a:pt x="1512" y="209"/>
                  </a:lnTo>
                  <a:lnTo>
                    <a:pt x="1519" y="209"/>
                  </a:lnTo>
                  <a:lnTo>
                    <a:pt x="1525" y="209"/>
                  </a:lnTo>
                  <a:lnTo>
                    <a:pt x="1525" y="215"/>
                  </a:lnTo>
                  <a:lnTo>
                    <a:pt x="1525" y="222"/>
                  </a:lnTo>
                  <a:lnTo>
                    <a:pt x="1519" y="222"/>
                  </a:lnTo>
                  <a:lnTo>
                    <a:pt x="1512" y="222"/>
                  </a:lnTo>
                  <a:lnTo>
                    <a:pt x="1506" y="222"/>
                  </a:lnTo>
                  <a:lnTo>
                    <a:pt x="1506" y="228"/>
                  </a:lnTo>
                  <a:lnTo>
                    <a:pt x="1499" y="228"/>
                  </a:lnTo>
                  <a:lnTo>
                    <a:pt x="1493" y="228"/>
                  </a:lnTo>
                  <a:lnTo>
                    <a:pt x="1486" y="228"/>
                  </a:lnTo>
                  <a:lnTo>
                    <a:pt x="1486" y="235"/>
                  </a:lnTo>
                  <a:lnTo>
                    <a:pt x="1480" y="235"/>
                  </a:lnTo>
                  <a:lnTo>
                    <a:pt x="1473" y="235"/>
                  </a:lnTo>
                  <a:lnTo>
                    <a:pt x="1473" y="228"/>
                  </a:lnTo>
                  <a:lnTo>
                    <a:pt x="1480" y="228"/>
                  </a:lnTo>
                  <a:lnTo>
                    <a:pt x="1480" y="222"/>
                  </a:lnTo>
                  <a:lnTo>
                    <a:pt x="1473" y="222"/>
                  </a:lnTo>
                  <a:lnTo>
                    <a:pt x="1467" y="222"/>
                  </a:lnTo>
                  <a:lnTo>
                    <a:pt x="1460" y="222"/>
                  </a:lnTo>
                  <a:lnTo>
                    <a:pt x="1467" y="215"/>
                  </a:lnTo>
                  <a:lnTo>
                    <a:pt x="1460" y="222"/>
                  </a:lnTo>
                  <a:lnTo>
                    <a:pt x="1460" y="215"/>
                  </a:lnTo>
                  <a:lnTo>
                    <a:pt x="1454" y="215"/>
                  </a:lnTo>
                  <a:lnTo>
                    <a:pt x="1454" y="222"/>
                  </a:lnTo>
                  <a:lnTo>
                    <a:pt x="1460" y="222"/>
                  </a:lnTo>
                  <a:lnTo>
                    <a:pt x="1460" y="228"/>
                  </a:lnTo>
                  <a:lnTo>
                    <a:pt x="1454" y="228"/>
                  </a:lnTo>
                  <a:lnTo>
                    <a:pt x="1447" y="228"/>
                  </a:lnTo>
                  <a:lnTo>
                    <a:pt x="1447" y="222"/>
                  </a:lnTo>
                  <a:lnTo>
                    <a:pt x="1441" y="215"/>
                  </a:lnTo>
                  <a:lnTo>
                    <a:pt x="1441" y="222"/>
                  </a:lnTo>
                  <a:lnTo>
                    <a:pt x="1447" y="222"/>
                  </a:lnTo>
                  <a:lnTo>
                    <a:pt x="1441" y="228"/>
                  </a:lnTo>
                  <a:lnTo>
                    <a:pt x="1441" y="222"/>
                  </a:lnTo>
                  <a:lnTo>
                    <a:pt x="1434" y="222"/>
                  </a:lnTo>
                  <a:lnTo>
                    <a:pt x="1427" y="222"/>
                  </a:lnTo>
                  <a:lnTo>
                    <a:pt x="1427" y="215"/>
                  </a:lnTo>
                  <a:lnTo>
                    <a:pt x="1427" y="222"/>
                  </a:lnTo>
                  <a:lnTo>
                    <a:pt x="1421" y="222"/>
                  </a:lnTo>
                  <a:lnTo>
                    <a:pt x="1414" y="222"/>
                  </a:lnTo>
                  <a:lnTo>
                    <a:pt x="1421" y="228"/>
                  </a:lnTo>
                  <a:lnTo>
                    <a:pt x="1427" y="228"/>
                  </a:lnTo>
                  <a:lnTo>
                    <a:pt x="1421" y="228"/>
                  </a:lnTo>
                  <a:lnTo>
                    <a:pt x="1414" y="228"/>
                  </a:lnTo>
                  <a:lnTo>
                    <a:pt x="1408" y="228"/>
                  </a:lnTo>
                  <a:lnTo>
                    <a:pt x="1401" y="228"/>
                  </a:lnTo>
                  <a:lnTo>
                    <a:pt x="1395" y="228"/>
                  </a:lnTo>
                  <a:lnTo>
                    <a:pt x="1395" y="222"/>
                  </a:lnTo>
                  <a:lnTo>
                    <a:pt x="1401" y="222"/>
                  </a:lnTo>
                  <a:lnTo>
                    <a:pt x="1395" y="222"/>
                  </a:lnTo>
                  <a:lnTo>
                    <a:pt x="1388" y="222"/>
                  </a:lnTo>
                  <a:lnTo>
                    <a:pt x="1388" y="228"/>
                  </a:lnTo>
                  <a:lnTo>
                    <a:pt x="1382" y="228"/>
                  </a:lnTo>
                  <a:lnTo>
                    <a:pt x="1382" y="222"/>
                  </a:lnTo>
                  <a:lnTo>
                    <a:pt x="1375" y="222"/>
                  </a:lnTo>
                  <a:lnTo>
                    <a:pt x="1382" y="222"/>
                  </a:lnTo>
                  <a:lnTo>
                    <a:pt x="1382" y="228"/>
                  </a:lnTo>
                  <a:lnTo>
                    <a:pt x="1375" y="228"/>
                  </a:lnTo>
                  <a:lnTo>
                    <a:pt x="1369" y="228"/>
                  </a:lnTo>
                  <a:lnTo>
                    <a:pt x="1362" y="228"/>
                  </a:lnTo>
                  <a:lnTo>
                    <a:pt x="1362" y="222"/>
                  </a:lnTo>
                  <a:lnTo>
                    <a:pt x="1369" y="222"/>
                  </a:lnTo>
                  <a:lnTo>
                    <a:pt x="1362" y="222"/>
                  </a:lnTo>
                  <a:lnTo>
                    <a:pt x="1362" y="215"/>
                  </a:lnTo>
                  <a:lnTo>
                    <a:pt x="1362" y="222"/>
                  </a:lnTo>
                  <a:lnTo>
                    <a:pt x="1362" y="228"/>
                  </a:lnTo>
                  <a:lnTo>
                    <a:pt x="1362" y="222"/>
                  </a:lnTo>
                  <a:lnTo>
                    <a:pt x="1356" y="228"/>
                  </a:lnTo>
                  <a:lnTo>
                    <a:pt x="1356" y="222"/>
                  </a:lnTo>
                  <a:lnTo>
                    <a:pt x="1349" y="222"/>
                  </a:lnTo>
                  <a:lnTo>
                    <a:pt x="1343" y="222"/>
                  </a:lnTo>
                  <a:lnTo>
                    <a:pt x="1349" y="222"/>
                  </a:lnTo>
                  <a:lnTo>
                    <a:pt x="1349" y="215"/>
                  </a:lnTo>
                  <a:lnTo>
                    <a:pt x="1349" y="209"/>
                  </a:lnTo>
                  <a:lnTo>
                    <a:pt x="1356" y="209"/>
                  </a:lnTo>
                  <a:lnTo>
                    <a:pt x="1362" y="209"/>
                  </a:lnTo>
                  <a:lnTo>
                    <a:pt x="1362" y="202"/>
                  </a:lnTo>
                  <a:lnTo>
                    <a:pt x="1369" y="202"/>
                  </a:lnTo>
                  <a:lnTo>
                    <a:pt x="1375" y="202"/>
                  </a:lnTo>
                  <a:lnTo>
                    <a:pt x="1382" y="202"/>
                  </a:lnTo>
                  <a:lnTo>
                    <a:pt x="1388" y="202"/>
                  </a:lnTo>
                  <a:lnTo>
                    <a:pt x="1382" y="202"/>
                  </a:lnTo>
                  <a:lnTo>
                    <a:pt x="1388" y="202"/>
                  </a:lnTo>
                  <a:lnTo>
                    <a:pt x="1382" y="202"/>
                  </a:lnTo>
                  <a:lnTo>
                    <a:pt x="1382" y="196"/>
                  </a:lnTo>
                  <a:lnTo>
                    <a:pt x="1388" y="196"/>
                  </a:lnTo>
                  <a:lnTo>
                    <a:pt x="1382" y="196"/>
                  </a:lnTo>
                  <a:lnTo>
                    <a:pt x="1375" y="196"/>
                  </a:lnTo>
                  <a:lnTo>
                    <a:pt x="1375" y="189"/>
                  </a:lnTo>
                  <a:lnTo>
                    <a:pt x="1369" y="189"/>
                  </a:lnTo>
                  <a:lnTo>
                    <a:pt x="1369" y="183"/>
                  </a:lnTo>
                  <a:lnTo>
                    <a:pt x="1375" y="183"/>
                  </a:lnTo>
                  <a:lnTo>
                    <a:pt x="1382" y="183"/>
                  </a:lnTo>
                  <a:lnTo>
                    <a:pt x="1388" y="183"/>
                  </a:lnTo>
                  <a:lnTo>
                    <a:pt x="1395" y="183"/>
                  </a:lnTo>
                  <a:lnTo>
                    <a:pt x="1401" y="183"/>
                  </a:lnTo>
                  <a:lnTo>
                    <a:pt x="1401" y="189"/>
                  </a:lnTo>
                  <a:lnTo>
                    <a:pt x="1408" y="196"/>
                  </a:lnTo>
                  <a:lnTo>
                    <a:pt x="1401" y="196"/>
                  </a:lnTo>
                  <a:lnTo>
                    <a:pt x="1408" y="196"/>
                  </a:lnTo>
                  <a:lnTo>
                    <a:pt x="1414" y="196"/>
                  </a:lnTo>
                  <a:lnTo>
                    <a:pt x="1421" y="196"/>
                  </a:lnTo>
                  <a:lnTo>
                    <a:pt x="1427" y="196"/>
                  </a:lnTo>
                  <a:lnTo>
                    <a:pt x="1421" y="196"/>
                  </a:lnTo>
                  <a:lnTo>
                    <a:pt x="1427" y="196"/>
                  </a:lnTo>
                  <a:lnTo>
                    <a:pt x="1434" y="196"/>
                  </a:lnTo>
                  <a:lnTo>
                    <a:pt x="1441" y="196"/>
                  </a:lnTo>
                  <a:lnTo>
                    <a:pt x="1434" y="196"/>
                  </a:lnTo>
                  <a:lnTo>
                    <a:pt x="1441" y="196"/>
                  </a:lnTo>
                  <a:lnTo>
                    <a:pt x="1441" y="189"/>
                  </a:lnTo>
                  <a:lnTo>
                    <a:pt x="1447" y="189"/>
                  </a:lnTo>
                  <a:lnTo>
                    <a:pt x="1454" y="183"/>
                  </a:lnTo>
                  <a:lnTo>
                    <a:pt x="1454" y="176"/>
                  </a:lnTo>
                  <a:lnTo>
                    <a:pt x="1460" y="176"/>
                  </a:lnTo>
                  <a:lnTo>
                    <a:pt x="1454" y="176"/>
                  </a:lnTo>
                  <a:lnTo>
                    <a:pt x="1447" y="176"/>
                  </a:lnTo>
                  <a:lnTo>
                    <a:pt x="1454" y="176"/>
                  </a:lnTo>
                  <a:lnTo>
                    <a:pt x="1454" y="183"/>
                  </a:lnTo>
                  <a:lnTo>
                    <a:pt x="1447" y="183"/>
                  </a:lnTo>
                  <a:lnTo>
                    <a:pt x="1447" y="189"/>
                  </a:lnTo>
                  <a:lnTo>
                    <a:pt x="1441" y="189"/>
                  </a:lnTo>
                  <a:lnTo>
                    <a:pt x="1434" y="189"/>
                  </a:lnTo>
                  <a:lnTo>
                    <a:pt x="1434" y="196"/>
                  </a:lnTo>
                  <a:lnTo>
                    <a:pt x="1427" y="189"/>
                  </a:lnTo>
                  <a:lnTo>
                    <a:pt x="1421" y="189"/>
                  </a:lnTo>
                  <a:lnTo>
                    <a:pt x="1427" y="189"/>
                  </a:lnTo>
                  <a:lnTo>
                    <a:pt x="1427" y="183"/>
                  </a:lnTo>
                  <a:lnTo>
                    <a:pt x="1427" y="189"/>
                  </a:lnTo>
                  <a:lnTo>
                    <a:pt x="1421" y="189"/>
                  </a:lnTo>
                  <a:lnTo>
                    <a:pt x="1414" y="189"/>
                  </a:lnTo>
                  <a:lnTo>
                    <a:pt x="1414" y="183"/>
                  </a:lnTo>
                  <a:lnTo>
                    <a:pt x="1408" y="183"/>
                  </a:lnTo>
                  <a:lnTo>
                    <a:pt x="1414" y="183"/>
                  </a:lnTo>
                  <a:lnTo>
                    <a:pt x="1421" y="183"/>
                  </a:lnTo>
                  <a:lnTo>
                    <a:pt x="1427" y="183"/>
                  </a:lnTo>
                  <a:lnTo>
                    <a:pt x="1421" y="183"/>
                  </a:lnTo>
                  <a:lnTo>
                    <a:pt x="1414" y="183"/>
                  </a:lnTo>
                  <a:lnTo>
                    <a:pt x="1408" y="183"/>
                  </a:lnTo>
                  <a:lnTo>
                    <a:pt x="1408" y="176"/>
                  </a:lnTo>
                  <a:lnTo>
                    <a:pt x="1414" y="176"/>
                  </a:lnTo>
                  <a:lnTo>
                    <a:pt x="1421" y="176"/>
                  </a:lnTo>
                  <a:lnTo>
                    <a:pt x="1427" y="176"/>
                  </a:lnTo>
                  <a:lnTo>
                    <a:pt x="1421" y="176"/>
                  </a:lnTo>
                  <a:lnTo>
                    <a:pt x="1414" y="176"/>
                  </a:lnTo>
                  <a:lnTo>
                    <a:pt x="1414" y="169"/>
                  </a:lnTo>
                  <a:lnTo>
                    <a:pt x="1421" y="169"/>
                  </a:lnTo>
                  <a:lnTo>
                    <a:pt x="1427" y="169"/>
                  </a:lnTo>
                  <a:lnTo>
                    <a:pt x="1421" y="169"/>
                  </a:lnTo>
                  <a:lnTo>
                    <a:pt x="1414" y="169"/>
                  </a:lnTo>
                  <a:lnTo>
                    <a:pt x="1421" y="169"/>
                  </a:lnTo>
                  <a:lnTo>
                    <a:pt x="1421" y="163"/>
                  </a:lnTo>
                  <a:lnTo>
                    <a:pt x="1421" y="169"/>
                  </a:lnTo>
                  <a:lnTo>
                    <a:pt x="1421" y="163"/>
                  </a:lnTo>
                  <a:lnTo>
                    <a:pt x="1421" y="156"/>
                  </a:lnTo>
                  <a:lnTo>
                    <a:pt x="1421" y="163"/>
                  </a:lnTo>
                  <a:lnTo>
                    <a:pt x="1414" y="163"/>
                  </a:lnTo>
                  <a:lnTo>
                    <a:pt x="1414" y="169"/>
                  </a:lnTo>
                  <a:lnTo>
                    <a:pt x="1408" y="176"/>
                  </a:lnTo>
                  <a:lnTo>
                    <a:pt x="1401" y="176"/>
                  </a:lnTo>
                  <a:lnTo>
                    <a:pt x="1395" y="176"/>
                  </a:lnTo>
                  <a:lnTo>
                    <a:pt x="1395" y="169"/>
                  </a:lnTo>
                  <a:lnTo>
                    <a:pt x="1401" y="169"/>
                  </a:lnTo>
                  <a:lnTo>
                    <a:pt x="1401" y="163"/>
                  </a:lnTo>
                  <a:lnTo>
                    <a:pt x="1401" y="169"/>
                  </a:lnTo>
                  <a:lnTo>
                    <a:pt x="1395" y="169"/>
                  </a:lnTo>
                  <a:lnTo>
                    <a:pt x="1388" y="176"/>
                  </a:lnTo>
                  <a:lnTo>
                    <a:pt x="1382" y="176"/>
                  </a:lnTo>
                  <a:lnTo>
                    <a:pt x="1375" y="176"/>
                  </a:lnTo>
                  <a:lnTo>
                    <a:pt x="1382" y="169"/>
                  </a:lnTo>
                  <a:lnTo>
                    <a:pt x="1375" y="169"/>
                  </a:lnTo>
                  <a:lnTo>
                    <a:pt x="1382" y="169"/>
                  </a:lnTo>
                  <a:lnTo>
                    <a:pt x="1375" y="169"/>
                  </a:lnTo>
                  <a:lnTo>
                    <a:pt x="1375" y="163"/>
                  </a:lnTo>
                  <a:lnTo>
                    <a:pt x="1382" y="163"/>
                  </a:lnTo>
                  <a:lnTo>
                    <a:pt x="1388" y="163"/>
                  </a:lnTo>
                  <a:lnTo>
                    <a:pt x="1382" y="163"/>
                  </a:lnTo>
                  <a:lnTo>
                    <a:pt x="1388" y="156"/>
                  </a:lnTo>
                  <a:lnTo>
                    <a:pt x="1395" y="150"/>
                  </a:lnTo>
                  <a:lnTo>
                    <a:pt x="1401" y="150"/>
                  </a:lnTo>
                  <a:lnTo>
                    <a:pt x="1408" y="150"/>
                  </a:lnTo>
                  <a:lnTo>
                    <a:pt x="1414" y="150"/>
                  </a:lnTo>
                  <a:lnTo>
                    <a:pt x="1421" y="150"/>
                  </a:lnTo>
                  <a:lnTo>
                    <a:pt x="1427" y="150"/>
                  </a:lnTo>
                  <a:lnTo>
                    <a:pt x="1434" y="150"/>
                  </a:lnTo>
                  <a:lnTo>
                    <a:pt x="1441" y="150"/>
                  </a:lnTo>
                  <a:lnTo>
                    <a:pt x="1441" y="156"/>
                  </a:lnTo>
                  <a:lnTo>
                    <a:pt x="1447" y="156"/>
                  </a:lnTo>
                  <a:lnTo>
                    <a:pt x="1454" y="156"/>
                  </a:lnTo>
                  <a:lnTo>
                    <a:pt x="1454" y="163"/>
                  </a:lnTo>
                  <a:lnTo>
                    <a:pt x="1460" y="163"/>
                  </a:lnTo>
                  <a:lnTo>
                    <a:pt x="1460" y="156"/>
                  </a:lnTo>
                  <a:lnTo>
                    <a:pt x="1454" y="156"/>
                  </a:lnTo>
                  <a:lnTo>
                    <a:pt x="1460" y="156"/>
                  </a:lnTo>
                  <a:lnTo>
                    <a:pt x="1454" y="156"/>
                  </a:lnTo>
                  <a:lnTo>
                    <a:pt x="1447" y="156"/>
                  </a:lnTo>
                  <a:lnTo>
                    <a:pt x="1447" y="150"/>
                  </a:lnTo>
                  <a:lnTo>
                    <a:pt x="1441" y="150"/>
                  </a:lnTo>
                  <a:lnTo>
                    <a:pt x="1447" y="150"/>
                  </a:lnTo>
                  <a:lnTo>
                    <a:pt x="1454" y="150"/>
                  </a:lnTo>
                  <a:lnTo>
                    <a:pt x="1460" y="150"/>
                  </a:lnTo>
                  <a:lnTo>
                    <a:pt x="1467" y="150"/>
                  </a:lnTo>
                  <a:lnTo>
                    <a:pt x="1467" y="143"/>
                  </a:lnTo>
                  <a:lnTo>
                    <a:pt x="1473" y="143"/>
                  </a:lnTo>
                  <a:lnTo>
                    <a:pt x="1467" y="143"/>
                  </a:lnTo>
                  <a:lnTo>
                    <a:pt x="1467" y="150"/>
                  </a:lnTo>
                  <a:lnTo>
                    <a:pt x="1460" y="150"/>
                  </a:lnTo>
                  <a:lnTo>
                    <a:pt x="1454" y="150"/>
                  </a:lnTo>
                  <a:lnTo>
                    <a:pt x="1447" y="150"/>
                  </a:lnTo>
                  <a:lnTo>
                    <a:pt x="1441" y="150"/>
                  </a:lnTo>
                  <a:lnTo>
                    <a:pt x="1434" y="150"/>
                  </a:lnTo>
                  <a:lnTo>
                    <a:pt x="1427" y="150"/>
                  </a:lnTo>
                  <a:lnTo>
                    <a:pt x="1421" y="143"/>
                  </a:lnTo>
                  <a:lnTo>
                    <a:pt x="1427" y="143"/>
                  </a:lnTo>
                  <a:lnTo>
                    <a:pt x="1434" y="143"/>
                  </a:lnTo>
                  <a:lnTo>
                    <a:pt x="1441" y="143"/>
                  </a:lnTo>
                  <a:lnTo>
                    <a:pt x="1434" y="143"/>
                  </a:lnTo>
                  <a:lnTo>
                    <a:pt x="1434" y="137"/>
                  </a:lnTo>
                  <a:lnTo>
                    <a:pt x="1434" y="143"/>
                  </a:lnTo>
                  <a:lnTo>
                    <a:pt x="1427" y="143"/>
                  </a:lnTo>
                  <a:lnTo>
                    <a:pt x="1427" y="137"/>
                  </a:lnTo>
                  <a:lnTo>
                    <a:pt x="1421" y="130"/>
                  </a:lnTo>
                  <a:lnTo>
                    <a:pt x="1414" y="130"/>
                  </a:lnTo>
                  <a:lnTo>
                    <a:pt x="1414" y="124"/>
                  </a:lnTo>
                  <a:lnTo>
                    <a:pt x="1408" y="124"/>
                  </a:lnTo>
                  <a:lnTo>
                    <a:pt x="1401" y="124"/>
                  </a:lnTo>
                  <a:lnTo>
                    <a:pt x="1395" y="124"/>
                  </a:lnTo>
                  <a:lnTo>
                    <a:pt x="1395" y="117"/>
                  </a:lnTo>
                  <a:lnTo>
                    <a:pt x="1401" y="117"/>
                  </a:lnTo>
                  <a:lnTo>
                    <a:pt x="1408" y="117"/>
                  </a:lnTo>
                  <a:lnTo>
                    <a:pt x="1414" y="117"/>
                  </a:lnTo>
                  <a:lnTo>
                    <a:pt x="1408" y="117"/>
                  </a:lnTo>
                  <a:lnTo>
                    <a:pt x="1401" y="117"/>
                  </a:lnTo>
                  <a:lnTo>
                    <a:pt x="1395" y="117"/>
                  </a:lnTo>
                  <a:lnTo>
                    <a:pt x="1395" y="111"/>
                  </a:lnTo>
                  <a:lnTo>
                    <a:pt x="1388" y="111"/>
                  </a:lnTo>
                  <a:lnTo>
                    <a:pt x="1395" y="104"/>
                  </a:lnTo>
                  <a:lnTo>
                    <a:pt x="1401" y="104"/>
                  </a:lnTo>
                  <a:lnTo>
                    <a:pt x="1408" y="104"/>
                  </a:lnTo>
                  <a:lnTo>
                    <a:pt x="1414" y="104"/>
                  </a:lnTo>
                  <a:lnTo>
                    <a:pt x="1414" y="111"/>
                  </a:lnTo>
                  <a:lnTo>
                    <a:pt x="1414" y="104"/>
                  </a:lnTo>
                  <a:lnTo>
                    <a:pt x="1421" y="104"/>
                  </a:lnTo>
                  <a:lnTo>
                    <a:pt x="1427" y="104"/>
                  </a:lnTo>
                  <a:lnTo>
                    <a:pt x="1434" y="104"/>
                  </a:lnTo>
                  <a:lnTo>
                    <a:pt x="1434" y="111"/>
                  </a:lnTo>
                  <a:lnTo>
                    <a:pt x="1441" y="111"/>
                  </a:lnTo>
                  <a:lnTo>
                    <a:pt x="1447" y="111"/>
                  </a:lnTo>
                  <a:lnTo>
                    <a:pt x="1447" y="117"/>
                  </a:lnTo>
                  <a:lnTo>
                    <a:pt x="1454" y="117"/>
                  </a:lnTo>
                  <a:lnTo>
                    <a:pt x="1460" y="117"/>
                  </a:lnTo>
                  <a:lnTo>
                    <a:pt x="1460" y="124"/>
                  </a:lnTo>
                  <a:lnTo>
                    <a:pt x="1467" y="124"/>
                  </a:lnTo>
                  <a:lnTo>
                    <a:pt x="1467" y="130"/>
                  </a:lnTo>
                  <a:lnTo>
                    <a:pt x="1473" y="130"/>
                  </a:lnTo>
                  <a:lnTo>
                    <a:pt x="1480" y="130"/>
                  </a:lnTo>
                  <a:lnTo>
                    <a:pt x="1486" y="130"/>
                  </a:lnTo>
                  <a:lnTo>
                    <a:pt x="1493" y="124"/>
                  </a:lnTo>
                  <a:lnTo>
                    <a:pt x="1499" y="124"/>
                  </a:lnTo>
                  <a:lnTo>
                    <a:pt x="1493" y="124"/>
                  </a:lnTo>
                  <a:lnTo>
                    <a:pt x="1486" y="124"/>
                  </a:lnTo>
                  <a:lnTo>
                    <a:pt x="1480" y="124"/>
                  </a:lnTo>
                  <a:lnTo>
                    <a:pt x="1473" y="124"/>
                  </a:lnTo>
                  <a:lnTo>
                    <a:pt x="1467" y="124"/>
                  </a:lnTo>
                  <a:lnTo>
                    <a:pt x="1467" y="117"/>
                  </a:lnTo>
                  <a:lnTo>
                    <a:pt x="1473" y="117"/>
                  </a:lnTo>
                  <a:lnTo>
                    <a:pt x="1467" y="117"/>
                  </a:lnTo>
                  <a:lnTo>
                    <a:pt x="1460" y="117"/>
                  </a:lnTo>
                  <a:lnTo>
                    <a:pt x="1460" y="111"/>
                  </a:lnTo>
                  <a:lnTo>
                    <a:pt x="1454" y="111"/>
                  </a:lnTo>
                  <a:lnTo>
                    <a:pt x="1447" y="111"/>
                  </a:lnTo>
                  <a:lnTo>
                    <a:pt x="1447" y="104"/>
                  </a:lnTo>
                  <a:lnTo>
                    <a:pt x="1454" y="104"/>
                  </a:lnTo>
                  <a:lnTo>
                    <a:pt x="1460" y="104"/>
                  </a:lnTo>
                  <a:lnTo>
                    <a:pt x="1467" y="104"/>
                  </a:lnTo>
                  <a:lnTo>
                    <a:pt x="1473" y="104"/>
                  </a:lnTo>
                  <a:lnTo>
                    <a:pt x="1480" y="104"/>
                  </a:lnTo>
                  <a:lnTo>
                    <a:pt x="1486" y="104"/>
                  </a:lnTo>
                  <a:lnTo>
                    <a:pt x="1486" y="98"/>
                  </a:lnTo>
                  <a:lnTo>
                    <a:pt x="1493" y="98"/>
                  </a:lnTo>
                  <a:lnTo>
                    <a:pt x="1499" y="98"/>
                  </a:lnTo>
                  <a:lnTo>
                    <a:pt x="1506" y="98"/>
                  </a:lnTo>
                  <a:lnTo>
                    <a:pt x="1512" y="98"/>
                  </a:lnTo>
                  <a:lnTo>
                    <a:pt x="1519" y="98"/>
                  </a:lnTo>
                  <a:lnTo>
                    <a:pt x="1525" y="98"/>
                  </a:lnTo>
                  <a:lnTo>
                    <a:pt x="1519" y="98"/>
                  </a:lnTo>
                  <a:lnTo>
                    <a:pt x="1512" y="98"/>
                  </a:lnTo>
                  <a:lnTo>
                    <a:pt x="1506" y="98"/>
                  </a:lnTo>
                  <a:lnTo>
                    <a:pt x="1499" y="98"/>
                  </a:lnTo>
                  <a:lnTo>
                    <a:pt x="1493" y="98"/>
                  </a:lnTo>
                  <a:lnTo>
                    <a:pt x="1499" y="98"/>
                  </a:lnTo>
                  <a:lnTo>
                    <a:pt x="1506" y="91"/>
                  </a:lnTo>
                  <a:lnTo>
                    <a:pt x="1512" y="91"/>
                  </a:lnTo>
                  <a:lnTo>
                    <a:pt x="1519" y="91"/>
                  </a:lnTo>
                  <a:lnTo>
                    <a:pt x="1525" y="91"/>
                  </a:lnTo>
                  <a:lnTo>
                    <a:pt x="1532" y="91"/>
                  </a:lnTo>
                  <a:lnTo>
                    <a:pt x="1538" y="91"/>
                  </a:lnTo>
                  <a:lnTo>
                    <a:pt x="1545" y="91"/>
                  </a:lnTo>
                  <a:lnTo>
                    <a:pt x="1545" y="85"/>
                  </a:lnTo>
                  <a:lnTo>
                    <a:pt x="1538" y="85"/>
                  </a:lnTo>
                  <a:lnTo>
                    <a:pt x="1532" y="85"/>
                  </a:lnTo>
                  <a:lnTo>
                    <a:pt x="1525" y="85"/>
                  </a:lnTo>
                  <a:lnTo>
                    <a:pt x="1519" y="91"/>
                  </a:lnTo>
                  <a:lnTo>
                    <a:pt x="1512" y="91"/>
                  </a:lnTo>
                  <a:lnTo>
                    <a:pt x="1506" y="91"/>
                  </a:lnTo>
                  <a:lnTo>
                    <a:pt x="1506" y="85"/>
                  </a:lnTo>
                  <a:lnTo>
                    <a:pt x="1512" y="85"/>
                  </a:lnTo>
                  <a:lnTo>
                    <a:pt x="1512" y="78"/>
                  </a:lnTo>
                  <a:lnTo>
                    <a:pt x="1519" y="78"/>
                  </a:lnTo>
                  <a:lnTo>
                    <a:pt x="1525" y="78"/>
                  </a:lnTo>
                  <a:lnTo>
                    <a:pt x="1532" y="72"/>
                  </a:lnTo>
                  <a:lnTo>
                    <a:pt x="1538" y="72"/>
                  </a:lnTo>
                  <a:lnTo>
                    <a:pt x="1545" y="72"/>
                  </a:lnTo>
                  <a:lnTo>
                    <a:pt x="1538" y="72"/>
                  </a:lnTo>
                  <a:lnTo>
                    <a:pt x="1532" y="72"/>
                  </a:lnTo>
                  <a:lnTo>
                    <a:pt x="1525" y="72"/>
                  </a:lnTo>
                  <a:lnTo>
                    <a:pt x="1519" y="72"/>
                  </a:lnTo>
                  <a:lnTo>
                    <a:pt x="1519" y="78"/>
                  </a:lnTo>
                  <a:lnTo>
                    <a:pt x="1512" y="78"/>
                  </a:lnTo>
                  <a:lnTo>
                    <a:pt x="1506" y="78"/>
                  </a:lnTo>
                  <a:lnTo>
                    <a:pt x="1499" y="78"/>
                  </a:lnTo>
                  <a:lnTo>
                    <a:pt x="1506" y="78"/>
                  </a:lnTo>
                  <a:lnTo>
                    <a:pt x="1506" y="85"/>
                  </a:lnTo>
                  <a:lnTo>
                    <a:pt x="1499" y="91"/>
                  </a:lnTo>
                  <a:lnTo>
                    <a:pt x="1493" y="91"/>
                  </a:lnTo>
                  <a:lnTo>
                    <a:pt x="1486" y="91"/>
                  </a:lnTo>
                  <a:lnTo>
                    <a:pt x="1480" y="91"/>
                  </a:lnTo>
                  <a:lnTo>
                    <a:pt x="1480" y="98"/>
                  </a:lnTo>
                  <a:lnTo>
                    <a:pt x="1473" y="98"/>
                  </a:lnTo>
                  <a:lnTo>
                    <a:pt x="1467" y="98"/>
                  </a:lnTo>
                  <a:lnTo>
                    <a:pt x="1460" y="98"/>
                  </a:lnTo>
                  <a:lnTo>
                    <a:pt x="1454" y="98"/>
                  </a:lnTo>
                  <a:lnTo>
                    <a:pt x="1447" y="98"/>
                  </a:lnTo>
                  <a:lnTo>
                    <a:pt x="1454" y="91"/>
                  </a:lnTo>
                  <a:lnTo>
                    <a:pt x="1460" y="91"/>
                  </a:lnTo>
                  <a:lnTo>
                    <a:pt x="1467" y="91"/>
                  </a:lnTo>
                  <a:lnTo>
                    <a:pt x="1460" y="91"/>
                  </a:lnTo>
                  <a:lnTo>
                    <a:pt x="1454" y="91"/>
                  </a:lnTo>
                  <a:lnTo>
                    <a:pt x="1447" y="91"/>
                  </a:lnTo>
                  <a:lnTo>
                    <a:pt x="1441" y="91"/>
                  </a:lnTo>
                  <a:lnTo>
                    <a:pt x="1447" y="91"/>
                  </a:lnTo>
                  <a:lnTo>
                    <a:pt x="1441" y="91"/>
                  </a:lnTo>
                  <a:lnTo>
                    <a:pt x="1434" y="91"/>
                  </a:lnTo>
                  <a:lnTo>
                    <a:pt x="1434" y="98"/>
                  </a:lnTo>
                  <a:lnTo>
                    <a:pt x="1427" y="98"/>
                  </a:lnTo>
                  <a:lnTo>
                    <a:pt x="1421" y="98"/>
                  </a:lnTo>
                  <a:lnTo>
                    <a:pt x="1414" y="98"/>
                  </a:lnTo>
                  <a:lnTo>
                    <a:pt x="1408" y="98"/>
                  </a:lnTo>
                  <a:lnTo>
                    <a:pt x="1401" y="98"/>
                  </a:lnTo>
                  <a:lnTo>
                    <a:pt x="1408" y="98"/>
                  </a:lnTo>
                  <a:lnTo>
                    <a:pt x="1401" y="98"/>
                  </a:lnTo>
                  <a:lnTo>
                    <a:pt x="1395" y="98"/>
                  </a:lnTo>
                  <a:lnTo>
                    <a:pt x="1388" y="98"/>
                  </a:lnTo>
                  <a:lnTo>
                    <a:pt x="1395" y="98"/>
                  </a:lnTo>
                  <a:lnTo>
                    <a:pt x="1395" y="91"/>
                  </a:lnTo>
                  <a:lnTo>
                    <a:pt x="1401" y="91"/>
                  </a:lnTo>
                  <a:lnTo>
                    <a:pt x="1401" y="85"/>
                  </a:lnTo>
                  <a:lnTo>
                    <a:pt x="1408" y="85"/>
                  </a:lnTo>
                  <a:lnTo>
                    <a:pt x="1414" y="85"/>
                  </a:lnTo>
                  <a:lnTo>
                    <a:pt x="1421" y="85"/>
                  </a:lnTo>
                  <a:lnTo>
                    <a:pt x="1427" y="85"/>
                  </a:lnTo>
                  <a:lnTo>
                    <a:pt x="1434" y="85"/>
                  </a:lnTo>
                  <a:lnTo>
                    <a:pt x="1441" y="78"/>
                  </a:lnTo>
                  <a:lnTo>
                    <a:pt x="1447" y="78"/>
                  </a:lnTo>
                  <a:lnTo>
                    <a:pt x="1454" y="78"/>
                  </a:lnTo>
                  <a:lnTo>
                    <a:pt x="1447" y="78"/>
                  </a:lnTo>
                  <a:lnTo>
                    <a:pt x="1441" y="78"/>
                  </a:lnTo>
                  <a:lnTo>
                    <a:pt x="1434" y="78"/>
                  </a:lnTo>
                  <a:lnTo>
                    <a:pt x="1427" y="78"/>
                  </a:lnTo>
                  <a:lnTo>
                    <a:pt x="1421" y="85"/>
                  </a:lnTo>
                  <a:lnTo>
                    <a:pt x="1414" y="85"/>
                  </a:lnTo>
                  <a:lnTo>
                    <a:pt x="1408" y="85"/>
                  </a:lnTo>
                  <a:lnTo>
                    <a:pt x="1401" y="85"/>
                  </a:lnTo>
                  <a:lnTo>
                    <a:pt x="1395" y="85"/>
                  </a:lnTo>
                  <a:lnTo>
                    <a:pt x="1388" y="91"/>
                  </a:lnTo>
                  <a:lnTo>
                    <a:pt x="1382" y="91"/>
                  </a:lnTo>
                  <a:lnTo>
                    <a:pt x="1382" y="98"/>
                  </a:lnTo>
                  <a:lnTo>
                    <a:pt x="1375" y="98"/>
                  </a:lnTo>
                  <a:lnTo>
                    <a:pt x="1369" y="98"/>
                  </a:lnTo>
                  <a:lnTo>
                    <a:pt x="1369" y="91"/>
                  </a:lnTo>
                  <a:lnTo>
                    <a:pt x="1362" y="91"/>
                  </a:lnTo>
                  <a:lnTo>
                    <a:pt x="1356" y="91"/>
                  </a:lnTo>
                  <a:lnTo>
                    <a:pt x="1349" y="91"/>
                  </a:lnTo>
                  <a:lnTo>
                    <a:pt x="1349" y="85"/>
                  </a:lnTo>
                  <a:lnTo>
                    <a:pt x="1356" y="85"/>
                  </a:lnTo>
                  <a:lnTo>
                    <a:pt x="1362" y="85"/>
                  </a:lnTo>
                  <a:lnTo>
                    <a:pt x="1369" y="85"/>
                  </a:lnTo>
                  <a:lnTo>
                    <a:pt x="1375" y="85"/>
                  </a:lnTo>
                  <a:lnTo>
                    <a:pt x="1382" y="85"/>
                  </a:lnTo>
                  <a:lnTo>
                    <a:pt x="1388" y="85"/>
                  </a:lnTo>
                  <a:lnTo>
                    <a:pt x="1395" y="85"/>
                  </a:lnTo>
                  <a:lnTo>
                    <a:pt x="1401" y="85"/>
                  </a:lnTo>
                  <a:lnTo>
                    <a:pt x="1401" y="78"/>
                  </a:lnTo>
                  <a:lnTo>
                    <a:pt x="1408" y="78"/>
                  </a:lnTo>
                  <a:lnTo>
                    <a:pt x="1414" y="78"/>
                  </a:lnTo>
                  <a:lnTo>
                    <a:pt x="1421" y="78"/>
                  </a:lnTo>
                  <a:lnTo>
                    <a:pt x="1421" y="72"/>
                  </a:lnTo>
                  <a:lnTo>
                    <a:pt x="1414" y="72"/>
                  </a:lnTo>
                  <a:lnTo>
                    <a:pt x="1414" y="78"/>
                  </a:lnTo>
                  <a:lnTo>
                    <a:pt x="1408" y="78"/>
                  </a:lnTo>
                  <a:lnTo>
                    <a:pt x="1401" y="78"/>
                  </a:lnTo>
                  <a:lnTo>
                    <a:pt x="1395" y="78"/>
                  </a:lnTo>
                  <a:lnTo>
                    <a:pt x="1388" y="78"/>
                  </a:lnTo>
                  <a:lnTo>
                    <a:pt x="1382" y="85"/>
                  </a:lnTo>
                  <a:lnTo>
                    <a:pt x="1375" y="85"/>
                  </a:lnTo>
                  <a:lnTo>
                    <a:pt x="1369" y="85"/>
                  </a:lnTo>
                  <a:lnTo>
                    <a:pt x="1362" y="85"/>
                  </a:lnTo>
                  <a:lnTo>
                    <a:pt x="1356" y="85"/>
                  </a:lnTo>
                  <a:lnTo>
                    <a:pt x="1349" y="85"/>
                  </a:lnTo>
                  <a:lnTo>
                    <a:pt x="1343" y="85"/>
                  </a:lnTo>
                  <a:lnTo>
                    <a:pt x="1336" y="85"/>
                  </a:lnTo>
                  <a:lnTo>
                    <a:pt x="1336" y="78"/>
                  </a:lnTo>
                  <a:lnTo>
                    <a:pt x="1343" y="78"/>
                  </a:lnTo>
                  <a:lnTo>
                    <a:pt x="1349" y="78"/>
                  </a:lnTo>
                  <a:lnTo>
                    <a:pt x="1356" y="78"/>
                  </a:lnTo>
                  <a:lnTo>
                    <a:pt x="1349" y="78"/>
                  </a:lnTo>
                  <a:lnTo>
                    <a:pt x="1343" y="78"/>
                  </a:lnTo>
                  <a:lnTo>
                    <a:pt x="1343" y="72"/>
                  </a:lnTo>
                  <a:lnTo>
                    <a:pt x="1349" y="72"/>
                  </a:lnTo>
                  <a:lnTo>
                    <a:pt x="1356" y="72"/>
                  </a:lnTo>
                  <a:lnTo>
                    <a:pt x="1356" y="65"/>
                  </a:lnTo>
                  <a:lnTo>
                    <a:pt x="1362" y="65"/>
                  </a:lnTo>
                  <a:lnTo>
                    <a:pt x="1369" y="65"/>
                  </a:lnTo>
                  <a:lnTo>
                    <a:pt x="1375" y="65"/>
                  </a:lnTo>
                  <a:lnTo>
                    <a:pt x="1382" y="65"/>
                  </a:lnTo>
                  <a:lnTo>
                    <a:pt x="1382" y="72"/>
                  </a:lnTo>
                  <a:lnTo>
                    <a:pt x="1382" y="65"/>
                  </a:lnTo>
                  <a:lnTo>
                    <a:pt x="1375" y="65"/>
                  </a:lnTo>
                  <a:lnTo>
                    <a:pt x="1369" y="65"/>
                  </a:lnTo>
                  <a:lnTo>
                    <a:pt x="1362" y="65"/>
                  </a:lnTo>
                  <a:lnTo>
                    <a:pt x="1356" y="65"/>
                  </a:lnTo>
                  <a:lnTo>
                    <a:pt x="1349" y="65"/>
                  </a:lnTo>
                  <a:lnTo>
                    <a:pt x="1349" y="72"/>
                  </a:lnTo>
                  <a:lnTo>
                    <a:pt x="1343" y="72"/>
                  </a:lnTo>
                  <a:lnTo>
                    <a:pt x="1336" y="72"/>
                  </a:lnTo>
                  <a:lnTo>
                    <a:pt x="1330" y="72"/>
                  </a:lnTo>
                  <a:lnTo>
                    <a:pt x="1336" y="72"/>
                  </a:lnTo>
                  <a:lnTo>
                    <a:pt x="1330" y="72"/>
                  </a:lnTo>
                  <a:lnTo>
                    <a:pt x="1330" y="65"/>
                  </a:lnTo>
                  <a:lnTo>
                    <a:pt x="1336" y="65"/>
                  </a:lnTo>
                  <a:lnTo>
                    <a:pt x="1343" y="65"/>
                  </a:lnTo>
                  <a:lnTo>
                    <a:pt x="1349" y="65"/>
                  </a:lnTo>
                  <a:lnTo>
                    <a:pt x="1343" y="65"/>
                  </a:lnTo>
                  <a:lnTo>
                    <a:pt x="1336" y="65"/>
                  </a:lnTo>
                  <a:lnTo>
                    <a:pt x="1330" y="65"/>
                  </a:lnTo>
                  <a:lnTo>
                    <a:pt x="1323" y="65"/>
                  </a:lnTo>
                  <a:lnTo>
                    <a:pt x="1317" y="65"/>
                  </a:lnTo>
                  <a:lnTo>
                    <a:pt x="1310" y="65"/>
                  </a:lnTo>
                  <a:lnTo>
                    <a:pt x="1317" y="65"/>
                  </a:lnTo>
                  <a:lnTo>
                    <a:pt x="1317" y="59"/>
                  </a:lnTo>
                  <a:lnTo>
                    <a:pt x="1323" y="59"/>
                  </a:lnTo>
                  <a:lnTo>
                    <a:pt x="1330" y="59"/>
                  </a:lnTo>
                  <a:lnTo>
                    <a:pt x="1336" y="59"/>
                  </a:lnTo>
                  <a:lnTo>
                    <a:pt x="1343" y="59"/>
                  </a:lnTo>
                  <a:lnTo>
                    <a:pt x="1343" y="52"/>
                  </a:lnTo>
                  <a:lnTo>
                    <a:pt x="1343" y="59"/>
                  </a:lnTo>
                  <a:lnTo>
                    <a:pt x="1349" y="59"/>
                  </a:lnTo>
                  <a:lnTo>
                    <a:pt x="1356" y="59"/>
                  </a:lnTo>
                  <a:lnTo>
                    <a:pt x="1349" y="59"/>
                  </a:lnTo>
                  <a:lnTo>
                    <a:pt x="1349" y="52"/>
                  </a:lnTo>
                  <a:lnTo>
                    <a:pt x="1356" y="52"/>
                  </a:lnTo>
                  <a:lnTo>
                    <a:pt x="1362" y="52"/>
                  </a:lnTo>
                  <a:lnTo>
                    <a:pt x="1369" y="52"/>
                  </a:lnTo>
                  <a:lnTo>
                    <a:pt x="1375" y="52"/>
                  </a:lnTo>
                  <a:lnTo>
                    <a:pt x="1382" y="52"/>
                  </a:lnTo>
                  <a:lnTo>
                    <a:pt x="1388" y="52"/>
                  </a:lnTo>
                  <a:lnTo>
                    <a:pt x="1388" y="59"/>
                  </a:lnTo>
                  <a:lnTo>
                    <a:pt x="1388" y="52"/>
                  </a:lnTo>
                  <a:lnTo>
                    <a:pt x="1382" y="52"/>
                  </a:lnTo>
                  <a:lnTo>
                    <a:pt x="1388" y="52"/>
                  </a:lnTo>
                  <a:lnTo>
                    <a:pt x="1395" y="52"/>
                  </a:lnTo>
                  <a:lnTo>
                    <a:pt x="1401" y="52"/>
                  </a:lnTo>
                  <a:lnTo>
                    <a:pt x="1408" y="52"/>
                  </a:lnTo>
                  <a:lnTo>
                    <a:pt x="1408" y="59"/>
                  </a:lnTo>
                  <a:lnTo>
                    <a:pt x="1408" y="52"/>
                  </a:lnTo>
                  <a:lnTo>
                    <a:pt x="1414" y="52"/>
                  </a:lnTo>
                  <a:lnTo>
                    <a:pt x="1421" y="59"/>
                  </a:lnTo>
                  <a:lnTo>
                    <a:pt x="1421" y="52"/>
                  </a:lnTo>
                  <a:lnTo>
                    <a:pt x="1414" y="52"/>
                  </a:lnTo>
                  <a:lnTo>
                    <a:pt x="1421" y="52"/>
                  </a:lnTo>
                  <a:lnTo>
                    <a:pt x="1421" y="59"/>
                  </a:lnTo>
                  <a:lnTo>
                    <a:pt x="1421" y="52"/>
                  </a:lnTo>
                  <a:lnTo>
                    <a:pt x="1414" y="52"/>
                  </a:lnTo>
                  <a:lnTo>
                    <a:pt x="1408" y="52"/>
                  </a:lnTo>
                  <a:lnTo>
                    <a:pt x="1401" y="52"/>
                  </a:lnTo>
                  <a:lnTo>
                    <a:pt x="1395" y="52"/>
                  </a:lnTo>
                  <a:lnTo>
                    <a:pt x="1395" y="46"/>
                  </a:lnTo>
                  <a:lnTo>
                    <a:pt x="1388" y="46"/>
                  </a:lnTo>
                  <a:lnTo>
                    <a:pt x="1395" y="46"/>
                  </a:lnTo>
                  <a:lnTo>
                    <a:pt x="1401" y="46"/>
                  </a:lnTo>
                  <a:lnTo>
                    <a:pt x="1408" y="46"/>
                  </a:lnTo>
                  <a:lnTo>
                    <a:pt x="1408" y="39"/>
                  </a:lnTo>
                  <a:lnTo>
                    <a:pt x="1401" y="39"/>
                  </a:lnTo>
                  <a:lnTo>
                    <a:pt x="1408" y="39"/>
                  </a:lnTo>
                  <a:lnTo>
                    <a:pt x="1414" y="39"/>
                  </a:lnTo>
                  <a:lnTo>
                    <a:pt x="1421" y="39"/>
                  </a:lnTo>
                  <a:lnTo>
                    <a:pt x="1414" y="39"/>
                  </a:lnTo>
                  <a:lnTo>
                    <a:pt x="1421" y="39"/>
                  </a:lnTo>
                  <a:lnTo>
                    <a:pt x="1427" y="39"/>
                  </a:lnTo>
                  <a:lnTo>
                    <a:pt x="1434" y="39"/>
                  </a:lnTo>
                  <a:lnTo>
                    <a:pt x="1441" y="39"/>
                  </a:lnTo>
                  <a:lnTo>
                    <a:pt x="1441" y="46"/>
                  </a:lnTo>
                  <a:lnTo>
                    <a:pt x="1447" y="46"/>
                  </a:lnTo>
                  <a:lnTo>
                    <a:pt x="1447" y="52"/>
                  </a:lnTo>
                  <a:lnTo>
                    <a:pt x="1454" y="52"/>
                  </a:lnTo>
                  <a:lnTo>
                    <a:pt x="1460" y="52"/>
                  </a:lnTo>
                  <a:lnTo>
                    <a:pt x="1467" y="52"/>
                  </a:lnTo>
                  <a:lnTo>
                    <a:pt x="1460" y="52"/>
                  </a:lnTo>
                  <a:lnTo>
                    <a:pt x="1454" y="52"/>
                  </a:lnTo>
                  <a:lnTo>
                    <a:pt x="1454" y="46"/>
                  </a:lnTo>
                  <a:lnTo>
                    <a:pt x="1447" y="46"/>
                  </a:lnTo>
                  <a:lnTo>
                    <a:pt x="1454" y="46"/>
                  </a:lnTo>
                  <a:lnTo>
                    <a:pt x="1460" y="46"/>
                  </a:lnTo>
                  <a:lnTo>
                    <a:pt x="1467" y="46"/>
                  </a:lnTo>
                  <a:lnTo>
                    <a:pt x="1473" y="52"/>
                  </a:lnTo>
                  <a:lnTo>
                    <a:pt x="1480" y="52"/>
                  </a:lnTo>
                  <a:lnTo>
                    <a:pt x="1486" y="52"/>
                  </a:lnTo>
                  <a:lnTo>
                    <a:pt x="1493" y="52"/>
                  </a:lnTo>
                  <a:lnTo>
                    <a:pt x="1499" y="59"/>
                  </a:lnTo>
                  <a:lnTo>
                    <a:pt x="1506" y="59"/>
                  </a:lnTo>
                  <a:lnTo>
                    <a:pt x="1499" y="59"/>
                  </a:lnTo>
                  <a:lnTo>
                    <a:pt x="1499" y="52"/>
                  </a:lnTo>
                  <a:lnTo>
                    <a:pt x="1493" y="52"/>
                  </a:lnTo>
                  <a:lnTo>
                    <a:pt x="1486" y="52"/>
                  </a:lnTo>
                  <a:lnTo>
                    <a:pt x="1480" y="52"/>
                  </a:lnTo>
                  <a:lnTo>
                    <a:pt x="1480" y="46"/>
                  </a:lnTo>
                  <a:lnTo>
                    <a:pt x="1473" y="46"/>
                  </a:lnTo>
                  <a:lnTo>
                    <a:pt x="1467" y="46"/>
                  </a:lnTo>
                  <a:lnTo>
                    <a:pt x="1460" y="46"/>
                  </a:lnTo>
                  <a:lnTo>
                    <a:pt x="1454" y="39"/>
                  </a:lnTo>
                  <a:lnTo>
                    <a:pt x="1460" y="39"/>
                  </a:lnTo>
                  <a:lnTo>
                    <a:pt x="1467" y="39"/>
                  </a:lnTo>
                  <a:lnTo>
                    <a:pt x="1467" y="32"/>
                  </a:lnTo>
                  <a:lnTo>
                    <a:pt x="1460" y="32"/>
                  </a:lnTo>
                  <a:lnTo>
                    <a:pt x="1454" y="32"/>
                  </a:lnTo>
                  <a:lnTo>
                    <a:pt x="1460" y="32"/>
                  </a:lnTo>
                  <a:lnTo>
                    <a:pt x="1467" y="32"/>
                  </a:lnTo>
                  <a:lnTo>
                    <a:pt x="1473" y="32"/>
                  </a:lnTo>
                  <a:lnTo>
                    <a:pt x="1480" y="32"/>
                  </a:lnTo>
                  <a:lnTo>
                    <a:pt x="1486" y="32"/>
                  </a:lnTo>
                  <a:lnTo>
                    <a:pt x="1480" y="32"/>
                  </a:lnTo>
                  <a:lnTo>
                    <a:pt x="1473" y="32"/>
                  </a:lnTo>
                  <a:lnTo>
                    <a:pt x="1473" y="26"/>
                  </a:lnTo>
                  <a:lnTo>
                    <a:pt x="1467" y="26"/>
                  </a:lnTo>
                  <a:lnTo>
                    <a:pt x="1473" y="26"/>
                  </a:lnTo>
                  <a:lnTo>
                    <a:pt x="1480" y="26"/>
                  </a:lnTo>
                  <a:lnTo>
                    <a:pt x="1486" y="26"/>
                  </a:lnTo>
                  <a:lnTo>
                    <a:pt x="1493" y="26"/>
                  </a:lnTo>
                  <a:lnTo>
                    <a:pt x="1493" y="32"/>
                  </a:lnTo>
                  <a:lnTo>
                    <a:pt x="1499" y="32"/>
                  </a:lnTo>
                  <a:lnTo>
                    <a:pt x="1506" y="32"/>
                  </a:lnTo>
                  <a:lnTo>
                    <a:pt x="1512" y="32"/>
                  </a:lnTo>
                  <a:lnTo>
                    <a:pt x="1506" y="32"/>
                  </a:lnTo>
                  <a:lnTo>
                    <a:pt x="1499" y="32"/>
                  </a:lnTo>
                  <a:lnTo>
                    <a:pt x="1499" y="26"/>
                  </a:lnTo>
                  <a:lnTo>
                    <a:pt x="1493" y="26"/>
                  </a:lnTo>
                  <a:lnTo>
                    <a:pt x="1499" y="26"/>
                  </a:lnTo>
                  <a:lnTo>
                    <a:pt x="1493" y="26"/>
                  </a:lnTo>
                  <a:lnTo>
                    <a:pt x="1486" y="26"/>
                  </a:lnTo>
                  <a:lnTo>
                    <a:pt x="1493" y="19"/>
                  </a:lnTo>
                  <a:lnTo>
                    <a:pt x="1499" y="19"/>
                  </a:lnTo>
                  <a:lnTo>
                    <a:pt x="1506" y="19"/>
                  </a:lnTo>
                  <a:lnTo>
                    <a:pt x="1506" y="26"/>
                  </a:lnTo>
                  <a:lnTo>
                    <a:pt x="1512" y="19"/>
                  </a:lnTo>
                  <a:lnTo>
                    <a:pt x="1512" y="26"/>
                  </a:lnTo>
                  <a:lnTo>
                    <a:pt x="1519" y="26"/>
                  </a:lnTo>
                  <a:lnTo>
                    <a:pt x="1525" y="26"/>
                  </a:lnTo>
                  <a:lnTo>
                    <a:pt x="1525" y="19"/>
                  </a:lnTo>
                  <a:lnTo>
                    <a:pt x="1532" y="26"/>
                  </a:lnTo>
                  <a:lnTo>
                    <a:pt x="1538" y="26"/>
                  </a:lnTo>
                  <a:lnTo>
                    <a:pt x="1545" y="26"/>
                  </a:lnTo>
                  <a:lnTo>
                    <a:pt x="1545" y="32"/>
                  </a:lnTo>
                  <a:lnTo>
                    <a:pt x="1551" y="32"/>
                  </a:lnTo>
                  <a:lnTo>
                    <a:pt x="1558" y="32"/>
                  </a:lnTo>
                  <a:lnTo>
                    <a:pt x="1551" y="32"/>
                  </a:lnTo>
                  <a:lnTo>
                    <a:pt x="1551" y="39"/>
                  </a:lnTo>
                  <a:lnTo>
                    <a:pt x="1558" y="32"/>
                  </a:lnTo>
                  <a:lnTo>
                    <a:pt x="1564" y="32"/>
                  </a:lnTo>
                  <a:lnTo>
                    <a:pt x="1558" y="32"/>
                  </a:lnTo>
                  <a:lnTo>
                    <a:pt x="1551" y="32"/>
                  </a:lnTo>
                  <a:lnTo>
                    <a:pt x="1551" y="26"/>
                  </a:lnTo>
                  <a:lnTo>
                    <a:pt x="1545" y="26"/>
                  </a:lnTo>
                  <a:lnTo>
                    <a:pt x="1538" y="26"/>
                  </a:lnTo>
                  <a:lnTo>
                    <a:pt x="1538" y="19"/>
                  </a:lnTo>
                  <a:lnTo>
                    <a:pt x="1532" y="19"/>
                  </a:lnTo>
                  <a:lnTo>
                    <a:pt x="1538" y="19"/>
                  </a:lnTo>
                  <a:lnTo>
                    <a:pt x="1545" y="19"/>
                  </a:lnTo>
                  <a:lnTo>
                    <a:pt x="1551" y="19"/>
                  </a:lnTo>
                  <a:lnTo>
                    <a:pt x="1558" y="19"/>
                  </a:lnTo>
                  <a:lnTo>
                    <a:pt x="1564" y="19"/>
                  </a:lnTo>
                  <a:lnTo>
                    <a:pt x="1571" y="19"/>
                  </a:lnTo>
                  <a:lnTo>
                    <a:pt x="1577" y="19"/>
                  </a:lnTo>
                  <a:lnTo>
                    <a:pt x="1584" y="19"/>
                  </a:lnTo>
                  <a:lnTo>
                    <a:pt x="1584" y="26"/>
                  </a:lnTo>
                  <a:lnTo>
                    <a:pt x="1590" y="26"/>
                  </a:lnTo>
                  <a:lnTo>
                    <a:pt x="1597" y="26"/>
                  </a:lnTo>
                  <a:lnTo>
                    <a:pt x="1604" y="26"/>
                  </a:lnTo>
                  <a:lnTo>
                    <a:pt x="1604" y="32"/>
                  </a:lnTo>
                  <a:lnTo>
                    <a:pt x="1604" y="26"/>
                  </a:lnTo>
                  <a:lnTo>
                    <a:pt x="1597" y="26"/>
                  </a:lnTo>
                  <a:lnTo>
                    <a:pt x="1590" y="26"/>
                  </a:lnTo>
                  <a:lnTo>
                    <a:pt x="1590" y="19"/>
                  </a:lnTo>
                  <a:lnTo>
                    <a:pt x="1597" y="19"/>
                  </a:lnTo>
                  <a:lnTo>
                    <a:pt x="1604" y="19"/>
                  </a:lnTo>
                  <a:lnTo>
                    <a:pt x="1610" y="19"/>
                  </a:lnTo>
                  <a:lnTo>
                    <a:pt x="1617" y="19"/>
                  </a:lnTo>
                  <a:lnTo>
                    <a:pt x="1623" y="19"/>
                  </a:lnTo>
                  <a:lnTo>
                    <a:pt x="1617" y="19"/>
                  </a:lnTo>
                  <a:lnTo>
                    <a:pt x="1623" y="19"/>
                  </a:lnTo>
                  <a:lnTo>
                    <a:pt x="1630" y="26"/>
                  </a:lnTo>
                  <a:lnTo>
                    <a:pt x="1630" y="19"/>
                  </a:lnTo>
                  <a:lnTo>
                    <a:pt x="1623" y="19"/>
                  </a:lnTo>
                  <a:lnTo>
                    <a:pt x="1630" y="19"/>
                  </a:lnTo>
                  <a:lnTo>
                    <a:pt x="1636" y="19"/>
                  </a:lnTo>
                  <a:lnTo>
                    <a:pt x="1636" y="13"/>
                  </a:lnTo>
                  <a:lnTo>
                    <a:pt x="1643" y="13"/>
                  </a:lnTo>
                  <a:lnTo>
                    <a:pt x="1643" y="19"/>
                  </a:lnTo>
                  <a:close/>
                  <a:moveTo>
                    <a:pt x="2105" y="19"/>
                  </a:moveTo>
                  <a:lnTo>
                    <a:pt x="2099" y="19"/>
                  </a:lnTo>
                  <a:lnTo>
                    <a:pt x="2092" y="19"/>
                  </a:lnTo>
                  <a:lnTo>
                    <a:pt x="2092" y="13"/>
                  </a:lnTo>
                  <a:lnTo>
                    <a:pt x="2099" y="13"/>
                  </a:lnTo>
                  <a:lnTo>
                    <a:pt x="2105" y="13"/>
                  </a:lnTo>
                  <a:lnTo>
                    <a:pt x="2105" y="19"/>
                  </a:lnTo>
                  <a:lnTo>
                    <a:pt x="2112" y="19"/>
                  </a:lnTo>
                  <a:lnTo>
                    <a:pt x="2105" y="19"/>
                  </a:lnTo>
                  <a:close/>
                  <a:moveTo>
                    <a:pt x="2099" y="19"/>
                  </a:moveTo>
                  <a:lnTo>
                    <a:pt x="2105" y="19"/>
                  </a:lnTo>
                  <a:lnTo>
                    <a:pt x="2099" y="19"/>
                  </a:lnTo>
                  <a:lnTo>
                    <a:pt x="2092" y="19"/>
                  </a:lnTo>
                  <a:lnTo>
                    <a:pt x="2086" y="19"/>
                  </a:lnTo>
                  <a:lnTo>
                    <a:pt x="2086" y="13"/>
                  </a:lnTo>
                  <a:lnTo>
                    <a:pt x="2079" y="13"/>
                  </a:lnTo>
                  <a:lnTo>
                    <a:pt x="2086" y="13"/>
                  </a:lnTo>
                  <a:lnTo>
                    <a:pt x="2092" y="13"/>
                  </a:lnTo>
                  <a:lnTo>
                    <a:pt x="2092" y="19"/>
                  </a:lnTo>
                  <a:lnTo>
                    <a:pt x="2099" y="19"/>
                  </a:lnTo>
                  <a:close/>
                  <a:moveTo>
                    <a:pt x="2125" y="13"/>
                  </a:moveTo>
                  <a:lnTo>
                    <a:pt x="2118" y="13"/>
                  </a:lnTo>
                  <a:lnTo>
                    <a:pt x="2125" y="13"/>
                  </a:lnTo>
                  <a:lnTo>
                    <a:pt x="2132" y="13"/>
                  </a:lnTo>
                  <a:lnTo>
                    <a:pt x="2125" y="13"/>
                  </a:lnTo>
                  <a:close/>
                  <a:moveTo>
                    <a:pt x="2086" y="13"/>
                  </a:moveTo>
                  <a:lnTo>
                    <a:pt x="2079" y="13"/>
                  </a:lnTo>
                  <a:lnTo>
                    <a:pt x="2073" y="13"/>
                  </a:lnTo>
                  <a:lnTo>
                    <a:pt x="2079" y="13"/>
                  </a:lnTo>
                  <a:lnTo>
                    <a:pt x="2086" y="13"/>
                  </a:lnTo>
                  <a:close/>
                  <a:moveTo>
                    <a:pt x="2066" y="13"/>
                  </a:moveTo>
                  <a:lnTo>
                    <a:pt x="2073" y="13"/>
                  </a:lnTo>
                  <a:lnTo>
                    <a:pt x="2066" y="13"/>
                  </a:lnTo>
                  <a:close/>
                  <a:moveTo>
                    <a:pt x="2079" y="13"/>
                  </a:moveTo>
                  <a:lnTo>
                    <a:pt x="2073" y="13"/>
                  </a:lnTo>
                  <a:lnTo>
                    <a:pt x="2073" y="6"/>
                  </a:lnTo>
                  <a:lnTo>
                    <a:pt x="2079" y="6"/>
                  </a:lnTo>
                  <a:lnTo>
                    <a:pt x="2079" y="13"/>
                  </a:lnTo>
                  <a:close/>
                  <a:moveTo>
                    <a:pt x="2105" y="13"/>
                  </a:moveTo>
                  <a:lnTo>
                    <a:pt x="2112" y="13"/>
                  </a:lnTo>
                  <a:lnTo>
                    <a:pt x="2118" y="13"/>
                  </a:lnTo>
                  <a:lnTo>
                    <a:pt x="2118" y="19"/>
                  </a:lnTo>
                  <a:lnTo>
                    <a:pt x="2118" y="13"/>
                  </a:lnTo>
                  <a:lnTo>
                    <a:pt x="2112" y="13"/>
                  </a:lnTo>
                  <a:lnTo>
                    <a:pt x="2105" y="13"/>
                  </a:lnTo>
                  <a:lnTo>
                    <a:pt x="2099" y="13"/>
                  </a:lnTo>
                  <a:lnTo>
                    <a:pt x="2092" y="13"/>
                  </a:lnTo>
                  <a:lnTo>
                    <a:pt x="2092" y="6"/>
                  </a:lnTo>
                  <a:lnTo>
                    <a:pt x="2099" y="6"/>
                  </a:lnTo>
                  <a:lnTo>
                    <a:pt x="2099" y="13"/>
                  </a:lnTo>
                  <a:lnTo>
                    <a:pt x="2105" y="13"/>
                  </a:lnTo>
                  <a:close/>
                  <a:moveTo>
                    <a:pt x="2118" y="13"/>
                  </a:moveTo>
                  <a:lnTo>
                    <a:pt x="2112" y="13"/>
                  </a:lnTo>
                  <a:lnTo>
                    <a:pt x="2105" y="6"/>
                  </a:lnTo>
                  <a:lnTo>
                    <a:pt x="2112" y="6"/>
                  </a:lnTo>
                  <a:lnTo>
                    <a:pt x="2118" y="13"/>
                  </a:lnTo>
                  <a:close/>
                  <a:moveTo>
                    <a:pt x="2216" y="0"/>
                  </a:moveTo>
                  <a:lnTo>
                    <a:pt x="2223" y="0"/>
                  </a:lnTo>
                  <a:lnTo>
                    <a:pt x="2229" y="0"/>
                  </a:lnTo>
                  <a:lnTo>
                    <a:pt x="2236" y="0"/>
                  </a:lnTo>
                  <a:lnTo>
                    <a:pt x="2242" y="0"/>
                  </a:lnTo>
                  <a:lnTo>
                    <a:pt x="2249" y="0"/>
                  </a:lnTo>
                  <a:lnTo>
                    <a:pt x="2255" y="0"/>
                  </a:lnTo>
                  <a:lnTo>
                    <a:pt x="2262" y="0"/>
                  </a:lnTo>
                  <a:lnTo>
                    <a:pt x="2262" y="6"/>
                  </a:lnTo>
                  <a:lnTo>
                    <a:pt x="2268" y="6"/>
                  </a:lnTo>
                  <a:lnTo>
                    <a:pt x="2268" y="0"/>
                  </a:lnTo>
                  <a:lnTo>
                    <a:pt x="2275" y="0"/>
                  </a:lnTo>
                  <a:lnTo>
                    <a:pt x="2275" y="6"/>
                  </a:lnTo>
                  <a:lnTo>
                    <a:pt x="2268" y="6"/>
                  </a:lnTo>
                  <a:lnTo>
                    <a:pt x="2275" y="6"/>
                  </a:lnTo>
                  <a:lnTo>
                    <a:pt x="2281" y="6"/>
                  </a:lnTo>
                  <a:lnTo>
                    <a:pt x="2275" y="6"/>
                  </a:lnTo>
                  <a:lnTo>
                    <a:pt x="2281" y="6"/>
                  </a:lnTo>
                  <a:lnTo>
                    <a:pt x="2288" y="6"/>
                  </a:lnTo>
                  <a:lnTo>
                    <a:pt x="2295" y="6"/>
                  </a:lnTo>
                  <a:lnTo>
                    <a:pt x="2301" y="6"/>
                  </a:lnTo>
                  <a:lnTo>
                    <a:pt x="2308" y="6"/>
                  </a:lnTo>
                  <a:lnTo>
                    <a:pt x="2314" y="6"/>
                  </a:lnTo>
                  <a:lnTo>
                    <a:pt x="2321" y="13"/>
                  </a:lnTo>
                  <a:lnTo>
                    <a:pt x="2314" y="13"/>
                  </a:lnTo>
                  <a:lnTo>
                    <a:pt x="2308" y="13"/>
                  </a:lnTo>
                  <a:lnTo>
                    <a:pt x="2301" y="13"/>
                  </a:lnTo>
                  <a:lnTo>
                    <a:pt x="2295" y="13"/>
                  </a:lnTo>
                  <a:lnTo>
                    <a:pt x="2288" y="13"/>
                  </a:lnTo>
                  <a:lnTo>
                    <a:pt x="2281" y="13"/>
                  </a:lnTo>
                  <a:lnTo>
                    <a:pt x="2275" y="13"/>
                  </a:lnTo>
                  <a:lnTo>
                    <a:pt x="2268" y="13"/>
                  </a:lnTo>
                  <a:lnTo>
                    <a:pt x="2262" y="13"/>
                  </a:lnTo>
                  <a:lnTo>
                    <a:pt x="2255" y="13"/>
                  </a:lnTo>
                  <a:lnTo>
                    <a:pt x="2249" y="13"/>
                  </a:lnTo>
                  <a:lnTo>
                    <a:pt x="2242" y="13"/>
                  </a:lnTo>
                  <a:lnTo>
                    <a:pt x="2236" y="19"/>
                  </a:lnTo>
                  <a:lnTo>
                    <a:pt x="2236" y="13"/>
                  </a:lnTo>
                  <a:lnTo>
                    <a:pt x="2236" y="19"/>
                  </a:lnTo>
                  <a:lnTo>
                    <a:pt x="2229" y="19"/>
                  </a:lnTo>
                  <a:lnTo>
                    <a:pt x="2223" y="19"/>
                  </a:lnTo>
                  <a:lnTo>
                    <a:pt x="2216" y="19"/>
                  </a:lnTo>
                  <a:lnTo>
                    <a:pt x="2210" y="13"/>
                  </a:lnTo>
                  <a:lnTo>
                    <a:pt x="2203" y="13"/>
                  </a:lnTo>
                  <a:lnTo>
                    <a:pt x="2197" y="13"/>
                  </a:lnTo>
                  <a:lnTo>
                    <a:pt x="2203" y="13"/>
                  </a:lnTo>
                  <a:lnTo>
                    <a:pt x="2210" y="13"/>
                  </a:lnTo>
                  <a:lnTo>
                    <a:pt x="2210" y="19"/>
                  </a:lnTo>
                  <a:lnTo>
                    <a:pt x="2216" y="19"/>
                  </a:lnTo>
                  <a:lnTo>
                    <a:pt x="2210" y="19"/>
                  </a:lnTo>
                  <a:lnTo>
                    <a:pt x="2203" y="19"/>
                  </a:lnTo>
                  <a:lnTo>
                    <a:pt x="2197" y="19"/>
                  </a:lnTo>
                  <a:lnTo>
                    <a:pt x="2190" y="19"/>
                  </a:lnTo>
                  <a:lnTo>
                    <a:pt x="2184" y="19"/>
                  </a:lnTo>
                  <a:lnTo>
                    <a:pt x="2177" y="19"/>
                  </a:lnTo>
                  <a:lnTo>
                    <a:pt x="2171" y="26"/>
                  </a:lnTo>
                  <a:lnTo>
                    <a:pt x="2164" y="26"/>
                  </a:lnTo>
                  <a:lnTo>
                    <a:pt x="2171" y="26"/>
                  </a:lnTo>
                  <a:lnTo>
                    <a:pt x="2177" y="26"/>
                  </a:lnTo>
                  <a:lnTo>
                    <a:pt x="2184" y="19"/>
                  </a:lnTo>
                  <a:lnTo>
                    <a:pt x="2184" y="26"/>
                  </a:lnTo>
                  <a:lnTo>
                    <a:pt x="2190" y="26"/>
                  </a:lnTo>
                  <a:lnTo>
                    <a:pt x="2197" y="26"/>
                  </a:lnTo>
                  <a:lnTo>
                    <a:pt x="2190" y="26"/>
                  </a:lnTo>
                  <a:lnTo>
                    <a:pt x="2197" y="26"/>
                  </a:lnTo>
                  <a:lnTo>
                    <a:pt x="2197" y="19"/>
                  </a:lnTo>
                  <a:lnTo>
                    <a:pt x="2203" y="19"/>
                  </a:lnTo>
                  <a:lnTo>
                    <a:pt x="2210" y="19"/>
                  </a:lnTo>
                  <a:lnTo>
                    <a:pt x="2216" y="19"/>
                  </a:lnTo>
                  <a:lnTo>
                    <a:pt x="2223" y="19"/>
                  </a:lnTo>
                  <a:lnTo>
                    <a:pt x="2229" y="19"/>
                  </a:lnTo>
                  <a:lnTo>
                    <a:pt x="2236" y="19"/>
                  </a:lnTo>
                  <a:lnTo>
                    <a:pt x="2242" y="19"/>
                  </a:lnTo>
                  <a:lnTo>
                    <a:pt x="2249" y="19"/>
                  </a:lnTo>
                  <a:lnTo>
                    <a:pt x="2249" y="13"/>
                  </a:lnTo>
                  <a:lnTo>
                    <a:pt x="2255" y="13"/>
                  </a:lnTo>
                  <a:lnTo>
                    <a:pt x="2262" y="13"/>
                  </a:lnTo>
                  <a:lnTo>
                    <a:pt x="2268" y="13"/>
                  </a:lnTo>
                  <a:lnTo>
                    <a:pt x="2268" y="19"/>
                  </a:lnTo>
                  <a:lnTo>
                    <a:pt x="2275" y="19"/>
                  </a:lnTo>
                  <a:lnTo>
                    <a:pt x="2281" y="19"/>
                  </a:lnTo>
                  <a:lnTo>
                    <a:pt x="2288" y="19"/>
                  </a:lnTo>
                  <a:lnTo>
                    <a:pt x="2295" y="19"/>
                  </a:lnTo>
                  <a:lnTo>
                    <a:pt x="2301" y="19"/>
                  </a:lnTo>
                  <a:lnTo>
                    <a:pt x="2308" y="19"/>
                  </a:lnTo>
                  <a:lnTo>
                    <a:pt x="2314" y="13"/>
                  </a:lnTo>
                  <a:lnTo>
                    <a:pt x="2321" y="13"/>
                  </a:lnTo>
                  <a:lnTo>
                    <a:pt x="2327" y="13"/>
                  </a:lnTo>
                  <a:lnTo>
                    <a:pt x="2334" y="19"/>
                  </a:lnTo>
                  <a:lnTo>
                    <a:pt x="2327" y="19"/>
                  </a:lnTo>
                  <a:lnTo>
                    <a:pt x="2334" y="19"/>
                  </a:lnTo>
                  <a:lnTo>
                    <a:pt x="2327" y="19"/>
                  </a:lnTo>
                  <a:lnTo>
                    <a:pt x="2327" y="26"/>
                  </a:lnTo>
                  <a:lnTo>
                    <a:pt x="2321" y="26"/>
                  </a:lnTo>
                  <a:lnTo>
                    <a:pt x="2314" y="26"/>
                  </a:lnTo>
                  <a:lnTo>
                    <a:pt x="2321" y="26"/>
                  </a:lnTo>
                  <a:lnTo>
                    <a:pt x="2327" y="26"/>
                  </a:lnTo>
                  <a:lnTo>
                    <a:pt x="2334" y="26"/>
                  </a:lnTo>
                  <a:lnTo>
                    <a:pt x="2340" y="26"/>
                  </a:lnTo>
                  <a:lnTo>
                    <a:pt x="2347" y="26"/>
                  </a:lnTo>
                  <a:lnTo>
                    <a:pt x="2340" y="26"/>
                  </a:lnTo>
                  <a:lnTo>
                    <a:pt x="2347" y="26"/>
                  </a:lnTo>
                  <a:lnTo>
                    <a:pt x="2353" y="26"/>
                  </a:lnTo>
                  <a:lnTo>
                    <a:pt x="2360" y="26"/>
                  </a:lnTo>
                  <a:lnTo>
                    <a:pt x="2366" y="26"/>
                  </a:lnTo>
                  <a:lnTo>
                    <a:pt x="2373" y="26"/>
                  </a:lnTo>
                  <a:lnTo>
                    <a:pt x="2379" y="32"/>
                  </a:lnTo>
                  <a:lnTo>
                    <a:pt x="2386" y="32"/>
                  </a:lnTo>
                  <a:lnTo>
                    <a:pt x="2379" y="32"/>
                  </a:lnTo>
                  <a:lnTo>
                    <a:pt x="2379" y="39"/>
                  </a:lnTo>
                  <a:lnTo>
                    <a:pt x="2373" y="39"/>
                  </a:lnTo>
                  <a:lnTo>
                    <a:pt x="2366" y="39"/>
                  </a:lnTo>
                  <a:lnTo>
                    <a:pt x="2373" y="39"/>
                  </a:lnTo>
                  <a:lnTo>
                    <a:pt x="2366" y="39"/>
                  </a:lnTo>
                  <a:lnTo>
                    <a:pt x="2360" y="46"/>
                  </a:lnTo>
                  <a:lnTo>
                    <a:pt x="2353" y="46"/>
                  </a:lnTo>
                  <a:lnTo>
                    <a:pt x="2347" y="46"/>
                  </a:lnTo>
                  <a:lnTo>
                    <a:pt x="2340" y="46"/>
                  </a:lnTo>
                  <a:lnTo>
                    <a:pt x="2334" y="46"/>
                  </a:lnTo>
                  <a:lnTo>
                    <a:pt x="2327" y="46"/>
                  </a:lnTo>
                  <a:lnTo>
                    <a:pt x="2321" y="46"/>
                  </a:lnTo>
                  <a:lnTo>
                    <a:pt x="2314" y="46"/>
                  </a:lnTo>
                  <a:lnTo>
                    <a:pt x="2308" y="46"/>
                  </a:lnTo>
                  <a:lnTo>
                    <a:pt x="2301" y="46"/>
                  </a:lnTo>
                  <a:lnTo>
                    <a:pt x="2295" y="46"/>
                  </a:lnTo>
                  <a:lnTo>
                    <a:pt x="2288" y="46"/>
                  </a:lnTo>
                  <a:lnTo>
                    <a:pt x="2281" y="46"/>
                  </a:lnTo>
                  <a:lnTo>
                    <a:pt x="2275" y="46"/>
                  </a:lnTo>
                  <a:lnTo>
                    <a:pt x="2268" y="46"/>
                  </a:lnTo>
                  <a:lnTo>
                    <a:pt x="2262" y="46"/>
                  </a:lnTo>
                  <a:lnTo>
                    <a:pt x="2255" y="46"/>
                  </a:lnTo>
                  <a:lnTo>
                    <a:pt x="2249" y="46"/>
                  </a:lnTo>
                  <a:lnTo>
                    <a:pt x="2242" y="46"/>
                  </a:lnTo>
                  <a:lnTo>
                    <a:pt x="2236" y="46"/>
                  </a:lnTo>
                  <a:lnTo>
                    <a:pt x="2229" y="46"/>
                  </a:lnTo>
                  <a:lnTo>
                    <a:pt x="2236" y="46"/>
                  </a:lnTo>
                  <a:lnTo>
                    <a:pt x="2242" y="46"/>
                  </a:lnTo>
                  <a:lnTo>
                    <a:pt x="2249" y="46"/>
                  </a:lnTo>
                  <a:lnTo>
                    <a:pt x="2255" y="52"/>
                  </a:lnTo>
                  <a:lnTo>
                    <a:pt x="2249" y="52"/>
                  </a:lnTo>
                  <a:lnTo>
                    <a:pt x="2242" y="52"/>
                  </a:lnTo>
                  <a:lnTo>
                    <a:pt x="2236" y="52"/>
                  </a:lnTo>
                  <a:lnTo>
                    <a:pt x="2229" y="52"/>
                  </a:lnTo>
                  <a:lnTo>
                    <a:pt x="2223" y="52"/>
                  </a:lnTo>
                  <a:lnTo>
                    <a:pt x="2216" y="52"/>
                  </a:lnTo>
                  <a:lnTo>
                    <a:pt x="2216" y="59"/>
                  </a:lnTo>
                  <a:lnTo>
                    <a:pt x="2210" y="59"/>
                  </a:lnTo>
                  <a:lnTo>
                    <a:pt x="2203" y="59"/>
                  </a:lnTo>
                  <a:lnTo>
                    <a:pt x="2203" y="65"/>
                  </a:lnTo>
                  <a:lnTo>
                    <a:pt x="2210" y="65"/>
                  </a:lnTo>
                  <a:lnTo>
                    <a:pt x="2216" y="65"/>
                  </a:lnTo>
                  <a:lnTo>
                    <a:pt x="2216" y="59"/>
                  </a:lnTo>
                  <a:lnTo>
                    <a:pt x="2223" y="59"/>
                  </a:lnTo>
                  <a:lnTo>
                    <a:pt x="2229" y="59"/>
                  </a:lnTo>
                  <a:lnTo>
                    <a:pt x="2236" y="59"/>
                  </a:lnTo>
                  <a:lnTo>
                    <a:pt x="2242" y="59"/>
                  </a:lnTo>
                  <a:lnTo>
                    <a:pt x="2249" y="59"/>
                  </a:lnTo>
                  <a:lnTo>
                    <a:pt x="2255" y="52"/>
                  </a:lnTo>
                  <a:lnTo>
                    <a:pt x="2255" y="59"/>
                  </a:lnTo>
                  <a:lnTo>
                    <a:pt x="2262" y="59"/>
                  </a:lnTo>
                  <a:lnTo>
                    <a:pt x="2262" y="52"/>
                  </a:lnTo>
                  <a:lnTo>
                    <a:pt x="2268" y="52"/>
                  </a:lnTo>
                  <a:lnTo>
                    <a:pt x="2275" y="52"/>
                  </a:lnTo>
                  <a:lnTo>
                    <a:pt x="2281" y="52"/>
                  </a:lnTo>
                  <a:lnTo>
                    <a:pt x="2288" y="52"/>
                  </a:lnTo>
                  <a:lnTo>
                    <a:pt x="2295" y="52"/>
                  </a:lnTo>
                  <a:lnTo>
                    <a:pt x="2301" y="52"/>
                  </a:lnTo>
                  <a:lnTo>
                    <a:pt x="2308" y="52"/>
                  </a:lnTo>
                  <a:lnTo>
                    <a:pt x="2314" y="52"/>
                  </a:lnTo>
                  <a:lnTo>
                    <a:pt x="2321" y="52"/>
                  </a:lnTo>
                  <a:lnTo>
                    <a:pt x="2327" y="52"/>
                  </a:lnTo>
                  <a:lnTo>
                    <a:pt x="2327" y="59"/>
                  </a:lnTo>
                  <a:lnTo>
                    <a:pt x="2321" y="59"/>
                  </a:lnTo>
                  <a:lnTo>
                    <a:pt x="2314" y="59"/>
                  </a:lnTo>
                  <a:lnTo>
                    <a:pt x="2314" y="65"/>
                  </a:lnTo>
                  <a:lnTo>
                    <a:pt x="2308" y="65"/>
                  </a:lnTo>
                  <a:lnTo>
                    <a:pt x="2301" y="65"/>
                  </a:lnTo>
                  <a:lnTo>
                    <a:pt x="2295" y="65"/>
                  </a:lnTo>
                  <a:lnTo>
                    <a:pt x="2288" y="65"/>
                  </a:lnTo>
                  <a:lnTo>
                    <a:pt x="2288" y="72"/>
                  </a:lnTo>
                  <a:lnTo>
                    <a:pt x="2295" y="72"/>
                  </a:lnTo>
                  <a:lnTo>
                    <a:pt x="2288" y="72"/>
                  </a:lnTo>
                  <a:lnTo>
                    <a:pt x="2295" y="72"/>
                  </a:lnTo>
                  <a:lnTo>
                    <a:pt x="2301" y="72"/>
                  </a:lnTo>
                  <a:lnTo>
                    <a:pt x="2308" y="72"/>
                  </a:lnTo>
                  <a:lnTo>
                    <a:pt x="2308" y="65"/>
                  </a:lnTo>
                  <a:lnTo>
                    <a:pt x="2314" y="65"/>
                  </a:lnTo>
                  <a:lnTo>
                    <a:pt x="2321" y="65"/>
                  </a:lnTo>
                  <a:lnTo>
                    <a:pt x="2327" y="65"/>
                  </a:lnTo>
                  <a:lnTo>
                    <a:pt x="2334" y="65"/>
                  </a:lnTo>
                  <a:lnTo>
                    <a:pt x="2334" y="59"/>
                  </a:lnTo>
                  <a:lnTo>
                    <a:pt x="2340" y="59"/>
                  </a:lnTo>
                  <a:lnTo>
                    <a:pt x="2340" y="52"/>
                  </a:lnTo>
                  <a:lnTo>
                    <a:pt x="2347" y="52"/>
                  </a:lnTo>
                  <a:lnTo>
                    <a:pt x="2353" y="52"/>
                  </a:lnTo>
                  <a:lnTo>
                    <a:pt x="2360" y="52"/>
                  </a:lnTo>
                  <a:lnTo>
                    <a:pt x="2366" y="52"/>
                  </a:lnTo>
                  <a:lnTo>
                    <a:pt x="2373" y="52"/>
                  </a:lnTo>
                  <a:lnTo>
                    <a:pt x="2373" y="59"/>
                  </a:lnTo>
                  <a:lnTo>
                    <a:pt x="2373" y="65"/>
                  </a:lnTo>
                  <a:lnTo>
                    <a:pt x="2373" y="72"/>
                  </a:lnTo>
                  <a:lnTo>
                    <a:pt x="2366" y="72"/>
                  </a:lnTo>
                  <a:lnTo>
                    <a:pt x="2360" y="72"/>
                  </a:lnTo>
                  <a:lnTo>
                    <a:pt x="2360" y="78"/>
                  </a:lnTo>
                  <a:lnTo>
                    <a:pt x="2353" y="78"/>
                  </a:lnTo>
                  <a:lnTo>
                    <a:pt x="2353" y="85"/>
                  </a:lnTo>
                  <a:lnTo>
                    <a:pt x="2347" y="85"/>
                  </a:lnTo>
                  <a:lnTo>
                    <a:pt x="2347" y="91"/>
                  </a:lnTo>
                  <a:lnTo>
                    <a:pt x="2340" y="91"/>
                  </a:lnTo>
                  <a:lnTo>
                    <a:pt x="2334" y="91"/>
                  </a:lnTo>
                  <a:lnTo>
                    <a:pt x="2340" y="98"/>
                  </a:lnTo>
                  <a:lnTo>
                    <a:pt x="2340" y="91"/>
                  </a:lnTo>
                  <a:lnTo>
                    <a:pt x="2340" y="98"/>
                  </a:lnTo>
                  <a:lnTo>
                    <a:pt x="2334" y="98"/>
                  </a:lnTo>
                  <a:lnTo>
                    <a:pt x="2340" y="98"/>
                  </a:lnTo>
                  <a:lnTo>
                    <a:pt x="2347" y="98"/>
                  </a:lnTo>
                  <a:lnTo>
                    <a:pt x="2347" y="91"/>
                  </a:lnTo>
                  <a:lnTo>
                    <a:pt x="2353" y="91"/>
                  </a:lnTo>
                  <a:lnTo>
                    <a:pt x="2347" y="91"/>
                  </a:lnTo>
                  <a:lnTo>
                    <a:pt x="2353" y="85"/>
                  </a:lnTo>
                  <a:lnTo>
                    <a:pt x="2360" y="85"/>
                  </a:lnTo>
                  <a:lnTo>
                    <a:pt x="2366" y="85"/>
                  </a:lnTo>
                  <a:lnTo>
                    <a:pt x="2366" y="78"/>
                  </a:lnTo>
                  <a:lnTo>
                    <a:pt x="2373" y="78"/>
                  </a:lnTo>
                  <a:lnTo>
                    <a:pt x="2379" y="78"/>
                  </a:lnTo>
                  <a:lnTo>
                    <a:pt x="2379" y="72"/>
                  </a:lnTo>
                  <a:lnTo>
                    <a:pt x="2386" y="72"/>
                  </a:lnTo>
                  <a:lnTo>
                    <a:pt x="2392" y="65"/>
                  </a:lnTo>
                  <a:lnTo>
                    <a:pt x="2399" y="65"/>
                  </a:lnTo>
                  <a:lnTo>
                    <a:pt x="2405" y="65"/>
                  </a:lnTo>
                  <a:lnTo>
                    <a:pt x="2399" y="65"/>
                  </a:lnTo>
                  <a:lnTo>
                    <a:pt x="2399" y="72"/>
                  </a:lnTo>
                  <a:lnTo>
                    <a:pt x="2405" y="72"/>
                  </a:lnTo>
                  <a:lnTo>
                    <a:pt x="2412" y="65"/>
                  </a:lnTo>
                  <a:lnTo>
                    <a:pt x="2418" y="65"/>
                  </a:lnTo>
                  <a:lnTo>
                    <a:pt x="2418" y="72"/>
                  </a:lnTo>
                  <a:lnTo>
                    <a:pt x="2425" y="72"/>
                  </a:lnTo>
                  <a:lnTo>
                    <a:pt x="2425" y="65"/>
                  </a:lnTo>
                  <a:lnTo>
                    <a:pt x="2425" y="72"/>
                  </a:lnTo>
                  <a:lnTo>
                    <a:pt x="2431" y="72"/>
                  </a:lnTo>
                  <a:lnTo>
                    <a:pt x="2431" y="65"/>
                  </a:lnTo>
                  <a:lnTo>
                    <a:pt x="2438" y="65"/>
                  </a:lnTo>
                  <a:lnTo>
                    <a:pt x="2438" y="59"/>
                  </a:lnTo>
                  <a:lnTo>
                    <a:pt x="2444" y="59"/>
                  </a:lnTo>
                  <a:lnTo>
                    <a:pt x="2444" y="65"/>
                  </a:lnTo>
                  <a:lnTo>
                    <a:pt x="2444" y="59"/>
                  </a:lnTo>
                  <a:lnTo>
                    <a:pt x="2451" y="59"/>
                  </a:lnTo>
                  <a:lnTo>
                    <a:pt x="2451" y="52"/>
                  </a:lnTo>
                  <a:lnTo>
                    <a:pt x="2457" y="52"/>
                  </a:lnTo>
                  <a:lnTo>
                    <a:pt x="2464" y="52"/>
                  </a:lnTo>
                  <a:lnTo>
                    <a:pt x="2471" y="59"/>
                  </a:lnTo>
                  <a:lnTo>
                    <a:pt x="2471" y="52"/>
                  </a:lnTo>
                  <a:lnTo>
                    <a:pt x="2477" y="52"/>
                  </a:lnTo>
                  <a:lnTo>
                    <a:pt x="2484" y="52"/>
                  </a:lnTo>
                  <a:lnTo>
                    <a:pt x="2484" y="59"/>
                  </a:lnTo>
                  <a:lnTo>
                    <a:pt x="2490" y="59"/>
                  </a:lnTo>
                  <a:lnTo>
                    <a:pt x="2497" y="59"/>
                  </a:lnTo>
                  <a:lnTo>
                    <a:pt x="2503" y="59"/>
                  </a:lnTo>
                  <a:lnTo>
                    <a:pt x="2510" y="59"/>
                  </a:lnTo>
                  <a:lnTo>
                    <a:pt x="2516" y="59"/>
                  </a:lnTo>
                  <a:lnTo>
                    <a:pt x="2516" y="65"/>
                  </a:lnTo>
                  <a:lnTo>
                    <a:pt x="2523" y="65"/>
                  </a:lnTo>
                  <a:lnTo>
                    <a:pt x="2516" y="72"/>
                  </a:lnTo>
                  <a:lnTo>
                    <a:pt x="2510" y="72"/>
                  </a:lnTo>
                  <a:lnTo>
                    <a:pt x="2503" y="72"/>
                  </a:lnTo>
                  <a:lnTo>
                    <a:pt x="2503" y="78"/>
                  </a:lnTo>
                  <a:lnTo>
                    <a:pt x="2497" y="78"/>
                  </a:lnTo>
                  <a:lnTo>
                    <a:pt x="2490" y="78"/>
                  </a:lnTo>
                  <a:lnTo>
                    <a:pt x="2484" y="78"/>
                  </a:lnTo>
                  <a:lnTo>
                    <a:pt x="2477" y="85"/>
                  </a:lnTo>
                  <a:lnTo>
                    <a:pt x="2484" y="85"/>
                  </a:lnTo>
                  <a:lnTo>
                    <a:pt x="2484" y="91"/>
                  </a:lnTo>
                  <a:lnTo>
                    <a:pt x="2477" y="91"/>
                  </a:lnTo>
                  <a:lnTo>
                    <a:pt x="2471" y="91"/>
                  </a:lnTo>
                  <a:lnTo>
                    <a:pt x="2464" y="91"/>
                  </a:lnTo>
                  <a:lnTo>
                    <a:pt x="2457" y="91"/>
                  </a:lnTo>
                  <a:lnTo>
                    <a:pt x="2451" y="91"/>
                  </a:lnTo>
                  <a:lnTo>
                    <a:pt x="2444" y="91"/>
                  </a:lnTo>
                  <a:lnTo>
                    <a:pt x="2438" y="91"/>
                  </a:lnTo>
                  <a:lnTo>
                    <a:pt x="2431" y="91"/>
                  </a:lnTo>
                  <a:lnTo>
                    <a:pt x="2431" y="98"/>
                  </a:lnTo>
                  <a:lnTo>
                    <a:pt x="2425" y="98"/>
                  </a:lnTo>
                  <a:lnTo>
                    <a:pt x="2418" y="98"/>
                  </a:lnTo>
                  <a:lnTo>
                    <a:pt x="2412" y="98"/>
                  </a:lnTo>
                  <a:lnTo>
                    <a:pt x="2405" y="91"/>
                  </a:lnTo>
                  <a:lnTo>
                    <a:pt x="2399" y="98"/>
                  </a:lnTo>
                  <a:lnTo>
                    <a:pt x="2392" y="98"/>
                  </a:lnTo>
                  <a:lnTo>
                    <a:pt x="2386" y="98"/>
                  </a:lnTo>
                  <a:lnTo>
                    <a:pt x="2392" y="98"/>
                  </a:lnTo>
                  <a:lnTo>
                    <a:pt x="2399" y="98"/>
                  </a:lnTo>
                  <a:lnTo>
                    <a:pt x="2405" y="98"/>
                  </a:lnTo>
                  <a:lnTo>
                    <a:pt x="2412" y="98"/>
                  </a:lnTo>
                  <a:lnTo>
                    <a:pt x="2418" y="98"/>
                  </a:lnTo>
                  <a:lnTo>
                    <a:pt x="2425" y="98"/>
                  </a:lnTo>
                  <a:lnTo>
                    <a:pt x="2431" y="98"/>
                  </a:lnTo>
                  <a:lnTo>
                    <a:pt x="2438" y="98"/>
                  </a:lnTo>
                  <a:lnTo>
                    <a:pt x="2444" y="98"/>
                  </a:lnTo>
                  <a:lnTo>
                    <a:pt x="2451" y="98"/>
                  </a:lnTo>
                  <a:lnTo>
                    <a:pt x="2457" y="98"/>
                  </a:lnTo>
                  <a:lnTo>
                    <a:pt x="2464" y="98"/>
                  </a:lnTo>
                  <a:lnTo>
                    <a:pt x="2464" y="104"/>
                  </a:lnTo>
                  <a:lnTo>
                    <a:pt x="2457" y="104"/>
                  </a:lnTo>
                  <a:lnTo>
                    <a:pt x="2451" y="104"/>
                  </a:lnTo>
                  <a:lnTo>
                    <a:pt x="2457" y="104"/>
                  </a:lnTo>
                  <a:lnTo>
                    <a:pt x="2451" y="104"/>
                  </a:lnTo>
                  <a:lnTo>
                    <a:pt x="2451" y="111"/>
                  </a:lnTo>
                  <a:lnTo>
                    <a:pt x="2444" y="111"/>
                  </a:lnTo>
                  <a:lnTo>
                    <a:pt x="2438" y="111"/>
                  </a:lnTo>
                  <a:lnTo>
                    <a:pt x="2431" y="111"/>
                  </a:lnTo>
                  <a:lnTo>
                    <a:pt x="2425" y="111"/>
                  </a:lnTo>
                  <a:lnTo>
                    <a:pt x="2418" y="111"/>
                  </a:lnTo>
                  <a:lnTo>
                    <a:pt x="2412" y="104"/>
                  </a:lnTo>
                  <a:lnTo>
                    <a:pt x="2405" y="104"/>
                  </a:lnTo>
                  <a:lnTo>
                    <a:pt x="2405" y="111"/>
                  </a:lnTo>
                  <a:lnTo>
                    <a:pt x="2399" y="111"/>
                  </a:lnTo>
                  <a:lnTo>
                    <a:pt x="2399" y="117"/>
                  </a:lnTo>
                  <a:lnTo>
                    <a:pt x="2392" y="117"/>
                  </a:lnTo>
                  <a:lnTo>
                    <a:pt x="2399" y="117"/>
                  </a:lnTo>
                  <a:lnTo>
                    <a:pt x="2392" y="117"/>
                  </a:lnTo>
                  <a:lnTo>
                    <a:pt x="2399" y="117"/>
                  </a:lnTo>
                  <a:lnTo>
                    <a:pt x="2399" y="124"/>
                  </a:lnTo>
                  <a:lnTo>
                    <a:pt x="2405" y="124"/>
                  </a:lnTo>
                  <a:lnTo>
                    <a:pt x="2399" y="124"/>
                  </a:lnTo>
                  <a:lnTo>
                    <a:pt x="2399" y="117"/>
                  </a:lnTo>
                  <a:lnTo>
                    <a:pt x="2405" y="117"/>
                  </a:lnTo>
                  <a:lnTo>
                    <a:pt x="2412" y="117"/>
                  </a:lnTo>
                  <a:lnTo>
                    <a:pt x="2412" y="111"/>
                  </a:lnTo>
                  <a:lnTo>
                    <a:pt x="2418" y="111"/>
                  </a:lnTo>
                  <a:lnTo>
                    <a:pt x="2425" y="111"/>
                  </a:lnTo>
                  <a:lnTo>
                    <a:pt x="2431" y="111"/>
                  </a:lnTo>
                  <a:lnTo>
                    <a:pt x="2438" y="111"/>
                  </a:lnTo>
                  <a:lnTo>
                    <a:pt x="2444" y="111"/>
                  </a:lnTo>
                  <a:lnTo>
                    <a:pt x="2438" y="117"/>
                  </a:lnTo>
                  <a:lnTo>
                    <a:pt x="2438" y="124"/>
                  </a:lnTo>
                  <a:lnTo>
                    <a:pt x="2431" y="124"/>
                  </a:lnTo>
                  <a:lnTo>
                    <a:pt x="2425" y="124"/>
                  </a:lnTo>
                  <a:lnTo>
                    <a:pt x="2418" y="124"/>
                  </a:lnTo>
                  <a:lnTo>
                    <a:pt x="2412" y="124"/>
                  </a:lnTo>
                  <a:lnTo>
                    <a:pt x="2412" y="130"/>
                  </a:lnTo>
                  <a:lnTo>
                    <a:pt x="2405" y="130"/>
                  </a:lnTo>
                  <a:lnTo>
                    <a:pt x="2412" y="130"/>
                  </a:lnTo>
                  <a:lnTo>
                    <a:pt x="2412" y="137"/>
                  </a:lnTo>
                  <a:lnTo>
                    <a:pt x="2405" y="137"/>
                  </a:lnTo>
                  <a:lnTo>
                    <a:pt x="2405" y="143"/>
                  </a:lnTo>
                  <a:lnTo>
                    <a:pt x="2412" y="137"/>
                  </a:lnTo>
                  <a:lnTo>
                    <a:pt x="2418" y="137"/>
                  </a:lnTo>
                  <a:lnTo>
                    <a:pt x="2418" y="143"/>
                  </a:lnTo>
                  <a:lnTo>
                    <a:pt x="2418" y="137"/>
                  </a:lnTo>
                  <a:lnTo>
                    <a:pt x="2418" y="143"/>
                  </a:lnTo>
                  <a:lnTo>
                    <a:pt x="2412" y="143"/>
                  </a:lnTo>
                  <a:lnTo>
                    <a:pt x="2412" y="137"/>
                  </a:lnTo>
                  <a:lnTo>
                    <a:pt x="2418" y="137"/>
                  </a:lnTo>
                  <a:lnTo>
                    <a:pt x="2412" y="137"/>
                  </a:lnTo>
                  <a:lnTo>
                    <a:pt x="2412" y="143"/>
                  </a:lnTo>
                  <a:lnTo>
                    <a:pt x="2405" y="143"/>
                  </a:lnTo>
                  <a:lnTo>
                    <a:pt x="2405" y="150"/>
                  </a:lnTo>
                  <a:lnTo>
                    <a:pt x="2399" y="150"/>
                  </a:lnTo>
                  <a:lnTo>
                    <a:pt x="2392" y="150"/>
                  </a:lnTo>
                  <a:lnTo>
                    <a:pt x="2386" y="150"/>
                  </a:lnTo>
                  <a:lnTo>
                    <a:pt x="2386" y="156"/>
                  </a:lnTo>
                  <a:lnTo>
                    <a:pt x="2392" y="156"/>
                  </a:lnTo>
                  <a:lnTo>
                    <a:pt x="2386" y="156"/>
                  </a:lnTo>
                  <a:lnTo>
                    <a:pt x="2392" y="156"/>
                  </a:lnTo>
                  <a:lnTo>
                    <a:pt x="2386" y="163"/>
                  </a:lnTo>
                  <a:lnTo>
                    <a:pt x="2386" y="169"/>
                  </a:lnTo>
                  <a:lnTo>
                    <a:pt x="2386" y="176"/>
                  </a:lnTo>
                  <a:lnTo>
                    <a:pt x="2379" y="176"/>
                  </a:lnTo>
                  <a:lnTo>
                    <a:pt x="2386" y="176"/>
                  </a:lnTo>
                  <a:lnTo>
                    <a:pt x="2379" y="176"/>
                  </a:lnTo>
                  <a:lnTo>
                    <a:pt x="2379" y="183"/>
                  </a:lnTo>
                  <a:lnTo>
                    <a:pt x="2379" y="176"/>
                  </a:lnTo>
                  <a:lnTo>
                    <a:pt x="2379" y="183"/>
                  </a:lnTo>
                  <a:lnTo>
                    <a:pt x="2373" y="183"/>
                  </a:lnTo>
                  <a:lnTo>
                    <a:pt x="2373" y="189"/>
                  </a:lnTo>
                  <a:lnTo>
                    <a:pt x="2379" y="189"/>
                  </a:lnTo>
                  <a:lnTo>
                    <a:pt x="2386" y="189"/>
                  </a:lnTo>
                  <a:lnTo>
                    <a:pt x="2386" y="183"/>
                  </a:lnTo>
                  <a:lnTo>
                    <a:pt x="2386" y="176"/>
                  </a:lnTo>
                  <a:lnTo>
                    <a:pt x="2392" y="176"/>
                  </a:lnTo>
                  <a:lnTo>
                    <a:pt x="2392" y="183"/>
                  </a:lnTo>
                  <a:lnTo>
                    <a:pt x="2399" y="183"/>
                  </a:lnTo>
                  <a:lnTo>
                    <a:pt x="2405" y="183"/>
                  </a:lnTo>
                  <a:lnTo>
                    <a:pt x="2412" y="183"/>
                  </a:lnTo>
                  <a:lnTo>
                    <a:pt x="2418" y="183"/>
                  </a:lnTo>
                  <a:lnTo>
                    <a:pt x="2418" y="189"/>
                  </a:lnTo>
                  <a:lnTo>
                    <a:pt x="2412" y="189"/>
                  </a:lnTo>
                  <a:lnTo>
                    <a:pt x="2405" y="189"/>
                  </a:lnTo>
                  <a:lnTo>
                    <a:pt x="2405" y="183"/>
                  </a:lnTo>
                  <a:lnTo>
                    <a:pt x="2399" y="183"/>
                  </a:lnTo>
                  <a:lnTo>
                    <a:pt x="2399" y="189"/>
                  </a:lnTo>
                  <a:lnTo>
                    <a:pt x="2392" y="189"/>
                  </a:lnTo>
                  <a:lnTo>
                    <a:pt x="2399" y="189"/>
                  </a:lnTo>
                  <a:lnTo>
                    <a:pt x="2392" y="189"/>
                  </a:lnTo>
                  <a:lnTo>
                    <a:pt x="2399" y="189"/>
                  </a:lnTo>
                  <a:lnTo>
                    <a:pt x="2399" y="196"/>
                  </a:lnTo>
                  <a:lnTo>
                    <a:pt x="2392" y="189"/>
                  </a:lnTo>
                  <a:lnTo>
                    <a:pt x="2386" y="189"/>
                  </a:lnTo>
                  <a:lnTo>
                    <a:pt x="2392" y="189"/>
                  </a:lnTo>
                  <a:lnTo>
                    <a:pt x="2392" y="196"/>
                  </a:lnTo>
                  <a:lnTo>
                    <a:pt x="2399" y="196"/>
                  </a:lnTo>
                  <a:lnTo>
                    <a:pt x="2405" y="196"/>
                  </a:lnTo>
                  <a:lnTo>
                    <a:pt x="2399" y="196"/>
                  </a:lnTo>
                  <a:lnTo>
                    <a:pt x="2392" y="196"/>
                  </a:lnTo>
                  <a:lnTo>
                    <a:pt x="2399" y="196"/>
                  </a:lnTo>
                  <a:lnTo>
                    <a:pt x="2405" y="196"/>
                  </a:lnTo>
                  <a:lnTo>
                    <a:pt x="2412" y="196"/>
                  </a:lnTo>
                  <a:lnTo>
                    <a:pt x="2412" y="202"/>
                  </a:lnTo>
                  <a:lnTo>
                    <a:pt x="2418" y="202"/>
                  </a:lnTo>
                  <a:lnTo>
                    <a:pt x="2418" y="196"/>
                  </a:lnTo>
                  <a:lnTo>
                    <a:pt x="2425" y="196"/>
                  </a:lnTo>
                  <a:lnTo>
                    <a:pt x="2431" y="196"/>
                  </a:lnTo>
                  <a:lnTo>
                    <a:pt x="2431" y="202"/>
                  </a:lnTo>
                  <a:lnTo>
                    <a:pt x="2431" y="209"/>
                  </a:lnTo>
                  <a:lnTo>
                    <a:pt x="2431" y="215"/>
                  </a:lnTo>
                  <a:lnTo>
                    <a:pt x="2425" y="215"/>
                  </a:lnTo>
                  <a:lnTo>
                    <a:pt x="2418" y="215"/>
                  </a:lnTo>
                  <a:lnTo>
                    <a:pt x="2418" y="209"/>
                  </a:lnTo>
                  <a:lnTo>
                    <a:pt x="2418" y="215"/>
                  </a:lnTo>
                  <a:lnTo>
                    <a:pt x="2418" y="209"/>
                  </a:lnTo>
                  <a:lnTo>
                    <a:pt x="2412" y="209"/>
                  </a:lnTo>
                  <a:lnTo>
                    <a:pt x="2405" y="209"/>
                  </a:lnTo>
                  <a:lnTo>
                    <a:pt x="2399" y="209"/>
                  </a:lnTo>
                  <a:lnTo>
                    <a:pt x="2392" y="209"/>
                  </a:lnTo>
                  <a:lnTo>
                    <a:pt x="2386" y="209"/>
                  </a:lnTo>
                  <a:lnTo>
                    <a:pt x="2392" y="209"/>
                  </a:lnTo>
                  <a:lnTo>
                    <a:pt x="2386" y="209"/>
                  </a:lnTo>
                  <a:lnTo>
                    <a:pt x="2379" y="209"/>
                  </a:lnTo>
                  <a:lnTo>
                    <a:pt x="2386" y="209"/>
                  </a:lnTo>
                  <a:lnTo>
                    <a:pt x="2392" y="209"/>
                  </a:lnTo>
                  <a:lnTo>
                    <a:pt x="2392" y="215"/>
                  </a:lnTo>
                  <a:lnTo>
                    <a:pt x="2386" y="215"/>
                  </a:lnTo>
                  <a:lnTo>
                    <a:pt x="2379" y="215"/>
                  </a:lnTo>
                  <a:lnTo>
                    <a:pt x="2373" y="215"/>
                  </a:lnTo>
                  <a:lnTo>
                    <a:pt x="2373" y="209"/>
                  </a:lnTo>
                  <a:lnTo>
                    <a:pt x="2366" y="209"/>
                  </a:lnTo>
                  <a:lnTo>
                    <a:pt x="2366" y="215"/>
                  </a:lnTo>
                  <a:lnTo>
                    <a:pt x="2360" y="215"/>
                  </a:lnTo>
                  <a:lnTo>
                    <a:pt x="2366" y="215"/>
                  </a:lnTo>
                  <a:lnTo>
                    <a:pt x="2366" y="222"/>
                  </a:lnTo>
                  <a:lnTo>
                    <a:pt x="2373" y="222"/>
                  </a:lnTo>
                  <a:lnTo>
                    <a:pt x="2373" y="215"/>
                  </a:lnTo>
                  <a:lnTo>
                    <a:pt x="2373" y="222"/>
                  </a:lnTo>
                  <a:lnTo>
                    <a:pt x="2379" y="222"/>
                  </a:lnTo>
                  <a:lnTo>
                    <a:pt x="2373" y="222"/>
                  </a:lnTo>
                  <a:lnTo>
                    <a:pt x="2379" y="222"/>
                  </a:lnTo>
                  <a:lnTo>
                    <a:pt x="2373" y="222"/>
                  </a:lnTo>
                  <a:lnTo>
                    <a:pt x="2366" y="222"/>
                  </a:lnTo>
                  <a:lnTo>
                    <a:pt x="2373" y="228"/>
                  </a:lnTo>
                  <a:lnTo>
                    <a:pt x="2379" y="222"/>
                  </a:lnTo>
                  <a:lnTo>
                    <a:pt x="2379" y="228"/>
                  </a:lnTo>
                  <a:lnTo>
                    <a:pt x="2386" y="228"/>
                  </a:lnTo>
                  <a:lnTo>
                    <a:pt x="2392" y="228"/>
                  </a:lnTo>
                  <a:lnTo>
                    <a:pt x="2392" y="235"/>
                  </a:lnTo>
                  <a:lnTo>
                    <a:pt x="2399" y="235"/>
                  </a:lnTo>
                  <a:lnTo>
                    <a:pt x="2392" y="235"/>
                  </a:lnTo>
                  <a:lnTo>
                    <a:pt x="2392" y="228"/>
                  </a:lnTo>
                  <a:lnTo>
                    <a:pt x="2386" y="228"/>
                  </a:lnTo>
                  <a:lnTo>
                    <a:pt x="2392" y="228"/>
                  </a:lnTo>
                  <a:lnTo>
                    <a:pt x="2399" y="228"/>
                  </a:lnTo>
                  <a:lnTo>
                    <a:pt x="2405" y="228"/>
                  </a:lnTo>
                  <a:lnTo>
                    <a:pt x="2412" y="235"/>
                  </a:lnTo>
                  <a:lnTo>
                    <a:pt x="2405" y="235"/>
                  </a:lnTo>
                  <a:lnTo>
                    <a:pt x="2399" y="235"/>
                  </a:lnTo>
                  <a:lnTo>
                    <a:pt x="2399" y="241"/>
                  </a:lnTo>
                  <a:lnTo>
                    <a:pt x="2392" y="235"/>
                  </a:lnTo>
                  <a:lnTo>
                    <a:pt x="2386" y="235"/>
                  </a:lnTo>
                  <a:lnTo>
                    <a:pt x="2386" y="241"/>
                  </a:lnTo>
                  <a:lnTo>
                    <a:pt x="2379" y="241"/>
                  </a:lnTo>
                  <a:lnTo>
                    <a:pt x="2379" y="235"/>
                  </a:lnTo>
                  <a:lnTo>
                    <a:pt x="2373" y="235"/>
                  </a:lnTo>
                  <a:lnTo>
                    <a:pt x="2373" y="241"/>
                  </a:lnTo>
                  <a:lnTo>
                    <a:pt x="2379" y="241"/>
                  </a:lnTo>
                  <a:lnTo>
                    <a:pt x="2386" y="241"/>
                  </a:lnTo>
                  <a:lnTo>
                    <a:pt x="2392" y="241"/>
                  </a:lnTo>
                  <a:lnTo>
                    <a:pt x="2399" y="241"/>
                  </a:lnTo>
                  <a:lnTo>
                    <a:pt x="2405" y="241"/>
                  </a:lnTo>
                  <a:lnTo>
                    <a:pt x="2412" y="241"/>
                  </a:lnTo>
                  <a:lnTo>
                    <a:pt x="2412" y="248"/>
                  </a:lnTo>
                  <a:lnTo>
                    <a:pt x="2412" y="254"/>
                  </a:lnTo>
                  <a:lnTo>
                    <a:pt x="2412" y="261"/>
                  </a:lnTo>
                  <a:lnTo>
                    <a:pt x="2405" y="261"/>
                  </a:lnTo>
                  <a:lnTo>
                    <a:pt x="2405" y="254"/>
                  </a:lnTo>
                  <a:lnTo>
                    <a:pt x="2399" y="254"/>
                  </a:lnTo>
                  <a:lnTo>
                    <a:pt x="2399" y="261"/>
                  </a:lnTo>
                  <a:lnTo>
                    <a:pt x="2392" y="261"/>
                  </a:lnTo>
                  <a:lnTo>
                    <a:pt x="2392" y="254"/>
                  </a:lnTo>
                  <a:lnTo>
                    <a:pt x="2386" y="254"/>
                  </a:lnTo>
                  <a:lnTo>
                    <a:pt x="2379" y="248"/>
                  </a:lnTo>
                  <a:lnTo>
                    <a:pt x="2373" y="248"/>
                  </a:lnTo>
                  <a:lnTo>
                    <a:pt x="2379" y="248"/>
                  </a:lnTo>
                  <a:lnTo>
                    <a:pt x="2379" y="254"/>
                  </a:lnTo>
                  <a:lnTo>
                    <a:pt x="2386" y="254"/>
                  </a:lnTo>
                  <a:lnTo>
                    <a:pt x="2379" y="254"/>
                  </a:lnTo>
                  <a:lnTo>
                    <a:pt x="2373" y="254"/>
                  </a:lnTo>
                  <a:lnTo>
                    <a:pt x="2366" y="254"/>
                  </a:lnTo>
                  <a:lnTo>
                    <a:pt x="2366" y="248"/>
                  </a:lnTo>
                  <a:lnTo>
                    <a:pt x="2366" y="254"/>
                  </a:lnTo>
                  <a:lnTo>
                    <a:pt x="2373" y="254"/>
                  </a:lnTo>
                  <a:lnTo>
                    <a:pt x="2379" y="254"/>
                  </a:lnTo>
                  <a:lnTo>
                    <a:pt x="2386" y="254"/>
                  </a:lnTo>
                  <a:lnTo>
                    <a:pt x="2392" y="261"/>
                  </a:lnTo>
                  <a:lnTo>
                    <a:pt x="2399" y="261"/>
                  </a:lnTo>
                  <a:lnTo>
                    <a:pt x="2392" y="261"/>
                  </a:lnTo>
                  <a:lnTo>
                    <a:pt x="2386" y="261"/>
                  </a:lnTo>
                  <a:lnTo>
                    <a:pt x="2386" y="267"/>
                  </a:lnTo>
                  <a:lnTo>
                    <a:pt x="2379" y="267"/>
                  </a:lnTo>
                  <a:lnTo>
                    <a:pt x="2373" y="267"/>
                  </a:lnTo>
                  <a:lnTo>
                    <a:pt x="2373" y="261"/>
                  </a:lnTo>
                  <a:lnTo>
                    <a:pt x="2366" y="261"/>
                  </a:lnTo>
                  <a:lnTo>
                    <a:pt x="2373" y="261"/>
                  </a:lnTo>
                  <a:lnTo>
                    <a:pt x="2373" y="267"/>
                  </a:lnTo>
                  <a:lnTo>
                    <a:pt x="2379" y="267"/>
                  </a:lnTo>
                  <a:lnTo>
                    <a:pt x="2386" y="267"/>
                  </a:lnTo>
                  <a:lnTo>
                    <a:pt x="2392" y="267"/>
                  </a:lnTo>
                  <a:lnTo>
                    <a:pt x="2392" y="274"/>
                  </a:lnTo>
                  <a:lnTo>
                    <a:pt x="2386" y="274"/>
                  </a:lnTo>
                  <a:lnTo>
                    <a:pt x="2386" y="280"/>
                  </a:lnTo>
                  <a:lnTo>
                    <a:pt x="2392" y="280"/>
                  </a:lnTo>
                  <a:lnTo>
                    <a:pt x="2392" y="274"/>
                  </a:lnTo>
                  <a:lnTo>
                    <a:pt x="2399" y="274"/>
                  </a:lnTo>
                  <a:lnTo>
                    <a:pt x="2405" y="274"/>
                  </a:lnTo>
                  <a:lnTo>
                    <a:pt x="2405" y="280"/>
                  </a:lnTo>
                  <a:lnTo>
                    <a:pt x="2412" y="280"/>
                  </a:lnTo>
                  <a:lnTo>
                    <a:pt x="2412" y="274"/>
                  </a:lnTo>
                  <a:lnTo>
                    <a:pt x="2418" y="274"/>
                  </a:lnTo>
                  <a:lnTo>
                    <a:pt x="2418" y="280"/>
                  </a:lnTo>
                  <a:lnTo>
                    <a:pt x="2412" y="280"/>
                  </a:lnTo>
                  <a:lnTo>
                    <a:pt x="2418" y="280"/>
                  </a:lnTo>
                  <a:lnTo>
                    <a:pt x="2418" y="287"/>
                  </a:lnTo>
                  <a:lnTo>
                    <a:pt x="2412" y="287"/>
                  </a:lnTo>
                  <a:lnTo>
                    <a:pt x="2405" y="287"/>
                  </a:lnTo>
                  <a:lnTo>
                    <a:pt x="2399" y="287"/>
                  </a:lnTo>
                  <a:lnTo>
                    <a:pt x="2399" y="280"/>
                  </a:lnTo>
                  <a:lnTo>
                    <a:pt x="2392" y="280"/>
                  </a:lnTo>
                  <a:lnTo>
                    <a:pt x="2386" y="280"/>
                  </a:lnTo>
                  <a:lnTo>
                    <a:pt x="2379" y="280"/>
                  </a:lnTo>
                  <a:lnTo>
                    <a:pt x="2373" y="280"/>
                  </a:lnTo>
                  <a:lnTo>
                    <a:pt x="2379" y="280"/>
                  </a:lnTo>
                  <a:lnTo>
                    <a:pt x="2379" y="287"/>
                  </a:lnTo>
                  <a:lnTo>
                    <a:pt x="2373" y="287"/>
                  </a:lnTo>
                  <a:lnTo>
                    <a:pt x="2366" y="287"/>
                  </a:lnTo>
                  <a:lnTo>
                    <a:pt x="2373" y="287"/>
                  </a:lnTo>
                  <a:lnTo>
                    <a:pt x="2373" y="293"/>
                  </a:lnTo>
                  <a:lnTo>
                    <a:pt x="2366" y="293"/>
                  </a:lnTo>
                  <a:lnTo>
                    <a:pt x="2373" y="293"/>
                  </a:lnTo>
                  <a:lnTo>
                    <a:pt x="2373" y="300"/>
                  </a:lnTo>
                  <a:lnTo>
                    <a:pt x="2379" y="300"/>
                  </a:lnTo>
                  <a:lnTo>
                    <a:pt x="2379" y="306"/>
                  </a:lnTo>
                  <a:lnTo>
                    <a:pt x="2379" y="300"/>
                  </a:lnTo>
                  <a:lnTo>
                    <a:pt x="2373" y="300"/>
                  </a:lnTo>
                  <a:lnTo>
                    <a:pt x="2373" y="293"/>
                  </a:lnTo>
                  <a:lnTo>
                    <a:pt x="2379" y="293"/>
                  </a:lnTo>
                  <a:lnTo>
                    <a:pt x="2386" y="293"/>
                  </a:lnTo>
                  <a:lnTo>
                    <a:pt x="2386" y="300"/>
                  </a:lnTo>
                  <a:lnTo>
                    <a:pt x="2392" y="300"/>
                  </a:lnTo>
                  <a:lnTo>
                    <a:pt x="2399" y="300"/>
                  </a:lnTo>
                  <a:lnTo>
                    <a:pt x="2399" y="306"/>
                  </a:lnTo>
                  <a:lnTo>
                    <a:pt x="2399" y="313"/>
                  </a:lnTo>
                  <a:lnTo>
                    <a:pt x="2392" y="313"/>
                  </a:lnTo>
                  <a:lnTo>
                    <a:pt x="2386" y="313"/>
                  </a:lnTo>
                  <a:lnTo>
                    <a:pt x="2379" y="313"/>
                  </a:lnTo>
                  <a:lnTo>
                    <a:pt x="2373" y="313"/>
                  </a:lnTo>
                  <a:lnTo>
                    <a:pt x="2373" y="319"/>
                  </a:lnTo>
                  <a:lnTo>
                    <a:pt x="2366" y="319"/>
                  </a:lnTo>
                  <a:lnTo>
                    <a:pt x="2366" y="313"/>
                  </a:lnTo>
                  <a:lnTo>
                    <a:pt x="2360" y="313"/>
                  </a:lnTo>
                  <a:lnTo>
                    <a:pt x="2353" y="313"/>
                  </a:lnTo>
                  <a:lnTo>
                    <a:pt x="2347" y="313"/>
                  </a:lnTo>
                  <a:lnTo>
                    <a:pt x="2347" y="306"/>
                  </a:lnTo>
                  <a:lnTo>
                    <a:pt x="2340" y="306"/>
                  </a:lnTo>
                  <a:lnTo>
                    <a:pt x="2347" y="306"/>
                  </a:lnTo>
                  <a:lnTo>
                    <a:pt x="2353" y="306"/>
                  </a:lnTo>
                  <a:lnTo>
                    <a:pt x="2360" y="306"/>
                  </a:lnTo>
                  <a:lnTo>
                    <a:pt x="2366" y="306"/>
                  </a:lnTo>
                  <a:lnTo>
                    <a:pt x="2373" y="306"/>
                  </a:lnTo>
                  <a:lnTo>
                    <a:pt x="2366" y="306"/>
                  </a:lnTo>
                  <a:lnTo>
                    <a:pt x="2360" y="306"/>
                  </a:lnTo>
                  <a:lnTo>
                    <a:pt x="2353" y="306"/>
                  </a:lnTo>
                  <a:lnTo>
                    <a:pt x="2347" y="306"/>
                  </a:lnTo>
                  <a:lnTo>
                    <a:pt x="2347" y="300"/>
                  </a:lnTo>
                  <a:lnTo>
                    <a:pt x="2340" y="300"/>
                  </a:lnTo>
                  <a:lnTo>
                    <a:pt x="2334" y="306"/>
                  </a:lnTo>
                  <a:lnTo>
                    <a:pt x="2340" y="306"/>
                  </a:lnTo>
                  <a:lnTo>
                    <a:pt x="2334" y="306"/>
                  </a:lnTo>
                  <a:lnTo>
                    <a:pt x="2327" y="306"/>
                  </a:lnTo>
                  <a:lnTo>
                    <a:pt x="2327" y="300"/>
                  </a:lnTo>
                  <a:lnTo>
                    <a:pt x="2321" y="300"/>
                  </a:lnTo>
                  <a:lnTo>
                    <a:pt x="2314" y="300"/>
                  </a:lnTo>
                  <a:lnTo>
                    <a:pt x="2321" y="300"/>
                  </a:lnTo>
                  <a:lnTo>
                    <a:pt x="2321" y="306"/>
                  </a:lnTo>
                  <a:lnTo>
                    <a:pt x="2327" y="306"/>
                  </a:lnTo>
                  <a:lnTo>
                    <a:pt x="2334" y="306"/>
                  </a:lnTo>
                  <a:lnTo>
                    <a:pt x="2334" y="313"/>
                  </a:lnTo>
                  <a:lnTo>
                    <a:pt x="2327" y="313"/>
                  </a:lnTo>
                  <a:lnTo>
                    <a:pt x="2321" y="313"/>
                  </a:lnTo>
                  <a:lnTo>
                    <a:pt x="2314" y="319"/>
                  </a:lnTo>
                  <a:lnTo>
                    <a:pt x="2308" y="319"/>
                  </a:lnTo>
                  <a:lnTo>
                    <a:pt x="2308" y="313"/>
                  </a:lnTo>
                  <a:lnTo>
                    <a:pt x="2301" y="313"/>
                  </a:lnTo>
                  <a:lnTo>
                    <a:pt x="2295" y="313"/>
                  </a:lnTo>
                  <a:lnTo>
                    <a:pt x="2288" y="313"/>
                  </a:lnTo>
                  <a:lnTo>
                    <a:pt x="2295" y="313"/>
                  </a:lnTo>
                  <a:lnTo>
                    <a:pt x="2301" y="313"/>
                  </a:lnTo>
                  <a:lnTo>
                    <a:pt x="2308" y="313"/>
                  </a:lnTo>
                  <a:lnTo>
                    <a:pt x="2308" y="319"/>
                  </a:lnTo>
                  <a:lnTo>
                    <a:pt x="2301" y="319"/>
                  </a:lnTo>
                  <a:lnTo>
                    <a:pt x="2295" y="319"/>
                  </a:lnTo>
                  <a:lnTo>
                    <a:pt x="2288" y="319"/>
                  </a:lnTo>
                  <a:lnTo>
                    <a:pt x="2295" y="319"/>
                  </a:lnTo>
                  <a:lnTo>
                    <a:pt x="2295" y="326"/>
                  </a:lnTo>
                  <a:lnTo>
                    <a:pt x="2288" y="326"/>
                  </a:lnTo>
                  <a:lnTo>
                    <a:pt x="2295" y="326"/>
                  </a:lnTo>
                  <a:lnTo>
                    <a:pt x="2295" y="319"/>
                  </a:lnTo>
                  <a:lnTo>
                    <a:pt x="2301" y="319"/>
                  </a:lnTo>
                  <a:lnTo>
                    <a:pt x="2308" y="319"/>
                  </a:lnTo>
                  <a:lnTo>
                    <a:pt x="2314" y="319"/>
                  </a:lnTo>
                  <a:lnTo>
                    <a:pt x="2321" y="319"/>
                  </a:lnTo>
                  <a:lnTo>
                    <a:pt x="2327" y="319"/>
                  </a:lnTo>
                  <a:lnTo>
                    <a:pt x="2327" y="326"/>
                  </a:lnTo>
                  <a:lnTo>
                    <a:pt x="2321" y="326"/>
                  </a:lnTo>
                  <a:lnTo>
                    <a:pt x="2314" y="326"/>
                  </a:lnTo>
                  <a:lnTo>
                    <a:pt x="2314" y="333"/>
                  </a:lnTo>
                  <a:lnTo>
                    <a:pt x="2308" y="333"/>
                  </a:lnTo>
                  <a:lnTo>
                    <a:pt x="2308" y="326"/>
                  </a:lnTo>
                  <a:lnTo>
                    <a:pt x="2301" y="326"/>
                  </a:lnTo>
                  <a:lnTo>
                    <a:pt x="2295" y="326"/>
                  </a:lnTo>
                  <a:lnTo>
                    <a:pt x="2295" y="333"/>
                  </a:lnTo>
                  <a:lnTo>
                    <a:pt x="2301" y="333"/>
                  </a:lnTo>
                  <a:lnTo>
                    <a:pt x="2301" y="326"/>
                  </a:lnTo>
                  <a:lnTo>
                    <a:pt x="2308" y="333"/>
                  </a:lnTo>
                  <a:lnTo>
                    <a:pt x="2301" y="333"/>
                  </a:lnTo>
                  <a:lnTo>
                    <a:pt x="2308" y="333"/>
                  </a:lnTo>
                  <a:lnTo>
                    <a:pt x="2308" y="339"/>
                  </a:lnTo>
                  <a:lnTo>
                    <a:pt x="2308" y="333"/>
                  </a:lnTo>
                  <a:lnTo>
                    <a:pt x="2314" y="333"/>
                  </a:lnTo>
                  <a:lnTo>
                    <a:pt x="2321" y="333"/>
                  </a:lnTo>
                  <a:lnTo>
                    <a:pt x="2321" y="326"/>
                  </a:lnTo>
                  <a:lnTo>
                    <a:pt x="2327" y="333"/>
                  </a:lnTo>
                  <a:lnTo>
                    <a:pt x="2334" y="333"/>
                  </a:lnTo>
                  <a:lnTo>
                    <a:pt x="2334" y="339"/>
                  </a:lnTo>
                  <a:lnTo>
                    <a:pt x="2327" y="339"/>
                  </a:lnTo>
                  <a:lnTo>
                    <a:pt x="2321" y="339"/>
                  </a:lnTo>
                  <a:lnTo>
                    <a:pt x="2314" y="339"/>
                  </a:lnTo>
                  <a:lnTo>
                    <a:pt x="2321" y="339"/>
                  </a:lnTo>
                  <a:lnTo>
                    <a:pt x="2327" y="339"/>
                  </a:lnTo>
                  <a:lnTo>
                    <a:pt x="2321" y="339"/>
                  </a:lnTo>
                  <a:lnTo>
                    <a:pt x="2321" y="346"/>
                  </a:lnTo>
                  <a:lnTo>
                    <a:pt x="2321" y="352"/>
                  </a:lnTo>
                  <a:lnTo>
                    <a:pt x="2321" y="346"/>
                  </a:lnTo>
                  <a:lnTo>
                    <a:pt x="2327" y="346"/>
                  </a:lnTo>
                  <a:lnTo>
                    <a:pt x="2327" y="339"/>
                  </a:lnTo>
                  <a:lnTo>
                    <a:pt x="2334" y="339"/>
                  </a:lnTo>
                  <a:lnTo>
                    <a:pt x="2334" y="346"/>
                  </a:lnTo>
                  <a:lnTo>
                    <a:pt x="2340" y="346"/>
                  </a:lnTo>
                  <a:lnTo>
                    <a:pt x="2347" y="346"/>
                  </a:lnTo>
                  <a:lnTo>
                    <a:pt x="2353" y="346"/>
                  </a:lnTo>
                  <a:lnTo>
                    <a:pt x="2353" y="352"/>
                  </a:lnTo>
                  <a:lnTo>
                    <a:pt x="2360" y="352"/>
                  </a:lnTo>
                  <a:lnTo>
                    <a:pt x="2353" y="352"/>
                  </a:lnTo>
                  <a:lnTo>
                    <a:pt x="2360" y="352"/>
                  </a:lnTo>
                  <a:lnTo>
                    <a:pt x="2366" y="352"/>
                  </a:lnTo>
                  <a:lnTo>
                    <a:pt x="2366" y="359"/>
                  </a:lnTo>
                  <a:lnTo>
                    <a:pt x="2360" y="359"/>
                  </a:lnTo>
                  <a:lnTo>
                    <a:pt x="2360" y="365"/>
                  </a:lnTo>
                  <a:lnTo>
                    <a:pt x="2360" y="359"/>
                  </a:lnTo>
                  <a:lnTo>
                    <a:pt x="2366" y="359"/>
                  </a:lnTo>
                  <a:lnTo>
                    <a:pt x="2366" y="365"/>
                  </a:lnTo>
                  <a:lnTo>
                    <a:pt x="2366" y="359"/>
                  </a:lnTo>
                  <a:lnTo>
                    <a:pt x="2373" y="359"/>
                  </a:lnTo>
                  <a:lnTo>
                    <a:pt x="2373" y="365"/>
                  </a:lnTo>
                  <a:lnTo>
                    <a:pt x="2366" y="365"/>
                  </a:lnTo>
                  <a:lnTo>
                    <a:pt x="2366" y="372"/>
                  </a:lnTo>
                  <a:lnTo>
                    <a:pt x="2373" y="365"/>
                  </a:lnTo>
                  <a:lnTo>
                    <a:pt x="2379" y="365"/>
                  </a:lnTo>
                  <a:lnTo>
                    <a:pt x="2379" y="372"/>
                  </a:lnTo>
                  <a:lnTo>
                    <a:pt x="2373" y="372"/>
                  </a:lnTo>
                  <a:lnTo>
                    <a:pt x="2379" y="372"/>
                  </a:lnTo>
                  <a:lnTo>
                    <a:pt x="2379" y="378"/>
                  </a:lnTo>
                  <a:lnTo>
                    <a:pt x="2373" y="378"/>
                  </a:lnTo>
                  <a:lnTo>
                    <a:pt x="2366" y="378"/>
                  </a:lnTo>
                  <a:lnTo>
                    <a:pt x="2373" y="378"/>
                  </a:lnTo>
                  <a:lnTo>
                    <a:pt x="2379" y="378"/>
                  </a:lnTo>
                  <a:lnTo>
                    <a:pt x="2379" y="385"/>
                  </a:lnTo>
                  <a:lnTo>
                    <a:pt x="2373" y="385"/>
                  </a:lnTo>
                  <a:lnTo>
                    <a:pt x="2379" y="385"/>
                  </a:lnTo>
                  <a:lnTo>
                    <a:pt x="2379" y="391"/>
                  </a:lnTo>
                  <a:lnTo>
                    <a:pt x="2379" y="398"/>
                  </a:lnTo>
                  <a:lnTo>
                    <a:pt x="2373" y="398"/>
                  </a:lnTo>
                  <a:lnTo>
                    <a:pt x="2373" y="391"/>
                  </a:lnTo>
                  <a:lnTo>
                    <a:pt x="2373" y="398"/>
                  </a:lnTo>
                  <a:lnTo>
                    <a:pt x="2366" y="398"/>
                  </a:lnTo>
                  <a:lnTo>
                    <a:pt x="2366" y="391"/>
                  </a:lnTo>
                  <a:lnTo>
                    <a:pt x="2366" y="385"/>
                  </a:lnTo>
                  <a:lnTo>
                    <a:pt x="2366" y="391"/>
                  </a:lnTo>
                  <a:lnTo>
                    <a:pt x="2366" y="398"/>
                  </a:lnTo>
                  <a:lnTo>
                    <a:pt x="2360" y="398"/>
                  </a:lnTo>
                  <a:lnTo>
                    <a:pt x="2353" y="398"/>
                  </a:lnTo>
                  <a:lnTo>
                    <a:pt x="2347" y="391"/>
                  </a:lnTo>
                  <a:lnTo>
                    <a:pt x="2340" y="391"/>
                  </a:lnTo>
                  <a:lnTo>
                    <a:pt x="2340" y="385"/>
                  </a:lnTo>
                  <a:lnTo>
                    <a:pt x="2340" y="378"/>
                  </a:lnTo>
                  <a:lnTo>
                    <a:pt x="2334" y="378"/>
                  </a:lnTo>
                  <a:lnTo>
                    <a:pt x="2334" y="372"/>
                  </a:lnTo>
                  <a:lnTo>
                    <a:pt x="2327" y="372"/>
                  </a:lnTo>
                  <a:lnTo>
                    <a:pt x="2321" y="372"/>
                  </a:lnTo>
                  <a:lnTo>
                    <a:pt x="2321" y="365"/>
                  </a:lnTo>
                  <a:lnTo>
                    <a:pt x="2314" y="365"/>
                  </a:lnTo>
                  <a:lnTo>
                    <a:pt x="2308" y="365"/>
                  </a:lnTo>
                  <a:lnTo>
                    <a:pt x="2301" y="365"/>
                  </a:lnTo>
                  <a:lnTo>
                    <a:pt x="2295" y="365"/>
                  </a:lnTo>
                  <a:lnTo>
                    <a:pt x="2295" y="359"/>
                  </a:lnTo>
                  <a:lnTo>
                    <a:pt x="2288" y="359"/>
                  </a:lnTo>
                  <a:lnTo>
                    <a:pt x="2288" y="352"/>
                  </a:lnTo>
                  <a:lnTo>
                    <a:pt x="2281" y="352"/>
                  </a:lnTo>
                  <a:lnTo>
                    <a:pt x="2275" y="352"/>
                  </a:lnTo>
                  <a:lnTo>
                    <a:pt x="2275" y="346"/>
                  </a:lnTo>
                  <a:lnTo>
                    <a:pt x="2275" y="352"/>
                  </a:lnTo>
                  <a:lnTo>
                    <a:pt x="2281" y="352"/>
                  </a:lnTo>
                  <a:lnTo>
                    <a:pt x="2288" y="352"/>
                  </a:lnTo>
                  <a:lnTo>
                    <a:pt x="2288" y="359"/>
                  </a:lnTo>
                  <a:lnTo>
                    <a:pt x="2281" y="359"/>
                  </a:lnTo>
                  <a:lnTo>
                    <a:pt x="2288" y="359"/>
                  </a:lnTo>
                  <a:lnTo>
                    <a:pt x="2295" y="359"/>
                  </a:lnTo>
                  <a:lnTo>
                    <a:pt x="2295" y="365"/>
                  </a:lnTo>
                  <a:lnTo>
                    <a:pt x="2288" y="365"/>
                  </a:lnTo>
                  <a:lnTo>
                    <a:pt x="2281" y="365"/>
                  </a:lnTo>
                  <a:lnTo>
                    <a:pt x="2275" y="365"/>
                  </a:lnTo>
                  <a:lnTo>
                    <a:pt x="2281" y="365"/>
                  </a:lnTo>
                  <a:lnTo>
                    <a:pt x="2288" y="365"/>
                  </a:lnTo>
                  <a:lnTo>
                    <a:pt x="2295" y="365"/>
                  </a:lnTo>
                  <a:lnTo>
                    <a:pt x="2301" y="365"/>
                  </a:lnTo>
                  <a:lnTo>
                    <a:pt x="2308" y="365"/>
                  </a:lnTo>
                  <a:lnTo>
                    <a:pt x="2314" y="365"/>
                  </a:lnTo>
                  <a:lnTo>
                    <a:pt x="2321" y="365"/>
                  </a:lnTo>
                  <a:lnTo>
                    <a:pt x="2321" y="372"/>
                  </a:lnTo>
                  <a:lnTo>
                    <a:pt x="2314" y="372"/>
                  </a:lnTo>
                  <a:lnTo>
                    <a:pt x="2321" y="372"/>
                  </a:lnTo>
                  <a:lnTo>
                    <a:pt x="2321" y="378"/>
                  </a:lnTo>
                  <a:lnTo>
                    <a:pt x="2314" y="378"/>
                  </a:lnTo>
                  <a:lnTo>
                    <a:pt x="2308" y="378"/>
                  </a:lnTo>
                  <a:lnTo>
                    <a:pt x="2301" y="385"/>
                  </a:lnTo>
                  <a:lnTo>
                    <a:pt x="2295" y="385"/>
                  </a:lnTo>
                  <a:lnTo>
                    <a:pt x="2288" y="385"/>
                  </a:lnTo>
                  <a:lnTo>
                    <a:pt x="2288" y="378"/>
                  </a:lnTo>
                  <a:lnTo>
                    <a:pt x="2281" y="378"/>
                  </a:lnTo>
                  <a:lnTo>
                    <a:pt x="2288" y="378"/>
                  </a:lnTo>
                  <a:lnTo>
                    <a:pt x="2288" y="385"/>
                  </a:lnTo>
                  <a:lnTo>
                    <a:pt x="2288" y="378"/>
                  </a:lnTo>
                  <a:lnTo>
                    <a:pt x="2281" y="378"/>
                  </a:lnTo>
                  <a:lnTo>
                    <a:pt x="2275" y="378"/>
                  </a:lnTo>
                  <a:lnTo>
                    <a:pt x="2275" y="385"/>
                  </a:lnTo>
                  <a:lnTo>
                    <a:pt x="2281" y="385"/>
                  </a:lnTo>
                  <a:lnTo>
                    <a:pt x="2281" y="391"/>
                  </a:lnTo>
                  <a:lnTo>
                    <a:pt x="2275" y="391"/>
                  </a:lnTo>
                  <a:lnTo>
                    <a:pt x="2268" y="391"/>
                  </a:lnTo>
                  <a:lnTo>
                    <a:pt x="2262" y="398"/>
                  </a:lnTo>
                  <a:lnTo>
                    <a:pt x="2268" y="398"/>
                  </a:lnTo>
                  <a:lnTo>
                    <a:pt x="2275" y="398"/>
                  </a:lnTo>
                  <a:lnTo>
                    <a:pt x="2275" y="391"/>
                  </a:lnTo>
                  <a:lnTo>
                    <a:pt x="2281" y="391"/>
                  </a:lnTo>
                  <a:lnTo>
                    <a:pt x="2275" y="398"/>
                  </a:lnTo>
                  <a:lnTo>
                    <a:pt x="2281" y="398"/>
                  </a:lnTo>
                  <a:lnTo>
                    <a:pt x="2288" y="398"/>
                  </a:lnTo>
                  <a:lnTo>
                    <a:pt x="2295" y="398"/>
                  </a:lnTo>
                  <a:lnTo>
                    <a:pt x="2301" y="398"/>
                  </a:lnTo>
                  <a:lnTo>
                    <a:pt x="2308" y="398"/>
                  </a:lnTo>
                  <a:lnTo>
                    <a:pt x="2301" y="398"/>
                  </a:lnTo>
                  <a:lnTo>
                    <a:pt x="2295" y="398"/>
                  </a:lnTo>
                  <a:lnTo>
                    <a:pt x="2295" y="404"/>
                  </a:lnTo>
                  <a:lnTo>
                    <a:pt x="2288" y="404"/>
                  </a:lnTo>
                  <a:lnTo>
                    <a:pt x="2281" y="404"/>
                  </a:lnTo>
                  <a:lnTo>
                    <a:pt x="2275" y="404"/>
                  </a:lnTo>
                  <a:lnTo>
                    <a:pt x="2281" y="404"/>
                  </a:lnTo>
                  <a:lnTo>
                    <a:pt x="2281" y="411"/>
                  </a:lnTo>
                  <a:lnTo>
                    <a:pt x="2288" y="404"/>
                  </a:lnTo>
                  <a:lnTo>
                    <a:pt x="2288" y="411"/>
                  </a:lnTo>
                  <a:lnTo>
                    <a:pt x="2295" y="411"/>
                  </a:lnTo>
                  <a:lnTo>
                    <a:pt x="2295" y="404"/>
                  </a:lnTo>
                  <a:lnTo>
                    <a:pt x="2301" y="398"/>
                  </a:lnTo>
                  <a:lnTo>
                    <a:pt x="2301" y="404"/>
                  </a:lnTo>
                  <a:lnTo>
                    <a:pt x="2308" y="404"/>
                  </a:lnTo>
                  <a:lnTo>
                    <a:pt x="2314" y="398"/>
                  </a:lnTo>
                  <a:lnTo>
                    <a:pt x="2321" y="398"/>
                  </a:lnTo>
                  <a:lnTo>
                    <a:pt x="2327" y="398"/>
                  </a:lnTo>
                  <a:lnTo>
                    <a:pt x="2321" y="398"/>
                  </a:lnTo>
                  <a:lnTo>
                    <a:pt x="2327" y="398"/>
                  </a:lnTo>
                  <a:lnTo>
                    <a:pt x="2334" y="398"/>
                  </a:lnTo>
                  <a:lnTo>
                    <a:pt x="2347" y="404"/>
                  </a:lnTo>
                  <a:lnTo>
                    <a:pt x="2353" y="404"/>
                  </a:lnTo>
                  <a:lnTo>
                    <a:pt x="2360" y="404"/>
                  </a:lnTo>
                  <a:lnTo>
                    <a:pt x="2366" y="404"/>
                  </a:lnTo>
                  <a:lnTo>
                    <a:pt x="2373" y="404"/>
                  </a:lnTo>
                  <a:lnTo>
                    <a:pt x="2366" y="411"/>
                  </a:lnTo>
                  <a:lnTo>
                    <a:pt x="2360" y="411"/>
                  </a:lnTo>
                  <a:lnTo>
                    <a:pt x="2353" y="411"/>
                  </a:lnTo>
                  <a:lnTo>
                    <a:pt x="2360" y="411"/>
                  </a:lnTo>
                  <a:lnTo>
                    <a:pt x="2360" y="417"/>
                  </a:lnTo>
                  <a:lnTo>
                    <a:pt x="2353" y="411"/>
                  </a:lnTo>
                  <a:lnTo>
                    <a:pt x="2353" y="417"/>
                  </a:lnTo>
                  <a:lnTo>
                    <a:pt x="2347" y="417"/>
                  </a:lnTo>
                  <a:lnTo>
                    <a:pt x="2347" y="424"/>
                  </a:lnTo>
                  <a:lnTo>
                    <a:pt x="2340" y="417"/>
                  </a:lnTo>
                  <a:lnTo>
                    <a:pt x="2340" y="424"/>
                  </a:lnTo>
                  <a:lnTo>
                    <a:pt x="2334" y="424"/>
                  </a:lnTo>
                  <a:lnTo>
                    <a:pt x="2334" y="430"/>
                  </a:lnTo>
                  <a:lnTo>
                    <a:pt x="2327" y="430"/>
                  </a:lnTo>
                  <a:lnTo>
                    <a:pt x="2327" y="424"/>
                  </a:lnTo>
                  <a:lnTo>
                    <a:pt x="2327" y="430"/>
                  </a:lnTo>
                  <a:lnTo>
                    <a:pt x="2327" y="437"/>
                  </a:lnTo>
                  <a:lnTo>
                    <a:pt x="2321" y="437"/>
                  </a:lnTo>
                  <a:lnTo>
                    <a:pt x="2321" y="430"/>
                  </a:lnTo>
                  <a:lnTo>
                    <a:pt x="2321" y="437"/>
                  </a:lnTo>
                  <a:lnTo>
                    <a:pt x="2314" y="437"/>
                  </a:lnTo>
                  <a:lnTo>
                    <a:pt x="2314" y="443"/>
                  </a:lnTo>
                  <a:lnTo>
                    <a:pt x="2308" y="443"/>
                  </a:lnTo>
                  <a:lnTo>
                    <a:pt x="2301" y="443"/>
                  </a:lnTo>
                  <a:lnTo>
                    <a:pt x="2295" y="443"/>
                  </a:lnTo>
                  <a:lnTo>
                    <a:pt x="2295" y="450"/>
                  </a:lnTo>
                  <a:lnTo>
                    <a:pt x="2288" y="450"/>
                  </a:lnTo>
                  <a:lnTo>
                    <a:pt x="2288" y="443"/>
                  </a:lnTo>
                  <a:lnTo>
                    <a:pt x="2288" y="450"/>
                  </a:lnTo>
                  <a:lnTo>
                    <a:pt x="2281" y="450"/>
                  </a:lnTo>
                  <a:lnTo>
                    <a:pt x="2281" y="443"/>
                  </a:lnTo>
                  <a:lnTo>
                    <a:pt x="2281" y="450"/>
                  </a:lnTo>
                  <a:lnTo>
                    <a:pt x="2275" y="450"/>
                  </a:lnTo>
                  <a:lnTo>
                    <a:pt x="2268" y="450"/>
                  </a:lnTo>
                  <a:lnTo>
                    <a:pt x="2268" y="456"/>
                  </a:lnTo>
                  <a:lnTo>
                    <a:pt x="2268" y="450"/>
                  </a:lnTo>
                  <a:lnTo>
                    <a:pt x="2262" y="450"/>
                  </a:lnTo>
                  <a:lnTo>
                    <a:pt x="2268" y="450"/>
                  </a:lnTo>
                  <a:lnTo>
                    <a:pt x="2268" y="456"/>
                  </a:lnTo>
                  <a:lnTo>
                    <a:pt x="2262" y="456"/>
                  </a:lnTo>
                  <a:lnTo>
                    <a:pt x="2255" y="456"/>
                  </a:lnTo>
                  <a:lnTo>
                    <a:pt x="2255" y="450"/>
                  </a:lnTo>
                  <a:lnTo>
                    <a:pt x="2249" y="456"/>
                  </a:lnTo>
                  <a:lnTo>
                    <a:pt x="2242" y="456"/>
                  </a:lnTo>
                  <a:lnTo>
                    <a:pt x="2249" y="463"/>
                  </a:lnTo>
                  <a:lnTo>
                    <a:pt x="2242" y="463"/>
                  </a:lnTo>
                  <a:lnTo>
                    <a:pt x="2236" y="463"/>
                  </a:lnTo>
                  <a:lnTo>
                    <a:pt x="2229" y="456"/>
                  </a:lnTo>
                  <a:lnTo>
                    <a:pt x="2229" y="463"/>
                  </a:lnTo>
                  <a:lnTo>
                    <a:pt x="2229" y="456"/>
                  </a:lnTo>
                  <a:lnTo>
                    <a:pt x="2223" y="456"/>
                  </a:lnTo>
                  <a:lnTo>
                    <a:pt x="2229" y="456"/>
                  </a:lnTo>
                  <a:lnTo>
                    <a:pt x="2223" y="456"/>
                  </a:lnTo>
                  <a:lnTo>
                    <a:pt x="2223" y="450"/>
                  </a:lnTo>
                  <a:lnTo>
                    <a:pt x="2216" y="450"/>
                  </a:lnTo>
                  <a:lnTo>
                    <a:pt x="2216" y="443"/>
                  </a:lnTo>
                  <a:lnTo>
                    <a:pt x="2216" y="450"/>
                  </a:lnTo>
                  <a:lnTo>
                    <a:pt x="2223" y="456"/>
                  </a:lnTo>
                  <a:lnTo>
                    <a:pt x="2216" y="456"/>
                  </a:lnTo>
                  <a:lnTo>
                    <a:pt x="2223" y="456"/>
                  </a:lnTo>
                  <a:lnTo>
                    <a:pt x="2223" y="463"/>
                  </a:lnTo>
                  <a:lnTo>
                    <a:pt x="2216" y="463"/>
                  </a:lnTo>
                  <a:lnTo>
                    <a:pt x="2216" y="470"/>
                  </a:lnTo>
                  <a:lnTo>
                    <a:pt x="2210" y="470"/>
                  </a:lnTo>
                  <a:lnTo>
                    <a:pt x="2203" y="470"/>
                  </a:lnTo>
                  <a:lnTo>
                    <a:pt x="2203" y="476"/>
                  </a:lnTo>
                  <a:lnTo>
                    <a:pt x="2197" y="476"/>
                  </a:lnTo>
                  <a:lnTo>
                    <a:pt x="2197" y="483"/>
                  </a:lnTo>
                  <a:lnTo>
                    <a:pt x="2203" y="483"/>
                  </a:lnTo>
                  <a:lnTo>
                    <a:pt x="2197" y="483"/>
                  </a:lnTo>
                  <a:lnTo>
                    <a:pt x="2197" y="489"/>
                  </a:lnTo>
                  <a:lnTo>
                    <a:pt x="2190" y="489"/>
                  </a:lnTo>
                  <a:lnTo>
                    <a:pt x="2190" y="496"/>
                  </a:lnTo>
                  <a:lnTo>
                    <a:pt x="2190" y="502"/>
                  </a:lnTo>
                  <a:lnTo>
                    <a:pt x="2190" y="496"/>
                  </a:lnTo>
                  <a:lnTo>
                    <a:pt x="2184" y="496"/>
                  </a:lnTo>
                  <a:lnTo>
                    <a:pt x="2184" y="502"/>
                  </a:lnTo>
                  <a:lnTo>
                    <a:pt x="2184" y="496"/>
                  </a:lnTo>
                  <a:lnTo>
                    <a:pt x="2184" y="502"/>
                  </a:lnTo>
                  <a:lnTo>
                    <a:pt x="2184" y="509"/>
                  </a:lnTo>
                  <a:lnTo>
                    <a:pt x="2177" y="509"/>
                  </a:lnTo>
                  <a:lnTo>
                    <a:pt x="2177" y="502"/>
                  </a:lnTo>
                  <a:lnTo>
                    <a:pt x="2171" y="502"/>
                  </a:lnTo>
                  <a:lnTo>
                    <a:pt x="2171" y="509"/>
                  </a:lnTo>
                  <a:lnTo>
                    <a:pt x="2177" y="509"/>
                  </a:lnTo>
                  <a:lnTo>
                    <a:pt x="2171" y="509"/>
                  </a:lnTo>
                  <a:lnTo>
                    <a:pt x="2164" y="509"/>
                  </a:lnTo>
                  <a:lnTo>
                    <a:pt x="2164" y="502"/>
                  </a:lnTo>
                  <a:lnTo>
                    <a:pt x="2164" y="509"/>
                  </a:lnTo>
                  <a:lnTo>
                    <a:pt x="2171" y="509"/>
                  </a:lnTo>
                  <a:lnTo>
                    <a:pt x="2164" y="509"/>
                  </a:lnTo>
                  <a:lnTo>
                    <a:pt x="2171" y="509"/>
                  </a:lnTo>
                  <a:lnTo>
                    <a:pt x="2164" y="509"/>
                  </a:lnTo>
                  <a:lnTo>
                    <a:pt x="2164" y="515"/>
                  </a:lnTo>
                  <a:lnTo>
                    <a:pt x="2158" y="515"/>
                  </a:lnTo>
                  <a:lnTo>
                    <a:pt x="2151" y="515"/>
                  </a:lnTo>
                  <a:lnTo>
                    <a:pt x="2145" y="522"/>
                  </a:lnTo>
                  <a:lnTo>
                    <a:pt x="2145" y="515"/>
                  </a:lnTo>
                  <a:lnTo>
                    <a:pt x="2145" y="522"/>
                  </a:lnTo>
                  <a:lnTo>
                    <a:pt x="2138" y="522"/>
                  </a:lnTo>
                  <a:lnTo>
                    <a:pt x="2138" y="515"/>
                  </a:lnTo>
                  <a:lnTo>
                    <a:pt x="2132" y="515"/>
                  </a:lnTo>
                  <a:lnTo>
                    <a:pt x="2138" y="515"/>
                  </a:lnTo>
                  <a:lnTo>
                    <a:pt x="2138" y="509"/>
                  </a:lnTo>
                  <a:lnTo>
                    <a:pt x="2145" y="509"/>
                  </a:lnTo>
                  <a:lnTo>
                    <a:pt x="2138" y="509"/>
                  </a:lnTo>
                  <a:lnTo>
                    <a:pt x="2132" y="502"/>
                  </a:lnTo>
                  <a:lnTo>
                    <a:pt x="2132" y="509"/>
                  </a:lnTo>
                  <a:lnTo>
                    <a:pt x="2138" y="509"/>
                  </a:lnTo>
                  <a:lnTo>
                    <a:pt x="2132" y="509"/>
                  </a:lnTo>
                  <a:lnTo>
                    <a:pt x="2132" y="515"/>
                  </a:lnTo>
                  <a:lnTo>
                    <a:pt x="2125" y="515"/>
                  </a:lnTo>
                  <a:lnTo>
                    <a:pt x="2132" y="515"/>
                  </a:lnTo>
                  <a:lnTo>
                    <a:pt x="2125" y="515"/>
                  </a:lnTo>
                  <a:lnTo>
                    <a:pt x="2125" y="522"/>
                  </a:lnTo>
                  <a:lnTo>
                    <a:pt x="2132" y="522"/>
                  </a:lnTo>
                  <a:lnTo>
                    <a:pt x="2125" y="522"/>
                  </a:lnTo>
                  <a:lnTo>
                    <a:pt x="2118" y="522"/>
                  </a:lnTo>
                  <a:lnTo>
                    <a:pt x="2118" y="528"/>
                  </a:lnTo>
                  <a:lnTo>
                    <a:pt x="2118" y="522"/>
                  </a:lnTo>
                  <a:lnTo>
                    <a:pt x="2118" y="528"/>
                  </a:lnTo>
                  <a:lnTo>
                    <a:pt x="2112" y="528"/>
                  </a:lnTo>
                  <a:lnTo>
                    <a:pt x="2112" y="522"/>
                  </a:lnTo>
                  <a:lnTo>
                    <a:pt x="2112" y="528"/>
                  </a:lnTo>
                  <a:lnTo>
                    <a:pt x="2105" y="528"/>
                  </a:lnTo>
                  <a:lnTo>
                    <a:pt x="2105" y="522"/>
                  </a:lnTo>
                  <a:lnTo>
                    <a:pt x="2105" y="528"/>
                  </a:lnTo>
                  <a:lnTo>
                    <a:pt x="2099" y="528"/>
                  </a:lnTo>
                  <a:lnTo>
                    <a:pt x="2105" y="528"/>
                  </a:lnTo>
                  <a:lnTo>
                    <a:pt x="2099" y="528"/>
                  </a:lnTo>
                  <a:lnTo>
                    <a:pt x="2099" y="535"/>
                  </a:lnTo>
                  <a:lnTo>
                    <a:pt x="2105" y="535"/>
                  </a:lnTo>
                  <a:lnTo>
                    <a:pt x="2099" y="535"/>
                  </a:lnTo>
                  <a:lnTo>
                    <a:pt x="2099" y="541"/>
                  </a:lnTo>
                  <a:lnTo>
                    <a:pt x="2092" y="541"/>
                  </a:lnTo>
                  <a:lnTo>
                    <a:pt x="2092" y="535"/>
                  </a:lnTo>
                  <a:lnTo>
                    <a:pt x="2092" y="541"/>
                  </a:lnTo>
                  <a:lnTo>
                    <a:pt x="2086" y="541"/>
                  </a:lnTo>
                  <a:lnTo>
                    <a:pt x="2086" y="548"/>
                  </a:lnTo>
                  <a:lnTo>
                    <a:pt x="2092" y="548"/>
                  </a:lnTo>
                  <a:lnTo>
                    <a:pt x="2092" y="554"/>
                  </a:lnTo>
                  <a:lnTo>
                    <a:pt x="2092" y="561"/>
                  </a:lnTo>
                  <a:lnTo>
                    <a:pt x="2092" y="554"/>
                  </a:lnTo>
                  <a:lnTo>
                    <a:pt x="2086" y="554"/>
                  </a:lnTo>
                  <a:lnTo>
                    <a:pt x="2086" y="561"/>
                  </a:lnTo>
                  <a:lnTo>
                    <a:pt x="2079" y="554"/>
                  </a:lnTo>
                  <a:lnTo>
                    <a:pt x="2079" y="561"/>
                  </a:lnTo>
                  <a:lnTo>
                    <a:pt x="2086" y="561"/>
                  </a:lnTo>
                  <a:lnTo>
                    <a:pt x="2092" y="561"/>
                  </a:lnTo>
                  <a:lnTo>
                    <a:pt x="2092" y="567"/>
                  </a:lnTo>
                  <a:lnTo>
                    <a:pt x="2086" y="567"/>
                  </a:lnTo>
                  <a:lnTo>
                    <a:pt x="2092" y="567"/>
                  </a:lnTo>
                  <a:lnTo>
                    <a:pt x="2092" y="574"/>
                  </a:lnTo>
                  <a:lnTo>
                    <a:pt x="2086" y="574"/>
                  </a:lnTo>
                  <a:lnTo>
                    <a:pt x="2079" y="574"/>
                  </a:lnTo>
                  <a:lnTo>
                    <a:pt x="2079" y="567"/>
                  </a:lnTo>
                  <a:lnTo>
                    <a:pt x="2073" y="574"/>
                  </a:lnTo>
                  <a:lnTo>
                    <a:pt x="2079" y="574"/>
                  </a:lnTo>
                  <a:lnTo>
                    <a:pt x="2086" y="574"/>
                  </a:lnTo>
                  <a:lnTo>
                    <a:pt x="2086" y="580"/>
                  </a:lnTo>
                  <a:lnTo>
                    <a:pt x="2079" y="580"/>
                  </a:lnTo>
                  <a:lnTo>
                    <a:pt x="2086" y="580"/>
                  </a:lnTo>
                  <a:lnTo>
                    <a:pt x="2079" y="580"/>
                  </a:lnTo>
                  <a:lnTo>
                    <a:pt x="2086" y="580"/>
                  </a:lnTo>
                  <a:lnTo>
                    <a:pt x="2086" y="587"/>
                  </a:lnTo>
                  <a:lnTo>
                    <a:pt x="2079" y="580"/>
                  </a:lnTo>
                  <a:lnTo>
                    <a:pt x="2073" y="580"/>
                  </a:lnTo>
                  <a:lnTo>
                    <a:pt x="2079" y="587"/>
                  </a:lnTo>
                  <a:lnTo>
                    <a:pt x="2073" y="587"/>
                  </a:lnTo>
                  <a:lnTo>
                    <a:pt x="2079" y="593"/>
                  </a:lnTo>
                  <a:lnTo>
                    <a:pt x="2073" y="593"/>
                  </a:lnTo>
                  <a:lnTo>
                    <a:pt x="2073" y="587"/>
                  </a:lnTo>
                  <a:lnTo>
                    <a:pt x="2066" y="587"/>
                  </a:lnTo>
                  <a:lnTo>
                    <a:pt x="2073" y="593"/>
                  </a:lnTo>
                  <a:lnTo>
                    <a:pt x="2073" y="600"/>
                  </a:lnTo>
                  <a:lnTo>
                    <a:pt x="2066" y="600"/>
                  </a:lnTo>
                  <a:lnTo>
                    <a:pt x="2066" y="593"/>
                  </a:lnTo>
                  <a:lnTo>
                    <a:pt x="2060" y="593"/>
                  </a:lnTo>
                  <a:lnTo>
                    <a:pt x="2066" y="593"/>
                  </a:lnTo>
                  <a:lnTo>
                    <a:pt x="2060" y="600"/>
                  </a:lnTo>
                  <a:lnTo>
                    <a:pt x="2053" y="600"/>
                  </a:lnTo>
                  <a:lnTo>
                    <a:pt x="2060" y="600"/>
                  </a:lnTo>
                  <a:lnTo>
                    <a:pt x="2066" y="600"/>
                  </a:lnTo>
                  <a:lnTo>
                    <a:pt x="2066" y="606"/>
                  </a:lnTo>
                  <a:lnTo>
                    <a:pt x="2060" y="606"/>
                  </a:lnTo>
                  <a:lnTo>
                    <a:pt x="2066" y="606"/>
                  </a:lnTo>
                  <a:lnTo>
                    <a:pt x="2060" y="606"/>
                  </a:lnTo>
                  <a:lnTo>
                    <a:pt x="2053" y="606"/>
                  </a:lnTo>
                  <a:lnTo>
                    <a:pt x="2060" y="606"/>
                  </a:lnTo>
                  <a:lnTo>
                    <a:pt x="2066" y="606"/>
                  </a:lnTo>
                  <a:lnTo>
                    <a:pt x="2066" y="613"/>
                  </a:lnTo>
                  <a:lnTo>
                    <a:pt x="2066" y="620"/>
                  </a:lnTo>
                  <a:lnTo>
                    <a:pt x="2060" y="620"/>
                  </a:lnTo>
                  <a:lnTo>
                    <a:pt x="2066" y="620"/>
                  </a:lnTo>
                  <a:lnTo>
                    <a:pt x="2066" y="613"/>
                  </a:lnTo>
                  <a:lnTo>
                    <a:pt x="2066" y="620"/>
                  </a:lnTo>
                  <a:lnTo>
                    <a:pt x="2066" y="626"/>
                  </a:lnTo>
                  <a:lnTo>
                    <a:pt x="2060" y="626"/>
                  </a:lnTo>
                  <a:lnTo>
                    <a:pt x="2060" y="620"/>
                  </a:lnTo>
                  <a:lnTo>
                    <a:pt x="2060" y="626"/>
                  </a:lnTo>
                  <a:lnTo>
                    <a:pt x="2066" y="626"/>
                  </a:lnTo>
                  <a:lnTo>
                    <a:pt x="2060" y="626"/>
                  </a:lnTo>
                  <a:lnTo>
                    <a:pt x="2053" y="626"/>
                  </a:lnTo>
                  <a:lnTo>
                    <a:pt x="2060" y="626"/>
                  </a:lnTo>
                  <a:lnTo>
                    <a:pt x="2060" y="633"/>
                  </a:lnTo>
                  <a:lnTo>
                    <a:pt x="2066" y="633"/>
                  </a:lnTo>
                  <a:lnTo>
                    <a:pt x="2060" y="633"/>
                  </a:lnTo>
                  <a:lnTo>
                    <a:pt x="2053" y="633"/>
                  </a:lnTo>
                  <a:lnTo>
                    <a:pt x="2060" y="633"/>
                  </a:lnTo>
                  <a:lnTo>
                    <a:pt x="2053" y="633"/>
                  </a:lnTo>
                  <a:lnTo>
                    <a:pt x="2060" y="633"/>
                  </a:lnTo>
                  <a:lnTo>
                    <a:pt x="2060" y="639"/>
                  </a:lnTo>
                  <a:lnTo>
                    <a:pt x="2053" y="639"/>
                  </a:lnTo>
                  <a:lnTo>
                    <a:pt x="2060" y="639"/>
                  </a:lnTo>
                  <a:lnTo>
                    <a:pt x="2053" y="639"/>
                  </a:lnTo>
                  <a:lnTo>
                    <a:pt x="2047" y="639"/>
                  </a:lnTo>
                  <a:lnTo>
                    <a:pt x="2053" y="639"/>
                  </a:lnTo>
                  <a:lnTo>
                    <a:pt x="2060" y="639"/>
                  </a:lnTo>
                  <a:lnTo>
                    <a:pt x="2060" y="646"/>
                  </a:lnTo>
                  <a:lnTo>
                    <a:pt x="2053" y="646"/>
                  </a:lnTo>
                  <a:lnTo>
                    <a:pt x="2047" y="646"/>
                  </a:lnTo>
                  <a:lnTo>
                    <a:pt x="2053" y="646"/>
                  </a:lnTo>
                  <a:lnTo>
                    <a:pt x="2060" y="646"/>
                  </a:lnTo>
                  <a:lnTo>
                    <a:pt x="2053" y="646"/>
                  </a:lnTo>
                  <a:lnTo>
                    <a:pt x="2047" y="646"/>
                  </a:lnTo>
                  <a:lnTo>
                    <a:pt x="2053" y="646"/>
                  </a:lnTo>
                  <a:lnTo>
                    <a:pt x="2060" y="646"/>
                  </a:lnTo>
                  <a:lnTo>
                    <a:pt x="2060" y="652"/>
                  </a:lnTo>
                  <a:lnTo>
                    <a:pt x="2053" y="652"/>
                  </a:lnTo>
                  <a:lnTo>
                    <a:pt x="2060" y="652"/>
                  </a:lnTo>
                  <a:lnTo>
                    <a:pt x="2053" y="652"/>
                  </a:lnTo>
                  <a:lnTo>
                    <a:pt x="2060" y="652"/>
                  </a:lnTo>
                  <a:lnTo>
                    <a:pt x="2053" y="652"/>
                  </a:lnTo>
                  <a:lnTo>
                    <a:pt x="2047" y="652"/>
                  </a:lnTo>
                  <a:lnTo>
                    <a:pt x="2053" y="652"/>
                  </a:lnTo>
                  <a:lnTo>
                    <a:pt x="2047" y="652"/>
                  </a:lnTo>
                  <a:lnTo>
                    <a:pt x="2047" y="646"/>
                  </a:lnTo>
                  <a:lnTo>
                    <a:pt x="2047" y="652"/>
                  </a:lnTo>
                  <a:lnTo>
                    <a:pt x="2040" y="652"/>
                  </a:lnTo>
                  <a:lnTo>
                    <a:pt x="2034" y="652"/>
                  </a:lnTo>
                  <a:lnTo>
                    <a:pt x="2040" y="652"/>
                  </a:lnTo>
                  <a:lnTo>
                    <a:pt x="2047" y="652"/>
                  </a:lnTo>
                  <a:lnTo>
                    <a:pt x="2047" y="659"/>
                  </a:lnTo>
                  <a:lnTo>
                    <a:pt x="2053" y="659"/>
                  </a:lnTo>
                  <a:lnTo>
                    <a:pt x="2047" y="659"/>
                  </a:lnTo>
                  <a:lnTo>
                    <a:pt x="2053" y="659"/>
                  </a:lnTo>
                  <a:lnTo>
                    <a:pt x="2053" y="665"/>
                  </a:lnTo>
                  <a:lnTo>
                    <a:pt x="2047" y="665"/>
                  </a:lnTo>
                  <a:lnTo>
                    <a:pt x="2040" y="665"/>
                  </a:lnTo>
                  <a:lnTo>
                    <a:pt x="2040" y="659"/>
                  </a:lnTo>
                  <a:lnTo>
                    <a:pt x="2034" y="659"/>
                  </a:lnTo>
                  <a:lnTo>
                    <a:pt x="2034" y="665"/>
                  </a:lnTo>
                  <a:lnTo>
                    <a:pt x="2027" y="665"/>
                  </a:lnTo>
                  <a:lnTo>
                    <a:pt x="2021" y="665"/>
                  </a:lnTo>
                  <a:lnTo>
                    <a:pt x="2027" y="665"/>
                  </a:lnTo>
                  <a:lnTo>
                    <a:pt x="2027" y="659"/>
                  </a:lnTo>
                  <a:lnTo>
                    <a:pt x="2034" y="659"/>
                  </a:lnTo>
                  <a:lnTo>
                    <a:pt x="2034" y="652"/>
                  </a:lnTo>
                  <a:lnTo>
                    <a:pt x="2027" y="659"/>
                  </a:lnTo>
                  <a:lnTo>
                    <a:pt x="2021" y="659"/>
                  </a:lnTo>
                  <a:lnTo>
                    <a:pt x="2021" y="665"/>
                  </a:lnTo>
                  <a:lnTo>
                    <a:pt x="2021" y="659"/>
                  </a:lnTo>
                  <a:lnTo>
                    <a:pt x="2027" y="659"/>
                  </a:lnTo>
                  <a:lnTo>
                    <a:pt x="2027" y="652"/>
                  </a:lnTo>
                  <a:lnTo>
                    <a:pt x="2027" y="646"/>
                  </a:lnTo>
                  <a:lnTo>
                    <a:pt x="2027" y="652"/>
                  </a:lnTo>
                  <a:lnTo>
                    <a:pt x="2021" y="652"/>
                  </a:lnTo>
                  <a:lnTo>
                    <a:pt x="2021" y="659"/>
                  </a:lnTo>
                  <a:lnTo>
                    <a:pt x="2021" y="652"/>
                  </a:lnTo>
                  <a:lnTo>
                    <a:pt x="2014" y="652"/>
                  </a:lnTo>
                  <a:lnTo>
                    <a:pt x="2021" y="652"/>
                  </a:lnTo>
                  <a:lnTo>
                    <a:pt x="2014" y="652"/>
                  </a:lnTo>
                  <a:lnTo>
                    <a:pt x="2008" y="652"/>
                  </a:lnTo>
                  <a:lnTo>
                    <a:pt x="2014" y="652"/>
                  </a:lnTo>
                  <a:lnTo>
                    <a:pt x="2014" y="646"/>
                  </a:lnTo>
                  <a:lnTo>
                    <a:pt x="2021" y="646"/>
                  </a:lnTo>
                  <a:lnTo>
                    <a:pt x="2021" y="639"/>
                  </a:lnTo>
                  <a:lnTo>
                    <a:pt x="2021" y="646"/>
                  </a:lnTo>
                  <a:lnTo>
                    <a:pt x="2014" y="646"/>
                  </a:lnTo>
                  <a:lnTo>
                    <a:pt x="2008" y="646"/>
                  </a:lnTo>
                  <a:lnTo>
                    <a:pt x="2014" y="646"/>
                  </a:lnTo>
                  <a:lnTo>
                    <a:pt x="2008" y="646"/>
                  </a:lnTo>
                  <a:lnTo>
                    <a:pt x="2014" y="646"/>
                  </a:lnTo>
                  <a:lnTo>
                    <a:pt x="2014" y="639"/>
                  </a:lnTo>
                  <a:lnTo>
                    <a:pt x="2021" y="639"/>
                  </a:lnTo>
                  <a:lnTo>
                    <a:pt x="2014" y="633"/>
                  </a:lnTo>
                  <a:lnTo>
                    <a:pt x="2014" y="639"/>
                  </a:lnTo>
                  <a:lnTo>
                    <a:pt x="2014" y="646"/>
                  </a:lnTo>
                  <a:lnTo>
                    <a:pt x="2014" y="639"/>
                  </a:lnTo>
                  <a:lnTo>
                    <a:pt x="2008" y="646"/>
                  </a:lnTo>
                  <a:lnTo>
                    <a:pt x="2008" y="639"/>
                  </a:lnTo>
                  <a:lnTo>
                    <a:pt x="2014" y="639"/>
                  </a:lnTo>
                  <a:lnTo>
                    <a:pt x="2014" y="633"/>
                  </a:lnTo>
                  <a:lnTo>
                    <a:pt x="2008" y="633"/>
                  </a:lnTo>
                  <a:lnTo>
                    <a:pt x="2008" y="639"/>
                  </a:lnTo>
                  <a:lnTo>
                    <a:pt x="2014" y="639"/>
                  </a:lnTo>
                  <a:lnTo>
                    <a:pt x="2008" y="639"/>
                  </a:lnTo>
                  <a:lnTo>
                    <a:pt x="2001" y="639"/>
                  </a:lnTo>
                  <a:lnTo>
                    <a:pt x="2001" y="646"/>
                  </a:lnTo>
                  <a:lnTo>
                    <a:pt x="1995" y="646"/>
                  </a:lnTo>
                  <a:lnTo>
                    <a:pt x="2001" y="646"/>
                  </a:lnTo>
                  <a:lnTo>
                    <a:pt x="1995" y="646"/>
                  </a:lnTo>
                  <a:lnTo>
                    <a:pt x="1995" y="639"/>
                  </a:lnTo>
                  <a:lnTo>
                    <a:pt x="1995" y="646"/>
                  </a:lnTo>
                  <a:lnTo>
                    <a:pt x="1988" y="646"/>
                  </a:lnTo>
                  <a:lnTo>
                    <a:pt x="1982" y="646"/>
                  </a:lnTo>
                  <a:lnTo>
                    <a:pt x="1988" y="646"/>
                  </a:lnTo>
                  <a:lnTo>
                    <a:pt x="1982" y="646"/>
                  </a:lnTo>
                  <a:lnTo>
                    <a:pt x="1975" y="646"/>
                  </a:lnTo>
                  <a:lnTo>
                    <a:pt x="1982" y="646"/>
                  </a:lnTo>
                  <a:lnTo>
                    <a:pt x="1982" y="639"/>
                  </a:lnTo>
                  <a:lnTo>
                    <a:pt x="1975" y="639"/>
                  </a:lnTo>
                  <a:lnTo>
                    <a:pt x="1975" y="646"/>
                  </a:lnTo>
                  <a:lnTo>
                    <a:pt x="1975" y="639"/>
                  </a:lnTo>
                  <a:lnTo>
                    <a:pt x="1982" y="639"/>
                  </a:lnTo>
                  <a:lnTo>
                    <a:pt x="1975" y="639"/>
                  </a:lnTo>
                  <a:lnTo>
                    <a:pt x="1975" y="633"/>
                  </a:lnTo>
                  <a:lnTo>
                    <a:pt x="1982" y="633"/>
                  </a:lnTo>
                  <a:lnTo>
                    <a:pt x="1975" y="633"/>
                  </a:lnTo>
                  <a:lnTo>
                    <a:pt x="1975" y="639"/>
                  </a:lnTo>
                  <a:lnTo>
                    <a:pt x="1969" y="639"/>
                  </a:lnTo>
                  <a:lnTo>
                    <a:pt x="1969" y="633"/>
                  </a:lnTo>
                  <a:lnTo>
                    <a:pt x="1975" y="633"/>
                  </a:lnTo>
                  <a:lnTo>
                    <a:pt x="1969" y="633"/>
                  </a:lnTo>
                  <a:lnTo>
                    <a:pt x="1962" y="633"/>
                  </a:lnTo>
                  <a:lnTo>
                    <a:pt x="1969" y="633"/>
                  </a:lnTo>
                  <a:lnTo>
                    <a:pt x="1975" y="626"/>
                  </a:lnTo>
                  <a:lnTo>
                    <a:pt x="1969" y="626"/>
                  </a:lnTo>
                  <a:lnTo>
                    <a:pt x="1969" y="633"/>
                  </a:lnTo>
                  <a:lnTo>
                    <a:pt x="1962" y="633"/>
                  </a:lnTo>
                  <a:lnTo>
                    <a:pt x="1962" y="626"/>
                  </a:lnTo>
                  <a:lnTo>
                    <a:pt x="1969" y="626"/>
                  </a:lnTo>
                  <a:lnTo>
                    <a:pt x="1962" y="626"/>
                  </a:lnTo>
                  <a:lnTo>
                    <a:pt x="1962" y="620"/>
                  </a:lnTo>
                  <a:lnTo>
                    <a:pt x="1969" y="620"/>
                  </a:lnTo>
                  <a:lnTo>
                    <a:pt x="1962" y="620"/>
                  </a:lnTo>
                  <a:lnTo>
                    <a:pt x="1962" y="626"/>
                  </a:lnTo>
                  <a:lnTo>
                    <a:pt x="1956" y="620"/>
                  </a:lnTo>
                  <a:lnTo>
                    <a:pt x="1962" y="620"/>
                  </a:lnTo>
                  <a:lnTo>
                    <a:pt x="1956" y="620"/>
                  </a:lnTo>
                  <a:lnTo>
                    <a:pt x="1962" y="620"/>
                  </a:lnTo>
                  <a:lnTo>
                    <a:pt x="1962" y="613"/>
                  </a:lnTo>
                  <a:lnTo>
                    <a:pt x="1969" y="613"/>
                  </a:lnTo>
                  <a:lnTo>
                    <a:pt x="1962" y="613"/>
                  </a:lnTo>
                  <a:lnTo>
                    <a:pt x="1962" y="620"/>
                  </a:lnTo>
                  <a:lnTo>
                    <a:pt x="1956" y="620"/>
                  </a:lnTo>
                  <a:lnTo>
                    <a:pt x="1956" y="613"/>
                  </a:lnTo>
                  <a:lnTo>
                    <a:pt x="1962" y="613"/>
                  </a:lnTo>
                  <a:lnTo>
                    <a:pt x="1956" y="613"/>
                  </a:lnTo>
                  <a:lnTo>
                    <a:pt x="1949" y="613"/>
                  </a:lnTo>
                  <a:lnTo>
                    <a:pt x="1949" y="606"/>
                  </a:lnTo>
                  <a:lnTo>
                    <a:pt x="1942" y="606"/>
                  </a:lnTo>
                  <a:lnTo>
                    <a:pt x="1942" y="600"/>
                  </a:lnTo>
                  <a:lnTo>
                    <a:pt x="1949" y="600"/>
                  </a:lnTo>
                  <a:lnTo>
                    <a:pt x="1949" y="593"/>
                  </a:lnTo>
                  <a:lnTo>
                    <a:pt x="1949" y="600"/>
                  </a:lnTo>
                  <a:lnTo>
                    <a:pt x="1942" y="600"/>
                  </a:lnTo>
                  <a:lnTo>
                    <a:pt x="1942" y="593"/>
                  </a:lnTo>
                  <a:lnTo>
                    <a:pt x="1949" y="593"/>
                  </a:lnTo>
                  <a:lnTo>
                    <a:pt x="1956" y="593"/>
                  </a:lnTo>
                  <a:lnTo>
                    <a:pt x="1956" y="587"/>
                  </a:lnTo>
                  <a:lnTo>
                    <a:pt x="1949" y="587"/>
                  </a:lnTo>
                  <a:lnTo>
                    <a:pt x="1949" y="593"/>
                  </a:lnTo>
                  <a:lnTo>
                    <a:pt x="1942" y="593"/>
                  </a:lnTo>
                  <a:lnTo>
                    <a:pt x="1942" y="600"/>
                  </a:lnTo>
                  <a:lnTo>
                    <a:pt x="1942" y="593"/>
                  </a:lnTo>
                  <a:lnTo>
                    <a:pt x="1949" y="593"/>
                  </a:lnTo>
                  <a:lnTo>
                    <a:pt x="1942" y="593"/>
                  </a:lnTo>
                  <a:lnTo>
                    <a:pt x="1936" y="593"/>
                  </a:lnTo>
                  <a:lnTo>
                    <a:pt x="1936" y="587"/>
                  </a:lnTo>
                  <a:lnTo>
                    <a:pt x="1942" y="587"/>
                  </a:lnTo>
                  <a:lnTo>
                    <a:pt x="1949" y="587"/>
                  </a:lnTo>
                  <a:lnTo>
                    <a:pt x="1942" y="587"/>
                  </a:lnTo>
                  <a:lnTo>
                    <a:pt x="1936" y="587"/>
                  </a:lnTo>
                  <a:lnTo>
                    <a:pt x="1929" y="587"/>
                  </a:lnTo>
                  <a:lnTo>
                    <a:pt x="1929" y="580"/>
                  </a:lnTo>
                  <a:lnTo>
                    <a:pt x="1936" y="580"/>
                  </a:lnTo>
                  <a:lnTo>
                    <a:pt x="1942" y="580"/>
                  </a:lnTo>
                  <a:lnTo>
                    <a:pt x="1936" y="580"/>
                  </a:lnTo>
                  <a:lnTo>
                    <a:pt x="1929" y="580"/>
                  </a:lnTo>
                  <a:lnTo>
                    <a:pt x="1936" y="580"/>
                  </a:lnTo>
                  <a:lnTo>
                    <a:pt x="1929" y="580"/>
                  </a:lnTo>
                  <a:lnTo>
                    <a:pt x="1929" y="574"/>
                  </a:lnTo>
                  <a:lnTo>
                    <a:pt x="1936" y="574"/>
                  </a:lnTo>
                  <a:lnTo>
                    <a:pt x="1942" y="574"/>
                  </a:lnTo>
                  <a:lnTo>
                    <a:pt x="1936" y="574"/>
                  </a:lnTo>
                  <a:lnTo>
                    <a:pt x="1929" y="574"/>
                  </a:lnTo>
                  <a:lnTo>
                    <a:pt x="1929" y="580"/>
                  </a:lnTo>
                  <a:lnTo>
                    <a:pt x="1929" y="574"/>
                  </a:lnTo>
                  <a:lnTo>
                    <a:pt x="1923" y="574"/>
                  </a:lnTo>
                  <a:lnTo>
                    <a:pt x="1929" y="567"/>
                  </a:lnTo>
                  <a:lnTo>
                    <a:pt x="1936" y="567"/>
                  </a:lnTo>
                  <a:lnTo>
                    <a:pt x="1929" y="567"/>
                  </a:lnTo>
                  <a:lnTo>
                    <a:pt x="1929" y="574"/>
                  </a:lnTo>
                  <a:lnTo>
                    <a:pt x="1923" y="567"/>
                  </a:lnTo>
                  <a:lnTo>
                    <a:pt x="1929" y="567"/>
                  </a:lnTo>
                  <a:lnTo>
                    <a:pt x="1923" y="567"/>
                  </a:lnTo>
                  <a:lnTo>
                    <a:pt x="1929" y="567"/>
                  </a:lnTo>
                  <a:lnTo>
                    <a:pt x="1936" y="561"/>
                  </a:lnTo>
                  <a:lnTo>
                    <a:pt x="1942" y="561"/>
                  </a:lnTo>
                  <a:lnTo>
                    <a:pt x="1949" y="561"/>
                  </a:lnTo>
                  <a:lnTo>
                    <a:pt x="1942" y="561"/>
                  </a:lnTo>
                  <a:lnTo>
                    <a:pt x="1936" y="561"/>
                  </a:lnTo>
                  <a:lnTo>
                    <a:pt x="1929" y="561"/>
                  </a:lnTo>
                  <a:lnTo>
                    <a:pt x="1929" y="567"/>
                  </a:lnTo>
                  <a:lnTo>
                    <a:pt x="1923" y="561"/>
                  </a:lnTo>
                  <a:lnTo>
                    <a:pt x="1929" y="561"/>
                  </a:lnTo>
                  <a:lnTo>
                    <a:pt x="1923" y="561"/>
                  </a:lnTo>
                  <a:lnTo>
                    <a:pt x="1929" y="561"/>
                  </a:lnTo>
                  <a:lnTo>
                    <a:pt x="1936" y="561"/>
                  </a:lnTo>
                  <a:lnTo>
                    <a:pt x="1929" y="561"/>
                  </a:lnTo>
                  <a:lnTo>
                    <a:pt x="1936" y="554"/>
                  </a:lnTo>
                  <a:lnTo>
                    <a:pt x="1942" y="554"/>
                  </a:lnTo>
                  <a:lnTo>
                    <a:pt x="1936" y="554"/>
                  </a:lnTo>
                  <a:lnTo>
                    <a:pt x="1942" y="554"/>
                  </a:lnTo>
                  <a:lnTo>
                    <a:pt x="1936" y="554"/>
                  </a:lnTo>
                  <a:lnTo>
                    <a:pt x="1936" y="548"/>
                  </a:lnTo>
                  <a:lnTo>
                    <a:pt x="1942" y="548"/>
                  </a:lnTo>
                  <a:lnTo>
                    <a:pt x="1936" y="548"/>
                  </a:lnTo>
                  <a:lnTo>
                    <a:pt x="1942" y="548"/>
                  </a:lnTo>
                  <a:lnTo>
                    <a:pt x="1942" y="554"/>
                  </a:lnTo>
                  <a:lnTo>
                    <a:pt x="1949" y="554"/>
                  </a:lnTo>
                  <a:lnTo>
                    <a:pt x="1956" y="554"/>
                  </a:lnTo>
                  <a:lnTo>
                    <a:pt x="1956" y="561"/>
                  </a:lnTo>
                  <a:lnTo>
                    <a:pt x="1956" y="554"/>
                  </a:lnTo>
                  <a:lnTo>
                    <a:pt x="1949" y="554"/>
                  </a:lnTo>
                  <a:lnTo>
                    <a:pt x="1949" y="548"/>
                  </a:lnTo>
                  <a:lnTo>
                    <a:pt x="1942" y="548"/>
                  </a:lnTo>
                  <a:lnTo>
                    <a:pt x="1949" y="548"/>
                  </a:lnTo>
                  <a:lnTo>
                    <a:pt x="1949" y="541"/>
                  </a:lnTo>
                  <a:lnTo>
                    <a:pt x="1949" y="548"/>
                  </a:lnTo>
                  <a:lnTo>
                    <a:pt x="1942" y="548"/>
                  </a:lnTo>
                  <a:lnTo>
                    <a:pt x="1936" y="541"/>
                  </a:lnTo>
                  <a:lnTo>
                    <a:pt x="1936" y="535"/>
                  </a:lnTo>
                  <a:lnTo>
                    <a:pt x="1936" y="541"/>
                  </a:lnTo>
                  <a:lnTo>
                    <a:pt x="1936" y="548"/>
                  </a:lnTo>
                  <a:lnTo>
                    <a:pt x="1929" y="548"/>
                  </a:lnTo>
                  <a:lnTo>
                    <a:pt x="1936" y="548"/>
                  </a:lnTo>
                  <a:lnTo>
                    <a:pt x="1929" y="548"/>
                  </a:lnTo>
                  <a:lnTo>
                    <a:pt x="1929" y="554"/>
                  </a:lnTo>
                  <a:lnTo>
                    <a:pt x="1923" y="554"/>
                  </a:lnTo>
                  <a:lnTo>
                    <a:pt x="1923" y="561"/>
                  </a:lnTo>
                  <a:lnTo>
                    <a:pt x="1916" y="561"/>
                  </a:lnTo>
                  <a:lnTo>
                    <a:pt x="1916" y="554"/>
                  </a:lnTo>
                  <a:lnTo>
                    <a:pt x="1916" y="548"/>
                  </a:lnTo>
                  <a:lnTo>
                    <a:pt x="1923" y="548"/>
                  </a:lnTo>
                  <a:lnTo>
                    <a:pt x="1923" y="541"/>
                  </a:lnTo>
                  <a:lnTo>
                    <a:pt x="1929" y="541"/>
                  </a:lnTo>
                  <a:lnTo>
                    <a:pt x="1923" y="541"/>
                  </a:lnTo>
                  <a:lnTo>
                    <a:pt x="1923" y="548"/>
                  </a:lnTo>
                  <a:lnTo>
                    <a:pt x="1916" y="548"/>
                  </a:lnTo>
                  <a:lnTo>
                    <a:pt x="1916" y="541"/>
                  </a:lnTo>
                  <a:lnTo>
                    <a:pt x="1916" y="548"/>
                  </a:lnTo>
                  <a:lnTo>
                    <a:pt x="1916" y="541"/>
                  </a:lnTo>
                  <a:lnTo>
                    <a:pt x="1916" y="535"/>
                  </a:lnTo>
                  <a:lnTo>
                    <a:pt x="1910" y="535"/>
                  </a:lnTo>
                  <a:lnTo>
                    <a:pt x="1910" y="528"/>
                  </a:lnTo>
                  <a:lnTo>
                    <a:pt x="1916" y="528"/>
                  </a:lnTo>
                  <a:lnTo>
                    <a:pt x="1923" y="528"/>
                  </a:lnTo>
                  <a:lnTo>
                    <a:pt x="1923" y="522"/>
                  </a:lnTo>
                  <a:lnTo>
                    <a:pt x="1923" y="528"/>
                  </a:lnTo>
                  <a:lnTo>
                    <a:pt x="1916" y="522"/>
                  </a:lnTo>
                  <a:lnTo>
                    <a:pt x="1923" y="522"/>
                  </a:lnTo>
                  <a:lnTo>
                    <a:pt x="1929" y="522"/>
                  </a:lnTo>
                  <a:lnTo>
                    <a:pt x="1936" y="522"/>
                  </a:lnTo>
                  <a:lnTo>
                    <a:pt x="1942" y="522"/>
                  </a:lnTo>
                  <a:lnTo>
                    <a:pt x="1936" y="522"/>
                  </a:lnTo>
                  <a:lnTo>
                    <a:pt x="1929" y="522"/>
                  </a:lnTo>
                  <a:lnTo>
                    <a:pt x="1923" y="522"/>
                  </a:lnTo>
                  <a:lnTo>
                    <a:pt x="1916" y="522"/>
                  </a:lnTo>
                  <a:lnTo>
                    <a:pt x="1916" y="528"/>
                  </a:lnTo>
                  <a:lnTo>
                    <a:pt x="1910" y="528"/>
                  </a:lnTo>
                  <a:lnTo>
                    <a:pt x="1910" y="522"/>
                  </a:lnTo>
                  <a:lnTo>
                    <a:pt x="1910" y="528"/>
                  </a:lnTo>
                  <a:lnTo>
                    <a:pt x="1903" y="528"/>
                  </a:lnTo>
                  <a:lnTo>
                    <a:pt x="1910" y="522"/>
                  </a:lnTo>
                  <a:lnTo>
                    <a:pt x="1903" y="522"/>
                  </a:lnTo>
                  <a:lnTo>
                    <a:pt x="1910" y="522"/>
                  </a:lnTo>
                  <a:lnTo>
                    <a:pt x="1903" y="522"/>
                  </a:lnTo>
                  <a:lnTo>
                    <a:pt x="1897" y="522"/>
                  </a:lnTo>
                  <a:lnTo>
                    <a:pt x="1903" y="522"/>
                  </a:lnTo>
                  <a:lnTo>
                    <a:pt x="1897" y="522"/>
                  </a:lnTo>
                  <a:lnTo>
                    <a:pt x="1903" y="522"/>
                  </a:lnTo>
                  <a:lnTo>
                    <a:pt x="1903" y="515"/>
                  </a:lnTo>
                  <a:lnTo>
                    <a:pt x="1910" y="515"/>
                  </a:lnTo>
                  <a:lnTo>
                    <a:pt x="1916" y="515"/>
                  </a:lnTo>
                  <a:lnTo>
                    <a:pt x="1923" y="515"/>
                  </a:lnTo>
                  <a:lnTo>
                    <a:pt x="1916" y="515"/>
                  </a:lnTo>
                  <a:lnTo>
                    <a:pt x="1910" y="515"/>
                  </a:lnTo>
                  <a:lnTo>
                    <a:pt x="1903" y="515"/>
                  </a:lnTo>
                  <a:lnTo>
                    <a:pt x="1897" y="515"/>
                  </a:lnTo>
                  <a:lnTo>
                    <a:pt x="1903" y="515"/>
                  </a:lnTo>
                  <a:lnTo>
                    <a:pt x="1897" y="515"/>
                  </a:lnTo>
                  <a:lnTo>
                    <a:pt x="1903" y="515"/>
                  </a:lnTo>
                  <a:lnTo>
                    <a:pt x="1897" y="515"/>
                  </a:lnTo>
                  <a:lnTo>
                    <a:pt x="1897" y="509"/>
                  </a:lnTo>
                  <a:lnTo>
                    <a:pt x="1903" y="509"/>
                  </a:lnTo>
                  <a:lnTo>
                    <a:pt x="1910" y="509"/>
                  </a:lnTo>
                  <a:lnTo>
                    <a:pt x="1910" y="502"/>
                  </a:lnTo>
                  <a:lnTo>
                    <a:pt x="1916" y="502"/>
                  </a:lnTo>
                  <a:lnTo>
                    <a:pt x="1916" y="496"/>
                  </a:lnTo>
                  <a:lnTo>
                    <a:pt x="1923" y="496"/>
                  </a:lnTo>
                  <a:lnTo>
                    <a:pt x="1929" y="496"/>
                  </a:lnTo>
                  <a:lnTo>
                    <a:pt x="1929" y="489"/>
                  </a:lnTo>
                  <a:lnTo>
                    <a:pt x="1936" y="496"/>
                  </a:lnTo>
                  <a:lnTo>
                    <a:pt x="1942" y="496"/>
                  </a:lnTo>
                  <a:lnTo>
                    <a:pt x="1942" y="489"/>
                  </a:lnTo>
                  <a:lnTo>
                    <a:pt x="1936" y="489"/>
                  </a:lnTo>
                  <a:lnTo>
                    <a:pt x="1936" y="496"/>
                  </a:lnTo>
                  <a:lnTo>
                    <a:pt x="1936" y="489"/>
                  </a:lnTo>
                  <a:lnTo>
                    <a:pt x="1942" y="489"/>
                  </a:lnTo>
                  <a:lnTo>
                    <a:pt x="1949" y="489"/>
                  </a:lnTo>
                  <a:lnTo>
                    <a:pt x="1942" y="489"/>
                  </a:lnTo>
                  <a:lnTo>
                    <a:pt x="1936" y="489"/>
                  </a:lnTo>
                  <a:lnTo>
                    <a:pt x="1942" y="489"/>
                  </a:lnTo>
                  <a:lnTo>
                    <a:pt x="1936" y="489"/>
                  </a:lnTo>
                  <a:lnTo>
                    <a:pt x="1929" y="489"/>
                  </a:lnTo>
                  <a:lnTo>
                    <a:pt x="1929" y="496"/>
                  </a:lnTo>
                  <a:lnTo>
                    <a:pt x="1923" y="496"/>
                  </a:lnTo>
                  <a:lnTo>
                    <a:pt x="1916" y="496"/>
                  </a:lnTo>
                  <a:lnTo>
                    <a:pt x="1916" y="502"/>
                  </a:lnTo>
                  <a:lnTo>
                    <a:pt x="1910" y="502"/>
                  </a:lnTo>
                  <a:lnTo>
                    <a:pt x="1910" y="509"/>
                  </a:lnTo>
                  <a:lnTo>
                    <a:pt x="1903" y="509"/>
                  </a:lnTo>
                  <a:lnTo>
                    <a:pt x="1897" y="509"/>
                  </a:lnTo>
                  <a:lnTo>
                    <a:pt x="1897" y="515"/>
                  </a:lnTo>
                  <a:lnTo>
                    <a:pt x="1897" y="509"/>
                  </a:lnTo>
                  <a:lnTo>
                    <a:pt x="1890" y="509"/>
                  </a:lnTo>
                  <a:lnTo>
                    <a:pt x="1897" y="509"/>
                  </a:lnTo>
                  <a:lnTo>
                    <a:pt x="1903" y="509"/>
                  </a:lnTo>
                  <a:lnTo>
                    <a:pt x="1897" y="509"/>
                  </a:lnTo>
                  <a:lnTo>
                    <a:pt x="1890" y="509"/>
                  </a:lnTo>
                  <a:lnTo>
                    <a:pt x="1890" y="502"/>
                  </a:lnTo>
                  <a:lnTo>
                    <a:pt x="1897" y="502"/>
                  </a:lnTo>
                  <a:lnTo>
                    <a:pt x="1903" y="502"/>
                  </a:lnTo>
                  <a:lnTo>
                    <a:pt x="1910" y="502"/>
                  </a:lnTo>
                  <a:lnTo>
                    <a:pt x="1903" y="502"/>
                  </a:lnTo>
                  <a:lnTo>
                    <a:pt x="1897" y="502"/>
                  </a:lnTo>
                  <a:lnTo>
                    <a:pt x="1897" y="496"/>
                  </a:lnTo>
                  <a:lnTo>
                    <a:pt x="1903" y="496"/>
                  </a:lnTo>
                  <a:lnTo>
                    <a:pt x="1910" y="496"/>
                  </a:lnTo>
                  <a:lnTo>
                    <a:pt x="1903" y="496"/>
                  </a:lnTo>
                  <a:lnTo>
                    <a:pt x="1897" y="496"/>
                  </a:lnTo>
                  <a:lnTo>
                    <a:pt x="1903" y="496"/>
                  </a:lnTo>
                  <a:lnTo>
                    <a:pt x="1903" y="489"/>
                  </a:lnTo>
                  <a:lnTo>
                    <a:pt x="1910" y="489"/>
                  </a:lnTo>
                  <a:lnTo>
                    <a:pt x="1910" y="496"/>
                  </a:lnTo>
                  <a:lnTo>
                    <a:pt x="1916" y="496"/>
                  </a:lnTo>
                  <a:lnTo>
                    <a:pt x="1910" y="496"/>
                  </a:lnTo>
                  <a:lnTo>
                    <a:pt x="1910" y="489"/>
                  </a:lnTo>
                  <a:lnTo>
                    <a:pt x="1903" y="489"/>
                  </a:lnTo>
                  <a:lnTo>
                    <a:pt x="1897" y="489"/>
                  </a:lnTo>
                  <a:lnTo>
                    <a:pt x="1890" y="489"/>
                  </a:lnTo>
                  <a:lnTo>
                    <a:pt x="1897" y="489"/>
                  </a:lnTo>
                  <a:lnTo>
                    <a:pt x="1890" y="489"/>
                  </a:lnTo>
                  <a:lnTo>
                    <a:pt x="1897" y="489"/>
                  </a:lnTo>
                  <a:lnTo>
                    <a:pt x="1897" y="483"/>
                  </a:lnTo>
                  <a:lnTo>
                    <a:pt x="1890" y="489"/>
                  </a:lnTo>
                  <a:lnTo>
                    <a:pt x="1890" y="483"/>
                  </a:lnTo>
                  <a:lnTo>
                    <a:pt x="1897" y="483"/>
                  </a:lnTo>
                  <a:lnTo>
                    <a:pt x="1903" y="483"/>
                  </a:lnTo>
                  <a:lnTo>
                    <a:pt x="1910" y="483"/>
                  </a:lnTo>
                  <a:lnTo>
                    <a:pt x="1910" y="476"/>
                  </a:lnTo>
                  <a:lnTo>
                    <a:pt x="1916" y="476"/>
                  </a:lnTo>
                  <a:lnTo>
                    <a:pt x="1916" y="483"/>
                  </a:lnTo>
                  <a:lnTo>
                    <a:pt x="1923" y="483"/>
                  </a:lnTo>
                  <a:lnTo>
                    <a:pt x="1929" y="483"/>
                  </a:lnTo>
                  <a:lnTo>
                    <a:pt x="1936" y="483"/>
                  </a:lnTo>
                  <a:lnTo>
                    <a:pt x="1942" y="483"/>
                  </a:lnTo>
                  <a:lnTo>
                    <a:pt x="1936" y="483"/>
                  </a:lnTo>
                  <a:lnTo>
                    <a:pt x="1929" y="483"/>
                  </a:lnTo>
                  <a:lnTo>
                    <a:pt x="1923" y="476"/>
                  </a:lnTo>
                  <a:lnTo>
                    <a:pt x="1929" y="476"/>
                  </a:lnTo>
                  <a:lnTo>
                    <a:pt x="1923" y="476"/>
                  </a:lnTo>
                  <a:lnTo>
                    <a:pt x="1916" y="476"/>
                  </a:lnTo>
                  <a:lnTo>
                    <a:pt x="1910" y="483"/>
                  </a:lnTo>
                  <a:lnTo>
                    <a:pt x="1903" y="483"/>
                  </a:lnTo>
                  <a:lnTo>
                    <a:pt x="1897" y="483"/>
                  </a:lnTo>
                  <a:lnTo>
                    <a:pt x="1890" y="483"/>
                  </a:lnTo>
                  <a:lnTo>
                    <a:pt x="1890" y="476"/>
                  </a:lnTo>
                  <a:lnTo>
                    <a:pt x="1897" y="476"/>
                  </a:lnTo>
                  <a:lnTo>
                    <a:pt x="1903" y="470"/>
                  </a:lnTo>
                  <a:lnTo>
                    <a:pt x="1910" y="470"/>
                  </a:lnTo>
                  <a:lnTo>
                    <a:pt x="1903" y="470"/>
                  </a:lnTo>
                  <a:lnTo>
                    <a:pt x="1910" y="470"/>
                  </a:lnTo>
                  <a:lnTo>
                    <a:pt x="1916" y="470"/>
                  </a:lnTo>
                  <a:lnTo>
                    <a:pt x="1923" y="470"/>
                  </a:lnTo>
                  <a:lnTo>
                    <a:pt x="1929" y="470"/>
                  </a:lnTo>
                  <a:lnTo>
                    <a:pt x="1936" y="476"/>
                  </a:lnTo>
                  <a:lnTo>
                    <a:pt x="1942" y="476"/>
                  </a:lnTo>
                  <a:lnTo>
                    <a:pt x="1949" y="476"/>
                  </a:lnTo>
                  <a:lnTo>
                    <a:pt x="1942" y="476"/>
                  </a:lnTo>
                  <a:lnTo>
                    <a:pt x="1936" y="476"/>
                  </a:lnTo>
                  <a:lnTo>
                    <a:pt x="1936" y="470"/>
                  </a:lnTo>
                  <a:lnTo>
                    <a:pt x="1942" y="470"/>
                  </a:lnTo>
                  <a:lnTo>
                    <a:pt x="1949" y="470"/>
                  </a:lnTo>
                  <a:lnTo>
                    <a:pt x="1942" y="470"/>
                  </a:lnTo>
                  <a:lnTo>
                    <a:pt x="1936" y="470"/>
                  </a:lnTo>
                  <a:lnTo>
                    <a:pt x="1929" y="470"/>
                  </a:lnTo>
                  <a:lnTo>
                    <a:pt x="1936" y="470"/>
                  </a:lnTo>
                  <a:lnTo>
                    <a:pt x="1942" y="470"/>
                  </a:lnTo>
                  <a:lnTo>
                    <a:pt x="1942" y="463"/>
                  </a:lnTo>
                  <a:lnTo>
                    <a:pt x="1936" y="463"/>
                  </a:lnTo>
                  <a:lnTo>
                    <a:pt x="1936" y="470"/>
                  </a:lnTo>
                  <a:lnTo>
                    <a:pt x="1929" y="470"/>
                  </a:lnTo>
                  <a:lnTo>
                    <a:pt x="1929" y="463"/>
                  </a:lnTo>
                  <a:lnTo>
                    <a:pt x="1936" y="463"/>
                  </a:lnTo>
                  <a:lnTo>
                    <a:pt x="1929" y="463"/>
                  </a:lnTo>
                  <a:lnTo>
                    <a:pt x="1923" y="463"/>
                  </a:lnTo>
                  <a:lnTo>
                    <a:pt x="1929" y="470"/>
                  </a:lnTo>
                  <a:lnTo>
                    <a:pt x="1923" y="470"/>
                  </a:lnTo>
                  <a:lnTo>
                    <a:pt x="1916" y="470"/>
                  </a:lnTo>
                  <a:lnTo>
                    <a:pt x="1910" y="470"/>
                  </a:lnTo>
                  <a:lnTo>
                    <a:pt x="1916" y="463"/>
                  </a:lnTo>
                  <a:lnTo>
                    <a:pt x="1923" y="463"/>
                  </a:lnTo>
                  <a:lnTo>
                    <a:pt x="1916" y="463"/>
                  </a:lnTo>
                  <a:lnTo>
                    <a:pt x="1910" y="463"/>
                  </a:lnTo>
                  <a:lnTo>
                    <a:pt x="1910" y="470"/>
                  </a:lnTo>
                  <a:lnTo>
                    <a:pt x="1903" y="470"/>
                  </a:lnTo>
                  <a:lnTo>
                    <a:pt x="1897" y="470"/>
                  </a:lnTo>
                  <a:lnTo>
                    <a:pt x="1897" y="476"/>
                  </a:lnTo>
                  <a:lnTo>
                    <a:pt x="1890" y="476"/>
                  </a:lnTo>
                  <a:lnTo>
                    <a:pt x="1890" y="470"/>
                  </a:lnTo>
                  <a:lnTo>
                    <a:pt x="1897" y="470"/>
                  </a:lnTo>
                  <a:lnTo>
                    <a:pt x="1890" y="470"/>
                  </a:lnTo>
                  <a:lnTo>
                    <a:pt x="1897" y="463"/>
                  </a:lnTo>
                  <a:lnTo>
                    <a:pt x="1897" y="470"/>
                  </a:lnTo>
                  <a:lnTo>
                    <a:pt x="1897" y="463"/>
                  </a:lnTo>
                  <a:lnTo>
                    <a:pt x="1897" y="470"/>
                  </a:lnTo>
                  <a:lnTo>
                    <a:pt x="1897" y="463"/>
                  </a:lnTo>
                  <a:lnTo>
                    <a:pt x="1903" y="463"/>
                  </a:lnTo>
                  <a:lnTo>
                    <a:pt x="1897" y="463"/>
                  </a:lnTo>
                  <a:lnTo>
                    <a:pt x="1903" y="463"/>
                  </a:lnTo>
                  <a:lnTo>
                    <a:pt x="1897" y="463"/>
                  </a:lnTo>
                  <a:lnTo>
                    <a:pt x="1903" y="463"/>
                  </a:lnTo>
                  <a:lnTo>
                    <a:pt x="1910" y="463"/>
                  </a:lnTo>
                  <a:lnTo>
                    <a:pt x="1916" y="463"/>
                  </a:lnTo>
                  <a:lnTo>
                    <a:pt x="1910" y="463"/>
                  </a:lnTo>
                  <a:lnTo>
                    <a:pt x="1903" y="463"/>
                  </a:lnTo>
                  <a:lnTo>
                    <a:pt x="1903" y="456"/>
                  </a:lnTo>
                  <a:lnTo>
                    <a:pt x="1897" y="456"/>
                  </a:lnTo>
                  <a:lnTo>
                    <a:pt x="1903" y="456"/>
                  </a:lnTo>
                  <a:lnTo>
                    <a:pt x="1910" y="456"/>
                  </a:lnTo>
                  <a:lnTo>
                    <a:pt x="1910" y="463"/>
                  </a:lnTo>
                  <a:lnTo>
                    <a:pt x="1910" y="456"/>
                  </a:lnTo>
                  <a:lnTo>
                    <a:pt x="1903" y="456"/>
                  </a:lnTo>
                  <a:lnTo>
                    <a:pt x="1910" y="456"/>
                  </a:lnTo>
                  <a:lnTo>
                    <a:pt x="1916" y="456"/>
                  </a:lnTo>
                  <a:lnTo>
                    <a:pt x="1916" y="463"/>
                  </a:lnTo>
                  <a:lnTo>
                    <a:pt x="1923" y="463"/>
                  </a:lnTo>
                  <a:lnTo>
                    <a:pt x="1929" y="463"/>
                  </a:lnTo>
                  <a:lnTo>
                    <a:pt x="1936" y="463"/>
                  </a:lnTo>
                  <a:lnTo>
                    <a:pt x="1942" y="463"/>
                  </a:lnTo>
                  <a:lnTo>
                    <a:pt x="1949" y="463"/>
                  </a:lnTo>
                  <a:lnTo>
                    <a:pt x="1942" y="463"/>
                  </a:lnTo>
                  <a:lnTo>
                    <a:pt x="1936" y="463"/>
                  </a:lnTo>
                  <a:lnTo>
                    <a:pt x="1936" y="456"/>
                  </a:lnTo>
                  <a:lnTo>
                    <a:pt x="1929" y="456"/>
                  </a:lnTo>
                  <a:lnTo>
                    <a:pt x="1936" y="456"/>
                  </a:lnTo>
                  <a:lnTo>
                    <a:pt x="1929" y="456"/>
                  </a:lnTo>
                  <a:lnTo>
                    <a:pt x="1929" y="450"/>
                  </a:lnTo>
                  <a:lnTo>
                    <a:pt x="1936" y="450"/>
                  </a:lnTo>
                  <a:lnTo>
                    <a:pt x="1929" y="450"/>
                  </a:lnTo>
                  <a:lnTo>
                    <a:pt x="1923" y="450"/>
                  </a:lnTo>
                  <a:lnTo>
                    <a:pt x="1929" y="450"/>
                  </a:lnTo>
                  <a:lnTo>
                    <a:pt x="1929" y="456"/>
                  </a:lnTo>
                  <a:lnTo>
                    <a:pt x="1923" y="456"/>
                  </a:lnTo>
                  <a:lnTo>
                    <a:pt x="1916" y="456"/>
                  </a:lnTo>
                  <a:lnTo>
                    <a:pt x="1910" y="456"/>
                  </a:lnTo>
                  <a:lnTo>
                    <a:pt x="1903" y="456"/>
                  </a:lnTo>
                  <a:lnTo>
                    <a:pt x="1910" y="456"/>
                  </a:lnTo>
                  <a:lnTo>
                    <a:pt x="1903" y="456"/>
                  </a:lnTo>
                  <a:lnTo>
                    <a:pt x="1897" y="456"/>
                  </a:lnTo>
                  <a:lnTo>
                    <a:pt x="1897" y="450"/>
                  </a:lnTo>
                  <a:lnTo>
                    <a:pt x="1903" y="450"/>
                  </a:lnTo>
                  <a:lnTo>
                    <a:pt x="1903" y="456"/>
                  </a:lnTo>
                  <a:lnTo>
                    <a:pt x="1903" y="450"/>
                  </a:lnTo>
                  <a:lnTo>
                    <a:pt x="1910" y="450"/>
                  </a:lnTo>
                  <a:lnTo>
                    <a:pt x="1916" y="450"/>
                  </a:lnTo>
                  <a:lnTo>
                    <a:pt x="1916" y="443"/>
                  </a:lnTo>
                  <a:lnTo>
                    <a:pt x="1923" y="443"/>
                  </a:lnTo>
                  <a:lnTo>
                    <a:pt x="1916" y="450"/>
                  </a:lnTo>
                  <a:lnTo>
                    <a:pt x="1923" y="450"/>
                  </a:lnTo>
                  <a:lnTo>
                    <a:pt x="1929" y="450"/>
                  </a:lnTo>
                  <a:lnTo>
                    <a:pt x="1929" y="443"/>
                  </a:lnTo>
                  <a:lnTo>
                    <a:pt x="1936" y="443"/>
                  </a:lnTo>
                  <a:lnTo>
                    <a:pt x="1936" y="437"/>
                  </a:lnTo>
                  <a:lnTo>
                    <a:pt x="1936" y="443"/>
                  </a:lnTo>
                  <a:lnTo>
                    <a:pt x="1929" y="443"/>
                  </a:lnTo>
                  <a:lnTo>
                    <a:pt x="1929" y="437"/>
                  </a:lnTo>
                  <a:lnTo>
                    <a:pt x="1936" y="437"/>
                  </a:lnTo>
                  <a:lnTo>
                    <a:pt x="1929" y="437"/>
                  </a:lnTo>
                  <a:lnTo>
                    <a:pt x="1929" y="430"/>
                  </a:lnTo>
                  <a:lnTo>
                    <a:pt x="1936" y="430"/>
                  </a:lnTo>
                  <a:lnTo>
                    <a:pt x="1936" y="437"/>
                  </a:lnTo>
                  <a:lnTo>
                    <a:pt x="1936" y="430"/>
                  </a:lnTo>
                  <a:lnTo>
                    <a:pt x="1942" y="437"/>
                  </a:lnTo>
                  <a:lnTo>
                    <a:pt x="1942" y="430"/>
                  </a:lnTo>
                  <a:lnTo>
                    <a:pt x="1942" y="437"/>
                  </a:lnTo>
                  <a:lnTo>
                    <a:pt x="1942" y="430"/>
                  </a:lnTo>
                  <a:lnTo>
                    <a:pt x="1936" y="430"/>
                  </a:lnTo>
                  <a:lnTo>
                    <a:pt x="1942" y="430"/>
                  </a:lnTo>
                  <a:lnTo>
                    <a:pt x="1949" y="430"/>
                  </a:lnTo>
                  <a:lnTo>
                    <a:pt x="1942" y="430"/>
                  </a:lnTo>
                  <a:lnTo>
                    <a:pt x="1942" y="424"/>
                  </a:lnTo>
                  <a:lnTo>
                    <a:pt x="1942" y="430"/>
                  </a:lnTo>
                  <a:lnTo>
                    <a:pt x="1936" y="430"/>
                  </a:lnTo>
                  <a:lnTo>
                    <a:pt x="1929" y="430"/>
                  </a:lnTo>
                  <a:lnTo>
                    <a:pt x="1936" y="430"/>
                  </a:lnTo>
                  <a:lnTo>
                    <a:pt x="1936" y="424"/>
                  </a:lnTo>
                  <a:lnTo>
                    <a:pt x="1942" y="424"/>
                  </a:lnTo>
                  <a:lnTo>
                    <a:pt x="1936" y="424"/>
                  </a:lnTo>
                  <a:lnTo>
                    <a:pt x="1936" y="417"/>
                  </a:lnTo>
                  <a:lnTo>
                    <a:pt x="1942" y="417"/>
                  </a:lnTo>
                  <a:lnTo>
                    <a:pt x="1936" y="417"/>
                  </a:lnTo>
                  <a:lnTo>
                    <a:pt x="1936" y="411"/>
                  </a:lnTo>
                  <a:lnTo>
                    <a:pt x="1942" y="411"/>
                  </a:lnTo>
                  <a:lnTo>
                    <a:pt x="1942" y="417"/>
                  </a:lnTo>
                  <a:lnTo>
                    <a:pt x="1942" y="411"/>
                  </a:lnTo>
                  <a:lnTo>
                    <a:pt x="1942" y="404"/>
                  </a:lnTo>
                  <a:lnTo>
                    <a:pt x="1936" y="411"/>
                  </a:lnTo>
                  <a:lnTo>
                    <a:pt x="1929" y="411"/>
                  </a:lnTo>
                  <a:lnTo>
                    <a:pt x="1929" y="404"/>
                  </a:lnTo>
                  <a:lnTo>
                    <a:pt x="1936" y="404"/>
                  </a:lnTo>
                  <a:lnTo>
                    <a:pt x="1936" y="411"/>
                  </a:lnTo>
                  <a:lnTo>
                    <a:pt x="1936" y="404"/>
                  </a:lnTo>
                  <a:lnTo>
                    <a:pt x="1929" y="404"/>
                  </a:lnTo>
                  <a:lnTo>
                    <a:pt x="1929" y="411"/>
                  </a:lnTo>
                  <a:lnTo>
                    <a:pt x="1923" y="411"/>
                  </a:lnTo>
                  <a:lnTo>
                    <a:pt x="1923" y="404"/>
                  </a:lnTo>
                  <a:lnTo>
                    <a:pt x="1916" y="411"/>
                  </a:lnTo>
                  <a:lnTo>
                    <a:pt x="1916" y="404"/>
                  </a:lnTo>
                  <a:lnTo>
                    <a:pt x="1910" y="404"/>
                  </a:lnTo>
                  <a:lnTo>
                    <a:pt x="1903" y="398"/>
                  </a:lnTo>
                  <a:lnTo>
                    <a:pt x="1897" y="398"/>
                  </a:lnTo>
                  <a:lnTo>
                    <a:pt x="1890" y="398"/>
                  </a:lnTo>
                  <a:lnTo>
                    <a:pt x="1884" y="398"/>
                  </a:lnTo>
                  <a:lnTo>
                    <a:pt x="1884" y="391"/>
                  </a:lnTo>
                  <a:lnTo>
                    <a:pt x="1877" y="391"/>
                  </a:lnTo>
                  <a:lnTo>
                    <a:pt x="1877" y="385"/>
                  </a:lnTo>
                  <a:lnTo>
                    <a:pt x="1884" y="385"/>
                  </a:lnTo>
                  <a:lnTo>
                    <a:pt x="1890" y="385"/>
                  </a:lnTo>
                  <a:lnTo>
                    <a:pt x="1897" y="385"/>
                  </a:lnTo>
                  <a:lnTo>
                    <a:pt x="1903" y="385"/>
                  </a:lnTo>
                  <a:lnTo>
                    <a:pt x="1910" y="385"/>
                  </a:lnTo>
                  <a:lnTo>
                    <a:pt x="1910" y="391"/>
                  </a:lnTo>
                  <a:lnTo>
                    <a:pt x="1916" y="391"/>
                  </a:lnTo>
                  <a:lnTo>
                    <a:pt x="1923" y="391"/>
                  </a:lnTo>
                  <a:lnTo>
                    <a:pt x="1923" y="398"/>
                  </a:lnTo>
                  <a:lnTo>
                    <a:pt x="1929" y="398"/>
                  </a:lnTo>
                  <a:lnTo>
                    <a:pt x="1936" y="398"/>
                  </a:lnTo>
                  <a:lnTo>
                    <a:pt x="1942" y="398"/>
                  </a:lnTo>
                  <a:lnTo>
                    <a:pt x="1936" y="398"/>
                  </a:lnTo>
                  <a:lnTo>
                    <a:pt x="1942" y="398"/>
                  </a:lnTo>
                  <a:lnTo>
                    <a:pt x="1942" y="391"/>
                  </a:lnTo>
                  <a:lnTo>
                    <a:pt x="1936" y="391"/>
                  </a:lnTo>
                  <a:lnTo>
                    <a:pt x="1936" y="398"/>
                  </a:lnTo>
                  <a:lnTo>
                    <a:pt x="1929" y="398"/>
                  </a:lnTo>
                  <a:lnTo>
                    <a:pt x="1936" y="398"/>
                  </a:lnTo>
                  <a:lnTo>
                    <a:pt x="1929" y="391"/>
                  </a:lnTo>
                  <a:lnTo>
                    <a:pt x="1936" y="391"/>
                  </a:lnTo>
                  <a:lnTo>
                    <a:pt x="1929" y="391"/>
                  </a:lnTo>
                  <a:lnTo>
                    <a:pt x="1929" y="385"/>
                  </a:lnTo>
                  <a:lnTo>
                    <a:pt x="1936" y="385"/>
                  </a:lnTo>
                  <a:lnTo>
                    <a:pt x="1936" y="391"/>
                  </a:lnTo>
                  <a:lnTo>
                    <a:pt x="1936" y="385"/>
                  </a:lnTo>
                  <a:lnTo>
                    <a:pt x="1929" y="385"/>
                  </a:lnTo>
                  <a:lnTo>
                    <a:pt x="1923" y="385"/>
                  </a:lnTo>
                  <a:lnTo>
                    <a:pt x="1923" y="378"/>
                  </a:lnTo>
                  <a:lnTo>
                    <a:pt x="1916" y="378"/>
                  </a:lnTo>
                  <a:lnTo>
                    <a:pt x="1923" y="378"/>
                  </a:lnTo>
                  <a:lnTo>
                    <a:pt x="1929" y="378"/>
                  </a:lnTo>
                  <a:lnTo>
                    <a:pt x="1929" y="385"/>
                  </a:lnTo>
                  <a:lnTo>
                    <a:pt x="1936" y="378"/>
                  </a:lnTo>
                  <a:lnTo>
                    <a:pt x="1929" y="378"/>
                  </a:lnTo>
                  <a:lnTo>
                    <a:pt x="1923" y="378"/>
                  </a:lnTo>
                  <a:lnTo>
                    <a:pt x="1929" y="378"/>
                  </a:lnTo>
                  <a:lnTo>
                    <a:pt x="1923" y="378"/>
                  </a:lnTo>
                  <a:lnTo>
                    <a:pt x="1916" y="378"/>
                  </a:lnTo>
                  <a:lnTo>
                    <a:pt x="1916" y="372"/>
                  </a:lnTo>
                  <a:lnTo>
                    <a:pt x="1923" y="372"/>
                  </a:lnTo>
                  <a:lnTo>
                    <a:pt x="1916" y="372"/>
                  </a:lnTo>
                  <a:lnTo>
                    <a:pt x="1916" y="378"/>
                  </a:lnTo>
                  <a:lnTo>
                    <a:pt x="1910" y="378"/>
                  </a:lnTo>
                  <a:lnTo>
                    <a:pt x="1910" y="372"/>
                  </a:lnTo>
                  <a:lnTo>
                    <a:pt x="1916" y="372"/>
                  </a:lnTo>
                  <a:lnTo>
                    <a:pt x="1923" y="365"/>
                  </a:lnTo>
                  <a:lnTo>
                    <a:pt x="1929" y="365"/>
                  </a:lnTo>
                  <a:lnTo>
                    <a:pt x="1923" y="365"/>
                  </a:lnTo>
                  <a:lnTo>
                    <a:pt x="1916" y="365"/>
                  </a:lnTo>
                  <a:lnTo>
                    <a:pt x="1916" y="372"/>
                  </a:lnTo>
                  <a:lnTo>
                    <a:pt x="1910" y="372"/>
                  </a:lnTo>
                  <a:lnTo>
                    <a:pt x="1903" y="372"/>
                  </a:lnTo>
                  <a:lnTo>
                    <a:pt x="1903" y="365"/>
                  </a:lnTo>
                  <a:lnTo>
                    <a:pt x="1910" y="365"/>
                  </a:lnTo>
                  <a:lnTo>
                    <a:pt x="1916" y="365"/>
                  </a:lnTo>
                  <a:lnTo>
                    <a:pt x="1923" y="365"/>
                  </a:lnTo>
                  <a:lnTo>
                    <a:pt x="1923" y="359"/>
                  </a:lnTo>
                  <a:lnTo>
                    <a:pt x="1923" y="365"/>
                  </a:lnTo>
                  <a:lnTo>
                    <a:pt x="1916" y="365"/>
                  </a:lnTo>
                  <a:lnTo>
                    <a:pt x="1910" y="365"/>
                  </a:lnTo>
                  <a:lnTo>
                    <a:pt x="1910" y="359"/>
                  </a:lnTo>
                  <a:lnTo>
                    <a:pt x="1903" y="359"/>
                  </a:lnTo>
                  <a:lnTo>
                    <a:pt x="1897" y="359"/>
                  </a:lnTo>
                  <a:lnTo>
                    <a:pt x="1903" y="359"/>
                  </a:lnTo>
                  <a:lnTo>
                    <a:pt x="1903" y="352"/>
                  </a:lnTo>
                  <a:lnTo>
                    <a:pt x="1910" y="352"/>
                  </a:lnTo>
                  <a:lnTo>
                    <a:pt x="1903" y="352"/>
                  </a:lnTo>
                  <a:lnTo>
                    <a:pt x="1903" y="359"/>
                  </a:lnTo>
                  <a:lnTo>
                    <a:pt x="1897" y="359"/>
                  </a:lnTo>
                  <a:lnTo>
                    <a:pt x="1897" y="352"/>
                  </a:lnTo>
                  <a:lnTo>
                    <a:pt x="1890" y="352"/>
                  </a:lnTo>
                  <a:lnTo>
                    <a:pt x="1890" y="346"/>
                  </a:lnTo>
                  <a:lnTo>
                    <a:pt x="1897" y="346"/>
                  </a:lnTo>
                  <a:lnTo>
                    <a:pt x="1890" y="339"/>
                  </a:lnTo>
                  <a:lnTo>
                    <a:pt x="1890" y="346"/>
                  </a:lnTo>
                  <a:lnTo>
                    <a:pt x="1890" y="352"/>
                  </a:lnTo>
                  <a:lnTo>
                    <a:pt x="1897" y="352"/>
                  </a:lnTo>
                  <a:lnTo>
                    <a:pt x="1897" y="359"/>
                  </a:lnTo>
                  <a:lnTo>
                    <a:pt x="1890" y="359"/>
                  </a:lnTo>
                  <a:lnTo>
                    <a:pt x="1890" y="365"/>
                  </a:lnTo>
                  <a:lnTo>
                    <a:pt x="1890" y="359"/>
                  </a:lnTo>
                  <a:lnTo>
                    <a:pt x="1884" y="359"/>
                  </a:lnTo>
                  <a:lnTo>
                    <a:pt x="1884" y="365"/>
                  </a:lnTo>
                  <a:lnTo>
                    <a:pt x="1890" y="365"/>
                  </a:lnTo>
                  <a:lnTo>
                    <a:pt x="1884" y="372"/>
                  </a:lnTo>
                  <a:lnTo>
                    <a:pt x="1877" y="372"/>
                  </a:lnTo>
                  <a:lnTo>
                    <a:pt x="1871" y="365"/>
                  </a:lnTo>
                  <a:lnTo>
                    <a:pt x="1871" y="372"/>
                  </a:lnTo>
                  <a:lnTo>
                    <a:pt x="1864" y="372"/>
                  </a:lnTo>
                  <a:lnTo>
                    <a:pt x="1864" y="365"/>
                  </a:lnTo>
                  <a:lnTo>
                    <a:pt x="1858" y="359"/>
                  </a:lnTo>
                  <a:lnTo>
                    <a:pt x="1864" y="359"/>
                  </a:lnTo>
                  <a:lnTo>
                    <a:pt x="1871" y="359"/>
                  </a:lnTo>
                  <a:lnTo>
                    <a:pt x="1877" y="352"/>
                  </a:lnTo>
                  <a:lnTo>
                    <a:pt x="1884" y="346"/>
                  </a:lnTo>
                  <a:lnTo>
                    <a:pt x="1877" y="346"/>
                  </a:lnTo>
                  <a:lnTo>
                    <a:pt x="1877" y="352"/>
                  </a:lnTo>
                  <a:lnTo>
                    <a:pt x="1871" y="352"/>
                  </a:lnTo>
                  <a:lnTo>
                    <a:pt x="1864" y="352"/>
                  </a:lnTo>
                  <a:lnTo>
                    <a:pt x="1871" y="346"/>
                  </a:lnTo>
                  <a:lnTo>
                    <a:pt x="1871" y="339"/>
                  </a:lnTo>
                  <a:lnTo>
                    <a:pt x="1877" y="346"/>
                  </a:lnTo>
                  <a:lnTo>
                    <a:pt x="1877" y="339"/>
                  </a:lnTo>
                  <a:lnTo>
                    <a:pt x="1871" y="339"/>
                  </a:lnTo>
                  <a:lnTo>
                    <a:pt x="1877" y="339"/>
                  </a:lnTo>
                  <a:lnTo>
                    <a:pt x="1871" y="339"/>
                  </a:lnTo>
                  <a:lnTo>
                    <a:pt x="1871" y="346"/>
                  </a:lnTo>
                  <a:lnTo>
                    <a:pt x="1871" y="339"/>
                  </a:lnTo>
                  <a:lnTo>
                    <a:pt x="1864" y="339"/>
                  </a:lnTo>
                  <a:lnTo>
                    <a:pt x="1871" y="339"/>
                  </a:lnTo>
                  <a:lnTo>
                    <a:pt x="1877" y="339"/>
                  </a:lnTo>
                  <a:lnTo>
                    <a:pt x="1884" y="339"/>
                  </a:lnTo>
                  <a:lnTo>
                    <a:pt x="1877" y="339"/>
                  </a:lnTo>
                  <a:lnTo>
                    <a:pt x="1871" y="339"/>
                  </a:lnTo>
                  <a:lnTo>
                    <a:pt x="1871" y="333"/>
                  </a:lnTo>
                  <a:lnTo>
                    <a:pt x="1877" y="333"/>
                  </a:lnTo>
                  <a:lnTo>
                    <a:pt x="1871" y="333"/>
                  </a:lnTo>
                  <a:lnTo>
                    <a:pt x="1877" y="333"/>
                  </a:lnTo>
                  <a:lnTo>
                    <a:pt x="1877" y="326"/>
                  </a:lnTo>
                  <a:lnTo>
                    <a:pt x="1871" y="326"/>
                  </a:lnTo>
                  <a:lnTo>
                    <a:pt x="1864" y="326"/>
                  </a:lnTo>
                  <a:lnTo>
                    <a:pt x="1864" y="319"/>
                  </a:lnTo>
                  <a:lnTo>
                    <a:pt x="1871" y="319"/>
                  </a:lnTo>
                  <a:lnTo>
                    <a:pt x="1864" y="319"/>
                  </a:lnTo>
                  <a:lnTo>
                    <a:pt x="1871" y="313"/>
                  </a:lnTo>
                  <a:lnTo>
                    <a:pt x="1864" y="313"/>
                  </a:lnTo>
                  <a:lnTo>
                    <a:pt x="1864" y="306"/>
                  </a:lnTo>
                  <a:lnTo>
                    <a:pt x="1858" y="306"/>
                  </a:lnTo>
                  <a:lnTo>
                    <a:pt x="1858" y="300"/>
                  </a:lnTo>
                  <a:lnTo>
                    <a:pt x="1858" y="306"/>
                  </a:lnTo>
                  <a:lnTo>
                    <a:pt x="1864" y="306"/>
                  </a:lnTo>
                  <a:lnTo>
                    <a:pt x="1858" y="300"/>
                  </a:lnTo>
                  <a:lnTo>
                    <a:pt x="1864" y="300"/>
                  </a:lnTo>
                  <a:lnTo>
                    <a:pt x="1858" y="300"/>
                  </a:lnTo>
                  <a:lnTo>
                    <a:pt x="1858" y="293"/>
                  </a:lnTo>
                  <a:lnTo>
                    <a:pt x="1851" y="293"/>
                  </a:lnTo>
                  <a:lnTo>
                    <a:pt x="1858" y="287"/>
                  </a:lnTo>
                  <a:lnTo>
                    <a:pt x="1851" y="287"/>
                  </a:lnTo>
                  <a:lnTo>
                    <a:pt x="1851" y="293"/>
                  </a:lnTo>
                  <a:lnTo>
                    <a:pt x="1845" y="293"/>
                  </a:lnTo>
                  <a:lnTo>
                    <a:pt x="1838" y="293"/>
                  </a:lnTo>
                  <a:lnTo>
                    <a:pt x="1845" y="287"/>
                  </a:lnTo>
                  <a:lnTo>
                    <a:pt x="1851" y="287"/>
                  </a:lnTo>
                  <a:lnTo>
                    <a:pt x="1845" y="287"/>
                  </a:lnTo>
                  <a:lnTo>
                    <a:pt x="1851" y="287"/>
                  </a:lnTo>
                  <a:lnTo>
                    <a:pt x="1858" y="287"/>
                  </a:lnTo>
                  <a:lnTo>
                    <a:pt x="1851" y="287"/>
                  </a:lnTo>
                  <a:lnTo>
                    <a:pt x="1845" y="280"/>
                  </a:lnTo>
                  <a:lnTo>
                    <a:pt x="1851" y="280"/>
                  </a:lnTo>
                  <a:lnTo>
                    <a:pt x="1845" y="274"/>
                  </a:lnTo>
                  <a:lnTo>
                    <a:pt x="1838" y="274"/>
                  </a:lnTo>
                  <a:lnTo>
                    <a:pt x="1845" y="274"/>
                  </a:lnTo>
                  <a:lnTo>
                    <a:pt x="1845" y="267"/>
                  </a:lnTo>
                  <a:lnTo>
                    <a:pt x="1838" y="267"/>
                  </a:lnTo>
                  <a:lnTo>
                    <a:pt x="1832" y="267"/>
                  </a:lnTo>
                  <a:lnTo>
                    <a:pt x="1825" y="267"/>
                  </a:lnTo>
                  <a:lnTo>
                    <a:pt x="1825" y="261"/>
                  </a:lnTo>
                  <a:lnTo>
                    <a:pt x="1819" y="261"/>
                  </a:lnTo>
                  <a:lnTo>
                    <a:pt x="1819" y="254"/>
                  </a:lnTo>
                  <a:lnTo>
                    <a:pt x="1825" y="254"/>
                  </a:lnTo>
                  <a:lnTo>
                    <a:pt x="1819" y="254"/>
                  </a:lnTo>
                  <a:lnTo>
                    <a:pt x="1825" y="254"/>
                  </a:lnTo>
                  <a:lnTo>
                    <a:pt x="1825" y="248"/>
                  </a:lnTo>
                  <a:lnTo>
                    <a:pt x="1819" y="248"/>
                  </a:lnTo>
                  <a:lnTo>
                    <a:pt x="1825" y="248"/>
                  </a:lnTo>
                  <a:lnTo>
                    <a:pt x="1819" y="248"/>
                  </a:lnTo>
                  <a:lnTo>
                    <a:pt x="1812" y="248"/>
                  </a:lnTo>
                  <a:lnTo>
                    <a:pt x="1806" y="241"/>
                  </a:lnTo>
                  <a:lnTo>
                    <a:pt x="1812" y="241"/>
                  </a:lnTo>
                  <a:lnTo>
                    <a:pt x="1806" y="241"/>
                  </a:lnTo>
                  <a:lnTo>
                    <a:pt x="1799" y="241"/>
                  </a:lnTo>
                  <a:lnTo>
                    <a:pt x="1806" y="241"/>
                  </a:lnTo>
                  <a:lnTo>
                    <a:pt x="1799" y="241"/>
                  </a:lnTo>
                  <a:lnTo>
                    <a:pt x="1793" y="241"/>
                  </a:lnTo>
                  <a:lnTo>
                    <a:pt x="1793" y="235"/>
                  </a:lnTo>
                  <a:lnTo>
                    <a:pt x="1786" y="235"/>
                  </a:lnTo>
                  <a:lnTo>
                    <a:pt x="1780" y="235"/>
                  </a:lnTo>
                  <a:lnTo>
                    <a:pt x="1773" y="235"/>
                  </a:lnTo>
                  <a:lnTo>
                    <a:pt x="1766" y="228"/>
                  </a:lnTo>
                  <a:lnTo>
                    <a:pt x="1760" y="228"/>
                  </a:lnTo>
                  <a:lnTo>
                    <a:pt x="1766" y="228"/>
                  </a:lnTo>
                  <a:lnTo>
                    <a:pt x="1760" y="228"/>
                  </a:lnTo>
                  <a:lnTo>
                    <a:pt x="1753" y="228"/>
                  </a:lnTo>
                  <a:lnTo>
                    <a:pt x="1753" y="235"/>
                  </a:lnTo>
                  <a:lnTo>
                    <a:pt x="1753" y="228"/>
                  </a:lnTo>
                  <a:lnTo>
                    <a:pt x="1747" y="228"/>
                  </a:lnTo>
                  <a:lnTo>
                    <a:pt x="1740" y="228"/>
                  </a:lnTo>
                  <a:lnTo>
                    <a:pt x="1740" y="235"/>
                  </a:lnTo>
                  <a:lnTo>
                    <a:pt x="1734" y="235"/>
                  </a:lnTo>
                  <a:lnTo>
                    <a:pt x="1734" y="228"/>
                  </a:lnTo>
                  <a:lnTo>
                    <a:pt x="1727" y="228"/>
                  </a:lnTo>
                  <a:lnTo>
                    <a:pt x="1727" y="235"/>
                  </a:lnTo>
                  <a:lnTo>
                    <a:pt x="1721" y="235"/>
                  </a:lnTo>
                  <a:lnTo>
                    <a:pt x="1714" y="235"/>
                  </a:lnTo>
                  <a:lnTo>
                    <a:pt x="1708" y="235"/>
                  </a:lnTo>
                  <a:lnTo>
                    <a:pt x="1708" y="228"/>
                  </a:lnTo>
                  <a:lnTo>
                    <a:pt x="1714" y="228"/>
                  </a:lnTo>
                  <a:lnTo>
                    <a:pt x="1708" y="228"/>
                  </a:lnTo>
                  <a:lnTo>
                    <a:pt x="1701" y="228"/>
                  </a:lnTo>
                  <a:lnTo>
                    <a:pt x="1701" y="235"/>
                  </a:lnTo>
                  <a:lnTo>
                    <a:pt x="1695" y="235"/>
                  </a:lnTo>
                  <a:lnTo>
                    <a:pt x="1695" y="228"/>
                  </a:lnTo>
                  <a:lnTo>
                    <a:pt x="1688" y="228"/>
                  </a:lnTo>
                  <a:lnTo>
                    <a:pt x="1688" y="235"/>
                  </a:lnTo>
                  <a:lnTo>
                    <a:pt x="1695" y="235"/>
                  </a:lnTo>
                  <a:lnTo>
                    <a:pt x="1695" y="241"/>
                  </a:lnTo>
                  <a:lnTo>
                    <a:pt x="1701" y="241"/>
                  </a:lnTo>
                  <a:lnTo>
                    <a:pt x="1695" y="241"/>
                  </a:lnTo>
                  <a:lnTo>
                    <a:pt x="1688" y="241"/>
                  </a:lnTo>
                  <a:lnTo>
                    <a:pt x="1688" y="235"/>
                  </a:lnTo>
                  <a:lnTo>
                    <a:pt x="1682" y="235"/>
                  </a:lnTo>
                  <a:lnTo>
                    <a:pt x="1675" y="235"/>
                  </a:lnTo>
                  <a:lnTo>
                    <a:pt x="1669" y="235"/>
                  </a:lnTo>
                  <a:lnTo>
                    <a:pt x="1662" y="235"/>
                  </a:lnTo>
                  <a:lnTo>
                    <a:pt x="1662" y="228"/>
                  </a:lnTo>
                  <a:lnTo>
                    <a:pt x="1656" y="228"/>
                  </a:lnTo>
                  <a:lnTo>
                    <a:pt x="1649" y="228"/>
                  </a:lnTo>
                  <a:lnTo>
                    <a:pt x="1649" y="222"/>
                  </a:lnTo>
                  <a:lnTo>
                    <a:pt x="1656" y="222"/>
                  </a:lnTo>
                  <a:lnTo>
                    <a:pt x="1662" y="222"/>
                  </a:lnTo>
                  <a:lnTo>
                    <a:pt x="1669" y="222"/>
                  </a:lnTo>
                  <a:lnTo>
                    <a:pt x="1675" y="222"/>
                  </a:lnTo>
                  <a:lnTo>
                    <a:pt x="1675" y="215"/>
                  </a:lnTo>
                  <a:lnTo>
                    <a:pt x="1669" y="215"/>
                  </a:lnTo>
                  <a:lnTo>
                    <a:pt x="1662" y="215"/>
                  </a:lnTo>
                  <a:lnTo>
                    <a:pt x="1656" y="215"/>
                  </a:lnTo>
                  <a:lnTo>
                    <a:pt x="1649" y="215"/>
                  </a:lnTo>
                  <a:lnTo>
                    <a:pt x="1643" y="215"/>
                  </a:lnTo>
                  <a:lnTo>
                    <a:pt x="1643" y="209"/>
                  </a:lnTo>
                  <a:lnTo>
                    <a:pt x="1649" y="209"/>
                  </a:lnTo>
                  <a:lnTo>
                    <a:pt x="1643" y="209"/>
                  </a:lnTo>
                  <a:lnTo>
                    <a:pt x="1636" y="215"/>
                  </a:lnTo>
                  <a:lnTo>
                    <a:pt x="1630" y="215"/>
                  </a:lnTo>
                  <a:lnTo>
                    <a:pt x="1630" y="209"/>
                  </a:lnTo>
                  <a:lnTo>
                    <a:pt x="1636" y="209"/>
                  </a:lnTo>
                  <a:lnTo>
                    <a:pt x="1630" y="209"/>
                  </a:lnTo>
                  <a:lnTo>
                    <a:pt x="1623" y="209"/>
                  </a:lnTo>
                  <a:lnTo>
                    <a:pt x="1630" y="202"/>
                  </a:lnTo>
                  <a:lnTo>
                    <a:pt x="1636" y="202"/>
                  </a:lnTo>
                  <a:lnTo>
                    <a:pt x="1643" y="202"/>
                  </a:lnTo>
                  <a:lnTo>
                    <a:pt x="1649" y="202"/>
                  </a:lnTo>
                  <a:lnTo>
                    <a:pt x="1656" y="202"/>
                  </a:lnTo>
                  <a:lnTo>
                    <a:pt x="1662" y="202"/>
                  </a:lnTo>
                  <a:lnTo>
                    <a:pt x="1669" y="202"/>
                  </a:lnTo>
                  <a:lnTo>
                    <a:pt x="1675" y="202"/>
                  </a:lnTo>
                  <a:lnTo>
                    <a:pt x="1682" y="202"/>
                  </a:lnTo>
                  <a:lnTo>
                    <a:pt x="1688" y="202"/>
                  </a:lnTo>
                  <a:lnTo>
                    <a:pt x="1695" y="202"/>
                  </a:lnTo>
                  <a:lnTo>
                    <a:pt x="1701" y="202"/>
                  </a:lnTo>
                  <a:lnTo>
                    <a:pt x="1695" y="202"/>
                  </a:lnTo>
                  <a:lnTo>
                    <a:pt x="1688" y="202"/>
                  </a:lnTo>
                  <a:lnTo>
                    <a:pt x="1682" y="202"/>
                  </a:lnTo>
                  <a:lnTo>
                    <a:pt x="1675" y="202"/>
                  </a:lnTo>
                  <a:lnTo>
                    <a:pt x="1669" y="202"/>
                  </a:lnTo>
                  <a:lnTo>
                    <a:pt x="1662" y="202"/>
                  </a:lnTo>
                  <a:lnTo>
                    <a:pt x="1656" y="202"/>
                  </a:lnTo>
                  <a:lnTo>
                    <a:pt x="1662" y="202"/>
                  </a:lnTo>
                  <a:lnTo>
                    <a:pt x="1662" y="196"/>
                  </a:lnTo>
                  <a:lnTo>
                    <a:pt x="1669" y="196"/>
                  </a:lnTo>
                  <a:lnTo>
                    <a:pt x="1675" y="196"/>
                  </a:lnTo>
                  <a:lnTo>
                    <a:pt x="1682" y="196"/>
                  </a:lnTo>
                  <a:lnTo>
                    <a:pt x="1688" y="196"/>
                  </a:lnTo>
                  <a:lnTo>
                    <a:pt x="1695" y="196"/>
                  </a:lnTo>
                  <a:lnTo>
                    <a:pt x="1695" y="202"/>
                  </a:lnTo>
                  <a:lnTo>
                    <a:pt x="1701" y="202"/>
                  </a:lnTo>
                  <a:lnTo>
                    <a:pt x="1701" y="196"/>
                  </a:lnTo>
                  <a:lnTo>
                    <a:pt x="1695" y="196"/>
                  </a:lnTo>
                  <a:lnTo>
                    <a:pt x="1701" y="196"/>
                  </a:lnTo>
                  <a:lnTo>
                    <a:pt x="1701" y="189"/>
                  </a:lnTo>
                  <a:lnTo>
                    <a:pt x="1695" y="189"/>
                  </a:lnTo>
                  <a:lnTo>
                    <a:pt x="1688" y="189"/>
                  </a:lnTo>
                  <a:lnTo>
                    <a:pt x="1682" y="189"/>
                  </a:lnTo>
                  <a:lnTo>
                    <a:pt x="1675" y="189"/>
                  </a:lnTo>
                  <a:lnTo>
                    <a:pt x="1675" y="196"/>
                  </a:lnTo>
                  <a:lnTo>
                    <a:pt x="1669" y="196"/>
                  </a:lnTo>
                  <a:lnTo>
                    <a:pt x="1669" y="189"/>
                  </a:lnTo>
                  <a:lnTo>
                    <a:pt x="1662" y="189"/>
                  </a:lnTo>
                  <a:lnTo>
                    <a:pt x="1669" y="189"/>
                  </a:lnTo>
                  <a:lnTo>
                    <a:pt x="1662" y="189"/>
                  </a:lnTo>
                  <a:lnTo>
                    <a:pt x="1662" y="196"/>
                  </a:lnTo>
                  <a:lnTo>
                    <a:pt x="1656" y="196"/>
                  </a:lnTo>
                  <a:lnTo>
                    <a:pt x="1649" y="196"/>
                  </a:lnTo>
                  <a:lnTo>
                    <a:pt x="1643" y="189"/>
                  </a:lnTo>
                  <a:lnTo>
                    <a:pt x="1649" y="189"/>
                  </a:lnTo>
                  <a:lnTo>
                    <a:pt x="1656" y="183"/>
                  </a:lnTo>
                  <a:lnTo>
                    <a:pt x="1649" y="183"/>
                  </a:lnTo>
                  <a:lnTo>
                    <a:pt x="1649" y="189"/>
                  </a:lnTo>
                  <a:lnTo>
                    <a:pt x="1643" y="189"/>
                  </a:lnTo>
                  <a:lnTo>
                    <a:pt x="1636" y="189"/>
                  </a:lnTo>
                  <a:lnTo>
                    <a:pt x="1636" y="183"/>
                  </a:lnTo>
                  <a:lnTo>
                    <a:pt x="1643" y="183"/>
                  </a:lnTo>
                  <a:lnTo>
                    <a:pt x="1636" y="183"/>
                  </a:lnTo>
                  <a:lnTo>
                    <a:pt x="1630" y="183"/>
                  </a:lnTo>
                  <a:lnTo>
                    <a:pt x="1623" y="183"/>
                  </a:lnTo>
                  <a:lnTo>
                    <a:pt x="1617" y="183"/>
                  </a:lnTo>
                  <a:lnTo>
                    <a:pt x="1610" y="183"/>
                  </a:lnTo>
                  <a:lnTo>
                    <a:pt x="1610" y="176"/>
                  </a:lnTo>
                  <a:lnTo>
                    <a:pt x="1604" y="176"/>
                  </a:lnTo>
                  <a:lnTo>
                    <a:pt x="1597" y="176"/>
                  </a:lnTo>
                  <a:lnTo>
                    <a:pt x="1597" y="169"/>
                  </a:lnTo>
                  <a:lnTo>
                    <a:pt x="1604" y="169"/>
                  </a:lnTo>
                  <a:lnTo>
                    <a:pt x="1610" y="169"/>
                  </a:lnTo>
                  <a:lnTo>
                    <a:pt x="1604" y="169"/>
                  </a:lnTo>
                  <a:lnTo>
                    <a:pt x="1604" y="163"/>
                  </a:lnTo>
                  <a:lnTo>
                    <a:pt x="1610" y="163"/>
                  </a:lnTo>
                  <a:lnTo>
                    <a:pt x="1617" y="163"/>
                  </a:lnTo>
                  <a:lnTo>
                    <a:pt x="1617" y="156"/>
                  </a:lnTo>
                  <a:lnTo>
                    <a:pt x="1623" y="156"/>
                  </a:lnTo>
                  <a:lnTo>
                    <a:pt x="1630" y="156"/>
                  </a:lnTo>
                  <a:lnTo>
                    <a:pt x="1636" y="156"/>
                  </a:lnTo>
                  <a:lnTo>
                    <a:pt x="1643" y="156"/>
                  </a:lnTo>
                  <a:lnTo>
                    <a:pt x="1643" y="150"/>
                  </a:lnTo>
                  <a:lnTo>
                    <a:pt x="1649" y="150"/>
                  </a:lnTo>
                  <a:lnTo>
                    <a:pt x="1656" y="150"/>
                  </a:lnTo>
                  <a:lnTo>
                    <a:pt x="1662" y="150"/>
                  </a:lnTo>
                  <a:lnTo>
                    <a:pt x="1656" y="150"/>
                  </a:lnTo>
                  <a:lnTo>
                    <a:pt x="1662" y="150"/>
                  </a:lnTo>
                  <a:lnTo>
                    <a:pt x="1662" y="143"/>
                  </a:lnTo>
                  <a:lnTo>
                    <a:pt x="1669" y="143"/>
                  </a:lnTo>
                  <a:lnTo>
                    <a:pt x="1675" y="143"/>
                  </a:lnTo>
                  <a:lnTo>
                    <a:pt x="1682" y="143"/>
                  </a:lnTo>
                  <a:lnTo>
                    <a:pt x="1688" y="143"/>
                  </a:lnTo>
                  <a:lnTo>
                    <a:pt x="1695" y="143"/>
                  </a:lnTo>
                  <a:lnTo>
                    <a:pt x="1701" y="143"/>
                  </a:lnTo>
                  <a:lnTo>
                    <a:pt x="1708" y="143"/>
                  </a:lnTo>
                  <a:lnTo>
                    <a:pt x="1708" y="137"/>
                  </a:lnTo>
                  <a:lnTo>
                    <a:pt x="1714" y="137"/>
                  </a:lnTo>
                  <a:lnTo>
                    <a:pt x="1721" y="137"/>
                  </a:lnTo>
                  <a:lnTo>
                    <a:pt x="1721" y="130"/>
                  </a:lnTo>
                  <a:lnTo>
                    <a:pt x="1721" y="124"/>
                  </a:lnTo>
                  <a:lnTo>
                    <a:pt x="1721" y="117"/>
                  </a:lnTo>
                  <a:lnTo>
                    <a:pt x="1727" y="117"/>
                  </a:lnTo>
                  <a:lnTo>
                    <a:pt x="1727" y="111"/>
                  </a:lnTo>
                  <a:lnTo>
                    <a:pt x="1734" y="111"/>
                  </a:lnTo>
                  <a:lnTo>
                    <a:pt x="1740" y="111"/>
                  </a:lnTo>
                  <a:lnTo>
                    <a:pt x="1734" y="111"/>
                  </a:lnTo>
                  <a:lnTo>
                    <a:pt x="1727" y="111"/>
                  </a:lnTo>
                  <a:lnTo>
                    <a:pt x="1721" y="111"/>
                  </a:lnTo>
                  <a:lnTo>
                    <a:pt x="1714" y="111"/>
                  </a:lnTo>
                  <a:lnTo>
                    <a:pt x="1714" y="117"/>
                  </a:lnTo>
                  <a:lnTo>
                    <a:pt x="1708" y="117"/>
                  </a:lnTo>
                  <a:lnTo>
                    <a:pt x="1701" y="117"/>
                  </a:lnTo>
                  <a:lnTo>
                    <a:pt x="1701" y="111"/>
                  </a:lnTo>
                  <a:lnTo>
                    <a:pt x="1695" y="111"/>
                  </a:lnTo>
                  <a:lnTo>
                    <a:pt x="1688" y="111"/>
                  </a:lnTo>
                  <a:lnTo>
                    <a:pt x="1682" y="111"/>
                  </a:lnTo>
                  <a:lnTo>
                    <a:pt x="1682" y="104"/>
                  </a:lnTo>
                  <a:lnTo>
                    <a:pt x="1688" y="104"/>
                  </a:lnTo>
                  <a:lnTo>
                    <a:pt x="1695" y="104"/>
                  </a:lnTo>
                  <a:lnTo>
                    <a:pt x="1695" y="98"/>
                  </a:lnTo>
                  <a:lnTo>
                    <a:pt x="1701" y="98"/>
                  </a:lnTo>
                  <a:lnTo>
                    <a:pt x="1708" y="98"/>
                  </a:lnTo>
                  <a:lnTo>
                    <a:pt x="1714" y="98"/>
                  </a:lnTo>
                  <a:lnTo>
                    <a:pt x="1708" y="91"/>
                  </a:lnTo>
                  <a:lnTo>
                    <a:pt x="1714" y="91"/>
                  </a:lnTo>
                  <a:lnTo>
                    <a:pt x="1721" y="91"/>
                  </a:lnTo>
                  <a:lnTo>
                    <a:pt x="1721" y="85"/>
                  </a:lnTo>
                  <a:lnTo>
                    <a:pt x="1727" y="85"/>
                  </a:lnTo>
                  <a:lnTo>
                    <a:pt x="1721" y="85"/>
                  </a:lnTo>
                  <a:lnTo>
                    <a:pt x="1727" y="85"/>
                  </a:lnTo>
                  <a:lnTo>
                    <a:pt x="1734" y="85"/>
                  </a:lnTo>
                  <a:lnTo>
                    <a:pt x="1740" y="85"/>
                  </a:lnTo>
                  <a:lnTo>
                    <a:pt x="1740" y="78"/>
                  </a:lnTo>
                  <a:lnTo>
                    <a:pt x="1747" y="78"/>
                  </a:lnTo>
                  <a:lnTo>
                    <a:pt x="1747" y="85"/>
                  </a:lnTo>
                  <a:lnTo>
                    <a:pt x="1753" y="91"/>
                  </a:lnTo>
                  <a:lnTo>
                    <a:pt x="1747" y="85"/>
                  </a:lnTo>
                  <a:lnTo>
                    <a:pt x="1747" y="78"/>
                  </a:lnTo>
                  <a:lnTo>
                    <a:pt x="1753" y="78"/>
                  </a:lnTo>
                  <a:lnTo>
                    <a:pt x="1760" y="78"/>
                  </a:lnTo>
                  <a:lnTo>
                    <a:pt x="1766" y="78"/>
                  </a:lnTo>
                  <a:lnTo>
                    <a:pt x="1773" y="85"/>
                  </a:lnTo>
                  <a:lnTo>
                    <a:pt x="1773" y="78"/>
                  </a:lnTo>
                  <a:lnTo>
                    <a:pt x="1780" y="78"/>
                  </a:lnTo>
                  <a:lnTo>
                    <a:pt x="1786" y="78"/>
                  </a:lnTo>
                  <a:lnTo>
                    <a:pt x="1780" y="78"/>
                  </a:lnTo>
                  <a:lnTo>
                    <a:pt x="1780" y="72"/>
                  </a:lnTo>
                  <a:lnTo>
                    <a:pt x="1786" y="72"/>
                  </a:lnTo>
                  <a:lnTo>
                    <a:pt x="1786" y="65"/>
                  </a:lnTo>
                  <a:lnTo>
                    <a:pt x="1780" y="65"/>
                  </a:lnTo>
                  <a:lnTo>
                    <a:pt x="1773" y="65"/>
                  </a:lnTo>
                  <a:lnTo>
                    <a:pt x="1773" y="59"/>
                  </a:lnTo>
                  <a:lnTo>
                    <a:pt x="1780" y="59"/>
                  </a:lnTo>
                  <a:lnTo>
                    <a:pt x="1786" y="59"/>
                  </a:lnTo>
                  <a:lnTo>
                    <a:pt x="1793" y="52"/>
                  </a:lnTo>
                  <a:lnTo>
                    <a:pt x="1799" y="52"/>
                  </a:lnTo>
                  <a:lnTo>
                    <a:pt x="1799" y="59"/>
                  </a:lnTo>
                  <a:lnTo>
                    <a:pt x="1806" y="59"/>
                  </a:lnTo>
                  <a:lnTo>
                    <a:pt x="1812" y="59"/>
                  </a:lnTo>
                  <a:lnTo>
                    <a:pt x="1819" y="59"/>
                  </a:lnTo>
                  <a:lnTo>
                    <a:pt x="1812" y="59"/>
                  </a:lnTo>
                  <a:lnTo>
                    <a:pt x="1819" y="59"/>
                  </a:lnTo>
                  <a:lnTo>
                    <a:pt x="1819" y="65"/>
                  </a:lnTo>
                  <a:lnTo>
                    <a:pt x="1825" y="65"/>
                  </a:lnTo>
                  <a:lnTo>
                    <a:pt x="1832" y="65"/>
                  </a:lnTo>
                  <a:lnTo>
                    <a:pt x="1838" y="65"/>
                  </a:lnTo>
                  <a:lnTo>
                    <a:pt x="1838" y="72"/>
                  </a:lnTo>
                  <a:lnTo>
                    <a:pt x="1845" y="72"/>
                  </a:lnTo>
                  <a:lnTo>
                    <a:pt x="1851" y="72"/>
                  </a:lnTo>
                  <a:lnTo>
                    <a:pt x="1845" y="72"/>
                  </a:lnTo>
                  <a:lnTo>
                    <a:pt x="1838" y="72"/>
                  </a:lnTo>
                  <a:lnTo>
                    <a:pt x="1838" y="65"/>
                  </a:lnTo>
                  <a:lnTo>
                    <a:pt x="1832" y="65"/>
                  </a:lnTo>
                  <a:lnTo>
                    <a:pt x="1825" y="65"/>
                  </a:lnTo>
                  <a:lnTo>
                    <a:pt x="1825" y="59"/>
                  </a:lnTo>
                  <a:lnTo>
                    <a:pt x="1819" y="59"/>
                  </a:lnTo>
                  <a:lnTo>
                    <a:pt x="1812" y="52"/>
                  </a:lnTo>
                  <a:lnTo>
                    <a:pt x="1806" y="52"/>
                  </a:lnTo>
                  <a:lnTo>
                    <a:pt x="1812" y="52"/>
                  </a:lnTo>
                  <a:lnTo>
                    <a:pt x="1819" y="52"/>
                  </a:lnTo>
                  <a:lnTo>
                    <a:pt x="1819" y="46"/>
                  </a:lnTo>
                  <a:lnTo>
                    <a:pt x="1825" y="46"/>
                  </a:lnTo>
                  <a:lnTo>
                    <a:pt x="1832" y="46"/>
                  </a:lnTo>
                  <a:lnTo>
                    <a:pt x="1838" y="46"/>
                  </a:lnTo>
                  <a:lnTo>
                    <a:pt x="1845" y="46"/>
                  </a:lnTo>
                  <a:lnTo>
                    <a:pt x="1851" y="46"/>
                  </a:lnTo>
                  <a:lnTo>
                    <a:pt x="1858" y="46"/>
                  </a:lnTo>
                  <a:lnTo>
                    <a:pt x="1864" y="46"/>
                  </a:lnTo>
                  <a:lnTo>
                    <a:pt x="1871" y="46"/>
                  </a:lnTo>
                  <a:lnTo>
                    <a:pt x="1864" y="46"/>
                  </a:lnTo>
                  <a:lnTo>
                    <a:pt x="1871" y="46"/>
                  </a:lnTo>
                  <a:lnTo>
                    <a:pt x="1864" y="46"/>
                  </a:lnTo>
                  <a:lnTo>
                    <a:pt x="1871" y="39"/>
                  </a:lnTo>
                  <a:lnTo>
                    <a:pt x="1877" y="39"/>
                  </a:lnTo>
                  <a:lnTo>
                    <a:pt x="1884" y="39"/>
                  </a:lnTo>
                  <a:lnTo>
                    <a:pt x="1890" y="46"/>
                  </a:lnTo>
                  <a:lnTo>
                    <a:pt x="1897" y="46"/>
                  </a:lnTo>
                  <a:lnTo>
                    <a:pt x="1897" y="52"/>
                  </a:lnTo>
                  <a:lnTo>
                    <a:pt x="1897" y="59"/>
                  </a:lnTo>
                  <a:lnTo>
                    <a:pt x="1890" y="59"/>
                  </a:lnTo>
                  <a:lnTo>
                    <a:pt x="1890" y="65"/>
                  </a:lnTo>
                  <a:lnTo>
                    <a:pt x="1897" y="65"/>
                  </a:lnTo>
                  <a:lnTo>
                    <a:pt x="1897" y="59"/>
                  </a:lnTo>
                  <a:lnTo>
                    <a:pt x="1903" y="59"/>
                  </a:lnTo>
                  <a:lnTo>
                    <a:pt x="1903" y="52"/>
                  </a:lnTo>
                  <a:lnTo>
                    <a:pt x="1910" y="52"/>
                  </a:lnTo>
                  <a:lnTo>
                    <a:pt x="1916" y="52"/>
                  </a:lnTo>
                  <a:lnTo>
                    <a:pt x="1923" y="52"/>
                  </a:lnTo>
                  <a:lnTo>
                    <a:pt x="1923" y="59"/>
                  </a:lnTo>
                  <a:lnTo>
                    <a:pt x="1929" y="59"/>
                  </a:lnTo>
                  <a:lnTo>
                    <a:pt x="1936" y="59"/>
                  </a:lnTo>
                  <a:lnTo>
                    <a:pt x="1942" y="59"/>
                  </a:lnTo>
                  <a:lnTo>
                    <a:pt x="1942" y="65"/>
                  </a:lnTo>
                  <a:lnTo>
                    <a:pt x="1949" y="65"/>
                  </a:lnTo>
                  <a:lnTo>
                    <a:pt x="1956" y="65"/>
                  </a:lnTo>
                  <a:lnTo>
                    <a:pt x="1949" y="65"/>
                  </a:lnTo>
                  <a:lnTo>
                    <a:pt x="1949" y="59"/>
                  </a:lnTo>
                  <a:lnTo>
                    <a:pt x="1942" y="59"/>
                  </a:lnTo>
                  <a:lnTo>
                    <a:pt x="1936" y="59"/>
                  </a:lnTo>
                  <a:lnTo>
                    <a:pt x="1929" y="52"/>
                  </a:lnTo>
                  <a:lnTo>
                    <a:pt x="1936" y="52"/>
                  </a:lnTo>
                  <a:lnTo>
                    <a:pt x="1942" y="52"/>
                  </a:lnTo>
                  <a:lnTo>
                    <a:pt x="1942" y="59"/>
                  </a:lnTo>
                  <a:lnTo>
                    <a:pt x="1949" y="59"/>
                  </a:lnTo>
                  <a:lnTo>
                    <a:pt x="1956" y="59"/>
                  </a:lnTo>
                  <a:lnTo>
                    <a:pt x="1956" y="52"/>
                  </a:lnTo>
                  <a:lnTo>
                    <a:pt x="1949" y="52"/>
                  </a:lnTo>
                  <a:lnTo>
                    <a:pt x="1942" y="52"/>
                  </a:lnTo>
                  <a:lnTo>
                    <a:pt x="1942" y="46"/>
                  </a:lnTo>
                  <a:lnTo>
                    <a:pt x="1936" y="46"/>
                  </a:lnTo>
                  <a:lnTo>
                    <a:pt x="1936" y="39"/>
                  </a:lnTo>
                  <a:lnTo>
                    <a:pt x="1929" y="39"/>
                  </a:lnTo>
                  <a:lnTo>
                    <a:pt x="1936" y="39"/>
                  </a:lnTo>
                  <a:lnTo>
                    <a:pt x="1942" y="39"/>
                  </a:lnTo>
                  <a:lnTo>
                    <a:pt x="1942" y="32"/>
                  </a:lnTo>
                  <a:lnTo>
                    <a:pt x="1949" y="32"/>
                  </a:lnTo>
                  <a:lnTo>
                    <a:pt x="1956" y="39"/>
                  </a:lnTo>
                  <a:lnTo>
                    <a:pt x="1962" y="39"/>
                  </a:lnTo>
                  <a:lnTo>
                    <a:pt x="1969" y="39"/>
                  </a:lnTo>
                  <a:lnTo>
                    <a:pt x="1975" y="39"/>
                  </a:lnTo>
                  <a:lnTo>
                    <a:pt x="1975" y="46"/>
                  </a:lnTo>
                  <a:lnTo>
                    <a:pt x="1982" y="46"/>
                  </a:lnTo>
                  <a:lnTo>
                    <a:pt x="1988" y="46"/>
                  </a:lnTo>
                  <a:lnTo>
                    <a:pt x="1995" y="46"/>
                  </a:lnTo>
                  <a:lnTo>
                    <a:pt x="2001" y="46"/>
                  </a:lnTo>
                  <a:lnTo>
                    <a:pt x="2001" y="52"/>
                  </a:lnTo>
                  <a:lnTo>
                    <a:pt x="2008" y="52"/>
                  </a:lnTo>
                  <a:lnTo>
                    <a:pt x="2014" y="52"/>
                  </a:lnTo>
                  <a:lnTo>
                    <a:pt x="2014" y="59"/>
                  </a:lnTo>
                  <a:lnTo>
                    <a:pt x="2021" y="59"/>
                  </a:lnTo>
                  <a:lnTo>
                    <a:pt x="2027" y="59"/>
                  </a:lnTo>
                  <a:lnTo>
                    <a:pt x="2034" y="59"/>
                  </a:lnTo>
                  <a:lnTo>
                    <a:pt x="2027" y="59"/>
                  </a:lnTo>
                  <a:lnTo>
                    <a:pt x="2027" y="52"/>
                  </a:lnTo>
                  <a:lnTo>
                    <a:pt x="2034" y="52"/>
                  </a:lnTo>
                  <a:lnTo>
                    <a:pt x="2027" y="52"/>
                  </a:lnTo>
                  <a:lnTo>
                    <a:pt x="2034" y="52"/>
                  </a:lnTo>
                  <a:lnTo>
                    <a:pt x="2034" y="46"/>
                  </a:lnTo>
                  <a:lnTo>
                    <a:pt x="2027" y="46"/>
                  </a:lnTo>
                  <a:lnTo>
                    <a:pt x="2034" y="46"/>
                  </a:lnTo>
                  <a:lnTo>
                    <a:pt x="2034" y="39"/>
                  </a:lnTo>
                  <a:lnTo>
                    <a:pt x="2040" y="39"/>
                  </a:lnTo>
                  <a:lnTo>
                    <a:pt x="2040" y="46"/>
                  </a:lnTo>
                  <a:lnTo>
                    <a:pt x="2047" y="46"/>
                  </a:lnTo>
                  <a:lnTo>
                    <a:pt x="2053" y="46"/>
                  </a:lnTo>
                  <a:lnTo>
                    <a:pt x="2060" y="46"/>
                  </a:lnTo>
                  <a:lnTo>
                    <a:pt x="2066" y="46"/>
                  </a:lnTo>
                  <a:lnTo>
                    <a:pt x="2060" y="46"/>
                  </a:lnTo>
                  <a:lnTo>
                    <a:pt x="2053" y="46"/>
                  </a:lnTo>
                  <a:lnTo>
                    <a:pt x="2047" y="46"/>
                  </a:lnTo>
                  <a:lnTo>
                    <a:pt x="2047" y="39"/>
                  </a:lnTo>
                  <a:lnTo>
                    <a:pt x="2040" y="39"/>
                  </a:lnTo>
                  <a:lnTo>
                    <a:pt x="2047" y="39"/>
                  </a:lnTo>
                  <a:lnTo>
                    <a:pt x="2040" y="39"/>
                  </a:lnTo>
                  <a:lnTo>
                    <a:pt x="2034" y="39"/>
                  </a:lnTo>
                  <a:lnTo>
                    <a:pt x="2034" y="32"/>
                  </a:lnTo>
                  <a:lnTo>
                    <a:pt x="2027" y="32"/>
                  </a:lnTo>
                  <a:lnTo>
                    <a:pt x="2021" y="32"/>
                  </a:lnTo>
                  <a:lnTo>
                    <a:pt x="2014" y="32"/>
                  </a:lnTo>
                  <a:lnTo>
                    <a:pt x="2014" y="26"/>
                  </a:lnTo>
                  <a:lnTo>
                    <a:pt x="2021" y="26"/>
                  </a:lnTo>
                  <a:lnTo>
                    <a:pt x="2027" y="26"/>
                  </a:lnTo>
                  <a:lnTo>
                    <a:pt x="2034" y="26"/>
                  </a:lnTo>
                  <a:lnTo>
                    <a:pt x="2040" y="26"/>
                  </a:lnTo>
                  <a:lnTo>
                    <a:pt x="2047" y="26"/>
                  </a:lnTo>
                  <a:lnTo>
                    <a:pt x="2053" y="26"/>
                  </a:lnTo>
                  <a:lnTo>
                    <a:pt x="2060" y="26"/>
                  </a:lnTo>
                  <a:lnTo>
                    <a:pt x="2066" y="26"/>
                  </a:lnTo>
                  <a:lnTo>
                    <a:pt x="2066" y="32"/>
                  </a:lnTo>
                  <a:lnTo>
                    <a:pt x="2073" y="32"/>
                  </a:lnTo>
                  <a:lnTo>
                    <a:pt x="2073" y="39"/>
                  </a:lnTo>
                  <a:lnTo>
                    <a:pt x="2079" y="39"/>
                  </a:lnTo>
                  <a:lnTo>
                    <a:pt x="2079" y="32"/>
                  </a:lnTo>
                  <a:lnTo>
                    <a:pt x="2073" y="32"/>
                  </a:lnTo>
                  <a:lnTo>
                    <a:pt x="2073" y="26"/>
                  </a:lnTo>
                  <a:lnTo>
                    <a:pt x="2079" y="26"/>
                  </a:lnTo>
                  <a:lnTo>
                    <a:pt x="2079" y="32"/>
                  </a:lnTo>
                  <a:lnTo>
                    <a:pt x="2086" y="32"/>
                  </a:lnTo>
                  <a:lnTo>
                    <a:pt x="2092" y="32"/>
                  </a:lnTo>
                  <a:lnTo>
                    <a:pt x="2099" y="32"/>
                  </a:lnTo>
                  <a:lnTo>
                    <a:pt x="2099" y="39"/>
                  </a:lnTo>
                  <a:lnTo>
                    <a:pt x="2105" y="39"/>
                  </a:lnTo>
                  <a:lnTo>
                    <a:pt x="2099" y="32"/>
                  </a:lnTo>
                  <a:lnTo>
                    <a:pt x="2105" y="32"/>
                  </a:lnTo>
                  <a:lnTo>
                    <a:pt x="2099" y="32"/>
                  </a:lnTo>
                  <a:lnTo>
                    <a:pt x="2099" y="26"/>
                  </a:lnTo>
                  <a:lnTo>
                    <a:pt x="2092" y="26"/>
                  </a:lnTo>
                  <a:lnTo>
                    <a:pt x="2092" y="32"/>
                  </a:lnTo>
                  <a:lnTo>
                    <a:pt x="2092" y="26"/>
                  </a:lnTo>
                  <a:lnTo>
                    <a:pt x="2086" y="26"/>
                  </a:lnTo>
                  <a:lnTo>
                    <a:pt x="2079" y="26"/>
                  </a:lnTo>
                  <a:lnTo>
                    <a:pt x="2073" y="26"/>
                  </a:lnTo>
                  <a:lnTo>
                    <a:pt x="2066" y="26"/>
                  </a:lnTo>
                  <a:lnTo>
                    <a:pt x="2060" y="26"/>
                  </a:lnTo>
                  <a:lnTo>
                    <a:pt x="2053" y="26"/>
                  </a:lnTo>
                  <a:lnTo>
                    <a:pt x="2047" y="26"/>
                  </a:lnTo>
                  <a:lnTo>
                    <a:pt x="2040" y="26"/>
                  </a:lnTo>
                  <a:lnTo>
                    <a:pt x="2034" y="26"/>
                  </a:lnTo>
                  <a:lnTo>
                    <a:pt x="2027" y="26"/>
                  </a:lnTo>
                  <a:lnTo>
                    <a:pt x="2021" y="26"/>
                  </a:lnTo>
                  <a:lnTo>
                    <a:pt x="2027" y="26"/>
                  </a:lnTo>
                  <a:lnTo>
                    <a:pt x="2021" y="26"/>
                  </a:lnTo>
                  <a:lnTo>
                    <a:pt x="2014" y="26"/>
                  </a:lnTo>
                  <a:lnTo>
                    <a:pt x="2008" y="26"/>
                  </a:lnTo>
                  <a:lnTo>
                    <a:pt x="2001" y="26"/>
                  </a:lnTo>
                  <a:lnTo>
                    <a:pt x="2001" y="19"/>
                  </a:lnTo>
                  <a:lnTo>
                    <a:pt x="1995" y="19"/>
                  </a:lnTo>
                  <a:lnTo>
                    <a:pt x="2001" y="19"/>
                  </a:lnTo>
                  <a:lnTo>
                    <a:pt x="2008" y="19"/>
                  </a:lnTo>
                  <a:lnTo>
                    <a:pt x="2001" y="19"/>
                  </a:lnTo>
                  <a:lnTo>
                    <a:pt x="2008" y="19"/>
                  </a:lnTo>
                  <a:lnTo>
                    <a:pt x="2014" y="19"/>
                  </a:lnTo>
                  <a:lnTo>
                    <a:pt x="2021" y="19"/>
                  </a:lnTo>
                  <a:lnTo>
                    <a:pt x="2027" y="19"/>
                  </a:lnTo>
                  <a:lnTo>
                    <a:pt x="2034" y="19"/>
                  </a:lnTo>
                  <a:lnTo>
                    <a:pt x="2040" y="19"/>
                  </a:lnTo>
                  <a:lnTo>
                    <a:pt x="2040" y="26"/>
                  </a:lnTo>
                  <a:lnTo>
                    <a:pt x="2047" y="26"/>
                  </a:lnTo>
                  <a:lnTo>
                    <a:pt x="2047" y="19"/>
                  </a:lnTo>
                  <a:lnTo>
                    <a:pt x="2040" y="19"/>
                  </a:lnTo>
                  <a:lnTo>
                    <a:pt x="2034" y="19"/>
                  </a:lnTo>
                  <a:lnTo>
                    <a:pt x="2027" y="19"/>
                  </a:lnTo>
                  <a:lnTo>
                    <a:pt x="2021" y="19"/>
                  </a:lnTo>
                  <a:lnTo>
                    <a:pt x="2014" y="19"/>
                  </a:lnTo>
                  <a:lnTo>
                    <a:pt x="2014" y="13"/>
                  </a:lnTo>
                  <a:lnTo>
                    <a:pt x="2021" y="13"/>
                  </a:lnTo>
                  <a:lnTo>
                    <a:pt x="2027" y="13"/>
                  </a:lnTo>
                  <a:lnTo>
                    <a:pt x="2027" y="19"/>
                  </a:lnTo>
                  <a:lnTo>
                    <a:pt x="2027" y="13"/>
                  </a:lnTo>
                  <a:lnTo>
                    <a:pt x="2034" y="13"/>
                  </a:lnTo>
                  <a:lnTo>
                    <a:pt x="2040" y="13"/>
                  </a:lnTo>
                  <a:lnTo>
                    <a:pt x="2047" y="13"/>
                  </a:lnTo>
                  <a:lnTo>
                    <a:pt x="2053" y="13"/>
                  </a:lnTo>
                  <a:lnTo>
                    <a:pt x="2053" y="19"/>
                  </a:lnTo>
                  <a:lnTo>
                    <a:pt x="2060" y="19"/>
                  </a:lnTo>
                  <a:lnTo>
                    <a:pt x="2053" y="13"/>
                  </a:lnTo>
                  <a:lnTo>
                    <a:pt x="2047" y="13"/>
                  </a:lnTo>
                  <a:lnTo>
                    <a:pt x="2040" y="13"/>
                  </a:lnTo>
                  <a:lnTo>
                    <a:pt x="2047" y="13"/>
                  </a:lnTo>
                  <a:lnTo>
                    <a:pt x="2053" y="13"/>
                  </a:lnTo>
                  <a:lnTo>
                    <a:pt x="2047" y="13"/>
                  </a:lnTo>
                  <a:lnTo>
                    <a:pt x="2053" y="13"/>
                  </a:lnTo>
                  <a:lnTo>
                    <a:pt x="2060" y="13"/>
                  </a:lnTo>
                  <a:lnTo>
                    <a:pt x="2066" y="13"/>
                  </a:lnTo>
                  <a:lnTo>
                    <a:pt x="2073" y="13"/>
                  </a:lnTo>
                  <a:lnTo>
                    <a:pt x="2073" y="19"/>
                  </a:lnTo>
                  <a:lnTo>
                    <a:pt x="2073" y="13"/>
                  </a:lnTo>
                  <a:lnTo>
                    <a:pt x="2079" y="13"/>
                  </a:lnTo>
                  <a:lnTo>
                    <a:pt x="2079" y="19"/>
                  </a:lnTo>
                  <a:lnTo>
                    <a:pt x="2086" y="19"/>
                  </a:lnTo>
                  <a:lnTo>
                    <a:pt x="2092" y="19"/>
                  </a:lnTo>
                  <a:lnTo>
                    <a:pt x="2099" y="19"/>
                  </a:lnTo>
                  <a:lnTo>
                    <a:pt x="2105" y="19"/>
                  </a:lnTo>
                  <a:lnTo>
                    <a:pt x="2112" y="19"/>
                  </a:lnTo>
                  <a:lnTo>
                    <a:pt x="2112" y="26"/>
                  </a:lnTo>
                  <a:lnTo>
                    <a:pt x="2118" y="26"/>
                  </a:lnTo>
                  <a:lnTo>
                    <a:pt x="2125" y="26"/>
                  </a:lnTo>
                  <a:lnTo>
                    <a:pt x="2118" y="26"/>
                  </a:lnTo>
                  <a:lnTo>
                    <a:pt x="2118" y="19"/>
                  </a:lnTo>
                  <a:lnTo>
                    <a:pt x="2112" y="19"/>
                  </a:lnTo>
                  <a:lnTo>
                    <a:pt x="2118" y="19"/>
                  </a:lnTo>
                  <a:lnTo>
                    <a:pt x="2125" y="19"/>
                  </a:lnTo>
                  <a:lnTo>
                    <a:pt x="2132" y="19"/>
                  </a:lnTo>
                  <a:lnTo>
                    <a:pt x="2138" y="19"/>
                  </a:lnTo>
                  <a:lnTo>
                    <a:pt x="2145" y="19"/>
                  </a:lnTo>
                  <a:lnTo>
                    <a:pt x="2138" y="19"/>
                  </a:lnTo>
                  <a:lnTo>
                    <a:pt x="2132" y="19"/>
                  </a:lnTo>
                  <a:lnTo>
                    <a:pt x="2125" y="19"/>
                  </a:lnTo>
                  <a:lnTo>
                    <a:pt x="2118" y="19"/>
                  </a:lnTo>
                  <a:lnTo>
                    <a:pt x="2125" y="19"/>
                  </a:lnTo>
                  <a:lnTo>
                    <a:pt x="2132" y="13"/>
                  </a:lnTo>
                  <a:lnTo>
                    <a:pt x="2138" y="13"/>
                  </a:lnTo>
                  <a:lnTo>
                    <a:pt x="2145" y="13"/>
                  </a:lnTo>
                  <a:lnTo>
                    <a:pt x="2138" y="13"/>
                  </a:lnTo>
                  <a:lnTo>
                    <a:pt x="2132" y="13"/>
                  </a:lnTo>
                  <a:lnTo>
                    <a:pt x="2125" y="13"/>
                  </a:lnTo>
                  <a:lnTo>
                    <a:pt x="2118" y="13"/>
                  </a:lnTo>
                  <a:lnTo>
                    <a:pt x="2118" y="6"/>
                  </a:lnTo>
                  <a:lnTo>
                    <a:pt x="2132" y="6"/>
                  </a:lnTo>
                  <a:lnTo>
                    <a:pt x="2138" y="6"/>
                  </a:lnTo>
                  <a:lnTo>
                    <a:pt x="2145" y="6"/>
                  </a:lnTo>
                  <a:lnTo>
                    <a:pt x="2151" y="6"/>
                  </a:lnTo>
                  <a:lnTo>
                    <a:pt x="2158" y="6"/>
                  </a:lnTo>
                  <a:lnTo>
                    <a:pt x="2151" y="6"/>
                  </a:lnTo>
                  <a:lnTo>
                    <a:pt x="2145" y="6"/>
                  </a:lnTo>
                  <a:lnTo>
                    <a:pt x="2151" y="0"/>
                  </a:lnTo>
                  <a:lnTo>
                    <a:pt x="2158" y="0"/>
                  </a:lnTo>
                  <a:lnTo>
                    <a:pt x="2164" y="0"/>
                  </a:lnTo>
                  <a:lnTo>
                    <a:pt x="2171" y="0"/>
                  </a:lnTo>
                  <a:lnTo>
                    <a:pt x="2177" y="0"/>
                  </a:lnTo>
                  <a:lnTo>
                    <a:pt x="2184" y="0"/>
                  </a:lnTo>
                  <a:lnTo>
                    <a:pt x="2190" y="0"/>
                  </a:lnTo>
                  <a:lnTo>
                    <a:pt x="2190" y="6"/>
                  </a:lnTo>
                  <a:lnTo>
                    <a:pt x="2197" y="6"/>
                  </a:lnTo>
                  <a:lnTo>
                    <a:pt x="2190" y="0"/>
                  </a:lnTo>
                  <a:lnTo>
                    <a:pt x="2197" y="0"/>
                  </a:lnTo>
                  <a:lnTo>
                    <a:pt x="2203" y="0"/>
                  </a:lnTo>
                  <a:lnTo>
                    <a:pt x="2210" y="0"/>
                  </a:lnTo>
                  <a:lnTo>
                    <a:pt x="2216" y="0"/>
                  </a:lnTo>
                  <a:close/>
                </a:path>
              </a:pathLst>
            </a:custGeom>
            <a:grpFill/>
            <a:ln w="9525" cap="flat" cmpd="sng">
              <a:solidFill>
                <a:schemeClr val="bg2">
                  <a:lumMod val="20000"/>
                  <a:lumOff val="8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 name="Freeform 7">
              <a:extLst>
                <a:ext uri="{FF2B5EF4-FFF2-40B4-BE49-F238E27FC236}">
                  <a16:creationId xmlns:a16="http://schemas.microsoft.com/office/drawing/2014/main" id="{579A0624-1A0C-4EFC-AB39-CEE5D7A6A158}"/>
                </a:ext>
              </a:extLst>
            </p:cNvPr>
            <p:cNvSpPr>
              <a:spLocks noEditPoints="1"/>
            </p:cNvSpPr>
            <p:nvPr/>
          </p:nvSpPr>
          <p:spPr bwMode="gray">
            <a:xfrm>
              <a:off x="3581078" y="4293686"/>
              <a:ext cx="1712352" cy="2029455"/>
            </a:xfrm>
            <a:custGeom>
              <a:avLst/>
              <a:gdLst/>
              <a:ahLst/>
              <a:cxnLst>
                <a:cxn ang="0">
                  <a:pos x="632" y="1344"/>
                </a:cxn>
                <a:cxn ang="0">
                  <a:pos x="593" y="1324"/>
                </a:cxn>
                <a:cxn ang="0">
                  <a:pos x="567" y="1305"/>
                </a:cxn>
                <a:cxn ang="0">
                  <a:pos x="593" y="1298"/>
                </a:cxn>
                <a:cxn ang="0">
                  <a:pos x="547" y="1278"/>
                </a:cxn>
                <a:cxn ang="0">
                  <a:pos x="665" y="1318"/>
                </a:cxn>
                <a:cxn ang="0">
                  <a:pos x="580" y="1318"/>
                </a:cxn>
                <a:cxn ang="0">
                  <a:pos x="600" y="1305"/>
                </a:cxn>
                <a:cxn ang="0">
                  <a:pos x="547" y="1259"/>
                </a:cxn>
                <a:cxn ang="0">
                  <a:pos x="528" y="1252"/>
                </a:cxn>
                <a:cxn ang="0">
                  <a:pos x="750" y="1252"/>
                </a:cxn>
                <a:cxn ang="0">
                  <a:pos x="776" y="1259"/>
                </a:cxn>
                <a:cxn ang="0">
                  <a:pos x="528" y="1246"/>
                </a:cxn>
                <a:cxn ang="0">
                  <a:pos x="534" y="1226"/>
                </a:cxn>
                <a:cxn ang="0">
                  <a:pos x="521" y="1187"/>
                </a:cxn>
                <a:cxn ang="0">
                  <a:pos x="521" y="1181"/>
                </a:cxn>
                <a:cxn ang="0">
                  <a:pos x="521" y="1174"/>
                </a:cxn>
                <a:cxn ang="0">
                  <a:pos x="547" y="1122"/>
                </a:cxn>
                <a:cxn ang="0">
                  <a:pos x="534" y="1109"/>
                </a:cxn>
                <a:cxn ang="0">
                  <a:pos x="541" y="1096"/>
                </a:cxn>
                <a:cxn ang="0">
                  <a:pos x="541" y="1076"/>
                </a:cxn>
                <a:cxn ang="0">
                  <a:pos x="932" y="750"/>
                </a:cxn>
                <a:cxn ang="0">
                  <a:pos x="450" y="281"/>
                </a:cxn>
                <a:cxn ang="0">
                  <a:pos x="886" y="254"/>
                </a:cxn>
                <a:cxn ang="0">
                  <a:pos x="886" y="241"/>
                </a:cxn>
                <a:cxn ang="0">
                  <a:pos x="899" y="241"/>
                </a:cxn>
                <a:cxn ang="0">
                  <a:pos x="906" y="228"/>
                </a:cxn>
                <a:cxn ang="0">
                  <a:pos x="737" y="65"/>
                </a:cxn>
                <a:cxn ang="0">
                  <a:pos x="580" y="46"/>
                </a:cxn>
                <a:cxn ang="0">
                  <a:pos x="684" y="39"/>
                </a:cxn>
                <a:cxn ang="0">
                  <a:pos x="730" y="52"/>
                </a:cxn>
                <a:cxn ang="0">
                  <a:pos x="795" y="117"/>
                </a:cxn>
                <a:cxn ang="0">
                  <a:pos x="886" y="157"/>
                </a:cxn>
                <a:cxn ang="0">
                  <a:pos x="893" y="254"/>
                </a:cxn>
                <a:cxn ang="0">
                  <a:pos x="926" y="261"/>
                </a:cxn>
                <a:cxn ang="0">
                  <a:pos x="984" y="274"/>
                </a:cxn>
                <a:cxn ang="0">
                  <a:pos x="1075" y="300"/>
                </a:cxn>
                <a:cxn ang="0">
                  <a:pos x="1102" y="431"/>
                </a:cxn>
                <a:cxn ang="0">
                  <a:pos x="1075" y="522"/>
                </a:cxn>
                <a:cxn ang="0">
                  <a:pos x="1010" y="652"/>
                </a:cxn>
                <a:cxn ang="0">
                  <a:pos x="932" y="705"/>
                </a:cxn>
                <a:cxn ang="0">
                  <a:pos x="899" y="802"/>
                </a:cxn>
                <a:cxn ang="0">
                  <a:pos x="802" y="887"/>
                </a:cxn>
                <a:cxn ang="0">
                  <a:pos x="789" y="952"/>
                </a:cxn>
                <a:cxn ang="0">
                  <a:pos x="678" y="1024"/>
                </a:cxn>
                <a:cxn ang="0">
                  <a:pos x="645" y="1115"/>
                </a:cxn>
                <a:cxn ang="0">
                  <a:pos x="619" y="1207"/>
                </a:cxn>
                <a:cxn ang="0">
                  <a:pos x="574" y="1292"/>
                </a:cxn>
                <a:cxn ang="0">
                  <a:pos x="554" y="1272"/>
                </a:cxn>
                <a:cxn ang="0">
                  <a:pos x="561" y="1265"/>
                </a:cxn>
                <a:cxn ang="0">
                  <a:pos x="541" y="1239"/>
                </a:cxn>
                <a:cxn ang="0">
                  <a:pos x="541" y="1200"/>
                </a:cxn>
                <a:cxn ang="0">
                  <a:pos x="541" y="1161"/>
                </a:cxn>
                <a:cxn ang="0">
                  <a:pos x="541" y="1115"/>
                </a:cxn>
                <a:cxn ang="0">
                  <a:pos x="561" y="1076"/>
                </a:cxn>
                <a:cxn ang="0">
                  <a:pos x="547" y="998"/>
                </a:cxn>
                <a:cxn ang="0">
                  <a:pos x="574" y="809"/>
                </a:cxn>
                <a:cxn ang="0">
                  <a:pos x="600" y="633"/>
                </a:cxn>
                <a:cxn ang="0">
                  <a:pos x="508" y="496"/>
                </a:cxn>
                <a:cxn ang="0">
                  <a:pos x="437" y="346"/>
                </a:cxn>
                <a:cxn ang="0">
                  <a:pos x="443" y="241"/>
                </a:cxn>
                <a:cxn ang="0">
                  <a:pos x="489" y="117"/>
                </a:cxn>
                <a:cxn ang="0">
                  <a:pos x="541" y="20"/>
                </a:cxn>
              </a:cxnLst>
              <a:rect l="0" t="0" r="r" b="b"/>
              <a:pathLst>
                <a:path w="1134" h="1344">
                  <a:moveTo>
                    <a:pt x="645" y="1344"/>
                  </a:moveTo>
                  <a:lnTo>
                    <a:pt x="639" y="1344"/>
                  </a:lnTo>
                  <a:lnTo>
                    <a:pt x="645" y="1344"/>
                  </a:lnTo>
                  <a:close/>
                  <a:moveTo>
                    <a:pt x="639" y="1344"/>
                  </a:moveTo>
                  <a:lnTo>
                    <a:pt x="632" y="1344"/>
                  </a:lnTo>
                  <a:lnTo>
                    <a:pt x="639" y="1344"/>
                  </a:lnTo>
                  <a:close/>
                  <a:moveTo>
                    <a:pt x="645" y="1344"/>
                  </a:moveTo>
                  <a:lnTo>
                    <a:pt x="639" y="1344"/>
                  </a:lnTo>
                  <a:lnTo>
                    <a:pt x="639" y="1337"/>
                  </a:lnTo>
                  <a:lnTo>
                    <a:pt x="645" y="1344"/>
                  </a:lnTo>
                  <a:close/>
                  <a:moveTo>
                    <a:pt x="652" y="1331"/>
                  </a:moveTo>
                  <a:lnTo>
                    <a:pt x="645" y="1331"/>
                  </a:lnTo>
                  <a:lnTo>
                    <a:pt x="652" y="1331"/>
                  </a:lnTo>
                  <a:close/>
                  <a:moveTo>
                    <a:pt x="652" y="1331"/>
                  </a:moveTo>
                  <a:lnTo>
                    <a:pt x="658" y="1331"/>
                  </a:lnTo>
                  <a:lnTo>
                    <a:pt x="652" y="1331"/>
                  </a:lnTo>
                  <a:close/>
                  <a:moveTo>
                    <a:pt x="652" y="1324"/>
                  </a:moveTo>
                  <a:lnTo>
                    <a:pt x="652" y="1331"/>
                  </a:lnTo>
                  <a:lnTo>
                    <a:pt x="652" y="1324"/>
                  </a:lnTo>
                  <a:lnTo>
                    <a:pt x="645" y="1324"/>
                  </a:lnTo>
                  <a:lnTo>
                    <a:pt x="652" y="1324"/>
                  </a:lnTo>
                  <a:close/>
                  <a:moveTo>
                    <a:pt x="626" y="1324"/>
                  </a:moveTo>
                  <a:lnTo>
                    <a:pt x="626" y="1331"/>
                  </a:lnTo>
                  <a:lnTo>
                    <a:pt x="619" y="1331"/>
                  </a:lnTo>
                  <a:lnTo>
                    <a:pt x="619" y="1324"/>
                  </a:lnTo>
                  <a:lnTo>
                    <a:pt x="613" y="1324"/>
                  </a:lnTo>
                  <a:lnTo>
                    <a:pt x="619" y="1324"/>
                  </a:lnTo>
                  <a:lnTo>
                    <a:pt x="619" y="1331"/>
                  </a:lnTo>
                  <a:lnTo>
                    <a:pt x="626" y="1331"/>
                  </a:lnTo>
                  <a:lnTo>
                    <a:pt x="619" y="1331"/>
                  </a:lnTo>
                  <a:lnTo>
                    <a:pt x="626" y="1331"/>
                  </a:lnTo>
                  <a:lnTo>
                    <a:pt x="632" y="1337"/>
                  </a:lnTo>
                  <a:lnTo>
                    <a:pt x="632" y="1344"/>
                  </a:lnTo>
                  <a:lnTo>
                    <a:pt x="632" y="1337"/>
                  </a:lnTo>
                  <a:lnTo>
                    <a:pt x="626" y="1337"/>
                  </a:lnTo>
                  <a:lnTo>
                    <a:pt x="619" y="1337"/>
                  </a:lnTo>
                  <a:lnTo>
                    <a:pt x="619" y="1331"/>
                  </a:lnTo>
                  <a:lnTo>
                    <a:pt x="613" y="1331"/>
                  </a:lnTo>
                  <a:lnTo>
                    <a:pt x="613" y="1337"/>
                  </a:lnTo>
                  <a:lnTo>
                    <a:pt x="606" y="1337"/>
                  </a:lnTo>
                  <a:lnTo>
                    <a:pt x="613" y="1331"/>
                  </a:lnTo>
                  <a:lnTo>
                    <a:pt x="606" y="1331"/>
                  </a:lnTo>
                  <a:lnTo>
                    <a:pt x="600" y="1331"/>
                  </a:lnTo>
                  <a:lnTo>
                    <a:pt x="606" y="1331"/>
                  </a:lnTo>
                  <a:lnTo>
                    <a:pt x="600" y="1331"/>
                  </a:lnTo>
                  <a:lnTo>
                    <a:pt x="600" y="1324"/>
                  </a:lnTo>
                  <a:lnTo>
                    <a:pt x="606" y="1324"/>
                  </a:lnTo>
                  <a:lnTo>
                    <a:pt x="613" y="1324"/>
                  </a:lnTo>
                  <a:lnTo>
                    <a:pt x="619" y="1324"/>
                  </a:lnTo>
                  <a:lnTo>
                    <a:pt x="626" y="1324"/>
                  </a:lnTo>
                  <a:close/>
                  <a:moveTo>
                    <a:pt x="632" y="1324"/>
                  </a:moveTo>
                  <a:lnTo>
                    <a:pt x="639" y="1324"/>
                  </a:lnTo>
                  <a:lnTo>
                    <a:pt x="645" y="1324"/>
                  </a:lnTo>
                  <a:lnTo>
                    <a:pt x="645" y="1331"/>
                  </a:lnTo>
                  <a:lnTo>
                    <a:pt x="639" y="1331"/>
                  </a:lnTo>
                  <a:lnTo>
                    <a:pt x="632" y="1331"/>
                  </a:lnTo>
                  <a:lnTo>
                    <a:pt x="632" y="1324"/>
                  </a:lnTo>
                  <a:lnTo>
                    <a:pt x="626" y="1324"/>
                  </a:lnTo>
                  <a:lnTo>
                    <a:pt x="632" y="1324"/>
                  </a:lnTo>
                  <a:close/>
                  <a:moveTo>
                    <a:pt x="593" y="1324"/>
                  </a:moveTo>
                  <a:lnTo>
                    <a:pt x="600" y="1324"/>
                  </a:lnTo>
                  <a:lnTo>
                    <a:pt x="600" y="1331"/>
                  </a:lnTo>
                  <a:lnTo>
                    <a:pt x="593" y="1331"/>
                  </a:lnTo>
                  <a:lnTo>
                    <a:pt x="593" y="1324"/>
                  </a:lnTo>
                  <a:lnTo>
                    <a:pt x="593" y="1331"/>
                  </a:lnTo>
                  <a:lnTo>
                    <a:pt x="593" y="1324"/>
                  </a:lnTo>
                  <a:lnTo>
                    <a:pt x="593" y="1331"/>
                  </a:lnTo>
                  <a:lnTo>
                    <a:pt x="587" y="1324"/>
                  </a:lnTo>
                  <a:lnTo>
                    <a:pt x="593" y="1324"/>
                  </a:lnTo>
                  <a:lnTo>
                    <a:pt x="600" y="1324"/>
                  </a:lnTo>
                  <a:lnTo>
                    <a:pt x="593" y="1324"/>
                  </a:lnTo>
                  <a:close/>
                  <a:moveTo>
                    <a:pt x="606" y="1324"/>
                  </a:moveTo>
                  <a:lnTo>
                    <a:pt x="600" y="1324"/>
                  </a:lnTo>
                  <a:lnTo>
                    <a:pt x="606" y="1324"/>
                  </a:lnTo>
                  <a:lnTo>
                    <a:pt x="613" y="1324"/>
                  </a:lnTo>
                  <a:lnTo>
                    <a:pt x="606" y="1324"/>
                  </a:lnTo>
                  <a:close/>
                  <a:moveTo>
                    <a:pt x="593" y="1324"/>
                  </a:moveTo>
                  <a:lnTo>
                    <a:pt x="593" y="1318"/>
                  </a:lnTo>
                  <a:lnTo>
                    <a:pt x="593" y="1324"/>
                  </a:lnTo>
                  <a:close/>
                  <a:moveTo>
                    <a:pt x="587" y="1324"/>
                  </a:moveTo>
                  <a:lnTo>
                    <a:pt x="580" y="1324"/>
                  </a:lnTo>
                  <a:lnTo>
                    <a:pt x="580" y="1318"/>
                  </a:lnTo>
                  <a:lnTo>
                    <a:pt x="587" y="1324"/>
                  </a:lnTo>
                  <a:close/>
                  <a:moveTo>
                    <a:pt x="697" y="1318"/>
                  </a:moveTo>
                  <a:lnTo>
                    <a:pt x="691" y="1318"/>
                  </a:lnTo>
                  <a:lnTo>
                    <a:pt x="691" y="1324"/>
                  </a:lnTo>
                  <a:lnTo>
                    <a:pt x="691" y="1318"/>
                  </a:lnTo>
                  <a:lnTo>
                    <a:pt x="684" y="1318"/>
                  </a:lnTo>
                  <a:lnTo>
                    <a:pt x="684" y="1324"/>
                  </a:lnTo>
                  <a:lnTo>
                    <a:pt x="684" y="1318"/>
                  </a:lnTo>
                  <a:lnTo>
                    <a:pt x="691" y="1318"/>
                  </a:lnTo>
                  <a:lnTo>
                    <a:pt x="697" y="1318"/>
                  </a:lnTo>
                  <a:close/>
                  <a:moveTo>
                    <a:pt x="567" y="1311"/>
                  </a:moveTo>
                  <a:lnTo>
                    <a:pt x="561" y="1311"/>
                  </a:lnTo>
                  <a:lnTo>
                    <a:pt x="567" y="1311"/>
                  </a:lnTo>
                  <a:close/>
                  <a:moveTo>
                    <a:pt x="600" y="1305"/>
                  </a:moveTo>
                  <a:lnTo>
                    <a:pt x="593" y="1305"/>
                  </a:lnTo>
                  <a:lnTo>
                    <a:pt x="600" y="1305"/>
                  </a:lnTo>
                  <a:close/>
                  <a:moveTo>
                    <a:pt x="567" y="1305"/>
                  </a:moveTo>
                  <a:lnTo>
                    <a:pt x="561" y="1305"/>
                  </a:lnTo>
                  <a:lnTo>
                    <a:pt x="567" y="1305"/>
                  </a:lnTo>
                  <a:close/>
                  <a:moveTo>
                    <a:pt x="600" y="1305"/>
                  </a:moveTo>
                  <a:lnTo>
                    <a:pt x="593" y="1305"/>
                  </a:lnTo>
                  <a:lnTo>
                    <a:pt x="600" y="1305"/>
                  </a:lnTo>
                  <a:close/>
                  <a:moveTo>
                    <a:pt x="554" y="1305"/>
                  </a:moveTo>
                  <a:lnTo>
                    <a:pt x="547" y="1305"/>
                  </a:lnTo>
                  <a:lnTo>
                    <a:pt x="554" y="1305"/>
                  </a:lnTo>
                  <a:close/>
                  <a:moveTo>
                    <a:pt x="580" y="1305"/>
                  </a:moveTo>
                  <a:lnTo>
                    <a:pt x="587" y="1305"/>
                  </a:lnTo>
                  <a:lnTo>
                    <a:pt x="587" y="1311"/>
                  </a:lnTo>
                  <a:lnTo>
                    <a:pt x="580" y="1311"/>
                  </a:lnTo>
                  <a:lnTo>
                    <a:pt x="580" y="1305"/>
                  </a:lnTo>
                  <a:lnTo>
                    <a:pt x="574" y="1305"/>
                  </a:lnTo>
                  <a:lnTo>
                    <a:pt x="574" y="1298"/>
                  </a:lnTo>
                  <a:lnTo>
                    <a:pt x="580" y="1298"/>
                  </a:lnTo>
                  <a:lnTo>
                    <a:pt x="580" y="1305"/>
                  </a:lnTo>
                  <a:close/>
                  <a:moveTo>
                    <a:pt x="574" y="1298"/>
                  </a:moveTo>
                  <a:lnTo>
                    <a:pt x="574" y="1305"/>
                  </a:lnTo>
                  <a:lnTo>
                    <a:pt x="574" y="1311"/>
                  </a:lnTo>
                  <a:lnTo>
                    <a:pt x="574" y="1305"/>
                  </a:lnTo>
                  <a:lnTo>
                    <a:pt x="567" y="1305"/>
                  </a:lnTo>
                  <a:lnTo>
                    <a:pt x="567" y="1298"/>
                  </a:lnTo>
                  <a:lnTo>
                    <a:pt x="574" y="1298"/>
                  </a:lnTo>
                  <a:close/>
                  <a:moveTo>
                    <a:pt x="593" y="1298"/>
                  </a:moveTo>
                  <a:lnTo>
                    <a:pt x="593" y="1305"/>
                  </a:lnTo>
                  <a:lnTo>
                    <a:pt x="593" y="1298"/>
                  </a:lnTo>
                  <a:lnTo>
                    <a:pt x="593" y="1305"/>
                  </a:lnTo>
                  <a:lnTo>
                    <a:pt x="587" y="1305"/>
                  </a:lnTo>
                  <a:lnTo>
                    <a:pt x="587" y="1298"/>
                  </a:lnTo>
                  <a:lnTo>
                    <a:pt x="593" y="1298"/>
                  </a:lnTo>
                  <a:lnTo>
                    <a:pt x="593" y="1292"/>
                  </a:lnTo>
                  <a:lnTo>
                    <a:pt x="593" y="1298"/>
                  </a:lnTo>
                  <a:close/>
                  <a:moveTo>
                    <a:pt x="541" y="1292"/>
                  </a:moveTo>
                  <a:lnTo>
                    <a:pt x="547" y="1292"/>
                  </a:lnTo>
                  <a:lnTo>
                    <a:pt x="541" y="1292"/>
                  </a:lnTo>
                  <a:close/>
                  <a:moveTo>
                    <a:pt x="561" y="1292"/>
                  </a:moveTo>
                  <a:lnTo>
                    <a:pt x="567" y="1292"/>
                  </a:lnTo>
                  <a:lnTo>
                    <a:pt x="567" y="1298"/>
                  </a:lnTo>
                  <a:lnTo>
                    <a:pt x="567" y="1292"/>
                  </a:lnTo>
                  <a:lnTo>
                    <a:pt x="567" y="1298"/>
                  </a:lnTo>
                  <a:lnTo>
                    <a:pt x="567" y="1305"/>
                  </a:lnTo>
                  <a:lnTo>
                    <a:pt x="561" y="1305"/>
                  </a:lnTo>
                  <a:lnTo>
                    <a:pt x="554" y="1305"/>
                  </a:lnTo>
                  <a:lnTo>
                    <a:pt x="561" y="1305"/>
                  </a:lnTo>
                  <a:lnTo>
                    <a:pt x="561" y="1298"/>
                  </a:lnTo>
                  <a:lnTo>
                    <a:pt x="554" y="1298"/>
                  </a:lnTo>
                  <a:lnTo>
                    <a:pt x="554" y="1305"/>
                  </a:lnTo>
                  <a:lnTo>
                    <a:pt x="554" y="1298"/>
                  </a:lnTo>
                  <a:lnTo>
                    <a:pt x="547" y="1298"/>
                  </a:lnTo>
                  <a:lnTo>
                    <a:pt x="547" y="1292"/>
                  </a:lnTo>
                  <a:lnTo>
                    <a:pt x="554" y="1292"/>
                  </a:lnTo>
                  <a:lnTo>
                    <a:pt x="547" y="1292"/>
                  </a:lnTo>
                  <a:lnTo>
                    <a:pt x="554" y="1292"/>
                  </a:lnTo>
                  <a:lnTo>
                    <a:pt x="554" y="1285"/>
                  </a:lnTo>
                  <a:lnTo>
                    <a:pt x="561" y="1292"/>
                  </a:lnTo>
                  <a:close/>
                  <a:moveTo>
                    <a:pt x="547" y="1292"/>
                  </a:moveTo>
                  <a:lnTo>
                    <a:pt x="541" y="1292"/>
                  </a:lnTo>
                  <a:lnTo>
                    <a:pt x="541" y="1285"/>
                  </a:lnTo>
                  <a:lnTo>
                    <a:pt x="547" y="1292"/>
                  </a:lnTo>
                  <a:lnTo>
                    <a:pt x="547" y="1285"/>
                  </a:lnTo>
                  <a:lnTo>
                    <a:pt x="547" y="1292"/>
                  </a:lnTo>
                  <a:close/>
                  <a:moveTo>
                    <a:pt x="541" y="1285"/>
                  </a:moveTo>
                  <a:lnTo>
                    <a:pt x="534" y="1285"/>
                  </a:lnTo>
                  <a:lnTo>
                    <a:pt x="541" y="1285"/>
                  </a:lnTo>
                  <a:close/>
                  <a:moveTo>
                    <a:pt x="547" y="1278"/>
                  </a:moveTo>
                  <a:lnTo>
                    <a:pt x="547" y="1272"/>
                  </a:lnTo>
                  <a:lnTo>
                    <a:pt x="547" y="1278"/>
                  </a:lnTo>
                  <a:close/>
                  <a:moveTo>
                    <a:pt x="534" y="1278"/>
                  </a:moveTo>
                  <a:lnTo>
                    <a:pt x="541" y="1278"/>
                  </a:lnTo>
                  <a:lnTo>
                    <a:pt x="547" y="1278"/>
                  </a:lnTo>
                  <a:lnTo>
                    <a:pt x="547" y="1285"/>
                  </a:lnTo>
                  <a:lnTo>
                    <a:pt x="547" y="1278"/>
                  </a:lnTo>
                  <a:lnTo>
                    <a:pt x="547" y="1285"/>
                  </a:lnTo>
                  <a:lnTo>
                    <a:pt x="554" y="1285"/>
                  </a:lnTo>
                  <a:lnTo>
                    <a:pt x="547" y="1285"/>
                  </a:lnTo>
                  <a:lnTo>
                    <a:pt x="554" y="1285"/>
                  </a:lnTo>
                  <a:lnTo>
                    <a:pt x="547" y="1285"/>
                  </a:lnTo>
                  <a:lnTo>
                    <a:pt x="541" y="1278"/>
                  </a:lnTo>
                  <a:lnTo>
                    <a:pt x="534" y="1278"/>
                  </a:lnTo>
                  <a:lnTo>
                    <a:pt x="534" y="1272"/>
                  </a:lnTo>
                  <a:lnTo>
                    <a:pt x="528" y="1272"/>
                  </a:lnTo>
                  <a:lnTo>
                    <a:pt x="534" y="1272"/>
                  </a:lnTo>
                  <a:lnTo>
                    <a:pt x="534" y="1278"/>
                  </a:lnTo>
                  <a:close/>
                  <a:moveTo>
                    <a:pt x="613" y="1272"/>
                  </a:moveTo>
                  <a:lnTo>
                    <a:pt x="619" y="1272"/>
                  </a:lnTo>
                  <a:lnTo>
                    <a:pt x="626" y="1272"/>
                  </a:lnTo>
                  <a:lnTo>
                    <a:pt x="626" y="1278"/>
                  </a:lnTo>
                  <a:lnTo>
                    <a:pt x="626" y="1285"/>
                  </a:lnTo>
                  <a:lnTo>
                    <a:pt x="632" y="1285"/>
                  </a:lnTo>
                  <a:lnTo>
                    <a:pt x="632" y="1292"/>
                  </a:lnTo>
                  <a:lnTo>
                    <a:pt x="639" y="1298"/>
                  </a:lnTo>
                  <a:lnTo>
                    <a:pt x="639" y="1305"/>
                  </a:lnTo>
                  <a:lnTo>
                    <a:pt x="645" y="1305"/>
                  </a:lnTo>
                  <a:lnTo>
                    <a:pt x="652" y="1305"/>
                  </a:lnTo>
                  <a:lnTo>
                    <a:pt x="652" y="1311"/>
                  </a:lnTo>
                  <a:lnTo>
                    <a:pt x="658" y="1311"/>
                  </a:lnTo>
                  <a:lnTo>
                    <a:pt x="658" y="1318"/>
                  </a:lnTo>
                  <a:lnTo>
                    <a:pt x="665" y="1318"/>
                  </a:lnTo>
                  <a:lnTo>
                    <a:pt x="671" y="1318"/>
                  </a:lnTo>
                  <a:lnTo>
                    <a:pt x="678" y="1318"/>
                  </a:lnTo>
                  <a:lnTo>
                    <a:pt x="671" y="1318"/>
                  </a:lnTo>
                  <a:lnTo>
                    <a:pt x="671" y="1324"/>
                  </a:lnTo>
                  <a:lnTo>
                    <a:pt x="665" y="1324"/>
                  </a:lnTo>
                  <a:lnTo>
                    <a:pt x="658" y="1324"/>
                  </a:lnTo>
                  <a:lnTo>
                    <a:pt x="652" y="1324"/>
                  </a:lnTo>
                  <a:lnTo>
                    <a:pt x="645" y="1324"/>
                  </a:lnTo>
                  <a:lnTo>
                    <a:pt x="639" y="1324"/>
                  </a:lnTo>
                  <a:lnTo>
                    <a:pt x="632" y="1324"/>
                  </a:lnTo>
                  <a:lnTo>
                    <a:pt x="632" y="1318"/>
                  </a:lnTo>
                  <a:lnTo>
                    <a:pt x="626" y="1318"/>
                  </a:lnTo>
                  <a:lnTo>
                    <a:pt x="626" y="1324"/>
                  </a:lnTo>
                  <a:lnTo>
                    <a:pt x="626" y="1318"/>
                  </a:lnTo>
                  <a:lnTo>
                    <a:pt x="619" y="1318"/>
                  </a:lnTo>
                  <a:lnTo>
                    <a:pt x="626" y="1318"/>
                  </a:lnTo>
                  <a:lnTo>
                    <a:pt x="626" y="1324"/>
                  </a:lnTo>
                  <a:lnTo>
                    <a:pt x="619" y="1324"/>
                  </a:lnTo>
                  <a:lnTo>
                    <a:pt x="619" y="1318"/>
                  </a:lnTo>
                  <a:lnTo>
                    <a:pt x="619" y="1324"/>
                  </a:lnTo>
                  <a:lnTo>
                    <a:pt x="613" y="1324"/>
                  </a:lnTo>
                  <a:lnTo>
                    <a:pt x="606" y="1324"/>
                  </a:lnTo>
                  <a:lnTo>
                    <a:pt x="606" y="1318"/>
                  </a:lnTo>
                  <a:lnTo>
                    <a:pt x="600" y="1324"/>
                  </a:lnTo>
                  <a:lnTo>
                    <a:pt x="600" y="1318"/>
                  </a:lnTo>
                  <a:lnTo>
                    <a:pt x="593" y="1318"/>
                  </a:lnTo>
                  <a:lnTo>
                    <a:pt x="593" y="1324"/>
                  </a:lnTo>
                  <a:lnTo>
                    <a:pt x="587" y="1318"/>
                  </a:lnTo>
                  <a:lnTo>
                    <a:pt x="593" y="1318"/>
                  </a:lnTo>
                  <a:lnTo>
                    <a:pt x="587" y="1318"/>
                  </a:lnTo>
                  <a:lnTo>
                    <a:pt x="593" y="1318"/>
                  </a:lnTo>
                  <a:lnTo>
                    <a:pt x="587" y="1318"/>
                  </a:lnTo>
                  <a:lnTo>
                    <a:pt x="580" y="1318"/>
                  </a:lnTo>
                  <a:lnTo>
                    <a:pt x="580" y="1311"/>
                  </a:lnTo>
                  <a:lnTo>
                    <a:pt x="580" y="1318"/>
                  </a:lnTo>
                  <a:lnTo>
                    <a:pt x="574" y="1318"/>
                  </a:lnTo>
                  <a:lnTo>
                    <a:pt x="574" y="1311"/>
                  </a:lnTo>
                  <a:lnTo>
                    <a:pt x="574" y="1318"/>
                  </a:lnTo>
                  <a:lnTo>
                    <a:pt x="580" y="1311"/>
                  </a:lnTo>
                  <a:lnTo>
                    <a:pt x="574" y="1311"/>
                  </a:lnTo>
                  <a:lnTo>
                    <a:pt x="580" y="1311"/>
                  </a:lnTo>
                  <a:lnTo>
                    <a:pt x="587" y="1311"/>
                  </a:lnTo>
                  <a:lnTo>
                    <a:pt x="593" y="1311"/>
                  </a:lnTo>
                  <a:lnTo>
                    <a:pt x="593" y="1318"/>
                  </a:lnTo>
                  <a:lnTo>
                    <a:pt x="593" y="1311"/>
                  </a:lnTo>
                  <a:lnTo>
                    <a:pt x="600" y="1311"/>
                  </a:lnTo>
                  <a:lnTo>
                    <a:pt x="600" y="1318"/>
                  </a:lnTo>
                  <a:lnTo>
                    <a:pt x="600" y="1311"/>
                  </a:lnTo>
                  <a:lnTo>
                    <a:pt x="593" y="1311"/>
                  </a:lnTo>
                  <a:lnTo>
                    <a:pt x="593" y="1305"/>
                  </a:lnTo>
                  <a:lnTo>
                    <a:pt x="587" y="1305"/>
                  </a:lnTo>
                  <a:lnTo>
                    <a:pt x="593" y="1305"/>
                  </a:lnTo>
                  <a:lnTo>
                    <a:pt x="593" y="1311"/>
                  </a:lnTo>
                  <a:lnTo>
                    <a:pt x="600" y="1311"/>
                  </a:lnTo>
                  <a:lnTo>
                    <a:pt x="600" y="1305"/>
                  </a:lnTo>
                  <a:lnTo>
                    <a:pt x="600" y="1311"/>
                  </a:lnTo>
                  <a:lnTo>
                    <a:pt x="606" y="1311"/>
                  </a:lnTo>
                  <a:lnTo>
                    <a:pt x="613" y="1311"/>
                  </a:lnTo>
                  <a:lnTo>
                    <a:pt x="613" y="1318"/>
                  </a:lnTo>
                  <a:lnTo>
                    <a:pt x="613" y="1311"/>
                  </a:lnTo>
                  <a:lnTo>
                    <a:pt x="613" y="1318"/>
                  </a:lnTo>
                  <a:lnTo>
                    <a:pt x="613" y="1311"/>
                  </a:lnTo>
                  <a:lnTo>
                    <a:pt x="619" y="1311"/>
                  </a:lnTo>
                  <a:lnTo>
                    <a:pt x="613" y="1311"/>
                  </a:lnTo>
                  <a:lnTo>
                    <a:pt x="606" y="1305"/>
                  </a:lnTo>
                  <a:lnTo>
                    <a:pt x="600" y="1305"/>
                  </a:lnTo>
                  <a:lnTo>
                    <a:pt x="600" y="1298"/>
                  </a:lnTo>
                  <a:lnTo>
                    <a:pt x="600" y="1292"/>
                  </a:lnTo>
                  <a:lnTo>
                    <a:pt x="606" y="1292"/>
                  </a:lnTo>
                  <a:lnTo>
                    <a:pt x="613" y="1292"/>
                  </a:lnTo>
                  <a:lnTo>
                    <a:pt x="613" y="1285"/>
                  </a:lnTo>
                  <a:lnTo>
                    <a:pt x="606" y="1285"/>
                  </a:lnTo>
                  <a:lnTo>
                    <a:pt x="600" y="1285"/>
                  </a:lnTo>
                  <a:lnTo>
                    <a:pt x="600" y="1292"/>
                  </a:lnTo>
                  <a:lnTo>
                    <a:pt x="593" y="1285"/>
                  </a:lnTo>
                  <a:lnTo>
                    <a:pt x="593" y="1278"/>
                  </a:lnTo>
                  <a:lnTo>
                    <a:pt x="600" y="1278"/>
                  </a:lnTo>
                  <a:lnTo>
                    <a:pt x="593" y="1278"/>
                  </a:lnTo>
                  <a:lnTo>
                    <a:pt x="600" y="1278"/>
                  </a:lnTo>
                  <a:lnTo>
                    <a:pt x="600" y="1272"/>
                  </a:lnTo>
                  <a:lnTo>
                    <a:pt x="593" y="1272"/>
                  </a:lnTo>
                  <a:lnTo>
                    <a:pt x="600" y="1272"/>
                  </a:lnTo>
                  <a:lnTo>
                    <a:pt x="606" y="1272"/>
                  </a:lnTo>
                  <a:lnTo>
                    <a:pt x="606" y="1265"/>
                  </a:lnTo>
                  <a:lnTo>
                    <a:pt x="613" y="1265"/>
                  </a:lnTo>
                  <a:lnTo>
                    <a:pt x="613" y="1272"/>
                  </a:lnTo>
                  <a:close/>
                  <a:moveTo>
                    <a:pt x="541" y="1272"/>
                  </a:moveTo>
                  <a:lnTo>
                    <a:pt x="541" y="1265"/>
                  </a:lnTo>
                  <a:lnTo>
                    <a:pt x="547" y="1265"/>
                  </a:lnTo>
                  <a:lnTo>
                    <a:pt x="547" y="1272"/>
                  </a:lnTo>
                  <a:lnTo>
                    <a:pt x="541" y="1272"/>
                  </a:lnTo>
                  <a:close/>
                  <a:moveTo>
                    <a:pt x="528" y="1265"/>
                  </a:moveTo>
                  <a:lnTo>
                    <a:pt x="528" y="1259"/>
                  </a:lnTo>
                  <a:lnTo>
                    <a:pt x="534" y="1259"/>
                  </a:lnTo>
                  <a:lnTo>
                    <a:pt x="528" y="1265"/>
                  </a:lnTo>
                  <a:close/>
                  <a:moveTo>
                    <a:pt x="547" y="1265"/>
                  </a:moveTo>
                  <a:lnTo>
                    <a:pt x="541" y="1265"/>
                  </a:lnTo>
                  <a:lnTo>
                    <a:pt x="541" y="1259"/>
                  </a:lnTo>
                  <a:lnTo>
                    <a:pt x="547" y="1259"/>
                  </a:lnTo>
                  <a:lnTo>
                    <a:pt x="547" y="1265"/>
                  </a:lnTo>
                  <a:close/>
                  <a:moveTo>
                    <a:pt x="541" y="1259"/>
                  </a:moveTo>
                  <a:lnTo>
                    <a:pt x="541" y="1265"/>
                  </a:lnTo>
                  <a:lnTo>
                    <a:pt x="534" y="1265"/>
                  </a:lnTo>
                  <a:lnTo>
                    <a:pt x="534" y="1259"/>
                  </a:lnTo>
                  <a:lnTo>
                    <a:pt x="541" y="1259"/>
                  </a:lnTo>
                  <a:lnTo>
                    <a:pt x="534" y="1259"/>
                  </a:lnTo>
                  <a:lnTo>
                    <a:pt x="541" y="1259"/>
                  </a:lnTo>
                  <a:close/>
                  <a:moveTo>
                    <a:pt x="528" y="1259"/>
                  </a:moveTo>
                  <a:lnTo>
                    <a:pt x="534" y="1259"/>
                  </a:lnTo>
                  <a:lnTo>
                    <a:pt x="528" y="1259"/>
                  </a:lnTo>
                  <a:close/>
                  <a:moveTo>
                    <a:pt x="528" y="1259"/>
                  </a:moveTo>
                  <a:lnTo>
                    <a:pt x="534" y="1252"/>
                  </a:lnTo>
                  <a:lnTo>
                    <a:pt x="534" y="1259"/>
                  </a:lnTo>
                  <a:lnTo>
                    <a:pt x="528" y="1259"/>
                  </a:lnTo>
                  <a:close/>
                  <a:moveTo>
                    <a:pt x="547" y="1259"/>
                  </a:moveTo>
                  <a:lnTo>
                    <a:pt x="541" y="1259"/>
                  </a:lnTo>
                  <a:lnTo>
                    <a:pt x="541" y="1252"/>
                  </a:lnTo>
                  <a:lnTo>
                    <a:pt x="541" y="1259"/>
                  </a:lnTo>
                  <a:lnTo>
                    <a:pt x="547" y="1259"/>
                  </a:lnTo>
                  <a:close/>
                  <a:moveTo>
                    <a:pt x="554" y="1259"/>
                  </a:moveTo>
                  <a:lnTo>
                    <a:pt x="554" y="1252"/>
                  </a:lnTo>
                  <a:lnTo>
                    <a:pt x="561" y="1252"/>
                  </a:lnTo>
                  <a:lnTo>
                    <a:pt x="554" y="1259"/>
                  </a:lnTo>
                  <a:close/>
                  <a:moveTo>
                    <a:pt x="528" y="1259"/>
                  </a:moveTo>
                  <a:lnTo>
                    <a:pt x="528" y="1252"/>
                  </a:lnTo>
                  <a:lnTo>
                    <a:pt x="534" y="1252"/>
                  </a:lnTo>
                  <a:lnTo>
                    <a:pt x="528" y="1259"/>
                  </a:lnTo>
                  <a:close/>
                  <a:moveTo>
                    <a:pt x="737" y="1252"/>
                  </a:moveTo>
                  <a:lnTo>
                    <a:pt x="743" y="1252"/>
                  </a:lnTo>
                  <a:lnTo>
                    <a:pt x="737" y="1252"/>
                  </a:lnTo>
                  <a:close/>
                  <a:moveTo>
                    <a:pt x="521" y="1252"/>
                  </a:moveTo>
                  <a:lnTo>
                    <a:pt x="528" y="1252"/>
                  </a:lnTo>
                  <a:lnTo>
                    <a:pt x="521" y="1252"/>
                  </a:lnTo>
                  <a:close/>
                  <a:moveTo>
                    <a:pt x="541" y="1252"/>
                  </a:moveTo>
                  <a:lnTo>
                    <a:pt x="534" y="1252"/>
                  </a:lnTo>
                  <a:lnTo>
                    <a:pt x="534" y="1246"/>
                  </a:lnTo>
                  <a:lnTo>
                    <a:pt x="534" y="1252"/>
                  </a:lnTo>
                  <a:lnTo>
                    <a:pt x="541" y="1252"/>
                  </a:lnTo>
                  <a:close/>
                  <a:moveTo>
                    <a:pt x="541" y="1252"/>
                  </a:moveTo>
                  <a:lnTo>
                    <a:pt x="541" y="1246"/>
                  </a:lnTo>
                  <a:lnTo>
                    <a:pt x="541" y="1252"/>
                  </a:lnTo>
                  <a:lnTo>
                    <a:pt x="547" y="1252"/>
                  </a:lnTo>
                  <a:lnTo>
                    <a:pt x="541" y="1252"/>
                  </a:lnTo>
                  <a:close/>
                  <a:moveTo>
                    <a:pt x="528" y="1252"/>
                  </a:moveTo>
                  <a:lnTo>
                    <a:pt x="528" y="1259"/>
                  </a:lnTo>
                  <a:lnTo>
                    <a:pt x="528" y="1252"/>
                  </a:lnTo>
                  <a:lnTo>
                    <a:pt x="528" y="1246"/>
                  </a:lnTo>
                  <a:lnTo>
                    <a:pt x="528" y="1252"/>
                  </a:lnTo>
                  <a:close/>
                  <a:moveTo>
                    <a:pt x="541" y="1246"/>
                  </a:moveTo>
                  <a:lnTo>
                    <a:pt x="541" y="1252"/>
                  </a:lnTo>
                  <a:lnTo>
                    <a:pt x="534" y="1252"/>
                  </a:lnTo>
                  <a:lnTo>
                    <a:pt x="534" y="1246"/>
                  </a:lnTo>
                  <a:lnTo>
                    <a:pt x="541" y="1246"/>
                  </a:lnTo>
                  <a:close/>
                  <a:moveTo>
                    <a:pt x="763" y="1239"/>
                  </a:moveTo>
                  <a:lnTo>
                    <a:pt x="763" y="1246"/>
                  </a:lnTo>
                  <a:lnTo>
                    <a:pt x="756" y="1252"/>
                  </a:lnTo>
                  <a:lnTo>
                    <a:pt x="750" y="1252"/>
                  </a:lnTo>
                  <a:lnTo>
                    <a:pt x="750" y="1259"/>
                  </a:lnTo>
                  <a:lnTo>
                    <a:pt x="743" y="1259"/>
                  </a:lnTo>
                  <a:lnTo>
                    <a:pt x="737" y="1259"/>
                  </a:lnTo>
                  <a:lnTo>
                    <a:pt x="743" y="1259"/>
                  </a:lnTo>
                  <a:lnTo>
                    <a:pt x="743" y="1252"/>
                  </a:lnTo>
                  <a:lnTo>
                    <a:pt x="750" y="1252"/>
                  </a:lnTo>
                  <a:lnTo>
                    <a:pt x="750" y="1246"/>
                  </a:lnTo>
                  <a:lnTo>
                    <a:pt x="750" y="1252"/>
                  </a:lnTo>
                  <a:lnTo>
                    <a:pt x="743" y="1252"/>
                  </a:lnTo>
                  <a:lnTo>
                    <a:pt x="743" y="1246"/>
                  </a:lnTo>
                  <a:lnTo>
                    <a:pt x="750" y="1246"/>
                  </a:lnTo>
                  <a:lnTo>
                    <a:pt x="743" y="1246"/>
                  </a:lnTo>
                  <a:lnTo>
                    <a:pt x="743" y="1239"/>
                  </a:lnTo>
                  <a:lnTo>
                    <a:pt x="750" y="1239"/>
                  </a:lnTo>
                  <a:lnTo>
                    <a:pt x="750" y="1246"/>
                  </a:lnTo>
                  <a:lnTo>
                    <a:pt x="756" y="1246"/>
                  </a:lnTo>
                  <a:lnTo>
                    <a:pt x="750" y="1239"/>
                  </a:lnTo>
                  <a:lnTo>
                    <a:pt x="756" y="1239"/>
                  </a:lnTo>
                  <a:lnTo>
                    <a:pt x="756" y="1246"/>
                  </a:lnTo>
                  <a:lnTo>
                    <a:pt x="763" y="1246"/>
                  </a:lnTo>
                  <a:lnTo>
                    <a:pt x="763" y="1239"/>
                  </a:lnTo>
                  <a:close/>
                  <a:moveTo>
                    <a:pt x="776" y="1239"/>
                  </a:moveTo>
                  <a:lnTo>
                    <a:pt x="782" y="1239"/>
                  </a:lnTo>
                  <a:lnTo>
                    <a:pt x="776" y="1246"/>
                  </a:lnTo>
                  <a:lnTo>
                    <a:pt x="776" y="1239"/>
                  </a:lnTo>
                  <a:lnTo>
                    <a:pt x="776" y="1246"/>
                  </a:lnTo>
                  <a:lnTo>
                    <a:pt x="782" y="1246"/>
                  </a:lnTo>
                  <a:lnTo>
                    <a:pt x="776" y="1246"/>
                  </a:lnTo>
                  <a:lnTo>
                    <a:pt x="782" y="1239"/>
                  </a:lnTo>
                  <a:lnTo>
                    <a:pt x="789" y="1239"/>
                  </a:lnTo>
                  <a:lnTo>
                    <a:pt x="789" y="1246"/>
                  </a:lnTo>
                  <a:lnTo>
                    <a:pt x="782" y="1246"/>
                  </a:lnTo>
                  <a:lnTo>
                    <a:pt x="789" y="1246"/>
                  </a:lnTo>
                  <a:lnTo>
                    <a:pt x="789" y="1252"/>
                  </a:lnTo>
                  <a:lnTo>
                    <a:pt x="782" y="1252"/>
                  </a:lnTo>
                  <a:lnTo>
                    <a:pt x="776" y="1252"/>
                  </a:lnTo>
                  <a:lnTo>
                    <a:pt x="782" y="1252"/>
                  </a:lnTo>
                  <a:lnTo>
                    <a:pt x="776" y="1252"/>
                  </a:lnTo>
                  <a:lnTo>
                    <a:pt x="769" y="1252"/>
                  </a:lnTo>
                  <a:lnTo>
                    <a:pt x="776" y="1252"/>
                  </a:lnTo>
                  <a:lnTo>
                    <a:pt x="776" y="1259"/>
                  </a:lnTo>
                  <a:lnTo>
                    <a:pt x="769" y="1259"/>
                  </a:lnTo>
                  <a:lnTo>
                    <a:pt x="769" y="1252"/>
                  </a:lnTo>
                  <a:lnTo>
                    <a:pt x="763" y="1252"/>
                  </a:lnTo>
                  <a:lnTo>
                    <a:pt x="763" y="1259"/>
                  </a:lnTo>
                  <a:lnTo>
                    <a:pt x="769" y="1259"/>
                  </a:lnTo>
                  <a:lnTo>
                    <a:pt x="763" y="1259"/>
                  </a:lnTo>
                  <a:lnTo>
                    <a:pt x="763" y="1265"/>
                  </a:lnTo>
                  <a:lnTo>
                    <a:pt x="763" y="1259"/>
                  </a:lnTo>
                  <a:lnTo>
                    <a:pt x="756" y="1259"/>
                  </a:lnTo>
                  <a:lnTo>
                    <a:pt x="763" y="1252"/>
                  </a:lnTo>
                  <a:lnTo>
                    <a:pt x="769" y="1246"/>
                  </a:lnTo>
                  <a:lnTo>
                    <a:pt x="769" y="1252"/>
                  </a:lnTo>
                  <a:lnTo>
                    <a:pt x="769" y="1246"/>
                  </a:lnTo>
                  <a:lnTo>
                    <a:pt x="769" y="1239"/>
                  </a:lnTo>
                  <a:lnTo>
                    <a:pt x="776" y="1239"/>
                  </a:lnTo>
                  <a:close/>
                  <a:moveTo>
                    <a:pt x="541" y="1246"/>
                  </a:moveTo>
                  <a:lnTo>
                    <a:pt x="534" y="1239"/>
                  </a:lnTo>
                  <a:lnTo>
                    <a:pt x="541" y="1239"/>
                  </a:lnTo>
                  <a:lnTo>
                    <a:pt x="541" y="1246"/>
                  </a:lnTo>
                  <a:close/>
                  <a:moveTo>
                    <a:pt x="528" y="1239"/>
                  </a:moveTo>
                  <a:lnTo>
                    <a:pt x="521" y="1239"/>
                  </a:lnTo>
                  <a:lnTo>
                    <a:pt x="521" y="1246"/>
                  </a:lnTo>
                  <a:lnTo>
                    <a:pt x="521" y="1239"/>
                  </a:lnTo>
                  <a:lnTo>
                    <a:pt x="528" y="1239"/>
                  </a:lnTo>
                  <a:close/>
                  <a:moveTo>
                    <a:pt x="541" y="1239"/>
                  </a:moveTo>
                  <a:lnTo>
                    <a:pt x="547" y="1239"/>
                  </a:lnTo>
                  <a:lnTo>
                    <a:pt x="541" y="1239"/>
                  </a:lnTo>
                  <a:close/>
                  <a:moveTo>
                    <a:pt x="763" y="1239"/>
                  </a:moveTo>
                  <a:lnTo>
                    <a:pt x="756" y="1239"/>
                  </a:lnTo>
                  <a:lnTo>
                    <a:pt x="763" y="1239"/>
                  </a:lnTo>
                  <a:close/>
                  <a:moveTo>
                    <a:pt x="534" y="1239"/>
                  </a:moveTo>
                  <a:lnTo>
                    <a:pt x="528" y="1239"/>
                  </a:lnTo>
                  <a:lnTo>
                    <a:pt x="528" y="1246"/>
                  </a:lnTo>
                  <a:lnTo>
                    <a:pt x="528" y="1239"/>
                  </a:lnTo>
                  <a:lnTo>
                    <a:pt x="534" y="1239"/>
                  </a:lnTo>
                  <a:close/>
                  <a:moveTo>
                    <a:pt x="534" y="1239"/>
                  </a:moveTo>
                  <a:lnTo>
                    <a:pt x="534" y="1233"/>
                  </a:lnTo>
                  <a:lnTo>
                    <a:pt x="534" y="1239"/>
                  </a:lnTo>
                  <a:close/>
                  <a:moveTo>
                    <a:pt x="534" y="1239"/>
                  </a:moveTo>
                  <a:lnTo>
                    <a:pt x="534" y="1233"/>
                  </a:lnTo>
                  <a:lnTo>
                    <a:pt x="541" y="1239"/>
                  </a:lnTo>
                  <a:lnTo>
                    <a:pt x="534" y="1239"/>
                  </a:lnTo>
                  <a:close/>
                  <a:moveTo>
                    <a:pt x="534" y="1233"/>
                  </a:moveTo>
                  <a:lnTo>
                    <a:pt x="528" y="1233"/>
                  </a:lnTo>
                  <a:lnTo>
                    <a:pt x="534" y="1233"/>
                  </a:lnTo>
                  <a:lnTo>
                    <a:pt x="534" y="1226"/>
                  </a:lnTo>
                  <a:lnTo>
                    <a:pt x="528" y="1226"/>
                  </a:lnTo>
                  <a:lnTo>
                    <a:pt x="534" y="1226"/>
                  </a:lnTo>
                  <a:lnTo>
                    <a:pt x="534" y="1233"/>
                  </a:lnTo>
                  <a:close/>
                  <a:moveTo>
                    <a:pt x="528" y="1233"/>
                  </a:moveTo>
                  <a:lnTo>
                    <a:pt x="528" y="1226"/>
                  </a:lnTo>
                  <a:lnTo>
                    <a:pt x="528" y="1233"/>
                  </a:lnTo>
                  <a:close/>
                  <a:moveTo>
                    <a:pt x="528" y="1226"/>
                  </a:moveTo>
                  <a:lnTo>
                    <a:pt x="521" y="1226"/>
                  </a:lnTo>
                  <a:lnTo>
                    <a:pt x="528" y="1226"/>
                  </a:lnTo>
                  <a:close/>
                  <a:moveTo>
                    <a:pt x="521" y="1220"/>
                  </a:moveTo>
                  <a:lnTo>
                    <a:pt x="521" y="1226"/>
                  </a:lnTo>
                  <a:lnTo>
                    <a:pt x="515" y="1226"/>
                  </a:lnTo>
                  <a:lnTo>
                    <a:pt x="521" y="1226"/>
                  </a:lnTo>
                  <a:lnTo>
                    <a:pt x="521" y="1220"/>
                  </a:lnTo>
                  <a:close/>
                  <a:moveTo>
                    <a:pt x="534" y="1220"/>
                  </a:moveTo>
                  <a:lnTo>
                    <a:pt x="534" y="1226"/>
                  </a:lnTo>
                  <a:lnTo>
                    <a:pt x="541" y="1226"/>
                  </a:lnTo>
                  <a:lnTo>
                    <a:pt x="541" y="1233"/>
                  </a:lnTo>
                  <a:lnTo>
                    <a:pt x="534" y="1233"/>
                  </a:lnTo>
                  <a:lnTo>
                    <a:pt x="534" y="1226"/>
                  </a:lnTo>
                  <a:lnTo>
                    <a:pt x="534" y="1220"/>
                  </a:lnTo>
                  <a:lnTo>
                    <a:pt x="528" y="1220"/>
                  </a:lnTo>
                  <a:lnTo>
                    <a:pt x="534" y="1220"/>
                  </a:lnTo>
                  <a:close/>
                  <a:moveTo>
                    <a:pt x="528" y="1220"/>
                  </a:moveTo>
                  <a:lnTo>
                    <a:pt x="534" y="1220"/>
                  </a:lnTo>
                  <a:lnTo>
                    <a:pt x="528" y="1220"/>
                  </a:lnTo>
                  <a:close/>
                  <a:moveTo>
                    <a:pt x="521" y="1213"/>
                  </a:moveTo>
                  <a:lnTo>
                    <a:pt x="528" y="1213"/>
                  </a:lnTo>
                  <a:lnTo>
                    <a:pt x="528" y="1220"/>
                  </a:lnTo>
                  <a:lnTo>
                    <a:pt x="521" y="1220"/>
                  </a:lnTo>
                  <a:lnTo>
                    <a:pt x="521" y="1213"/>
                  </a:lnTo>
                  <a:lnTo>
                    <a:pt x="528" y="1213"/>
                  </a:lnTo>
                  <a:lnTo>
                    <a:pt x="521" y="1213"/>
                  </a:lnTo>
                  <a:close/>
                  <a:moveTo>
                    <a:pt x="521" y="1200"/>
                  </a:moveTo>
                  <a:lnTo>
                    <a:pt x="521" y="1207"/>
                  </a:lnTo>
                  <a:lnTo>
                    <a:pt x="515" y="1207"/>
                  </a:lnTo>
                  <a:lnTo>
                    <a:pt x="515" y="1200"/>
                  </a:lnTo>
                  <a:lnTo>
                    <a:pt x="521" y="1200"/>
                  </a:lnTo>
                  <a:close/>
                  <a:moveTo>
                    <a:pt x="528" y="1194"/>
                  </a:moveTo>
                  <a:lnTo>
                    <a:pt x="521" y="1194"/>
                  </a:lnTo>
                  <a:lnTo>
                    <a:pt x="521" y="1187"/>
                  </a:lnTo>
                  <a:lnTo>
                    <a:pt x="528" y="1187"/>
                  </a:lnTo>
                  <a:lnTo>
                    <a:pt x="528" y="1194"/>
                  </a:lnTo>
                  <a:close/>
                  <a:moveTo>
                    <a:pt x="521" y="1194"/>
                  </a:moveTo>
                  <a:lnTo>
                    <a:pt x="515" y="1194"/>
                  </a:lnTo>
                  <a:lnTo>
                    <a:pt x="521" y="1187"/>
                  </a:lnTo>
                  <a:lnTo>
                    <a:pt x="521" y="1194"/>
                  </a:lnTo>
                  <a:close/>
                  <a:moveTo>
                    <a:pt x="521" y="1187"/>
                  </a:moveTo>
                  <a:lnTo>
                    <a:pt x="515" y="1187"/>
                  </a:lnTo>
                  <a:lnTo>
                    <a:pt x="521" y="1187"/>
                  </a:lnTo>
                  <a:close/>
                  <a:moveTo>
                    <a:pt x="521" y="1187"/>
                  </a:moveTo>
                  <a:lnTo>
                    <a:pt x="521" y="1181"/>
                  </a:lnTo>
                  <a:lnTo>
                    <a:pt x="521" y="1187"/>
                  </a:lnTo>
                  <a:lnTo>
                    <a:pt x="528" y="1187"/>
                  </a:lnTo>
                  <a:lnTo>
                    <a:pt x="521" y="1187"/>
                  </a:lnTo>
                  <a:close/>
                  <a:moveTo>
                    <a:pt x="534" y="1194"/>
                  </a:moveTo>
                  <a:lnTo>
                    <a:pt x="534" y="1200"/>
                  </a:lnTo>
                  <a:lnTo>
                    <a:pt x="534" y="1207"/>
                  </a:lnTo>
                  <a:lnTo>
                    <a:pt x="534" y="1200"/>
                  </a:lnTo>
                  <a:lnTo>
                    <a:pt x="534" y="1207"/>
                  </a:lnTo>
                  <a:lnTo>
                    <a:pt x="534" y="1213"/>
                  </a:lnTo>
                  <a:lnTo>
                    <a:pt x="528" y="1213"/>
                  </a:lnTo>
                  <a:lnTo>
                    <a:pt x="528" y="1207"/>
                  </a:lnTo>
                  <a:lnTo>
                    <a:pt x="528" y="1200"/>
                  </a:lnTo>
                  <a:lnTo>
                    <a:pt x="528" y="1194"/>
                  </a:lnTo>
                  <a:lnTo>
                    <a:pt x="528" y="1200"/>
                  </a:lnTo>
                  <a:lnTo>
                    <a:pt x="528" y="1207"/>
                  </a:lnTo>
                  <a:lnTo>
                    <a:pt x="521" y="1207"/>
                  </a:lnTo>
                  <a:lnTo>
                    <a:pt x="521" y="1200"/>
                  </a:lnTo>
                  <a:lnTo>
                    <a:pt x="521" y="1194"/>
                  </a:lnTo>
                  <a:lnTo>
                    <a:pt x="521" y="1200"/>
                  </a:lnTo>
                  <a:lnTo>
                    <a:pt x="521" y="1194"/>
                  </a:lnTo>
                  <a:lnTo>
                    <a:pt x="528" y="1194"/>
                  </a:lnTo>
                  <a:lnTo>
                    <a:pt x="528" y="1187"/>
                  </a:lnTo>
                  <a:lnTo>
                    <a:pt x="528" y="1181"/>
                  </a:lnTo>
                  <a:lnTo>
                    <a:pt x="534" y="1181"/>
                  </a:lnTo>
                  <a:lnTo>
                    <a:pt x="534" y="1187"/>
                  </a:lnTo>
                  <a:lnTo>
                    <a:pt x="534" y="1194"/>
                  </a:lnTo>
                  <a:close/>
                  <a:moveTo>
                    <a:pt x="521" y="1187"/>
                  </a:moveTo>
                  <a:lnTo>
                    <a:pt x="521" y="1181"/>
                  </a:lnTo>
                  <a:lnTo>
                    <a:pt x="528" y="1181"/>
                  </a:lnTo>
                  <a:lnTo>
                    <a:pt x="521" y="1181"/>
                  </a:lnTo>
                  <a:lnTo>
                    <a:pt x="521" y="1187"/>
                  </a:lnTo>
                  <a:close/>
                  <a:moveTo>
                    <a:pt x="521" y="1181"/>
                  </a:moveTo>
                  <a:lnTo>
                    <a:pt x="515" y="1181"/>
                  </a:lnTo>
                  <a:lnTo>
                    <a:pt x="521" y="1181"/>
                  </a:lnTo>
                  <a:close/>
                  <a:moveTo>
                    <a:pt x="521" y="1181"/>
                  </a:moveTo>
                  <a:lnTo>
                    <a:pt x="515" y="1181"/>
                  </a:lnTo>
                  <a:lnTo>
                    <a:pt x="521" y="1181"/>
                  </a:lnTo>
                  <a:lnTo>
                    <a:pt x="515" y="1181"/>
                  </a:lnTo>
                  <a:lnTo>
                    <a:pt x="515" y="1174"/>
                  </a:lnTo>
                  <a:lnTo>
                    <a:pt x="521" y="1174"/>
                  </a:lnTo>
                  <a:lnTo>
                    <a:pt x="521" y="1181"/>
                  </a:lnTo>
                  <a:close/>
                  <a:moveTo>
                    <a:pt x="534" y="1181"/>
                  </a:moveTo>
                  <a:lnTo>
                    <a:pt x="534" y="1174"/>
                  </a:lnTo>
                  <a:lnTo>
                    <a:pt x="534" y="1181"/>
                  </a:lnTo>
                  <a:close/>
                  <a:moveTo>
                    <a:pt x="541" y="1174"/>
                  </a:moveTo>
                  <a:lnTo>
                    <a:pt x="534" y="1174"/>
                  </a:lnTo>
                  <a:lnTo>
                    <a:pt x="541" y="1174"/>
                  </a:lnTo>
                  <a:close/>
                  <a:moveTo>
                    <a:pt x="534" y="1174"/>
                  </a:moveTo>
                  <a:lnTo>
                    <a:pt x="534" y="1181"/>
                  </a:lnTo>
                  <a:lnTo>
                    <a:pt x="528" y="1181"/>
                  </a:lnTo>
                  <a:lnTo>
                    <a:pt x="528" y="1174"/>
                  </a:lnTo>
                  <a:lnTo>
                    <a:pt x="528" y="1168"/>
                  </a:lnTo>
                  <a:lnTo>
                    <a:pt x="528" y="1174"/>
                  </a:lnTo>
                  <a:lnTo>
                    <a:pt x="534" y="1174"/>
                  </a:lnTo>
                  <a:close/>
                  <a:moveTo>
                    <a:pt x="534" y="1174"/>
                  </a:moveTo>
                  <a:lnTo>
                    <a:pt x="534" y="1168"/>
                  </a:lnTo>
                  <a:lnTo>
                    <a:pt x="534" y="1174"/>
                  </a:lnTo>
                  <a:close/>
                  <a:moveTo>
                    <a:pt x="528" y="1174"/>
                  </a:moveTo>
                  <a:lnTo>
                    <a:pt x="521" y="1174"/>
                  </a:lnTo>
                  <a:lnTo>
                    <a:pt x="521" y="1168"/>
                  </a:lnTo>
                  <a:lnTo>
                    <a:pt x="528" y="1168"/>
                  </a:lnTo>
                  <a:lnTo>
                    <a:pt x="528" y="1174"/>
                  </a:lnTo>
                  <a:close/>
                  <a:moveTo>
                    <a:pt x="521" y="1174"/>
                  </a:moveTo>
                  <a:lnTo>
                    <a:pt x="521" y="1181"/>
                  </a:lnTo>
                  <a:lnTo>
                    <a:pt x="521" y="1174"/>
                  </a:lnTo>
                  <a:lnTo>
                    <a:pt x="515" y="1174"/>
                  </a:lnTo>
                  <a:lnTo>
                    <a:pt x="521" y="1174"/>
                  </a:lnTo>
                  <a:lnTo>
                    <a:pt x="515" y="1174"/>
                  </a:lnTo>
                  <a:lnTo>
                    <a:pt x="515" y="1168"/>
                  </a:lnTo>
                  <a:lnTo>
                    <a:pt x="521" y="1168"/>
                  </a:lnTo>
                  <a:lnTo>
                    <a:pt x="521" y="1174"/>
                  </a:lnTo>
                  <a:close/>
                  <a:moveTo>
                    <a:pt x="528" y="1161"/>
                  </a:moveTo>
                  <a:lnTo>
                    <a:pt x="528" y="1168"/>
                  </a:lnTo>
                  <a:lnTo>
                    <a:pt x="521" y="1168"/>
                  </a:lnTo>
                  <a:lnTo>
                    <a:pt x="528" y="1168"/>
                  </a:lnTo>
                  <a:lnTo>
                    <a:pt x="528" y="1161"/>
                  </a:lnTo>
                  <a:close/>
                  <a:moveTo>
                    <a:pt x="541" y="1161"/>
                  </a:moveTo>
                  <a:lnTo>
                    <a:pt x="541" y="1168"/>
                  </a:lnTo>
                  <a:lnTo>
                    <a:pt x="534" y="1168"/>
                  </a:lnTo>
                  <a:lnTo>
                    <a:pt x="534" y="1161"/>
                  </a:lnTo>
                  <a:lnTo>
                    <a:pt x="541" y="1161"/>
                  </a:lnTo>
                  <a:close/>
                  <a:moveTo>
                    <a:pt x="521" y="1161"/>
                  </a:moveTo>
                  <a:lnTo>
                    <a:pt x="528" y="1161"/>
                  </a:lnTo>
                  <a:lnTo>
                    <a:pt x="521" y="1161"/>
                  </a:lnTo>
                  <a:close/>
                  <a:moveTo>
                    <a:pt x="528" y="1161"/>
                  </a:moveTo>
                  <a:lnTo>
                    <a:pt x="521" y="1161"/>
                  </a:lnTo>
                  <a:lnTo>
                    <a:pt x="528" y="1161"/>
                  </a:lnTo>
                  <a:close/>
                  <a:moveTo>
                    <a:pt x="541" y="1148"/>
                  </a:moveTo>
                  <a:lnTo>
                    <a:pt x="534" y="1148"/>
                  </a:lnTo>
                  <a:lnTo>
                    <a:pt x="541" y="1148"/>
                  </a:lnTo>
                  <a:lnTo>
                    <a:pt x="541" y="1142"/>
                  </a:lnTo>
                  <a:lnTo>
                    <a:pt x="541" y="1148"/>
                  </a:lnTo>
                  <a:close/>
                  <a:moveTo>
                    <a:pt x="547" y="1128"/>
                  </a:moveTo>
                  <a:lnTo>
                    <a:pt x="541" y="1128"/>
                  </a:lnTo>
                  <a:lnTo>
                    <a:pt x="541" y="1122"/>
                  </a:lnTo>
                  <a:lnTo>
                    <a:pt x="547" y="1122"/>
                  </a:lnTo>
                  <a:lnTo>
                    <a:pt x="547" y="1128"/>
                  </a:lnTo>
                  <a:close/>
                  <a:moveTo>
                    <a:pt x="547" y="1122"/>
                  </a:moveTo>
                  <a:lnTo>
                    <a:pt x="541" y="1122"/>
                  </a:lnTo>
                  <a:lnTo>
                    <a:pt x="547" y="1122"/>
                  </a:lnTo>
                  <a:close/>
                  <a:moveTo>
                    <a:pt x="528" y="1122"/>
                  </a:moveTo>
                  <a:lnTo>
                    <a:pt x="521" y="1122"/>
                  </a:lnTo>
                  <a:lnTo>
                    <a:pt x="528" y="1122"/>
                  </a:lnTo>
                  <a:lnTo>
                    <a:pt x="521" y="1122"/>
                  </a:lnTo>
                  <a:lnTo>
                    <a:pt x="528" y="1122"/>
                  </a:lnTo>
                  <a:lnTo>
                    <a:pt x="528" y="1115"/>
                  </a:lnTo>
                  <a:lnTo>
                    <a:pt x="528" y="1122"/>
                  </a:lnTo>
                  <a:close/>
                  <a:moveTo>
                    <a:pt x="547" y="1122"/>
                  </a:moveTo>
                  <a:lnTo>
                    <a:pt x="541" y="1122"/>
                  </a:lnTo>
                  <a:lnTo>
                    <a:pt x="547" y="1115"/>
                  </a:lnTo>
                  <a:lnTo>
                    <a:pt x="547" y="1122"/>
                  </a:lnTo>
                  <a:close/>
                  <a:moveTo>
                    <a:pt x="541" y="1122"/>
                  </a:moveTo>
                  <a:lnTo>
                    <a:pt x="541" y="1115"/>
                  </a:lnTo>
                  <a:lnTo>
                    <a:pt x="541" y="1122"/>
                  </a:lnTo>
                  <a:close/>
                  <a:moveTo>
                    <a:pt x="534" y="1115"/>
                  </a:moveTo>
                  <a:lnTo>
                    <a:pt x="528" y="1115"/>
                  </a:lnTo>
                  <a:lnTo>
                    <a:pt x="534" y="1115"/>
                  </a:lnTo>
                  <a:close/>
                  <a:moveTo>
                    <a:pt x="534" y="1115"/>
                  </a:moveTo>
                  <a:lnTo>
                    <a:pt x="534" y="1109"/>
                  </a:lnTo>
                  <a:lnTo>
                    <a:pt x="534" y="1115"/>
                  </a:lnTo>
                  <a:close/>
                  <a:moveTo>
                    <a:pt x="547" y="1115"/>
                  </a:moveTo>
                  <a:lnTo>
                    <a:pt x="541" y="1115"/>
                  </a:lnTo>
                  <a:lnTo>
                    <a:pt x="547" y="1109"/>
                  </a:lnTo>
                  <a:lnTo>
                    <a:pt x="547" y="1115"/>
                  </a:lnTo>
                  <a:close/>
                  <a:moveTo>
                    <a:pt x="541" y="1109"/>
                  </a:moveTo>
                  <a:lnTo>
                    <a:pt x="541" y="1115"/>
                  </a:lnTo>
                  <a:lnTo>
                    <a:pt x="541" y="1109"/>
                  </a:lnTo>
                  <a:close/>
                  <a:moveTo>
                    <a:pt x="541" y="1109"/>
                  </a:moveTo>
                  <a:lnTo>
                    <a:pt x="541" y="1102"/>
                  </a:lnTo>
                  <a:lnTo>
                    <a:pt x="541" y="1109"/>
                  </a:lnTo>
                  <a:close/>
                  <a:moveTo>
                    <a:pt x="534" y="1109"/>
                  </a:moveTo>
                  <a:lnTo>
                    <a:pt x="534" y="1102"/>
                  </a:lnTo>
                  <a:lnTo>
                    <a:pt x="534" y="1109"/>
                  </a:lnTo>
                  <a:close/>
                  <a:moveTo>
                    <a:pt x="541" y="1102"/>
                  </a:moveTo>
                  <a:lnTo>
                    <a:pt x="547" y="1102"/>
                  </a:lnTo>
                  <a:lnTo>
                    <a:pt x="547" y="1109"/>
                  </a:lnTo>
                  <a:lnTo>
                    <a:pt x="541" y="1109"/>
                  </a:lnTo>
                  <a:lnTo>
                    <a:pt x="541" y="1102"/>
                  </a:lnTo>
                  <a:lnTo>
                    <a:pt x="534" y="1102"/>
                  </a:lnTo>
                  <a:lnTo>
                    <a:pt x="541" y="1102"/>
                  </a:lnTo>
                  <a:close/>
                  <a:moveTo>
                    <a:pt x="541" y="1102"/>
                  </a:moveTo>
                  <a:lnTo>
                    <a:pt x="534" y="1102"/>
                  </a:lnTo>
                  <a:lnTo>
                    <a:pt x="541" y="1096"/>
                  </a:lnTo>
                  <a:lnTo>
                    <a:pt x="541" y="1102"/>
                  </a:lnTo>
                  <a:close/>
                  <a:moveTo>
                    <a:pt x="521" y="1102"/>
                  </a:moveTo>
                  <a:lnTo>
                    <a:pt x="521" y="1096"/>
                  </a:lnTo>
                  <a:lnTo>
                    <a:pt x="528" y="1096"/>
                  </a:lnTo>
                  <a:lnTo>
                    <a:pt x="521" y="1102"/>
                  </a:lnTo>
                  <a:close/>
                  <a:moveTo>
                    <a:pt x="541" y="1102"/>
                  </a:moveTo>
                  <a:lnTo>
                    <a:pt x="541" y="1096"/>
                  </a:lnTo>
                  <a:lnTo>
                    <a:pt x="547" y="1096"/>
                  </a:lnTo>
                  <a:lnTo>
                    <a:pt x="547" y="1102"/>
                  </a:lnTo>
                  <a:lnTo>
                    <a:pt x="541" y="1102"/>
                  </a:lnTo>
                  <a:close/>
                  <a:moveTo>
                    <a:pt x="534" y="1096"/>
                  </a:moveTo>
                  <a:lnTo>
                    <a:pt x="528" y="1096"/>
                  </a:lnTo>
                  <a:lnTo>
                    <a:pt x="534" y="1096"/>
                  </a:lnTo>
                  <a:close/>
                  <a:moveTo>
                    <a:pt x="534" y="1096"/>
                  </a:moveTo>
                  <a:lnTo>
                    <a:pt x="534" y="1089"/>
                  </a:lnTo>
                  <a:lnTo>
                    <a:pt x="541" y="1089"/>
                  </a:lnTo>
                  <a:lnTo>
                    <a:pt x="541" y="1096"/>
                  </a:lnTo>
                  <a:lnTo>
                    <a:pt x="534" y="1096"/>
                  </a:lnTo>
                  <a:close/>
                  <a:moveTo>
                    <a:pt x="528" y="1096"/>
                  </a:moveTo>
                  <a:lnTo>
                    <a:pt x="528" y="1089"/>
                  </a:lnTo>
                  <a:lnTo>
                    <a:pt x="528" y="1096"/>
                  </a:lnTo>
                  <a:close/>
                  <a:moveTo>
                    <a:pt x="547" y="1096"/>
                  </a:moveTo>
                  <a:lnTo>
                    <a:pt x="541" y="1096"/>
                  </a:lnTo>
                  <a:lnTo>
                    <a:pt x="541" y="1089"/>
                  </a:lnTo>
                  <a:lnTo>
                    <a:pt x="547" y="1089"/>
                  </a:lnTo>
                  <a:lnTo>
                    <a:pt x="547" y="1096"/>
                  </a:lnTo>
                  <a:close/>
                  <a:moveTo>
                    <a:pt x="534" y="1089"/>
                  </a:moveTo>
                  <a:lnTo>
                    <a:pt x="541" y="1089"/>
                  </a:lnTo>
                  <a:lnTo>
                    <a:pt x="534" y="1089"/>
                  </a:lnTo>
                  <a:close/>
                  <a:moveTo>
                    <a:pt x="561" y="1089"/>
                  </a:moveTo>
                  <a:lnTo>
                    <a:pt x="561" y="1096"/>
                  </a:lnTo>
                  <a:lnTo>
                    <a:pt x="554" y="1096"/>
                  </a:lnTo>
                  <a:lnTo>
                    <a:pt x="561" y="1096"/>
                  </a:lnTo>
                  <a:lnTo>
                    <a:pt x="554" y="1096"/>
                  </a:lnTo>
                  <a:lnTo>
                    <a:pt x="554" y="1102"/>
                  </a:lnTo>
                  <a:lnTo>
                    <a:pt x="547" y="1096"/>
                  </a:lnTo>
                  <a:lnTo>
                    <a:pt x="554" y="1096"/>
                  </a:lnTo>
                  <a:lnTo>
                    <a:pt x="547" y="1096"/>
                  </a:lnTo>
                  <a:lnTo>
                    <a:pt x="547" y="1089"/>
                  </a:lnTo>
                  <a:lnTo>
                    <a:pt x="554" y="1089"/>
                  </a:lnTo>
                  <a:lnTo>
                    <a:pt x="561" y="1089"/>
                  </a:lnTo>
                  <a:close/>
                  <a:moveTo>
                    <a:pt x="541" y="1089"/>
                  </a:moveTo>
                  <a:lnTo>
                    <a:pt x="541" y="1083"/>
                  </a:lnTo>
                  <a:lnTo>
                    <a:pt x="541" y="1089"/>
                  </a:lnTo>
                  <a:close/>
                  <a:moveTo>
                    <a:pt x="541" y="1083"/>
                  </a:moveTo>
                  <a:lnTo>
                    <a:pt x="541" y="1089"/>
                  </a:lnTo>
                  <a:lnTo>
                    <a:pt x="541" y="1083"/>
                  </a:lnTo>
                  <a:close/>
                  <a:moveTo>
                    <a:pt x="547" y="1083"/>
                  </a:moveTo>
                  <a:lnTo>
                    <a:pt x="547" y="1076"/>
                  </a:lnTo>
                  <a:lnTo>
                    <a:pt x="547" y="1083"/>
                  </a:lnTo>
                  <a:close/>
                  <a:moveTo>
                    <a:pt x="554" y="1083"/>
                  </a:moveTo>
                  <a:lnTo>
                    <a:pt x="554" y="1076"/>
                  </a:lnTo>
                  <a:lnTo>
                    <a:pt x="554" y="1083"/>
                  </a:lnTo>
                  <a:close/>
                  <a:moveTo>
                    <a:pt x="541" y="1076"/>
                  </a:moveTo>
                  <a:lnTo>
                    <a:pt x="547" y="1076"/>
                  </a:lnTo>
                  <a:lnTo>
                    <a:pt x="541" y="1076"/>
                  </a:lnTo>
                  <a:close/>
                  <a:moveTo>
                    <a:pt x="547" y="1050"/>
                  </a:moveTo>
                  <a:lnTo>
                    <a:pt x="547" y="1044"/>
                  </a:lnTo>
                  <a:lnTo>
                    <a:pt x="547" y="1050"/>
                  </a:lnTo>
                  <a:close/>
                  <a:moveTo>
                    <a:pt x="541" y="1031"/>
                  </a:moveTo>
                  <a:lnTo>
                    <a:pt x="541" y="1037"/>
                  </a:lnTo>
                  <a:lnTo>
                    <a:pt x="541" y="1031"/>
                  </a:lnTo>
                  <a:lnTo>
                    <a:pt x="541" y="1037"/>
                  </a:lnTo>
                  <a:lnTo>
                    <a:pt x="547" y="1031"/>
                  </a:lnTo>
                  <a:lnTo>
                    <a:pt x="547" y="1037"/>
                  </a:lnTo>
                  <a:lnTo>
                    <a:pt x="547" y="1044"/>
                  </a:lnTo>
                  <a:lnTo>
                    <a:pt x="547" y="1050"/>
                  </a:lnTo>
                  <a:lnTo>
                    <a:pt x="541" y="1050"/>
                  </a:lnTo>
                  <a:lnTo>
                    <a:pt x="547" y="1050"/>
                  </a:lnTo>
                  <a:lnTo>
                    <a:pt x="541" y="1050"/>
                  </a:lnTo>
                  <a:lnTo>
                    <a:pt x="547" y="1050"/>
                  </a:lnTo>
                  <a:lnTo>
                    <a:pt x="547" y="1057"/>
                  </a:lnTo>
                  <a:lnTo>
                    <a:pt x="547" y="1063"/>
                  </a:lnTo>
                  <a:lnTo>
                    <a:pt x="541" y="1063"/>
                  </a:lnTo>
                  <a:lnTo>
                    <a:pt x="547" y="1063"/>
                  </a:lnTo>
                  <a:lnTo>
                    <a:pt x="541" y="1070"/>
                  </a:lnTo>
                  <a:lnTo>
                    <a:pt x="541" y="1063"/>
                  </a:lnTo>
                  <a:lnTo>
                    <a:pt x="534" y="1063"/>
                  </a:lnTo>
                  <a:lnTo>
                    <a:pt x="534" y="1057"/>
                  </a:lnTo>
                  <a:lnTo>
                    <a:pt x="541" y="1057"/>
                  </a:lnTo>
                  <a:lnTo>
                    <a:pt x="541" y="1050"/>
                  </a:lnTo>
                  <a:lnTo>
                    <a:pt x="534" y="1050"/>
                  </a:lnTo>
                  <a:lnTo>
                    <a:pt x="541" y="1044"/>
                  </a:lnTo>
                  <a:lnTo>
                    <a:pt x="541" y="1037"/>
                  </a:lnTo>
                  <a:lnTo>
                    <a:pt x="541" y="1031"/>
                  </a:lnTo>
                  <a:close/>
                  <a:moveTo>
                    <a:pt x="926" y="750"/>
                  </a:moveTo>
                  <a:lnTo>
                    <a:pt x="926" y="744"/>
                  </a:lnTo>
                  <a:lnTo>
                    <a:pt x="932" y="744"/>
                  </a:lnTo>
                  <a:lnTo>
                    <a:pt x="932" y="750"/>
                  </a:lnTo>
                  <a:lnTo>
                    <a:pt x="926" y="750"/>
                  </a:lnTo>
                  <a:close/>
                  <a:moveTo>
                    <a:pt x="6" y="737"/>
                  </a:moveTo>
                  <a:lnTo>
                    <a:pt x="0" y="737"/>
                  </a:lnTo>
                  <a:lnTo>
                    <a:pt x="6" y="737"/>
                  </a:lnTo>
                  <a:close/>
                  <a:moveTo>
                    <a:pt x="926" y="724"/>
                  </a:moveTo>
                  <a:lnTo>
                    <a:pt x="926" y="718"/>
                  </a:lnTo>
                  <a:lnTo>
                    <a:pt x="926" y="724"/>
                  </a:lnTo>
                  <a:close/>
                  <a:moveTo>
                    <a:pt x="958" y="678"/>
                  </a:moveTo>
                  <a:lnTo>
                    <a:pt x="965" y="678"/>
                  </a:lnTo>
                  <a:lnTo>
                    <a:pt x="958" y="678"/>
                  </a:lnTo>
                  <a:close/>
                  <a:moveTo>
                    <a:pt x="978" y="672"/>
                  </a:moveTo>
                  <a:lnTo>
                    <a:pt x="978" y="678"/>
                  </a:lnTo>
                  <a:lnTo>
                    <a:pt x="978" y="672"/>
                  </a:lnTo>
                  <a:close/>
                  <a:moveTo>
                    <a:pt x="997" y="659"/>
                  </a:moveTo>
                  <a:lnTo>
                    <a:pt x="991" y="659"/>
                  </a:lnTo>
                  <a:lnTo>
                    <a:pt x="991" y="665"/>
                  </a:lnTo>
                  <a:lnTo>
                    <a:pt x="991" y="659"/>
                  </a:lnTo>
                  <a:lnTo>
                    <a:pt x="997" y="659"/>
                  </a:lnTo>
                  <a:close/>
                  <a:moveTo>
                    <a:pt x="1075" y="483"/>
                  </a:moveTo>
                  <a:lnTo>
                    <a:pt x="1075" y="476"/>
                  </a:lnTo>
                  <a:lnTo>
                    <a:pt x="1069" y="476"/>
                  </a:lnTo>
                  <a:lnTo>
                    <a:pt x="1075" y="476"/>
                  </a:lnTo>
                  <a:lnTo>
                    <a:pt x="1075" y="483"/>
                  </a:lnTo>
                  <a:close/>
                  <a:moveTo>
                    <a:pt x="1075" y="470"/>
                  </a:moveTo>
                  <a:lnTo>
                    <a:pt x="1082" y="470"/>
                  </a:lnTo>
                  <a:lnTo>
                    <a:pt x="1075" y="470"/>
                  </a:lnTo>
                  <a:close/>
                  <a:moveTo>
                    <a:pt x="991" y="287"/>
                  </a:moveTo>
                  <a:lnTo>
                    <a:pt x="991" y="281"/>
                  </a:lnTo>
                  <a:lnTo>
                    <a:pt x="991" y="287"/>
                  </a:lnTo>
                  <a:close/>
                  <a:moveTo>
                    <a:pt x="450" y="287"/>
                  </a:moveTo>
                  <a:lnTo>
                    <a:pt x="443" y="287"/>
                  </a:lnTo>
                  <a:lnTo>
                    <a:pt x="443" y="281"/>
                  </a:lnTo>
                  <a:lnTo>
                    <a:pt x="450" y="281"/>
                  </a:lnTo>
                  <a:lnTo>
                    <a:pt x="450" y="287"/>
                  </a:lnTo>
                  <a:close/>
                  <a:moveTo>
                    <a:pt x="893" y="267"/>
                  </a:moveTo>
                  <a:lnTo>
                    <a:pt x="886" y="267"/>
                  </a:lnTo>
                  <a:lnTo>
                    <a:pt x="886" y="261"/>
                  </a:lnTo>
                  <a:lnTo>
                    <a:pt x="893" y="261"/>
                  </a:lnTo>
                  <a:lnTo>
                    <a:pt x="893" y="267"/>
                  </a:lnTo>
                  <a:close/>
                  <a:moveTo>
                    <a:pt x="919" y="261"/>
                  </a:moveTo>
                  <a:lnTo>
                    <a:pt x="919" y="267"/>
                  </a:lnTo>
                  <a:lnTo>
                    <a:pt x="919" y="261"/>
                  </a:lnTo>
                  <a:close/>
                  <a:moveTo>
                    <a:pt x="873" y="261"/>
                  </a:moveTo>
                  <a:lnTo>
                    <a:pt x="873" y="254"/>
                  </a:lnTo>
                  <a:lnTo>
                    <a:pt x="873" y="261"/>
                  </a:lnTo>
                  <a:close/>
                  <a:moveTo>
                    <a:pt x="867" y="261"/>
                  </a:moveTo>
                  <a:lnTo>
                    <a:pt x="867" y="254"/>
                  </a:lnTo>
                  <a:lnTo>
                    <a:pt x="873" y="254"/>
                  </a:lnTo>
                  <a:lnTo>
                    <a:pt x="867" y="261"/>
                  </a:lnTo>
                  <a:close/>
                  <a:moveTo>
                    <a:pt x="984" y="254"/>
                  </a:moveTo>
                  <a:lnTo>
                    <a:pt x="978" y="254"/>
                  </a:lnTo>
                  <a:lnTo>
                    <a:pt x="984" y="254"/>
                  </a:lnTo>
                  <a:close/>
                  <a:moveTo>
                    <a:pt x="293" y="254"/>
                  </a:moveTo>
                  <a:lnTo>
                    <a:pt x="287" y="254"/>
                  </a:lnTo>
                  <a:lnTo>
                    <a:pt x="293" y="254"/>
                  </a:lnTo>
                  <a:close/>
                  <a:moveTo>
                    <a:pt x="971" y="254"/>
                  </a:moveTo>
                  <a:lnTo>
                    <a:pt x="971" y="248"/>
                  </a:lnTo>
                  <a:lnTo>
                    <a:pt x="971" y="254"/>
                  </a:lnTo>
                  <a:close/>
                  <a:moveTo>
                    <a:pt x="932" y="254"/>
                  </a:moveTo>
                  <a:lnTo>
                    <a:pt x="926" y="254"/>
                  </a:lnTo>
                  <a:lnTo>
                    <a:pt x="932" y="248"/>
                  </a:lnTo>
                  <a:lnTo>
                    <a:pt x="932" y="254"/>
                  </a:lnTo>
                  <a:close/>
                  <a:moveTo>
                    <a:pt x="886" y="248"/>
                  </a:moveTo>
                  <a:lnTo>
                    <a:pt x="893" y="248"/>
                  </a:lnTo>
                  <a:lnTo>
                    <a:pt x="886" y="248"/>
                  </a:lnTo>
                  <a:close/>
                  <a:moveTo>
                    <a:pt x="886" y="254"/>
                  </a:moveTo>
                  <a:lnTo>
                    <a:pt x="886" y="248"/>
                  </a:lnTo>
                  <a:lnTo>
                    <a:pt x="886" y="254"/>
                  </a:lnTo>
                  <a:close/>
                  <a:moveTo>
                    <a:pt x="893" y="248"/>
                  </a:moveTo>
                  <a:lnTo>
                    <a:pt x="893" y="241"/>
                  </a:lnTo>
                  <a:lnTo>
                    <a:pt x="893" y="248"/>
                  </a:lnTo>
                  <a:close/>
                  <a:moveTo>
                    <a:pt x="306" y="248"/>
                  </a:moveTo>
                  <a:lnTo>
                    <a:pt x="306" y="241"/>
                  </a:lnTo>
                  <a:lnTo>
                    <a:pt x="306" y="248"/>
                  </a:lnTo>
                  <a:close/>
                  <a:moveTo>
                    <a:pt x="886" y="248"/>
                  </a:moveTo>
                  <a:lnTo>
                    <a:pt x="886" y="241"/>
                  </a:lnTo>
                  <a:lnTo>
                    <a:pt x="893" y="241"/>
                  </a:lnTo>
                  <a:lnTo>
                    <a:pt x="893" y="248"/>
                  </a:lnTo>
                  <a:lnTo>
                    <a:pt x="886" y="248"/>
                  </a:lnTo>
                  <a:close/>
                  <a:moveTo>
                    <a:pt x="880" y="254"/>
                  </a:moveTo>
                  <a:lnTo>
                    <a:pt x="873" y="254"/>
                  </a:lnTo>
                  <a:lnTo>
                    <a:pt x="880" y="254"/>
                  </a:lnTo>
                  <a:lnTo>
                    <a:pt x="880" y="248"/>
                  </a:lnTo>
                  <a:lnTo>
                    <a:pt x="880" y="241"/>
                  </a:lnTo>
                  <a:lnTo>
                    <a:pt x="886" y="241"/>
                  </a:lnTo>
                  <a:lnTo>
                    <a:pt x="886" y="248"/>
                  </a:lnTo>
                  <a:lnTo>
                    <a:pt x="886" y="254"/>
                  </a:lnTo>
                  <a:lnTo>
                    <a:pt x="880" y="254"/>
                  </a:lnTo>
                  <a:close/>
                  <a:moveTo>
                    <a:pt x="293" y="241"/>
                  </a:moveTo>
                  <a:lnTo>
                    <a:pt x="287" y="241"/>
                  </a:lnTo>
                  <a:lnTo>
                    <a:pt x="293" y="241"/>
                  </a:lnTo>
                  <a:close/>
                  <a:moveTo>
                    <a:pt x="893" y="241"/>
                  </a:moveTo>
                  <a:lnTo>
                    <a:pt x="886" y="241"/>
                  </a:lnTo>
                  <a:lnTo>
                    <a:pt x="893" y="235"/>
                  </a:lnTo>
                  <a:lnTo>
                    <a:pt x="893" y="241"/>
                  </a:lnTo>
                  <a:close/>
                  <a:moveTo>
                    <a:pt x="893" y="241"/>
                  </a:moveTo>
                  <a:lnTo>
                    <a:pt x="893" y="235"/>
                  </a:lnTo>
                  <a:lnTo>
                    <a:pt x="893" y="241"/>
                  </a:lnTo>
                  <a:close/>
                  <a:moveTo>
                    <a:pt x="886" y="241"/>
                  </a:moveTo>
                  <a:lnTo>
                    <a:pt x="886" y="235"/>
                  </a:lnTo>
                  <a:lnTo>
                    <a:pt x="893" y="235"/>
                  </a:lnTo>
                  <a:lnTo>
                    <a:pt x="886" y="235"/>
                  </a:lnTo>
                  <a:lnTo>
                    <a:pt x="886" y="241"/>
                  </a:lnTo>
                  <a:close/>
                  <a:moveTo>
                    <a:pt x="274" y="241"/>
                  </a:moveTo>
                  <a:lnTo>
                    <a:pt x="274" y="235"/>
                  </a:lnTo>
                  <a:lnTo>
                    <a:pt x="274" y="241"/>
                  </a:lnTo>
                  <a:close/>
                  <a:moveTo>
                    <a:pt x="886" y="241"/>
                  </a:moveTo>
                  <a:lnTo>
                    <a:pt x="886" y="235"/>
                  </a:lnTo>
                  <a:lnTo>
                    <a:pt x="886" y="241"/>
                  </a:lnTo>
                  <a:close/>
                  <a:moveTo>
                    <a:pt x="913" y="235"/>
                  </a:moveTo>
                  <a:lnTo>
                    <a:pt x="919" y="235"/>
                  </a:lnTo>
                  <a:lnTo>
                    <a:pt x="926" y="235"/>
                  </a:lnTo>
                  <a:lnTo>
                    <a:pt x="932" y="235"/>
                  </a:lnTo>
                  <a:lnTo>
                    <a:pt x="932" y="241"/>
                  </a:lnTo>
                  <a:lnTo>
                    <a:pt x="926" y="241"/>
                  </a:lnTo>
                  <a:lnTo>
                    <a:pt x="926" y="248"/>
                  </a:lnTo>
                  <a:lnTo>
                    <a:pt x="926" y="254"/>
                  </a:lnTo>
                  <a:lnTo>
                    <a:pt x="919" y="254"/>
                  </a:lnTo>
                  <a:lnTo>
                    <a:pt x="919" y="261"/>
                  </a:lnTo>
                  <a:lnTo>
                    <a:pt x="913" y="261"/>
                  </a:lnTo>
                  <a:lnTo>
                    <a:pt x="906" y="261"/>
                  </a:lnTo>
                  <a:lnTo>
                    <a:pt x="913" y="261"/>
                  </a:lnTo>
                  <a:lnTo>
                    <a:pt x="906" y="261"/>
                  </a:lnTo>
                  <a:lnTo>
                    <a:pt x="899" y="261"/>
                  </a:lnTo>
                  <a:lnTo>
                    <a:pt x="893" y="261"/>
                  </a:lnTo>
                  <a:lnTo>
                    <a:pt x="893" y="254"/>
                  </a:lnTo>
                  <a:lnTo>
                    <a:pt x="893" y="248"/>
                  </a:lnTo>
                  <a:lnTo>
                    <a:pt x="893" y="254"/>
                  </a:lnTo>
                  <a:lnTo>
                    <a:pt x="899" y="248"/>
                  </a:lnTo>
                  <a:lnTo>
                    <a:pt x="893" y="248"/>
                  </a:lnTo>
                  <a:lnTo>
                    <a:pt x="893" y="241"/>
                  </a:lnTo>
                  <a:lnTo>
                    <a:pt x="899" y="241"/>
                  </a:lnTo>
                  <a:lnTo>
                    <a:pt x="893" y="241"/>
                  </a:lnTo>
                  <a:lnTo>
                    <a:pt x="893" y="235"/>
                  </a:lnTo>
                  <a:lnTo>
                    <a:pt x="899" y="235"/>
                  </a:lnTo>
                  <a:lnTo>
                    <a:pt x="906" y="235"/>
                  </a:lnTo>
                  <a:lnTo>
                    <a:pt x="913" y="235"/>
                  </a:lnTo>
                  <a:close/>
                  <a:moveTo>
                    <a:pt x="899" y="228"/>
                  </a:moveTo>
                  <a:lnTo>
                    <a:pt x="893" y="235"/>
                  </a:lnTo>
                  <a:lnTo>
                    <a:pt x="893" y="228"/>
                  </a:lnTo>
                  <a:lnTo>
                    <a:pt x="899" y="228"/>
                  </a:lnTo>
                  <a:close/>
                  <a:moveTo>
                    <a:pt x="913" y="235"/>
                  </a:moveTo>
                  <a:lnTo>
                    <a:pt x="906" y="235"/>
                  </a:lnTo>
                  <a:lnTo>
                    <a:pt x="906" y="228"/>
                  </a:lnTo>
                  <a:lnTo>
                    <a:pt x="913" y="228"/>
                  </a:lnTo>
                  <a:lnTo>
                    <a:pt x="913" y="235"/>
                  </a:lnTo>
                  <a:close/>
                  <a:moveTo>
                    <a:pt x="280" y="228"/>
                  </a:moveTo>
                  <a:lnTo>
                    <a:pt x="280" y="235"/>
                  </a:lnTo>
                  <a:lnTo>
                    <a:pt x="280" y="241"/>
                  </a:lnTo>
                  <a:lnTo>
                    <a:pt x="287" y="241"/>
                  </a:lnTo>
                  <a:lnTo>
                    <a:pt x="287" y="248"/>
                  </a:lnTo>
                  <a:lnTo>
                    <a:pt x="280" y="248"/>
                  </a:lnTo>
                  <a:lnTo>
                    <a:pt x="274" y="248"/>
                  </a:lnTo>
                  <a:lnTo>
                    <a:pt x="280" y="241"/>
                  </a:lnTo>
                  <a:lnTo>
                    <a:pt x="280" y="235"/>
                  </a:lnTo>
                  <a:lnTo>
                    <a:pt x="274" y="235"/>
                  </a:lnTo>
                  <a:lnTo>
                    <a:pt x="274" y="228"/>
                  </a:lnTo>
                  <a:lnTo>
                    <a:pt x="280" y="228"/>
                  </a:lnTo>
                  <a:close/>
                  <a:moveTo>
                    <a:pt x="899" y="228"/>
                  </a:moveTo>
                  <a:lnTo>
                    <a:pt x="893" y="228"/>
                  </a:lnTo>
                  <a:lnTo>
                    <a:pt x="899" y="228"/>
                  </a:lnTo>
                  <a:close/>
                  <a:moveTo>
                    <a:pt x="913" y="228"/>
                  </a:moveTo>
                  <a:lnTo>
                    <a:pt x="906" y="228"/>
                  </a:lnTo>
                  <a:lnTo>
                    <a:pt x="899" y="228"/>
                  </a:lnTo>
                  <a:lnTo>
                    <a:pt x="906" y="228"/>
                  </a:lnTo>
                  <a:lnTo>
                    <a:pt x="906" y="222"/>
                  </a:lnTo>
                  <a:lnTo>
                    <a:pt x="913" y="222"/>
                  </a:lnTo>
                  <a:lnTo>
                    <a:pt x="913" y="228"/>
                  </a:lnTo>
                  <a:close/>
                  <a:moveTo>
                    <a:pt x="899" y="228"/>
                  </a:moveTo>
                  <a:lnTo>
                    <a:pt x="899" y="222"/>
                  </a:lnTo>
                  <a:lnTo>
                    <a:pt x="899" y="228"/>
                  </a:lnTo>
                  <a:close/>
                  <a:moveTo>
                    <a:pt x="899" y="222"/>
                  </a:moveTo>
                  <a:lnTo>
                    <a:pt x="906" y="215"/>
                  </a:lnTo>
                  <a:lnTo>
                    <a:pt x="906" y="222"/>
                  </a:lnTo>
                  <a:lnTo>
                    <a:pt x="899" y="222"/>
                  </a:lnTo>
                  <a:close/>
                  <a:moveTo>
                    <a:pt x="906" y="215"/>
                  </a:moveTo>
                  <a:lnTo>
                    <a:pt x="899" y="215"/>
                  </a:lnTo>
                  <a:lnTo>
                    <a:pt x="906" y="215"/>
                  </a:lnTo>
                  <a:close/>
                  <a:moveTo>
                    <a:pt x="906" y="215"/>
                  </a:moveTo>
                  <a:lnTo>
                    <a:pt x="906" y="209"/>
                  </a:lnTo>
                  <a:lnTo>
                    <a:pt x="906" y="215"/>
                  </a:lnTo>
                  <a:close/>
                  <a:moveTo>
                    <a:pt x="899" y="196"/>
                  </a:moveTo>
                  <a:lnTo>
                    <a:pt x="899" y="189"/>
                  </a:lnTo>
                  <a:lnTo>
                    <a:pt x="899" y="196"/>
                  </a:lnTo>
                  <a:close/>
                  <a:moveTo>
                    <a:pt x="737" y="72"/>
                  </a:moveTo>
                  <a:lnTo>
                    <a:pt x="730" y="72"/>
                  </a:lnTo>
                  <a:lnTo>
                    <a:pt x="737" y="72"/>
                  </a:lnTo>
                  <a:close/>
                  <a:moveTo>
                    <a:pt x="743" y="72"/>
                  </a:moveTo>
                  <a:lnTo>
                    <a:pt x="737" y="72"/>
                  </a:lnTo>
                  <a:lnTo>
                    <a:pt x="743" y="72"/>
                  </a:lnTo>
                  <a:close/>
                  <a:moveTo>
                    <a:pt x="737" y="72"/>
                  </a:moveTo>
                  <a:lnTo>
                    <a:pt x="737" y="65"/>
                  </a:lnTo>
                  <a:lnTo>
                    <a:pt x="743" y="65"/>
                  </a:lnTo>
                  <a:lnTo>
                    <a:pt x="737" y="72"/>
                  </a:lnTo>
                  <a:close/>
                  <a:moveTo>
                    <a:pt x="737" y="65"/>
                  </a:moveTo>
                  <a:lnTo>
                    <a:pt x="743" y="65"/>
                  </a:lnTo>
                  <a:lnTo>
                    <a:pt x="737" y="65"/>
                  </a:lnTo>
                  <a:close/>
                  <a:moveTo>
                    <a:pt x="737" y="65"/>
                  </a:moveTo>
                  <a:lnTo>
                    <a:pt x="743" y="65"/>
                  </a:lnTo>
                  <a:lnTo>
                    <a:pt x="737" y="65"/>
                  </a:lnTo>
                  <a:close/>
                  <a:moveTo>
                    <a:pt x="671" y="33"/>
                  </a:moveTo>
                  <a:lnTo>
                    <a:pt x="671" y="26"/>
                  </a:lnTo>
                  <a:lnTo>
                    <a:pt x="671" y="33"/>
                  </a:lnTo>
                  <a:close/>
                  <a:moveTo>
                    <a:pt x="697" y="26"/>
                  </a:moveTo>
                  <a:lnTo>
                    <a:pt x="691" y="33"/>
                  </a:lnTo>
                  <a:lnTo>
                    <a:pt x="691" y="26"/>
                  </a:lnTo>
                  <a:lnTo>
                    <a:pt x="684" y="26"/>
                  </a:lnTo>
                  <a:lnTo>
                    <a:pt x="691" y="26"/>
                  </a:lnTo>
                  <a:lnTo>
                    <a:pt x="697" y="26"/>
                  </a:lnTo>
                  <a:close/>
                  <a:moveTo>
                    <a:pt x="580" y="0"/>
                  </a:moveTo>
                  <a:lnTo>
                    <a:pt x="580" y="7"/>
                  </a:lnTo>
                  <a:lnTo>
                    <a:pt x="587" y="7"/>
                  </a:lnTo>
                  <a:lnTo>
                    <a:pt x="580" y="13"/>
                  </a:lnTo>
                  <a:lnTo>
                    <a:pt x="574" y="13"/>
                  </a:lnTo>
                  <a:lnTo>
                    <a:pt x="574" y="20"/>
                  </a:lnTo>
                  <a:lnTo>
                    <a:pt x="574" y="26"/>
                  </a:lnTo>
                  <a:lnTo>
                    <a:pt x="574" y="33"/>
                  </a:lnTo>
                  <a:lnTo>
                    <a:pt x="580" y="33"/>
                  </a:lnTo>
                  <a:lnTo>
                    <a:pt x="580" y="39"/>
                  </a:lnTo>
                  <a:lnTo>
                    <a:pt x="574" y="39"/>
                  </a:lnTo>
                  <a:lnTo>
                    <a:pt x="574" y="46"/>
                  </a:lnTo>
                  <a:lnTo>
                    <a:pt x="567" y="52"/>
                  </a:lnTo>
                  <a:lnTo>
                    <a:pt x="574" y="52"/>
                  </a:lnTo>
                  <a:lnTo>
                    <a:pt x="574" y="59"/>
                  </a:lnTo>
                  <a:lnTo>
                    <a:pt x="574" y="65"/>
                  </a:lnTo>
                  <a:lnTo>
                    <a:pt x="580" y="65"/>
                  </a:lnTo>
                  <a:lnTo>
                    <a:pt x="580" y="59"/>
                  </a:lnTo>
                  <a:lnTo>
                    <a:pt x="587" y="59"/>
                  </a:lnTo>
                  <a:lnTo>
                    <a:pt x="587" y="52"/>
                  </a:lnTo>
                  <a:lnTo>
                    <a:pt x="587" y="46"/>
                  </a:lnTo>
                  <a:lnTo>
                    <a:pt x="580" y="46"/>
                  </a:lnTo>
                  <a:lnTo>
                    <a:pt x="580" y="39"/>
                  </a:lnTo>
                  <a:lnTo>
                    <a:pt x="580" y="33"/>
                  </a:lnTo>
                  <a:lnTo>
                    <a:pt x="580" y="26"/>
                  </a:lnTo>
                  <a:lnTo>
                    <a:pt x="587" y="26"/>
                  </a:lnTo>
                  <a:lnTo>
                    <a:pt x="593" y="26"/>
                  </a:lnTo>
                  <a:lnTo>
                    <a:pt x="593" y="20"/>
                  </a:lnTo>
                  <a:lnTo>
                    <a:pt x="600" y="20"/>
                  </a:lnTo>
                  <a:lnTo>
                    <a:pt x="606" y="20"/>
                  </a:lnTo>
                  <a:lnTo>
                    <a:pt x="606" y="13"/>
                  </a:lnTo>
                  <a:lnTo>
                    <a:pt x="600" y="13"/>
                  </a:lnTo>
                  <a:lnTo>
                    <a:pt x="600" y="20"/>
                  </a:lnTo>
                  <a:lnTo>
                    <a:pt x="600" y="13"/>
                  </a:lnTo>
                  <a:lnTo>
                    <a:pt x="600" y="7"/>
                  </a:lnTo>
                  <a:lnTo>
                    <a:pt x="606" y="7"/>
                  </a:lnTo>
                  <a:lnTo>
                    <a:pt x="606" y="13"/>
                  </a:lnTo>
                  <a:lnTo>
                    <a:pt x="606" y="20"/>
                  </a:lnTo>
                  <a:lnTo>
                    <a:pt x="613" y="20"/>
                  </a:lnTo>
                  <a:lnTo>
                    <a:pt x="619" y="20"/>
                  </a:lnTo>
                  <a:lnTo>
                    <a:pt x="626" y="20"/>
                  </a:lnTo>
                  <a:lnTo>
                    <a:pt x="626" y="26"/>
                  </a:lnTo>
                  <a:lnTo>
                    <a:pt x="626" y="33"/>
                  </a:lnTo>
                  <a:lnTo>
                    <a:pt x="632" y="39"/>
                  </a:lnTo>
                  <a:lnTo>
                    <a:pt x="639" y="39"/>
                  </a:lnTo>
                  <a:lnTo>
                    <a:pt x="645" y="39"/>
                  </a:lnTo>
                  <a:lnTo>
                    <a:pt x="645" y="33"/>
                  </a:lnTo>
                  <a:lnTo>
                    <a:pt x="652" y="33"/>
                  </a:lnTo>
                  <a:lnTo>
                    <a:pt x="658" y="33"/>
                  </a:lnTo>
                  <a:lnTo>
                    <a:pt x="658" y="39"/>
                  </a:lnTo>
                  <a:lnTo>
                    <a:pt x="665" y="39"/>
                  </a:lnTo>
                  <a:lnTo>
                    <a:pt x="671" y="46"/>
                  </a:lnTo>
                  <a:lnTo>
                    <a:pt x="678" y="46"/>
                  </a:lnTo>
                  <a:lnTo>
                    <a:pt x="684" y="46"/>
                  </a:lnTo>
                  <a:lnTo>
                    <a:pt x="684" y="39"/>
                  </a:lnTo>
                  <a:lnTo>
                    <a:pt x="691" y="39"/>
                  </a:lnTo>
                  <a:lnTo>
                    <a:pt x="697" y="39"/>
                  </a:lnTo>
                  <a:lnTo>
                    <a:pt x="697" y="33"/>
                  </a:lnTo>
                  <a:lnTo>
                    <a:pt x="691" y="33"/>
                  </a:lnTo>
                  <a:lnTo>
                    <a:pt x="691" y="39"/>
                  </a:lnTo>
                  <a:lnTo>
                    <a:pt x="691" y="33"/>
                  </a:lnTo>
                  <a:lnTo>
                    <a:pt x="697" y="33"/>
                  </a:lnTo>
                  <a:lnTo>
                    <a:pt x="704" y="33"/>
                  </a:lnTo>
                  <a:lnTo>
                    <a:pt x="710" y="33"/>
                  </a:lnTo>
                  <a:lnTo>
                    <a:pt x="717" y="33"/>
                  </a:lnTo>
                  <a:lnTo>
                    <a:pt x="723" y="33"/>
                  </a:lnTo>
                  <a:lnTo>
                    <a:pt x="717" y="33"/>
                  </a:lnTo>
                  <a:lnTo>
                    <a:pt x="717" y="39"/>
                  </a:lnTo>
                  <a:lnTo>
                    <a:pt x="717" y="33"/>
                  </a:lnTo>
                  <a:lnTo>
                    <a:pt x="710" y="33"/>
                  </a:lnTo>
                  <a:lnTo>
                    <a:pt x="710" y="39"/>
                  </a:lnTo>
                  <a:lnTo>
                    <a:pt x="710" y="46"/>
                  </a:lnTo>
                  <a:lnTo>
                    <a:pt x="717" y="46"/>
                  </a:lnTo>
                  <a:lnTo>
                    <a:pt x="710" y="46"/>
                  </a:lnTo>
                  <a:lnTo>
                    <a:pt x="717" y="39"/>
                  </a:lnTo>
                  <a:lnTo>
                    <a:pt x="717" y="46"/>
                  </a:lnTo>
                  <a:lnTo>
                    <a:pt x="717" y="52"/>
                  </a:lnTo>
                  <a:lnTo>
                    <a:pt x="717" y="46"/>
                  </a:lnTo>
                  <a:lnTo>
                    <a:pt x="723" y="52"/>
                  </a:lnTo>
                  <a:lnTo>
                    <a:pt x="717" y="52"/>
                  </a:lnTo>
                  <a:lnTo>
                    <a:pt x="723" y="52"/>
                  </a:lnTo>
                  <a:lnTo>
                    <a:pt x="723" y="46"/>
                  </a:lnTo>
                  <a:lnTo>
                    <a:pt x="717" y="46"/>
                  </a:lnTo>
                  <a:lnTo>
                    <a:pt x="723" y="46"/>
                  </a:lnTo>
                  <a:lnTo>
                    <a:pt x="723" y="52"/>
                  </a:lnTo>
                  <a:lnTo>
                    <a:pt x="730" y="52"/>
                  </a:lnTo>
                  <a:lnTo>
                    <a:pt x="723" y="52"/>
                  </a:lnTo>
                  <a:lnTo>
                    <a:pt x="730" y="52"/>
                  </a:lnTo>
                  <a:lnTo>
                    <a:pt x="730" y="46"/>
                  </a:lnTo>
                  <a:lnTo>
                    <a:pt x="730" y="52"/>
                  </a:lnTo>
                  <a:lnTo>
                    <a:pt x="737" y="52"/>
                  </a:lnTo>
                  <a:lnTo>
                    <a:pt x="743" y="59"/>
                  </a:lnTo>
                  <a:lnTo>
                    <a:pt x="737" y="59"/>
                  </a:lnTo>
                  <a:lnTo>
                    <a:pt x="737" y="65"/>
                  </a:lnTo>
                  <a:lnTo>
                    <a:pt x="737" y="59"/>
                  </a:lnTo>
                  <a:lnTo>
                    <a:pt x="737" y="65"/>
                  </a:lnTo>
                  <a:lnTo>
                    <a:pt x="737" y="72"/>
                  </a:lnTo>
                  <a:lnTo>
                    <a:pt x="730" y="72"/>
                  </a:lnTo>
                  <a:lnTo>
                    <a:pt x="737" y="78"/>
                  </a:lnTo>
                  <a:lnTo>
                    <a:pt x="737" y="72"/>
                  </a:lnTo>
                  <a:lnTo>
                    <a:pt x="737" y="78"/>
                  </a:lnTo>
                  <a:lnTo>
                    <a:pt x="737" y="72"/>
                  </a:lnTo>
                  <a:lnTo>
                    <a:pt x="743" y="72"/>
                  </a:lnTo>
                  <a:lnTo>
                    <a:pt x="750" y="72"/>
                  </a:lnTo>
                  <a:lnTo>
                    <a:pt x="756" y="72"/>
                  </a:lnTo>
                  <a:lnTo>
                    <a:pt x="756" y="78"/>
                  </a:lnTo>
                  <a:lnTo>
                    <a:pt x="763" y="78"/>
                  </a:lnTo>
                  <a:lnTo>
                    <a:pt x="769" y="85"/>
                  </a:lnTo>
                  <a:lnTo>
                    <a:pt x="769" y="91"/>
                  </a:lnTo>
                  <a:lnTo>
                    <a:pt x="776" y="91"/>
                  </a:lnTo>
                  <a:lnTo>
                    <a:pt x="776" y="98"/>
                  </a:lnTo>
                  <a:lnTo>
                    <a:pt x="776" y="104"/>
                  </a:lnTo>
                  <a:lnTo>
                    <a:pt x="776" y="111"/>
                  </a:lnTo>
                  <a:lnTo>
                    <a:pt x="776" y="104"/>
                  </a:lnTo>
                  <a:lnTo>
                    <a:pt x="782" y="104"/>
                  </a:lnTo>
                  <a:lnTo>
                    <a:pt x="789" y="104"/>
                  </a:lnTo>
                  <a:lnTo>
                    <a:pt x="789" y="111"/>
                  </a:lnTo>
                  <a:lnTo>
                    <a:pt x="789" y="117"/>
                  </a:lnTo>
                  <a:lnTo>
                    <a:pt x="789" y="111"/>
                  </a:lnTo>
                  <a:lnTo>
                    <a:pt x="795" y="111"/>
                  </a:lnTo>
                  <a:lnTo>
                    <a:pt x="795" y="117"/>
                  </a:lnTo>
                  <a:lnTo>
                    <a:pt x="795" y="124"/>
                  </a:lnTo>
                  <a:lnTo>
                    <a:pt x="795" y="131"/>
                  </a:lnTo>
                  <a:lnTo>
                    <a:pt x="795" y="124"/>
                  </a:lnTo>
                  <a:lnTo>
                    <a:pt x="802" y="117"/>
                  </a:lnTo>
                  <a:lnTo>
                    <a:pt x="808" y="124"/>
                  </a:lnTo>
                  <a:lnTo>
                    <a:pt x="815" y="124"/>
                  </a:lnTo>
                  <a:lnTo>
                    <a:pt x="815" y="117"/>
                  </a:lnTo>
                  <a:lnTo>
                    <a:pt x="821" y="117"/>
                  </a:lnTo>
                  <a:lnTo>
                    <a:pt x="821" y="124"/>
                  </a:lnTo>
                  <a:lnTo>
                    <a:pt x="828" y="124"/>
                  </a:lnTo>
                  <a:lnTo>
                    <a:pt x="834" y="124"/>
                  </a:lnTo>
                  <a:lnTo>
                    <a:pt x="828" y="124"/>
                  </a:lnTo>
                  <a:lnTo>
                    <a:pt x="828" y="117"/>
                  </a:lnTo>
                  <a:lnTo>
                    <a:pt x="834" y="117"/>
                  </a:lnTo>
                  <a:lnTo>
                    <a:pt x="841" y="124"/>
                  </a:lnTo>
                  <a:lnTo>
                    <a:pt x="847" y="124"/>
                  </a:lnTo>
                  <a:lnTo>
                    <a:pt x="841" y="124"/>
                  </a:lnTo>
                  <a:lnTo>
                    <a:pt x="841" y="131"/>
                  </a:lnTo>
                  <a:lnTo>
                    <a:pt x="847" y="131"/>
                  </a:lnTo>
                  <a:lnTo>
                    <a:pt x="847" y="124"/>
                  </a:lnTo>
                  <a:lnTo>
                    <a:pt x="854" y="124"/>
                  </a:lnTo>
                  <a:lnTo>
                    <a:pt x="854" y="131"/>
                  </a:lnTo>
                  <a:lnTo>
                    <a:pt x="860" y="131"/>
                  </a:lnTo>
                  <a:lnTo>
                    <a:pt x="867" y="131"/>
                  </a:lnTo>
                  <a:lnTo>
                    <a:pt x="867" y="137"/>
                  </a:lnTo>
                  <a:lnTo>
                    <a:pt x="873" y="137"/>
                  </a:lnTo>
                  <a:lnTo>
                    <a:pt x="873" y="144"/>
                  </a:lnTo>
                  <a:lnTo>
                    <a:pt x="873" y="150"/>
                  </a:lnTo>
                  <a:lnTo>
                    <a:pt x="873" y="144"/>
                  </a:lnTo>
                  <a:lnTo>
                    <a:pt x="880" y="144"/>
                  </a:lnTo>
                  <a:lnTo>
                    <a:pt x="880" y="150"/>
                  </a:lnTo>
                  <a:lnTo>
                    <a:pt x="880" y="157"/>
                  </a:lnTo>
                  <a:lnTo>
                    <a:pt x="886" y="157"/>
                  </a:lnTo>
                  <a:lnTo>
                    <a:pt x="880" y="157"/>
                  </a:lnTo>
                  <a:lnTo>
                    <a:pt x="880" y="150"/>
                  </a:lnTo>
                  <a:lnTo>
                    <a:pt x="886" y="150"/>
                  </a:lnTo>
                  <a:lnTo>
                    <a:pt x="886" y="157"/>
                  </a:lnTo>
                  <a:lnTo>
                    <a:pt x="886" y="163"/>
                  </a:lnTo>
                  <a:lnTo>
                    <a:pt x="886" y="170"/>
                  </a:lnTo>
                  <a:lnTo>
                    <a:pt x="893" y="170"/>
                  </a:lnTo>
                  <a:lnTo>
                    <a:pt x="893" y="176"/>
                  </a:lnTo>
                  <a:lnTo>
                    <a:pt x="893" y="183"/>
                  </a:lnTo>
                  <a:lnTo>
                    <a:pt x="893" y="189"/>
                  </a:lnTo>
                  <a:lnTo>
                    <a:pt x="899" y="196"/>
                  </a:lnTo>
                  <a:lnTo>
                    <a:pt x="906" y="196"/>
                  </a:lnTo>
                  <a:lnTo>
                    <a:pt x="906" y="202"/>
                  </a:lnTo>
                  <a:lnTo>
                    <a:pt x="906" y="209"/>
                  </a:lnTo>
                  <a:lnTo>
                    <a:pt x="899" y="215"/>
                  </a:lnTo>
                  <a:lnTo>
                    <a:pt x="899" y="222"/>
                  </a:lnTo>
                  <a:lnTo>
                    <a:pt x="893" y="222"/>
                  </a:lnTo>
                  <a:lnTo>
                    <a:pt x="893" y="228"/>
                  </a:lnTo>
                  <a:lnTo>
                    <a:pt x="886" y="228"/>
                  </a:lnTo>
                  <a:lnTo>
                    <a:pt x="886" y="235"/>
                  </a:lnTo>
                  <a:lnTo>
                    <a:pt x="886" y="241"/>
                  </a:lnTo>
                  <a:lnTo>
                    <a:pt x="880" y="241"/>
                  </a:lnTo>
                  <a:lnTo>
                    <a:pt x="880" y="248"/>
                  </a:lnTo>
                  <a:lnTo>
                    <a:pt x="873" y="254"/>
                  </a:lnTo>
                  <a:lnTo>
                    <a:pt x="867" y="254"/>
                  </a:lnTo>
                  <a:lnTo>
                    <a:pt x="867" y="261"/>
                  </a:lnTo>
                  <a:lnTo>
                    <a:pt x="873" y="261"/>
                  </a:lnTo>
                  <a:lnTo>
                    <a:pt x="880" y="261"/>
                  </a:lnTo>
                  <a:lnTo>
                    <a:pt x="880" y="254"/>
                  </a:lnTo>
                  <a:lnTo>
                    <a:pt x="886" y="254"/>
                  </a:lnTo>
                  <a:lnTo>
                    <a:pt x="886" y="248"/>
                  </a:lnTo>
                  <a:lnTo>
                    <a:pt x="893" y="248"/>
                  </a:lnTo>
                  <a:lnTo>
                    <a:pt x="893" y="254"/>
                  </a:lnTo>
                  <a:lnTo>
                    <a:pt x="893" y="261"/>
                  </a:lnTo>
                  <a:lnTo>
                    <a:pt x="893" y="267"/>
                  </a:lnTo>
                  <a:lnTo>
                    <a:pt x="893" y="261"/>
                  </a:lnTo>
                  <a:lnTo>
                    <a:pt x="886" y="261"/>
                  </a:lnTo>
                  <a:lnTo>
                    <a:pt x="880" y="267"/>
                  </a:lnTo>
                  <a:lnTo>
                    <a:pt x="880" y="274"/>
                  </a:lnTo>
                  <a:lnTo>
                    <a:pt x="886" y="274"/>
                  </a:lnTo>
                  <a:lnTo>
                    <a:pt x="880" y="267"/>
                  </a:lnTo>
                  <a:lnTo>
                    <a:pt x="886" y="267"/>
                  </a:lnTo>
                  <a:lnTo>
                    <a:pt x="886" y="261"/>
                  </a:lnTo>
                  <a:lnTo>
                    <a:pt x="886" y="267"/>
                  </a:lnTo>
                  <a:lnTo>
                    <a:pt x="893" y="267"/>
                  </a:lnTo>
                  <a:lnTo>
                    <a:pt x="886" y="267"/>
                  </a:lnTo>
                  <a:lnTo>
                    <a:pt x="893" y="274"/>
                  </a:lnTo>
                  <a:lnTo>
                    <a:pt x="893" y="267"/>
                  </a:lnTo>
                  <a:lnTo>
                    <a:pt x="893" y="274"/>
                  </a:lnTo>
                  <a:lnTo>
                    <a:pt x="893" y="267"/>
                  </a:lnTo>
                  <a:lnTo>
                    <a:pt x="893" y="261"/>
                  </a:lnTo>
                  <a:lnTo>
                    <a:pt x="899" y="261"/>
                  </a:lnTo>
                  <a:lnTo>
                    <a:pt x="899" y="267"/>
                  </a:lnTo>
                  <a:lnTo>
                    <a:pt x="906" y="261"/>
                  </a:lnTo>
                  <a:lnTo>
                    <a:pt x="906" y="267"/>
                  </a:lnTo>
                  <a:lnTo>
                    <a:pt x="913" y="267"/>
                  </a:lnTo>
                  <a:lnTo>
                    <a:pt x="913" y="261"/>
                  </a:lnTo>
                  <a:lnTo>
                    <a:pt x="919" y="261"/>
                  </a:lnTo>
                  <a:lnTo>
                    <a:pt x="913" y="267"/>
                  </a:lnTo>
                  <a:lnTo>
                    <a:pt x="913" y="274"/>
                  </a:lnTo>
                  <a:lnTo>
                    <a:pt x="913" y="267"/>
                  </a:lnTo>
                  <a:lnTo>
                    <a:pt x="919" y="267"/>
                  </a:lnTo>
                  <a:lnTo>
                    <a:pt x="919" y="261"/>
                  </a:lnTo>
                  <a:lnTo>
                    <a:pt x="926" y="261"/>
                  </a:lnTo>
                  <a:lnTo>
                    <a:pt x="926" y="254"/>
                  </a:lnTo>
                  <a:lnTo>
                    <a:pt x="926" y="261"/>
                  </a:lnTo>
                  <a:lnTo>
                    <a:pt x="932" y="261"/>
                  </a:lnTo>
                  <a:lnTo>
                    <a:pt x="932" y="254"/>
                  </a:lnTo>
                  <a:lnTo>
                    <a:pt x="926" y="254"/>
                  </a:lnTo>
                  <a:lnTo>
                    <a:pt x="932" y="254"/>
                  </a:lnTo>
                  <a:lnTo>
                    <a:pt x="932" y="248"/>
                  </a:lnTo>
                  <a:lnTo>
                    <a:pt x="932" y="241"/>
                  </a:lnTo>
                  <a:lnTo>
                    <a:pt x="939" y="241"/>
                  </a:lnTo>
                  <a:lnTo>
                    <a:pt x="945" y="241"/>
                  </a:lnTo>
                  <a:lnTo>
                    <a:pt x="945" y="248"/>
                  </a:lnTo>
                  <a:lnTo>
                    <a:pt x="945" y="241"/>
                  </a:lnTo>
                  <a:lnTo>
                    <a:pt x="952" y="241"/>
                  </a:lnTo>
                  <a:lnTo>
                    <a:pt x="952" y="248"/>
                  </a:lnTo>
                  <a:lnTo>
                    <a:pt x="952" y="241"/>
                  </a:lnTo>
                  <a:lnTo>
                    <a:pt x="952" y="248"/>
                  </a:lnTo>
                  <a:lnTo>
                    <a:pt x="958" y="248"/>
                  </a:lnTo>
                  <a:lnTo>
                    <a:pt x="965" y="248"/>
                  </a:lnTo>
                  <a:lnTo>
                    <a:pt x="965" y="254"/>
                  </a:lnTo>
                  <a:lnTo>
                    <a:pt x="965" y="248"/>
                  </a:lnTo>
                  <a:lnTo>
                    <a:pt x="965" y="254"/>
                  </a:lnTo>
                  <a:lnTo>
                    <a:pt x="965" y="248"/>
                  </a:lnTo>
                  <a:lnTo>
                    <a:pt x="971" y="254"/>
                  </a:lnTo>
                  <a:lnTo>
                    <a:pt x="978" y="254"/>
                  </a:lnTo>
                  <a:lnTo>
                    <a:pt x="971" y="254"/>
                  </a:lnTo>
                  <a:lnTo>
                    <a:pt x="971" y="261"/>
                  </a:lnTo>
                  <a:lnTo>
                    <a:pt x="978" y="261"/>
                  </a:lnTo>
                  <a:lnTo>
                    <a:pt x="978" y="254"/>
                  </a:lnTo>
                  <a:lnTo>
                    <a:pt x="978" y="261"/>
                  </a:lnTo>
                  <a:lnTo>
                    <a:pt x="978" y="254"/>
                  </a:lnTo>
                  <a:lnTo>
                    <a:pt x="984" y="254"/>
                  </a:lnTo>
                  <a:lnTo>
                    <a:pt x="984" y="261"/>
                  </a:lnTo>
                  <a:lnTo>
                    <a:pt x="991" y="261"/>
                  </a:lnTo>
                  <a:lnTo>
                    <a:pt x="991" y="267"/>
                  </a:lnTo>
                  <a:lnTo>
                    <a:pt x="984" y="274"/>
                  </a:lnTo>
                  <a:lnTo>
                    <a:pt x="991" y="267"/>
                  </a:lnTo>
                  <a:lnTo>
                    <a:pt x="991" y="274"/>
                  </a:lnTo>
                  <a:lnTo>
                    <a:pt x="991" y="281"/>
                  </a:lnTo>
                  <a:lnTo>
                    <a:pt x="984" y="281"/>
                  </a:lnTo>
                  <a:lnTo>
                    <a:pt x="984" y="287"/>
                  </a:lnTo>
                  <a:lnTo>
                    <a:pt x="984" y="294"/>
                  </a:lnTo>
                  <a:lnTo>
                    <a:pt x="984" y="287"/>
                  </a:lnTo>
                  <a:lnTo>
                    <a:pt x="991" y="287"/>
                  </a:lnTo>
                  <a:lnTo>
                    <a:pt x="991" y="281"/>
                  </a:lnTo>
                  <a:lnTo>
                    <a:pt x="991" y="274"/>
                  </a:lnTo>
                  <a:lnTo>
                    <a:pt x="997" y="274"/>
                  </a:lnTo>
                  <a:lnTo>
                    <a:pt x="997" y="281"/>
                  </a:lnTo>
                  <a:lnTo>
                    <a:pt x="991" y="281"/>
                  </a:lnTo>
                  <a:lnTo>
                    <a:pt x="997" y="281"/>
                  </a:lnTo>
                  <a:lnTo>
                    <a:pt x="997" y="274"/>
                  </a:lnTo>
                  <a:lnTo>
                    <a:pt x="1004" y="274"/>
                  </a:lnTo>
                  <a:lnTo>
                    <a:pt x="1010" y="274"/>
                  </a:lnTo>
                  <a:lnTo>
                    <a:pt x="1017" y="274"/>
                  </a:lnTo>
                  <a:lnTo>
                    <a:pt x="1017" y="281"/>
                  </a:lnTo>
                  <a:lnTo>
                    <a:pt x="1023" y="281"/>
                  </a:lnTo>
                  <a:lnTo>
                    <a:pt x="1030" y="281"/>
                  </a:lnTo>
                  <a:lnTo>
                    <a:pt x="1036" y="281"/>
                  </a:lnTo>
                  <a:lnTo>
                    <a:pt x="1036" y="287"/>
                  </a:lnTo>
                  <a:lnTo>
                    <a:pt x="1036" y="281"/>
                  </a:lnTo>
                  <a:lnTo>
                    <a:pt x="1043" y="281"/>
                  </a:lnTo>
                  <a:lnTo>
                    <a:pt x="1049" y="281"/>
                  </a:lnTo>
                  <a:lnTo>
                    <a:pt x="1056" y="281"/>
                  </a:lnTo>
                  <a:lnTo>
                    <a:pt x="1062" y="281"/>
                  </a:lnTo>
                  <a:lnTo>
                    <a:pt x="1062" y="287"/>
                  </a:lnTo>
                  <a:lnTo>
                    <a:pt x="1069" y="287"/>
                  </a:lnTo>
                  <a:lnTo>
                    <a:pt x="1069" y="294"/>
                  </a:lnTo>
                  <a:lnTo>
                    <a:pt x="1075" y="294"/>
                  </a:lnTo>
                  <a:lnTo>
                    <a:pt x="1075" y="300"/>
                  </a:lnTo>
                  <a:lnTo>
                    <a:pt x="1082" y="300"/>
                  </a:lnTo>
                  <a:lnTo>
                    <a:pt x="1082" y="307"/>
                  </a:lnTo>
                  <a:lnTo>
                    <a:pt x="1089" y="307"/>
                  </a:lnTo>
                  <a:lnTo>
                    <a:pt x="1089" y="313"/>
                  </a:lnTo>
                  <a:lnTo>
                    <a:pt x="1095" y="313"/>
                  </a:lnTo>
                  <a:lnTo>
                    <a:pt x="1102" y="320"/>
                  </a:lnTo>
                  <a:lnTo>
                    <a:pt x="1108" y="320"/>
                  </a:lnTo>
                  <a:lnTo>
                    <a:pt x="1108" y="326"/>
                  </a:lnTo>
                  <a:lnTo>
                    <a:pt x="1115" y="326"/>
                  </a:lnTo>
                  <a:lnTo>
                    <a:pt x="1121" y="320"/>
                  </a:lnTo>
                  <a:lnTo>
                    <a:pt x="1121" y="326"/>
                  </a:lnTo>
                  <a:lnTo>
                    <a:pt x="1128" y="326"/>
                  </a:lnTo>
                  <a:lnTo>
                    <a:pt x="1128" y="333"/>
                  </a:lnTo>
                  <a:lnTo>
                    <a:pt x="1134" y="339"/>
                  </a:lnTo>
                  <a:lnTo>
                    <a:pt x="1134" y="346"/>
                  </a:lnTo>
                  <a:lnTo>
                    <a:pt x="1134" y="352"/>
                  </a:lnTo>
                  <a:lnTo>
                    <a:pt x="1134" y="359"/>
                  </a:lnTo>
                  <a:lnTo>
                    <a:pt x="1134" y="365"/>
                  </a:lnTo>
                  <a:lnTo>
                    <a:pt x="1134" y="372"/>
                  </a:lnTo>
                  <a:lnTo>
                    <a:pt x="1134" y="378"/>
                  </a:lnTo>
                  <a:lnTo>
                    <a:pt x="1134" y="385"/>
                  </a:lnTo>
                  <a:lnTo>
                    <a:pt x="1134" y="391"/>
                  </a:lnTo>
                  <a:lnTo>
                    <a:pt x="1128" y="398"/>
                  </a:lnTo>
                  <a:lnTo>
                    <a:pt x="1128" y="404"/>
                  </a:lnTo>
                  <a:lnTo>
                    <a:pt x="1121" y="404"/>
                  </a:lnTo>
                  <a:lnTo>
                    <a:pt x="1121" y="411"/>
                  </a:lnTo>
                  <a:lnTo>
                    <a:pt x="1115" y="418"/>
                  </a:lnTo>
                  <a:lnTo>
                    <a:pt x="1115" y="424"/>
                  </a:lnTo>
                  <a:lnTo>
                    <a:pt x="1108" y="424"/>
                  </a:lnTo>
                  <a:lnTo>
                    <a:pt x="1108" y="431"/>
                  </a:lnTo>
                  <a:lnTo>
                    <a:pt x="1102" y="431"/>
                  </a:lnTo>
                  <a:lnTo>
                    <a:pt x="1102" y="437"/>
                  </a:lnTo>
                  <a:lnTo>
                    <a:pt x="1102" y="431"/>
                  </a:lnTo>
                  <a:lnTo>
                    <a:pt x="1102" y="437"/>
                  </a:lnTo>
                  <a:lnTo>
                    <a:pt x="1095" y="437"/>
                  </a:lnTo>
                  <a:lnTo>
                    <a:pt x="1095" y="444"/>
                  </a:lnTo>
                  <a:lnTo>
                    <a:pt x="1095" y="437"/>
                  </a:lnTo>
                  <a:lnTo>
                    <a:pt x="1102" y="437"/>
                  </a:lnTo>
                  <a:lnTo>
                    <a:pt x="1095" y="437"/>
                  </a:lnTo>
                  <a:lnTo>
                    <a:pt x="1095" y="444"/>
                  </a:lnTo>
                  <a:lnTo>
                    <a:pt x="1095" y="450"/>
                  </a:lnTo>
                  <a:lnTo>
                    <a:pt x="1095" y="457"/>
                  </a:lnTo>
                  <a:lnTo>
                    <a:pt x="1089" y="457"/>
                  </a:lnTo>
                  <a:lnTo>
                    <a:pt x="1089" y="463"/>
                  </a:lnTo>
                  <a:lnTo>
                    <a:pt x="1082" y="470"/>
                  </a:lnTo>
                  <a:lnTo>
                    <a:pt x="1082" y="463"/>
                  </a:lnTo>
                  <a:lnTo>
                    <a:pt x="1075" y="463"/>
                  </a:lnTo>
                  <a:lnTo>
                    <a:pt x="1075" y="470"/>
                  </a:lnTo>
                  <a:lnTo>
                    <a:pt x="1075" y="463"/>
                  </a:lnTo>
                  <a:lnTo>
                    <a:pt x="1075" y="470"/>
                  </a:lnTo>
                  <a:lnTo>
                    <a:pt x="1075" y="476"/>
                  </a:lnTo>
                  <a:lnTo>
                    <a:pt x="1069" y="476"/>
                  </a:lnTo>
                  <a:lnTo>
                    <a:pt x="1069" y="483"/>
                  </a:lnTo>
                  <a:lnTo>
                    <a:pt x="1069" y="476"/>
                  </a:lnTo>
                  <a:lnTo>
                    <a:pt x="1075" y="476"/>
                  </a:lnTo>
                  <a:lnTo>
                    <a:pt x="1075" y="483"/>
                  </a:lnTo>
                  <a:lnTo>
                    <a:pt x="1069" y="483"/>
                  </a:lnTo>
                  <a:lnTo>
                    <a:pt x="1075" y="489"/>
                  </a:lnTo>
                  <a:lnTo>
                    <a:pt x="1069" y="489"/>
                  </a:lnTo>
                  <a:lnTo>
                    <a:pt x="1075" y="489"/>
                  </a:lnTo>
                  <a:lnTo>
                    <a:pt x="1075" y="496"/>
                  </a:lnTo>
                  <a:lnTo>
                    <a:pt x="1069" y="496"/>
                  </a:lnTo>
                  <a:lnTo>
                    <a:pt x="1069" y="502"/>
                  </a:lnTo>
                  <a:lnTo>
                    <a:pt x="1075" y="509"/>
                  </a:lnTo>
                  <a:lnTo>
                    <a:pt x="1075" y="515"/>
                  </a:lnTo>
                  <a:lnTo>
                    <a:pt x="1075" y="522"/>
                  </a:lnTo>
                  <a:lnTo>
                    <a:pt x="1075" y="528"/>
                  </a:lnTo>
                  <a:lnTo>
                    <a:pt x="1069" y="535"/>
                  </a:lnTo>
                  <a:lnTo>
                    <a:pt x="1069" y="541"/>
                  </a:lnTo>
                  <a:lnTo>
                    <a:pt x="1069" y="548"/>
                  </a:lnTo>
                  <a:lnTo>
                    <a:pt x="1069" y="554"/>
                  </a:lnTo>
                  <a:lnTo>
                    <a:pt x="1069" y="561"/>
                  </a:lnTo>
                  <a:lnTo>
                    <a:pt x="1062" y="561"/>
                  </a:lnTo>
                  <a:lnTo>
                    <a:pt x="1062" y="568"/>
                  </a:lnTo>
                  <a:lnTo>
                    <a:pt x="1062" y="574"/>
                  </a:lnTo>
                  <a:lnTo>
                    <a:pt x="1062" y="581"/>
                  </a:lnTo>
                  <a:lnTo>
                    <a:pt x="1062" y="587"/>
                  </a:lnTo>
                  <a:lnTo>
                    <a:pt x="1062" y="594"/>
                  </a:lnTo>
                  <a:lnTo>
                    <a:pt x="1056" y="594"/>
                  </a:lnTo>
                  <a:lnTo>
                    <a:pt x="1056" y="600"/>
                  </a:lnTo>
                  <a:lnTo>
                    <a:pt x="1056" y="607"/>
                  </a:lnTo>
                  <a:lnTo>
                    <a:pt x="1049" y="607"/>
                  </a:lnTo>
                  <a:lnTo>
                    <a:pt x="1056" y="607"/>
                  </a:lnTo>
                  <a:lnTo>
                    <a:pt x="1049" y="607"/>
                  </a:lnTo>
                  <a:lnTo>
                    <a:pt x="1049" y="613"/>
                  </a:lnTo>
                  <a:lnTo>
                    <a:pt x="1049" y="620"/>
                  </a:lnTo>
                  <a:lnTo>
                    <a:pt x="1049" y="613"/>
                  </a:lnTo>
                  <a:lnTo>
                    <a:pt x="1043" y="620"/>
                  </a:lnTo>
                  <a:lnTo>
                    <a:pt x="1043" y="626"/>
                  </a:lnTo>
                  <a:lnTo>
                    <a:pt x="1043" y="633"/>
                  </a:lnTo>
                  <a:lnTo>
                    <a:pt x="1043" y="639"/>
                  </a:lnTo>
                  <a:lnTo>
                    <a:pt x="1036" y="639"/>
                  </a:lnTo>
                  <a:lnTo>
                    <a:pt x="1036" y="646"/>
                  </a:lnTo>
                  <a:lnTo>
                    <a:pt x="1030" y="646"/>
                  </a:lnTo>
                  <a:lnTo>
                    <a:pt x="1030" y="652"/>
                  </a:lnTo>
                  <a:lnTo>
                    <a:pt x="1023" y="659"/>
                  </a:lnTo>
                  <a:lnTo>
                    <a:pt x="1017" y="659"/>
                  </a:lnTo>
                  <a:lnTo>
                    <a:pt x="1010" y="659"/>
                  </a:lnTo>
                  <a:lnTo>
                    <a:pt x="1010" y="652"/>
                  </a:lnTo>
                  <a:lnTo>
                    <a:pt x="1010" y="659"/>
                  </a:lnTo>
                  <a:lnTo>
                    <a:pt x="1004" y="659"/>
                  </a:lnTo>
                  <a:lnTo>
                    <a:pt x="997" y="659"/>
                  </a:lnTo>
                  <a:lnTo>
                    <a:pt x="1004" y="659"/>
                  </a:lnTo>
                  <a:lnTo>
                    <a:pt x="997" y="659"/>
                  </a:lnTo>
                  <a:lnTo>
                    <a:pt x="991" y="659"/>
                  </a:lnTo>
                  <a:lnTo>
                    <a:pt x="984" y="659"/>
                  </a:lnTo>
                  <a:lnTo>
                    <a:pt x="984" y="665"/>
                  </a:lnTo>
                  <a:lnTo>
                    <a:pt x="991" y="665"/>
                  </a:lnTo>
                  <a:lnTo>
                    <a:pt x="984" y="665"/>
                  </a:lnTo>
                  <a:lnTo>
                    <a:pt x="978" y="665"/>
                  </a:lnTo>
                  <a:lnTo>
                    <a:pt x="984" y="665"/>
                  </a:lnTo>
                  <a:lnTo>
                    <a:pt x="978" y="665"/>
                  </a:lnTo>
                  <a:lnTo>
                    <a:pt x="978" y="672"/>
                  </a:lnTo>
                  <a:lnTo>
                    <a:pt x="971" y="672"/>
                  </a:lnTo>
                  <a:lnTo>
                    <a:pt x="965" y="672"/>
                  </a:lnTo>
                  <a:lnTo>
                    <a:pt x="965" y="678"/>
                  </a:lnTo>
                  <a:lnTo>
                    <a:pt x="965" y="672"/>
                  </a:lnTo>
                  <a:lnTo>
                    <a:pt x="965" y="678"/>
                  </a:lnTo>
                  <a:lnTo>
                    <a:pt x="958" y="672"/>
                  </a:lnTo>
                  <a:lnTo>
                    <a:pt x="958" y="678"/>
                  </a:lnTo>
                  <a:lnTo>
                    <a:pt x="952" y="678"/>
                  </a:lnTo>
                  <a:lnTo>
                    <a:pt x="952" y="685"/>
                  </a:lnTo>
                  <a:lnTo>
                    <a:pt x="945" y="685"/>
                  </a:lnTo>
                  <a:lnTo>
                    <a:pt x="945" y="691"/>
                  </a:lnTo>
                  <a:lnTo>
                    <a:pt x="939" y="691"/>
                  </a:lnTo>
                  <a:lnTo>
                    <a:pt x="939" y="698"/>
                  </a:lnTo>
                  <a:lnTo>
                    <a:pt x="932" y="698"/>
                  </a:lnTo>
                  <a:lnTo>
                    <a:pt x="939" y="698"/>
                  </a:lnTo>
                  <a:lnTo>
                    <a:pt x="932" y="698"/>
                  </a:lnTo>
                  <a:lnTo>
                    <a:pt x="932" y="705"/>
                  </a:lnTo>
                  <a:lnTo>
                    <a:pt x="926" y="705"/>
                  </a:lnTo>
                  <a:lnTo>
                    <a:pt x="932" y="705"/>
                  </a:lnTo>
                  <a:lnTo>
                    <a:pt x="932" y="711"/>
                  </a:lnTo>
                  <a:lnTo>
                    <a:pt x="926" y="711"/>
                  </a:lnTo>
                  <a:lnTo>
                    <a:pt x="926" y="718"/>
                  </a:lnTo>
                  <a:lnTo>
                    <a:pt x="926" y="724"/>
                  </a:lnTo>
                  <a:lnTo>
                    <a:pt x="926" y="731"/>
                  </a:lnTo>
                  <a:lnTo>
                    <a:pt x="926" y="737"/>
                  </a:lnTo>
                  <a:lnTo>
                    <a:pt x="926" y="744"/>
                  </a:lnTo>
                  <a:lnTo>
                    <a:pt x="926" y="750"/>
                  </a:lnTo>
                  <a:lnTo>
                    <a:pt x="926" y="757"/>
                  </a:lnTo>
                  <a:lnTo>
                    <a:pt x="926" y="763"/>
                  </a:lnTo>
                  <a:lnTo>
                    <a:pt x="919" y="770"/>
                  </a:lnTo>
                  <a:lnTo>
                    <a:pt x="913" y="776"/>
                  </a:lnTo>
                  <a:lnTo>
                    <a:pt x="913" y="783"/>
                  </a:lnTo>
                  <a:lnTo>
                    <a:pt x="906" y="783"/>
                  </a:lnTo>
                  <a:lnTo>
                    <a:pt x="906" y="789"/>
                  </a:lnTo>
                  <a:lnTo>
                    <a:pt x="906" y="796"/>
                  </a:lnTo>
                  <a:lnTo>
                    <a:pt x="899" y="796"/>
                  </a:lnTo>
                  <a:lnTo>
                    <a:pt x="899" y="802"/>
                  </a:lnTo>
                  <a:lnTo>
                    <a:pt x="899" y="809"/>
                  </a:lnTo>
                  <a:lnTo>
                    <a:pt x="893" y="809"/>
                  </a:lnTo>
                  <a:lnTo>
                    <a:pt x="893" y="815"/>
                  </a:lnTo>
                  <a:lnTo>
                    <a:pt x="886" y="822"/>
                  </a:lnTo>
                  <a:lnTo>
                    <a:pt x="880" y="828"/>
                  </a:lnTo>
                  <a:lnTo>
                    <a:pt x="880" y="835"/>
                  </a:lnTo>
                  <a:lnTo>
                    <a:pt x="873" y="835"/>
                  </a:lnTo>
                  <a:lnTo>
                    <a:pt x="873" y="828"/>
                  </a:lnTo>
                  <a:lnTo>
                    <a:pt x="880" y="828"/>
                  </a:lnTo>
                  <a:lnTo>
                    <a:pt x="886" y="822"/>
                  </a:lnTo>
                  <a:lnTo>
                    <a:pt x="886" y="815"/>
                  </a:lnTo>
                  <a:lnTo>
                    <a:pt x="893" y="815"/>
                  </a:lnTo>
                  <a:lnTo>
                    <a:pt x="893" y="809"/>
                  </a:lnTo>
                  <a:lnTo>
                    <a:pt x="893" y="802"/>
                  </a:lnTo>
                  <a:lnTo>
                    <a:pt x="899" y="802"/>
                  </a:lnTo>
                  <a:lnTo>
                    <a:pt x="899" y="796"/>
                  </a:lnTo>
                  <a:lnTo>
                    <a:pt x="893" y="796"/>
                  </a:lnTo>
                  <a:lnTo>
                    <a:pt x="893" y="802"/>
                  </a:lnTo>
                  <a:lnTo>
                    <a:pt x="886" y="796"/>
                  </a:lnTo>
                  <a:lnTo>
                    <a:pt x="886" y="802"/>
                  </a:lnTo>
                  <a:lnTo>
                    <a:pt x="886" y="809"/>
                  </a:lnTo>
                  <a:lnTo>
                    <a:pt x="880" y="809"/>
                  </a:lnTo>
                  <a:lnTo>
                    <a:pt x="880" y="815"/>
                  </a:lnTo>
                  <a:lnTo>
                    <a:pt x="873" y="822"/>
                  </a:lnTo>
                  <a:lnTo>
                    <a:pt x="873" y="828"/>
                  </a:lnTo>
                  <a:lnTo>
                    <a:pt x="873" y="835"/>
                  </a:lnTo>
                  <a:lnTo>
                    <a:pt x="873" y="841"/>
                  </a:lnTo>
                  <a:lnTo>
                    <a:pt x="867" y="841"/>
                  </a:lnTo>
                  <a:lnTo>
                    <a:pt x="867" y="848"/>
                  </a:lnTo>
                  <a:lnTo>
                    <a:pt x="867" y="855"/>
                  </a:lnTo>
                  <a:lnTo>
                    <a:pt x="867" y="861"/>
                  </a:lnTo>
                  <a:lnTo>
                    <a:pt x="860" y="861"/>
                  </a:lnTo>
                  <a:lnTo>
                    <a:pt x="860" y="868"/>
                  </a:lnTo>
                  <a:lnTo>
                    <a:pt x="854" y="868"/>
                  </a:lnTo>
                  <a:lnTo>
                    <a:pt x="854" y="874"/>
                  </a:lnTo>
                  <a:lnTo>
                    <a:pt x="847" y="874"/>
                  </a:lnTo>
                  <a:lnTo>
                    <a:pt x="847" y="881"/>
                  </a:lnTo>
                  <a:lnTo>
                    <a:pt x="841" y="887"/>
                  </a:lnTo>
                  <a:lnTo>
                    <a:pt x="834" y="887"/>
                  </a:lnTo>
                  <a:lnTo>
                    <a:pt x="834" y="894"/>
                  </a:lnTo>
                  <a:lnTo>
                    <a:pt x="828" y="894"/>
                  </a:lnTo>
                  <a:lnTo>
                    <a:pt x="828" y="887"/>
                  </a:lnTo>
                  <a:lnTo>
                    <a:pt x="821" y="887"/>
                  </a:lnTo>
                  <a:lnTo>
                    <a:pt x="815" y="887"/>
                  </a:lnTo>
                  <a:lnTo>
                    <a:pt x="815" y="894"/>
                  </a:lnTo>
                  <a:lnTo>
                    <a:pt x="808" y="894"/>
                  </a:lnTo>
                  <a:lnTo>
                    <a:pt x="808" y="887"/>
                  </a:lnTo>
                  <a:lnTo>
                    <a:pt x="802" y="887"/>
                  </a:lnTo>
                  <a:lnTo>
                    <a:pt x="795" y="881"/>
                  </a:lnTo>
                  <a:lnTo>
                    <a:pt x="789" y="881"/>
                  </a:lnTo>
                  <a:lnTo>
                    <a:pt x="782" y="881"/>
                  </a:lnTo>
                  <a:lnTo>
                    <a:pt x="782" y="874"/>
                  </a:lnTo>
                  <a:lnTo>
                    <a:pt x="776" y="874"/>
                  </a:lnTo>
                  <a:lnTo>
                    <a:pt x="776" y="868"/>
                  </a:lnTo>
                  <a:lnTo>
                    <a:pt x="776" y="861"/>
                  </a:lnTo>
                  <a:lnTo>
                    <a:pt x="776" y="855"/>
                  </a:lnTo>
                  <a:lnTo>
                    <a:pt x="782" y="855"/>
                  </a:lnTo>
                  <a:lnTo>
                    <a:pt x="782" y="848"/>
                  </a:lnTo>
                  <a:lnTo>
                    <a:pt x="782" y="841"/>
                  </a:lnTo>
                  <a:lnTo>
                    <a:pt x="782" y="848"/>
                  </a:lnTo>
                  <a:lnTo>
                    <a:pt x="782" y="855"/>
                  </a:lnTo>
                  <a:lnTo>
                    <a:pt x="776" y="855"/>
                  </a:lnTo>
                  <a:lnTo>
                    <a:pt x="776" y="861"/>
                  </a:lnTo>
                  <a:lnTo>
                    <a:pt x="776" y="868"/>
                  </a:lnTo>
                  <a:lnTo>
                    <a:pt x="776" y="874"/>
                  </a:lnTo>
                  <a:lnTo>
                    <a:pt x="776" y="881"/>
                  </a:lnTo>
                  <a:lnTo>
                    <a:pt x="776" y="887"/>
                  </a:lnTo>
                  <a:lnTo>
                    <a:pt x="782" y="887"/>
                  </a:lnTo>
                  <a:lnTo>
                    <a:pt x="789" y="887"/>
                  </a:lnTo>
                  <a:lnTo>
                    <a:pt x="789" y="894"/>
                  </a:lnTo>
                  <a:lnTo>
                    <a:pt x="795" y="894"/>
                  </a:lnTo>
                  <a:lnTo>
                    <a:pt x="795" y="900"/>
                  </a:lnTo>
                  <a:lnTo>
                    <a:pt x="795" y="907"/>
                  </a:lnTo>
                  <a:lnTo>
                    <a:pt x="795" y="913"/>
                  </a:lnTo>
                  <a:lnTo>
                    <a:pt x="795" y="920"/>
                  </a:lnTo>
                  <a:lnTo>
                    <a:pt x="802" y="920"/>
                  </a:lnTo>
                  <a:lnTo>
                    <a:pt x="802" y="926"/>
                  </a:lnTo>
                  <a:lnTo>
                    <a:pt x="802" y="933"/>
                  </a:lnTo>
                  <a:lnTo>
                    <a:pt x="802" y="939"/>
                  </a:lnTo>
                  <a:lnTo>
                    <a:pt x="795" y="946"/>
                  </a:lnTo>
                  <a:lnTo>
                    <a:pt x="789" y="952"/>
                  </a:lnTo>
                  <a:lnTo>
                    <a:pt x="789" y="959"/>
                  </a:lnTo>
                  <a:lnTo>
                    <a:pt x="782" y="965"/>
                  </a:lnTo>
                  <a:lnTo>
                    <a:pt x="776" y="965"/>
                  </a:lnTo>
                  <a:lnTo>
                    <a:pt x="769" y="965"/>
                  </a:lnTo>
                  <a:lnTo>
                    <a:pt x="769" y="972"/>
                  </a:lnTo>
                  <a:lnTo>
                    <a:pt x="763" y="972"/>
                  </a:lnTo>
                  <a:lnTo>
                    <a:pt x="756" y="972"/>
                  </a:lnTo>
                  <a:lnTo>
                    <a:pt x="750" y="972"/>
                  </a:lnTo>
                  <a:lnTo>
                    <a:pt x="743" y="972"/>
                  </a:lnTo>
                  <a:lnTo>
                    <a:pt x="737" y="972"/>
                  </a:lnTo>
                  <a:lnTo>
                    <a:pt x="730" y="972"/>
                  </a:lnTo>
                  <a:lnTo>
                    <a:pt x="723" y="972"/>
                  </a:lnTo>
                  <a:lnTo>
                    <a:pt x="717" y="972"/>
                  </a:lnTo>
                  <a:lnTo>
                    <a:pt x="717" y="978"/>
                  </a:lnTo>
                  <a:lnTo>
                    <a:pt x="723" y="978"/>
                  </a:lnTo>
                  <a:lnTo>
                    <a:pt x="723" y="985"/>
                  </a:lnTo>
                  <a:lnTo>
                    <a:pt x="723" y="978"/>
                  </a:lnTo>
                  <a:lnTo>
                    <a:pt x="717" y="978"/>
                  </a:lnTo>
                  <a:lnTo>
                    <a:pt x="723" y="985"/>
                  </a:lnTo>
                  <a:lnTo>
                    <a:pt x="723" y="991"/>
                  </a:lnTo>
                  <a:lnTo>
                    <a:pt x="717" y="991"/>
                  </a:lnTo>
                  <a:lnTo>
                    <a:pt x="717" y="998"/>
                  </a:lnTo>
                  <a:lnTo>
                    <a:pt x="717" y="1005"/>
                  </a:lnTo>
                  <a:lnTo>
                    <a:pt x="717" y="1011"/>
                  </a:lnTo>
                  <a:lnTo>
                    <a:pt x="717" y="1018"/>
                  </a:lnTo>
                  <a:lnTo>
                    <a:pt x="710" y="1018"/>
                  </a:lnTo>
                  <a:lnTo>
                    <a:pt x="704" y="1018"/>
                  </a:lnTo>
                  <a:lnTo>
                    <a:pt x="697" y="1018"/>
                  </a:lnTo>
                  <a:lnTo>
                    <a:pt x="691" y="1018"/>
                  </a:lnTo>
                  <a:lnTo>
                    <a:pt x="684" y="1011"/>
                  </a:lnTo>
                  <a:lnTo>
                    <a:pt x="678" y="1011"/>
                  </a:lnTo>
                  <a:lnTo>
                    <a:pt x="678" y="1018"/>
                  </a:lnTo>
                  <a:lnTo>
                    <a:pt x="678" y="1024"/>
                  </a:lnTo>
                  <a:lnTo>
                    <a:pt x="678" y="1031"/>
                  </a:lnTo>
                  <a:lnTo>
                    <a:pt x="678" y="1037"/>
                  </a:lnTo>
                  <a:lnTo>
                    <a:pt x="678" y="1044"/>
                  </a:lnTo>
                  <a:lnTo>
                    <a:pt x="684" y="1044"/>
                  </a:lnTo>
                  <a:lnTo>
                    <a:pt x="691" y="1044"/>
                  </a:lnTo>
                  <a:lnTo>
                    <a:pt x="697" y="1037"/>
                  </a:lnTo>
                  <a:lnTo>
                    <a:pt x="697" y="1044"/>
                  </a:lnTo>
                  <a:lnTo>
                    <a:pt x="697" y="1050"/>
                  </a:lnTo>
                  <a:lnTo>
                    <a:pt x="697" y="1057"/>
                  </a:lnTo>
                  <a:lnTo>
                    <a:pt x="691" y="1057"/>
                  </a:lnTo>
                  <a:lnTo>
                    <a:pt x="691" y="1050"/>
                  </a:lnTo>
                  <a:lnTo>
                    <a:pt x="684" y="1050"/>
                  </a:lnTo>
                  <a:lnTo>
                    <a:pt x="678" y="1050"/>
                  </a:lnTo>
                  <a:lnTo>
                    <a:pt x="678" y="1057"/>
                  </a:lnTo>
                  <a:lnTo>
                    <a:pt x="684" y="1057"/>
                  </a:lnTo>
                  <a:lnTo>
                    <a:pt x="691" y="1057"/>
                  </a:lnTo>
                  <a:lnTo>
                    <a:pt x="684" y="1057"/>
                  </a:lnTo>
                  <a:lnTo>
                    <a:pt x="684" y="1063"/>
                  </a:lnTo>
                  <a:lnTo>
                    <a:pt x="678" y="1063"/>
                  </a:lnTo>
                  <a:lnTo>
                    <a:pt x="678" y="1070"/>
                  </a:lnTo>
                  <a:lnTo>
                    <a:pt x="671" y="1070"/>
                  </a:lnTo>
                  <a:lnTo>
                    <a:pt x="671" y="1076"/>
                  </a:lnTo>
                  <a:lnTo>
                    <a:pt x="671" y="1083"/>
                  </a:lnTo>
                  <a:lnTo>
                    <a:pt x="671" y="1089"/>
                  </a:lnTo>
                  <a:lnTo>
                    <a:pt x="671" y="1096"/>
                  </a:lnTo>
                  <a:lnTo>
                    <a:pt x="665" y="1096"/>
                  </a:lnTo>
                  <a:lnTo>
                    <a:pt x="671" y="1096"/>
                  </a:lnTo>
                  <a:lnTo>
                    <a:pt x="671" y="1102"/>
                  </a:lnTo>
                  <a:lnTo>
                    <a:pt x="665" y="1102"/>
                  </a:lnTo>
                  <a:lnTo>
                    <a:pt x="658" y="1102"/>
                  </a:lnTo>
                  <a:lnTo>
                    <a:pt x="652" y="1102"/>
                  </a:lnTo>
                  <a:lnTo>
                    <a:pt x="645" y="1109"/>
                  </a:lnTo>
                  <a:lnTo>
                    <a:pt x="645" y="1115"/>
                  </a:lnTo>
                  <a:lnTo>
                    <a:pt x="639" y="1115"/>
                  </a:lnTo>
                  <a:lnTo>
                    <a:pt x="639" y="1122"/>
                  </a:lnTo>
                  <a:lnTo>
                    <a:pt x="639" y="1128"/>
                  </a:lnTo>
                  <a:lnTo>
                    <a:pt x="639" y="1135"/>
                  </a:lnTo>
                  <a:lnTo>
                    <a:pt x="645" y="1135"/>
                  </a:lnTo>
                  <a:lnTo>
                    <a:pt x="645" y="1142"/>
                  </a:lnTo>
                  <a:lnTo>
                    <a:pt x="652" y="1142"/>
                  </a:lnTo>
                  <a:lnTo>
                    <a:pt x="652" y="1148"/>
                  </a:lnTo>
                  <a:lnTo>
                    <a:pt x="658" y="1148"/>
                  </a:lnTo>
                  <a:lnTo>
                    <a:pt x="665" y="1148"/>
                  </a:lnTo>
                  <a:lnTo>
                    <a:pt x="665" y="1155"/>
                  </a:lnTo>
                  <a:lnTo>
                    <a:pt x="665" y="1161"/>
                  </a:lnTo>
                  <a:lnTo>
                    <a:pt x="658" y="1161"/>
                  </a:lnTo>
                  <a:lnTo>
                    <a:pt x="665" y="1161"/>
                  </a:lnTo>
                  <a:lnTo>
                    <a:pt x="665" y="1168"/>
                  </a:lnTo>
                  <a:lnTo>
                    <a:pt x="658" y="1168"/>
                  </a:lnTo>
                  <a:lnTo>
                    <a:pt x="658" y="1174"/>
                  </a:lnTo>
                  <a:lnTo>
                    <a:pt x="652" y="1174"/>
                  </a:lnTo>
                  <a:lnTo>
                    <a:pt x="652" y="1181"/>
                  </a:lnTo>
                  <a:lnTo>
                    <a:pt x="645" y="1181"/>
                  </a:lnTo>
                  <a:lnTo>
                    <a:pt x="645" y="1187"/>
                  </a:lnTo>
                  <a:lnTo>
                    <a:pt x="639" y="1187"/>
                  </a:lnTo>
                  <a:lnTo>
                    <a:pt x="639" y="1194"/>
                  </a:lnTo>
                  <a:lnTo>
                    <a:pt x="632" y="1194"/>
                  </a:lnTo>
                  <a:lnTo>
                    <a:pt x="639" y="1194"/>
                  </a:lnTo>
                  <a:lnTo>
                    <a:pt x="639" y="1200"/>
                  </a:lnTo>
                  <a:lnTo>
                    <a:pt x="639" y="1207"/>
                  </a:lnTo>
                  <a:lnTo>
                    <a:pt x="632" y="1207"/>
                  </a:lnTo>
                  <a:lnTo>
                    <a:pt x="632" y="1213"/>
                  </a:lnTo>
                  <a:lnTo>
                    <a:pt x="626" y="1213"/>
                  </a:lnTo>
                  <a:lnTo>
                    <a:pt x="626" y="1207"/>
                  </a:lnTo>
                  <a:lnTo>
                    <a:pt x="619" y="1213"/>
                  </a:lnTo>
                  <a:lnTo>
                    <a:pt x="619" y="1207"/>
                  </a:lnTo>
                  <a:lnTo>
                    <a:pt x="619" y="1213"/>
                  </a:lnTo>
                  <a:lnTo>
                    <a:pt x="626" y="1213"/>
                  </a:lnTo>
                  <a:lnTo>
                    <a:pt x="619" y="1213"/>
                  </a:lnTo>
                  <a:lnTo>
                    <a:pt x="619" y="1220"/>
                  </a:lnTo>
                  <a:lnTo>
                    <a:pt x="613" y="1220"/>
                  </a:lnTo>
                  <a:lnTo>
                    <a:pt x="613" y="1226"/>
                  </a:lnTo>
                  <a:lnTo>
                    <a:pt x="613" y="1233"/>
                  </a:lnTo>
                  <a:lnTo>
                    <a:pt x="613" y="1239"/>
                  </a:lnTo>
                  <a:lnTo>
                    <a:pt x="619" y="1239"/>
                  </a:lnTo>
                  <a:lnTo>
                    <a:pt x="619" y="1246"/>
                  </a:lnTo>
                  <a:lnTo>
                    <a:pt x="613" y="1246"/>
                  </a:lnTo>
                  <a:lnTo>
                    <a:pt x="606" y="1246"/>
                  </a:lnTo>
                  <a:lnTo>
                    <a:pt x="613" y="1246"/>
                  </a:lnTo>
                  <a:lnTo>
                    <a:pt x="619" y="1246"/>
                  </a:lnTo>
                  <a:lnTo>
                    <a:pt x="619" y="1252"/>
                  </a:lnTo>
                  <a:lnTo>
                    <a:pt x="619" y="1259"/>
                  </a:lnTo>
                  <a:lnTo>
                    <a:pt x="626" y="1259"/>
                  </a:lnTo>
                  <a:lnTo>
                    <a:pt x="626" y="1265"/>
                  </a:lnTo>
                  <a:lnTo>
                    <a:pt x="619" y="1265"/>
                  </a:lnTo>
                  <a:lnTo>
                    <a:pt x="619" y="1259"/>
                  </a:lnTo>
                  <a:lnTo>
                    <a:pt x="613" y="1259"/>
                  </a:lnTo>
                  <a:lnTo>
                    <a:pt x="606" y="1265"/>
                  </a:lnTo>
                  <a:lnTo>
                    <a:pt x="600" y="1265"/>
                  </a:lnTo>
                  <a:lnTo>
                    <a:pt x="600" y="1272"/>
                  </a:lnTo>
                  <a:lnTo>
                    <a:pt x="593" y="1272"/>
                  </a:lnTo>
                  <a:lnTo>
                    <a:pt x="587" y="1272"/>
                  </a:lnTo>
                  <a:lnTo>
                    <a:pt x="587" y="1278"/>
                  </a:lnTo>
                  <a:lnTo>
                    <a:pt x="587" y="1285"/>
                  </a:lnTo>
                  <a:lnTo>
                    <a:pt x="587" y="1292"/>
                  </a:lnTo>
                  <a:lnTo>
                    <a:pt x="587" y="1298"/>
                  </a:lnTo>
                  <a:lnTo>
                    <a:pt x="580" y="1298"/>
                  </a:lnTo>
                  <a:lnTo>
                    <a:pt x="574" y="1298"/>
                  </a:lnTo>
                  <a:lnTo>
                    <a:pt x="574" y="1292"/>
                  </a:lnTo>
                  <a:lnTo>
                    <a:pt x="567" y="1292"/>
                  </a:lnTo>
                  <a:lnTo>
                    <a:pt x="567" y="1285"/>
                  </a:lnTo>
                  <a:lnTo>
                    <a:pt x="567" y="1292"/>
                  </a:lnTo>
                  <a:lnTo>
                    <a:pt x="567" y="1285"/>
                  </a:lnTo>
                  <a:lnTo>
                    <a:pt x="574" y="1285"/>
                  </a:lnTo>
                  <a:lnTo>
                    <a:pt x="574" y="1292"/>
                  </a:lnTo>
                  <a:lnTo>
                    <a:pt x="574" y="1285"/>
                  </a:lnTo>
                  <a:lnTo>
                    <a:pt x="580" y="1278"/>
                  </a:lnTo>
                  <a:lnTo>
                    <a:pt x="587" y="1278"/>
                  </a:lnTo>
                  <a:lnTo>
                    <a:pt x="587" y="1272"/>
                  </a:lnTo>
                  <a:lnTo>
                    <a:pt x="580" y="1272"/>
                  </a:lnTo>
                  <a:lnTo>
                    <a:pt x="580" y="1278"/>
                  </a:lnTo>
                  <a:lnTo>
                    <a:pt x="574" y="1278"/>
                  </a:lnTo>
                  <a:lnTo>
                    <a:pt x="567" y="1278"/>
                  </a:lnTo>
                  <a:lnTo>
                    <a:pt x="561" y="1278"/>
                  </a:lnTo>
                  <a:lnTo>
                    <a:pt x="567" y="1278"/>
                  </a:lnTo>
                  <a:lnTo>
                    <a:pt x="567" y="1285"/>
                  </a:lnTo>
                  <a:lnTo>
                    <a:pt x="561" y="1285"/>
                  </a:lnTo>
                  <a:lnTo>
                    <a:pt x="567" y="1285"/>
                  </a:lnTo>
                  <a:lnTo>
                    <a:pt x="561" y="1285"/>
                  </a:lnTo>
                  <a:lnTo>
                    <a:pt x="567" y="1292"/>
                  </a:lnTo>
                  <a:lnTo>
                    <a:pt x="561" y="1292"/>
                  </a:lnTo>
                  <a:lnTo>
                    <a:pt x="561" y="1285"/>
                  </a:lnTo>
                  <a:lnTo>
                    <a:pt x="554" y="1285"/>
                  </a:lnTo>
                  <a:lnTo>
                    <a:pt x="561" y="1285"/>
                  </a:lnTo>
                  <a:lnTo>
                    <a:pt x="561" y="1278"/>
                  </a:lnTo>
                  <a:lnTo>
                    <a:pt x="561" y="1285"/>
                  </a:lnTo>
                  <a:lnTo>
                    <a:pt x="561" y="1278"/>
                  </a:lnTo>
                  <a:lnTo>
                    <a:pt x="561" y="1285"/>
                  </a:lnTo>
                  <a:lnTo>
                    <a:pt x="554" y="1278"/>
                  </a:lnTo>
                  <a:lnTo>
                    <a:pt x="561" y="1278"/>
                  </a:lnTo>
                  <a:lnTo>
                    <a:pt x="554" y="1278"/>
                  </a:lnTo>
                  <a:lnTo>
                    <a:pt x="554" y="1272"/>
                  </a:lnTo>
                  <a:lnTo>
                    <a:pt x="561" y="1272"/>
                  </a:lnTo>
                  <a:lnTo>
                    <a:pt x="567" y="1272"/>
                  </a:lnTo>
                  <a:lnTo>
                    <a:pt x="574" y="1272"/>
                  </a:lnTo>
                  <a:lnTo>
                    <a:pt x="580" y="1272"/>
                  </a:lnTo>
                  <a:lnTo>
                    <a:pt x="580" y="1265"/>
                  </a:lnTo>
                  <a:lnTo>
                    <a:pt x="574" y="1265"/>
                  </a:lnTo>
                  <a:lnTo>
                    <a:pt x="567" y="1265"/>
                  </a:lnTo>
                  <a:lnTo>
                    <a:pt x="567" y="1272"/>
                  </a:lnTo>
                  <a:lnTo>
                    <a:pt x="561" y="1272"/>
                  </a:lnTo>
                  <a:lnTo>
                    <a:pt x="561" y="1265"/>
                  </a:lnTo>
                  <a:lnTo>
                    <a:pt x="567" y="1265"/>
                  </a:lnTo>
                  <a:lnTo>
                    <a:pt x="561" y="1265"/>
                  </a:lnTo>
                  <a:lnTo>
                    <a:pt x="561" y="1272"/>
                  </a:lnTo>
                  <a:lnTo>
                    <a:pt x="554" y="1272"/>
                  </a:lnTo>
                  <a:lnTo>
                    <a:pt x="554" y="1278"/>
                  </a:lnTo>
                  <a:lnTo>
                    <a:pt x="547" y="1278"/>
                  </a:lnTo>
                  <a:lnTo>
                    <a:pt x="554" y="1278"/>
                  </a:lnTo>
                  <a:lnTo>
                    <a:pt x="547" y="1278"/>
                  </a:lnTo>
                  <a:lnTo>
                    <a:pt x="547" y="1272"/>
                  </a:lnTo>
                  <a:lnTo>
                    <a:pt x="554" y="1272"/>
                  </a:lnTo>
                  <a:lnTo>
                    <a:pt x="554" y="1265"/>
                  </a:lnTo>
                  <a:lnTo>
                    <a:pt x="561" y="1265"/>
                  </a:lnTo>
                  <a:lnTo>
                    <a:pt x="554" y="1265"/>
                  </a:lnTo>
                  <a:lnTo>
                    <a:pt x="554" y="1272"/>
                  </a:lnTo>
                  <a:lnTo>
                    <a:pt x="547" y="1272"/>
                  </a:lnTo>
                  <a:lnTo>
                    <a:pt x="547" y="1265"/>
                  </a:lnTo>
                  <a:lnTo>
                    <a:pt x="547" y="1259"/>
                  </a:lnTo>
                  <a:lnTo>
                    <a:pt x="554" y="1259"/>
                  </a:lnTo>
                  <a:lnTo>
                    <a:pt x="561" y="1259"/>
                  </a:lnTo>
                  <a:lnTo>
                    <a:pt x="554" y="1259"/>
                  </a:lnTo>
                  <a:lnTo>
                    <a:pt x="561" y="1252"/>
                  </a:lnTo>
                  <a:lnTo>
                    <a:pt x="561" y="1259"/>
                  </a:lnTo>
                  <a:lnTo>
                    <a:pt x="561" y="1265"/>
                  </a:lnTo>
                  <a:lnTo>
                    <a:pt x="554" y="1265"/>
                  </a:lnTo>
                  <a:lnTo>
                    <a:pt x="561" y="1265"/>
                  </a:lnTo>
                  <a:lnTo>
                    <a:pt x="567" y="1259"/>
                  </a:lnTo>
                  <a:lnTo>
                    <a:pt x="561" y="1259"/>
                  </a:lnTo>
                  <a:lnTo>
                    <a:pt x="561" y="1252"/>
                  </a:lnTo>
                  <a:lnTo>
                    <a:pt x="567" y="1252"/>
                  </a:lnTo>
                  <a:lnTo>
                    <a:pt x="561" y="1252"/>
                  </a:lnTo>
                  <a:lnTo>
                    <a:pt x="561" y="1246"/>
                  </a:lnTo>
                  <a:lnTo>
                    <a:pt x="554" y="1246"/>
                  </a:lnTo>
                  <a:lnTo>
                    <a:pt x="561" y="1246"/>
                  </a:lnTo>
                  <a:lnTo>
                    <a:pt x="561" y="1252"/>
                  </a:lnTo>
                  <a:lnTo>
                    <a:pt x="554" y="1252"/>
                  </a:lnTo>
                  <a:lnTo>
                    <a:pt x="554" y="1246"/>
                  </a:lnTo>
                  <a:lnTo>
                    <a:pt x="554" y="1252"/>
                  </a:lnTo>
                  <a:lnTo>
                    <a:pt x="554" y="1259"/>
                  </a:lnTo>
                  <a:lnTo>
                    <a:pt x="554" y="1252"/>
                  </a:lnTo>
                  <a:lnTo>
                    <a:pt x="554" y="1246"/>
                  </a:lnTo>
                  <a:lnTo>
                    <a:pt x="547" y="1246"/>
                  </a:lnTo>
                  <a:lnTo>
                    <a:pt x="554" y="1252"/>
                  </a:lnTo>
                  <a:lnTo>
                    <a:pt x="554" y="1259"/>
                  </a:lnTo>
                  <a:lnTo>
                    <a:pt x="547" y="1259"/>
                  </a:lnTo>
                  <a:lnTo>
                    <a:pt x="547" y="1252"/>
                  </a:lnTo>
                  <a:lnTo>
                    <a:pt x="547" y="1259"/>
                  </a:lnTo>
                  <a:lnTo>
                    <a:pt x="547" y="1252"/>
                  </a:lnTo>
                  <a:lnTo>
                    <a:pt x="547" y="1246"/>
                  </a:lnTo>
                  <a:lnTo>
                    <a:pt x="547" y="1252"/>
                  </a:lnTo>
                  <a:lnTo>
                    <a:pt x="541" y="1246"/>
                  </a:lnTo>
                  <a:lnTo>
                    <a:pt x="541" y="1239"/>
                  </a:lnTo>
                  <a:lnTo>
                    <a:pt x="547" y="1246"/>
                  </a:lnTo>
                  <a:lnTo>
                    <a:pt x="547" y="1239"/>
                  </a:lnTo>
                  <a:lnTo>
                    <a:pt x="541" y="1239"/>
                  </a:lnTo>
                  <a:lnTo>
                    <a:pt x="547" y="1239"/>
                  </a:lnTo>
                  <a:lnTo>
                    <a:pt x="541" y="1239"/>
                  </a:lnTo>
                  <a:lnTo>
                    <a:pt x="541" y="1233"/>
                  </a:lnTo>
                  <a:lnTo>
                    <a:pt x="534" y="1233"/>
                  </a:lnTo>
                  <a:lnTo>
                    <a:pt x="541" y="1233"/>
                  </a:lnTo>
                  <a:lnTo>
                    <a:pt x="541" y="1226"/>
                  </a:lnTo>
                  <a:lnTo>
                    <a:pt x="547" y="1226"/>
                  </a:lnTo>
                  <a:lnTo>
                    <a:pt x="547" y="1220"/>
                  </a:lnTo>
                  <a:lnTo>
                    <a:pt x="541" y="1226"/>
                  </a:lnTo>
                  <a:lnTo>
                    <a:pt x="534" y="1226"/>
                  </a:lnTo>
                  <a:lnTo>
                    <a:pt x="534" y="1220"/>
                  </a:lnTo>
                  <a:lnTo>
                    <a:pt x="541" y="1220"/>
                  </a:lnTo>
                  <a:lnTo>
                    <a:pt x="534" y="1220"/>
                  </a:lnTo>
                  <a:lnTo>
                    <a:pt x="528" y="1213"/>
                  </a:lnTo>
                  <a:lnTo>
                    <a:pt x="534" y="1213"/>
                  </a:lnTo>
                  <a:lnTo>
                    <a:pt x="541" y="1213"/>
                  </a:lnTo>
                  <a:lnTo>
                    <a:pt x="541" y="1220"/>
                  </a:lnTo>
                  <a:lnTo>
                    <a:pt x="541" y="1213"/>
                  </a:lnTo>
                  <a:lnTo>
                    <a:pt x="534" y="1213"/>
                  </a:lnTo>
                  <a:lnTo>
                    <a:pt x="534" y="1207"/>
                  </a:lnTo>
                  <a:lnTo>
                    <a:pt x="541" y="1213"/>
                  </a:lnTo>
                  <a:lnTo>
                    <a:pt x="541" y="1207"/>
                  </a:lnTo>
                  <a:lnTo>
                    <a:pt x="534" y="1207"/>
                  </a:lnTo>
                  <a:lnTo>
                    <a:pt x="541" y="1207"/>
                  </a:lnTo>
                  <a:lnTo>
                    <a:pt x="534" y="1207"/>
                  </a:lnTo>
                  <a:lnTo>
                    <a:pt x="534" y="1200"/>
                  </a:lnTo>
                  <a:lnTo>
                    <a:pt x="541" y="1200"/>
                  </a:lnTo>
                  <a:lnTo>
                    <a:pt x="541" y="1207"/>
                  </a:lnTo>
                  <a:lnTo>
                    <a:pt x="547" y="1207"/>
                  </a:lnTo>
                  <a:lnTo>
                    <a:pt x="547" y="1200"/>
                  </a:lnTo>
                  <a:lnTo>
                    <a:pt x="541" y="1200"/>
                  </a:lnTo>
                  <a:lnTo>
                    <a:pt x="541" y="1194"/>
                  </a:lnTo>
                  <a:lnTo>
                    <a:pt x="541" y="1187"/>
                  </a:lnTo>
                  <a:lnTo>
                    <a:pt x="541" y="1194"/>
                  </a:lnTo>
                  <a:lnTo>
                    <a:pt x="541" y="1200"/>
                  </a:lnTo>
                  <a:lnTo>
                    <a:pt x="534" y="1200"/>
                  </a:lnTo>
                  <a:lnTo>
                    <a:pt x="534" y="1194"/>
                  </a:lnTo>
                  <a:lnTo>
                    <a:pt x="534" y="1187"/>
                  </a:lnTo>
                  <a:lnTo>
                    <a:pt x="534" y="1181"/>
                  </a:lnTo>
                  <a:lnTo>
                    <a:pt x="541" y="1181"/>
                  </a:lnTo>
                  <a:lnTo>
                    <a:pt x="534" y="1181"/>
                  </a:lnTo>
                  <a:lnTo>
                    <a:pt x="534" y="1174"/>
                  </a:lnTo>
                  <a:lnTo>
                    <a:pt x="541" y="1174"/>
                  </a:lnTo>
                  <a:lnTo>
                    <a:pt x="541" y="1181"/>
                  </a:lnTo>
                  <a:lnTo>
                    <a:pt x="541" y="1174"/>
                  </a:lnTo>
                  <a:lnTo>
                    <a:pt x="534" y="1174"/>
                  </a:lnTo>
                  <a:lnTo>
                    <a:pt x="541" y="1174"/>
                  </a:lnTo>
                  <a:lnTo>
                    <a:pt x="534" y="1174"/>
                  </a:lnTo>
                  <a:lnTo>
                    <a:pt x="534" y="1168"/>
                  </a:lnTo>
                  <a:lnTo>
                    <a:pt x="528" y="1168"/>
                  </a:lnTo>
                  <a:lnTo>
                    <a:pt x="534" y="1168"/>
                  </a:lnTo>
                  <a:lnTo>
                    <a:pt x="534" y="1174"/>
                  </a:lnTo>
                  <a:lnTo>
                    <a:pt x="541" y="1174"/>
                  </a:lnTo>
                  <a:lnTo>
                    <a:pt x="534" y="1168"/>
                  </a:lnTo>
                  <a:lnTo>
                    <a:pt x="541" y="1168"/>
                  </a:lnTo>
                  <a:lnTo>
                    <a:pt x="547" y="1168"/>
                  </a:lnTo>
                  <a:lnTo>
                    <a:pt x="547" y="1174"/>
                  </a:lnTo>
                  <a:lnTo>
                    <a:pt x="547" y="1168"/>
                  </a:lnTo>
                  <a:lnTo>
                    <a:pt x="554" y="1168"/>
                  </a:lnTo>
                  <a:lnTo>
                    <a:pt x="547" y="1168"/>
                  </a:lnTo>
                  <a:lnTo>
                    <a:pt x="547" y="1161"/>
                  </a:lnTo>
                  <a:lnTo>
                    <a:pt x="547" y="1168"/>
                  </a:lnTo>
                  <a:lnTo>
                    <a:pt x="554" y="1168"/>
                  </a:lnTo>
                  <a:lnTo>
                    <a:pt x="547" y="1168"/>
                  </a:lnTo>
                  <a:lnTo>
                    <a:pt x="547" y="1161"/>
                  </a:lnTo>
                  <a:lnTo>
                    <a:pt x="547" y="1155"/>
                  </a:lnTo>
                  <a:lnTo>
                    <a:pt x="547" y="1161"/>
                  </a:lnTo>
                  <a:lnTo>
                    <a:pt x="541" y="1161"/>
                  </a:lnTo>
                  <a:lnTo>
                    <a:pt x="534" y="1161"/>
                  </a:lnTo>
                  <a:lnTo>
                    <a:pt x="528" y="1161"/>
                  </a:lnTo>
                  <a:lnTo>
                    <a:pt x="534" y="1155"/>
                  </a:lnTo>
                  <a:lnTo>
                    <a:pt x="534" y="1161"/>
                  </a:lnTo>
                  <a:lnTo>
                    <a:pt x="541" y="1161"/>
                  </a:lnTo>
                  <a:lnTo>
                    <a:pt x="534" y="1161"/>
                  </a:lnTo>
                  <a:lnTo>
                    <a:pt x="541" y="1161"/>
                  </a:lnTo>
                  <a:lnTo>
                    <a:pt x="541" y="1155"/>
                  </a:lnTo>
                  <a:lnTo>
                    <a:pt x="534" y="1155"/>
                  </a:lnTo>
                  <a:lnTo>
                    <a:pt x="534" y="1148"/>
                  </a:lnTo>
                  <a:lnTo>
                    <a:pt x="541" y="1148"/>
                  </a:lnTo>
                  <a:lnTo>
                    <a:pt x="541" y="1155"/>
                  </a:lnTo>
                  <a:lnTo>
                    <a:pt x="541" y="1148"/>
                  </a:lnTo>
                  <a:lnTo>
                    <a:pt x="541" y="1142"/>
                  </a:lnTo>
                  <a:lnTo>
                    <a:pt x="534" y="1142"/>
                  </a:lnTo>
                  <a:lnTo>
                    <a:pt x="528" y="1142"/>
                  </a:lnTo>
                  <a:lnTo>
                    <a:pt x="521" y="1135"/>
                  </a:lnTo>
                  <a:lnTo>
                    <a:pt x="528" y="1135"/>
                  </a:lnTo>
                  <a:lnTo>
                    <a:pt x="521" y="1135"/>
                  </a:lnTo>
                  <a:lnTo>
                    <a:pt x="515" y="1135"/>
                  </a:lnTo>
                  <a:lnTo>
                    <a:pt x="515" y="1142"/>
                  </a:lnTo>
                  <a:lnTo>
                    <a:pt x="521" y="1135"/>
                  </a:lnTo>
                  <a:lnTo>
                    <a:pt x="521" y="1142"/>
                  </a:lnTo>
                  <a:lnTo>
                    <a:pt x="515" y="1142"/>
                  </a:lnTo>
                  <a:lnTo>
                    <a:pt x="515" y="1135"/>
                  </a:lnTo>
                  <a:lnTo>
                    <a:pt x="521" y="1135"/>
                  </a:lnTo>
                  <a:lnTo>
                    <a:pt x="521" y="1128"/>
                  </a:lnTo>
                  <a:lnTo>
                    <a:pt x="528" y="1128"/>
                  </a:lnTo>
                  <a:lnTo>
                    <a:pt x="528" y="1122"/>
                  </a:lnTo>
                  <a:lnTo>
                    <a:pt x="534" y="1115"/>
                  </a:lnTo>
                  <a:lnTo>
                    <a:pt x="534" y="1122"/>
                  </a:lnTo>
                  <a:lnTo>
                    <a:pt x="534" y="1115"/>
                  </a:lnTo>
                  <a:lnTo>
                    <a:pt x="541" y="1115"/>
                  </a:lnTo>
                  <a:lnTo>
                    <a:pt x="541" y="1122"/>
                  </a:lnTo>
                  <a:lnTo>
                    <a:pt x="541" y="1128"/>
                  </a:lnTo>
                  <a:lnTo>
                    <a:pt x="541" y="1122"/>
                  </a:lnTo>
                  <a:lnTo>
                    <a:pt x="541" y="1128"/>
                  </a:lnTo>
                  <a:lnTo>
                    <a:pt x="534" y="1128"/>
                  </a:lnTo>
                  <a:lnTo>
                    <a:pt x="541" y="1128"/>
                  </a:lnTo>
                  <a:lnTo>
                    <a:pt x="547" y="1128"/>
                  </a:lnTo>
                  <a:lnTo>
                    <a:pt x="541" y="1128"/>
                  </a:lnTo>
                  <a:lnTo>
                    <a:pt x="541" y="1135"/>
                  </a:lnTo>
                  <a:lnTo>
                    <a:pt x="547" y="1135"/>
                  </a:lnTo>
                  <a:lnTo>
                    <a:pt x="547" y="1128"/>
                  </a:lnTo>
                  <a:lnTo>
                    <a:pt x="547" y="1122"/>
                  </a:lnTo>
                  <a:lnTo>
                    <a:pt x="547" y="1128"/>
                  </a:lnTo>
                  <a:lnTo>
                    <a:pt x="547" y="1122"/>
                  </a:lnTo>
                  <a:lnTo>
                    <a:pt x="547" y="1115"/>
                  </a:lnTo>
                  <a:lnTo>
                    <a:pt x="554" y="1115"/>
                  </a:lnTo>
                  <a:lnTo>
                    <a:pt x="547" y="1115"/>
                  </a:lnTo>
                  <a:lnTo>
                    <a:pt x="547" y="1109"/>
                  </a:lnTo>
                  <a:lnTo>
                    <a:pt x="554" y="1109"/>
                  </a:lnTo>
                  <a:lnTo>
                    <a:pt x="561" y="1109"/>
                  </a:lnTo>
                  <a:lnTo>
                    <a:pt x="554" y="1109"/>
                  </a:lnTo>
                  <a:lnTo>
                    <a:pt x="547" y="1109"/>
                  </a:lnTo>
                  <a:lnTo>
                    <a:pt x="547" y="1102"/>
                  </a:lnTo>
                  <a:lnTo>
                    <a:pt x="554" y="1102"/>
                  </a:lnTo>
                  <a:lnTo>
                    <a:pt x="547" y="1102"/>
                  </a:lnTo>
                  <a:lnTo>
                    <a:pt x="554" y="1102"/>
                  </a:lnTo>
                  <a:lnTo>
                    <a:pt x="554" y="1096"/>
                  </a:lnTo>
                  <a:lnTo>
                    <a:pt x="561" y="1096"/>
                  </a:lnTo>
                  <a:lnTo>
                    <a:pt x="561" y="1089"/>
                  </a:lnTo>
                  <a:lnTo>
                    <a:pt x="554" y="1089"/>
                  </a:lnTo>
                  <a:lnTo>
                    <a:pt x="554" y="1083"/>
                  </a:lnTo>
                  <a:lnTo>
                    <a:pt x="554" y="1076"/>
                  </a:lnTo>
                  <a:lnTo>
                    <a:pt x="561" y="1076"/>
                  </a:lnTo>
                  <a:lnTo>
                    <a:pt x="554" y="1076"/>
                  </a:lnTo>
                  <a:lnTo>
                    <a:pt x="554" y="1070"/>
                  </a:lnTo>
                  <a:lnTo>
                    <a:pt x="554" y="1063"/>
                  </a:lnTo>
                  <a:lnTo>
                    <a:pt x="561" y="1063"/>
                  </a:lnTo>
                  <a:lnTo>
                    <a:pt x="554" y="1063"/>
                  </a:lnTo>
                  <a:lnTo>
                    <a:pt x="561" y="1057"/>
                  </a:lnTo>
                  <a:lnTo>
                    <a:pt x="561" y="1050"/>
                  </a:lnTo>
                  <a:lnTo>
                    <a:pt x="561" y="1044"/>
                  </a:lnTo>
                  <a:lnTo>
                    <a:pt x="567" y="1044"/>
                  </a:lnTo>
                  <a:lnTo>
                    <a:pt x="567" y="1050"/>
                  </a:lnTo>
                  <a:lnTo>
                    <a:pt x="567" y="1044"/>
                  </a:lnTo>
                  <a:lnTo>
                    <a:pt x="561" y="1037"/>
                  </a:lnTo>
                  <a:lnTo>
                    <a:pt x="567" y="1037"/>
                  </a:lnTo>
                  <a:lnTo>
                    <a:pt x="561" y="1037"/>
                  </a:lnTo>
                  <a:lnTo>
                    <a:pt x="561" y="1031"/>
                  </a:lnTo>
                  <a:lnTo>
                    <a:pt x="567" y="1031"/>
                  </a:lnTo>
                  <a:lnTo>
                    <a:pt x="567" y="1024"/>
                  </a:lnTo>
                  <a:lnTo>
                    <a:pt x="567" y="1031"/>
                  </a:lnTo>
                  <a:lnTo>
                    <a:pt x="561" y="1031"/>
                  </a:lnTo>
                  <a:lnTo>
                    <a:pt x="561" y="1024"/>
                  </a:lnTo>
                  <a:lnTo>
                    <a:pt x="554" y="1024"/>
                  </a:lnTo>
                  <a:lnTo>
                    <a:pt x="554" y="1031"/>
                  </a:lnTo>
                  <a:lnTo>
                    <a:pt x="547" y="1031"/>
                  </a:lnTo>
                  <a:lnTo>
                    <a:pt x="547" y="1024"/>
                  </a:lnTo>
                  <a:lnTo>
                    <a:pt x="547" y="1031"/>
                  </a:lnTo>
                  <a:lnTo>
                    <a:pt x="541" y="1031"/>
                  </a:lnTo>
                  <a:lnTo>
                    <a:pt x="541" y="1024"/>
                  </a:lnTo>
                  <a:lnTo>
                    <a:pt x="541" y="1018"/>
                  </a:lnTo>
                  <a:lnTo>
                    <a:pt x="541" y="1011"/>
                  </a:lnTo>
                  <a:lnTo>
                    <a:pt x="541" y="1005"/>
                  </a:lnTo>
                  <a:lnTo>
                    <a:pt x="547" y="1005"/>
                  </a:lnTo>
                  <a:lnTo>
                    <a:pt x="541" y="1005"/>
                  </a:lnTo>
                  <a:lnTo>
                    <a:pt x="547" y="998"/>
                  </a:lnTo>
                  <a:lnTo>
                    <a:pt x="547" y="991"/>
                  </a:lnTo>
                  <a:lnTo>
                    <a:pt x="554" y="985"/>
                  </a:lnTo>
                  <a:lnTo>
                    <a:pt x="554" y="978"/>
                  </a:lnTo>
                  <a:lnTo>
                    <a:pt x="547" y="972"/>
                  </a:lnTo>
                  <a:lnTo>
                    <a:pt x="547" y="965"/>
                  </a:lnTo>
                  <a:lnTo>
                    <a:pt x="547" y="959"/>
                  </a:lnTo>
                  <a:lnTo>
                    <a:pt x="547" y="952"/>
                  </a:lnTo>
                  <a:lnTo>
                    <a:pt x="547" y="946"/>
                  </a:lnTo>
                  <a:lnTo>
                    <a:pt x="547" y="939"/>
                  </a:lnTo>
                  <a:lnTo>
                    <a:pt x="554" y="939"/>
                  </a:lnTo>
                  <a:lnTo>
                    <a:pt x="554" y="933"/>
                  </a:lnTo>
                  <a:lnTo>
                    <a:pt x="554" y="926"/>
                  </a:lnTo>
                  <a:lnTo>
                    <a:pt x="561" y="920"/>
                  </a:lnTo>
                  <a:lnTo>
                    <a:pt x="561" y="913"/>
                  </a:lnTo>
                  <a:lnTo>
                    <a:pt x="561" y="907"/>
                  </a:lnTo>
                  <a:lnTo>
                    <a:pt x="561" y="900"/>
                  </a:lnTo>
                  <a:lnTo>
                    <a:pt x="567" y="900"/>
                  </a:lnTo>
                  <a:lnTo>
                    <a:pt x="567" y="894"/>
                  </a:lnTo>
                  <a:lnTo>
                    <a:pt x="567" y="887"/>
                  </a:lnTo>
                  <a:lnTo>
                    <a:pt x="574" y="887"/>
                  </a:lnTo>
                  <a:lnTo>
                    <a:pt x="574" y="881"/>
                  </a:lnTo>
                  <a:lnTo>
                    <a:pt x="574" y="874"/>
                  </a:lnTo>
                  <a:lnTo>
                    <a:pt x="574" y="868"/>
                  </a:lnTo>
                  <a:lnTo>
                    <a:pt x="574" y="861"/>
                  </a:lnTo>
                  <a:lnTo>
                    <a:pt x="574" y="855"/>
                  </a:lnTo>
                  <a:lnTo>
                    <a:pt x="580" y="855"/>
                  </a:lnTo>
                  <a:lnTo>
                    <a:pt x="580" y="848"/>
                  </a:lnTo>
                  <a:lnTo>
                    <a:pt x="580" y="841"/>
                  </a:lnTo>
                  <a:lnTo>
                    <a:pt x="580" y="835"/>
                  </a:lnTo>
                  <a:lnTo>
                    <a:pt x="580" y="828"/>
                  </a:lnTo>
                  <a:lnTo>
                    <a:pt x="580" y="822"/>
                  </a:lnTo>
                  <a:lnTo>
                    <a:pt x="574" y="815"/>
                  </a:lnTo>
                  <a:lnTo>
                    <a:pt x="574" y="809"/>
                  </a:lnTo>
                  <a:lnTo>
                    <a:pt x="574" y="802"/>
                  </a:lnTo>
                  <a:lnTo>
                    <a:pt x="574" y="796"/>
                  </a:lnTo>
                  <a:lnTo>
                    <a:pt x="580" y="796"/>
                  </a:lnTo>
                  <a:lnTo>
                    <a:pt x="580" y="802"/>
                  </a:lnTo>
                  <a:lnTo>
                    <a:pt x="580" y="796"/>
                  </a:lnTo>
                  <a:lnTo>
                    <a:pt x="580" y="789"/>
                  </a:lnTo>
                  <a:lnTo>
                    <a:pt x="580" y="783"/>
                  </a:lnTo>
                  <a:lnTo>
                    <a:pt x="580" y="776"/>
                  </a:lnTo>
                  <a:lnTo>
                    <a:pt x="580" y="770"/>
                  </a:lnTo>
                  <a:lnTo>
                    <a:pt x="580" y="763"/>
                  </a:lnTo>
                  <a:lnTo>
                    <a:pt x="587" y="763"/>
                  </a:lnTo>
                  <a:lnTo>
                    <a:pt x="587" y="757"/>
                  </a:lnTo>
                  <a:lnTo>
                    <a:pt x="587" y="750"/>
                  </a:lnTo>
                  <a:lnTo>
                    <a:pt x="587" y="744"/>
                  </a:lnTo>
                  <a:lnTo>
                    <a:pt x="587" y="737"/>
                  </a:lnTo>
                  <a:lnTo>
                    <a:pt x="587" y="731"/>
                  </a:lnTo>
                  <a:lnTo>
                    <a:pt x="593" y="731"/>
                  </a:lnTo>
                  <a:lnTo>
                    <a:pt x="593" y="724"/>
                  </a:lnTo>
                  <a:lnTo>
                    <a:pt x="593" y="718"/>
                  </a:lnTo>
                  <a:lnTo>
                    <a:pt x="593" y="711"/>
                  </a:lnTo>
                  <a:lnTo>
                    <a:pt x="593" y="705"/>
                  </a:lnTo>
                  <a:lnTo>
                    <a:pt x="593" y="698"/>
                  </a:lnTo>
                  <a:lnTo>
                    <a:pt x="593" y="691"/>
                  </a:lnTo>
                  <a:lnTo>
                    <a:pt x="593" y="685"/>
                  </a:lnTo>
                  <a:lnTo>
                    <a:pt x="593" y="678"/>
                  </a:lnTo>
                  <a:lnTo>
                    <a:pt x="593" y="672"/>
                  </a:lnTo>
                  <a:lnTo>
                    <a:pt x="593" y="665"/>
                  </a:lnTo>
                  <a:lnTo>
                    <a:pt x="593" y="659"/>
                  </a:lnTo>
                  <a:lnTo>
                    <a:pt x="600" y="659"/>
                  </a:lnTo>
                  <a:lnTo>
                    <a:pt x="600" y="652"/>
                  </a:lnTo>
                  <a:lnTo>
                    <a:pt x="600" y="646"/>
                  </a:lnTo>
                  <a:lnTo>
                    <a:pt x="600" y="639"/>
                  </a:lnTo>
                  <a:lnTo>
                    <a:pt x="600" y="633"/>
                  </a:lnTo>
                  <a:lnTo>
                    <a:pt x="600" y="626"/>
                  </a:lnTo>
                  <a:lnTo>
                    <a:pt x="600" y="620"/>
                  </a:lnTo>
                  <a:lnTo>
                    <a:pt x="600" y="613"/>
                  </a:lnTo>
                  <a:lnTo>
                    <a:pt x="600" y="607"/>
                  </a:lnTo>
                  <a:lnTo>
                    <a:pt x="600" y="600"/>
                  </a:lnTo>
                  <a:lnTo>
                    <a:pt x="600" y="594"/>
                  </a:lnTo>
                  <a:lnTo>
                    <a:pt x="600" y="587"/>
                  </a:lnTo>
                  <a:lnTo>
                    <a:pt x="600" y="581"/>
                  </a:lnTo>
                  <a:lnTo>
                    <a:pt x="593" y="574"/>
                  </a:lnTo>
                  <a:lnTo>
                    <a:pt x="600" y="574"/>
                  </a:lnTo>
                  <a:lnTo>
                    <a:pt x="600" y="568"/>
                  </a:lnTo>
                  <a:lnTo>
                    <a:pt x="593" y="568"/>
                  </a:lnTo>
                  <a:lnTo>
                    <a:pt x="587" y="561"/>
                  </a:lnTo>
                  <a:lnTo>
                    <a:pt x="580" y="561"/>
                  </a:lnTo>
                  <a:lnTo>
                    <a:pt x="580" y="554"/>
                  </a:lnTo>
                  <a:lnTo>
                    <a:pt x="580" y="548"/>
                  </a:lnTo>
                  <a:lnTo>
                    <a:pt x="574" y="548"/>
                  </a:lnTo>
                  <a:lnTo>
                    <a:pt x="567" y="541"/>
                  </a:lnTo>
                  <a:lnTo>
                    <a:pt x="561" y="541"/>
                  </a:lnTo>
                  <a:lnTo>
                    <a:pt x="561" y="535"/>
                  </a:lnTo>
                  <a:lnTo>
                    <a:pt x="554" y="535"/>
                  </a:lnTo>
                  <a:lnTo>
                    <a:pt x="547" y="528"/>
                  </a:lnTo>
                  <a:lnTo>
                    <a:pt x="541" y="528"/>
                  </a:lnTo>
                  <a:lnTo>
                    <a:pt x="541" y="522"/>
                  </a:lnTo>
                  <a:lnTo>
                    <a:pt x="534" y="522"/>
                  </a:lnTo>
                  <a:lnTo>
                    <a:pt x="528" y="522"/>
                  </a:lnTo>
                  <a:lnTo>
                    <a:pt x="528" y="515"/>
                  </a:lnTo>
                  <a:lnTo>
                    <a:pt x="521" y="515"/>
                  </a:lnTo>
                  <a:lnTo>
                    <a:pt x="521" y="509"/>
                  </a:lnTo>
                  <a:lnTo>
                    <a:pt x="515" y="509"/>
                  </a:lnTo>
                  <a:lnTo>
                    <a:pt x="515" y="502"/>
                  </a:lnTo>
                  <a:lnTo>
                    <a:pt x="508" y="502"/>
                  </a:lnTo>
                  <a:lnTo>
                    <a:pt x="508" y="496"/>
                  </a:lnTo>
                  <a:lnTo>
                    <a:pt x="508" y="489"/>
                  </a:lnTo>
                  <a:lnTo>
                    <a:pt x="502" y="489"/>
                  </a:lnTo>
                  <a:lnTo>
                    <a:pt x="502" y="483"/>
                  </a:lnTo>
                  <a:lnTo>
                    <a:pt x="508" y="483"/>
                  </a:lnTo>
                  <a:lnTo>
                    <a:pt x="508" y="476"/>
                  </a:lnTo>
                  <a:lnTo>
                    <a:pt x="502" y="470"/>
                  </a:lnTo>
                  <a:lnTo>
                    <a:pt x="502" y="463"/>
                  </a:lnTo>
                  <a:lnTo>
                    <a:pt x="495" y="457"/>
                  </a:lnTo>
                  <a:lnTo>
                    <a:pt x="495" y="450"/>
                  </a:lnTo>
                  <a:lnTo>
                    <a:pt x="495" y="444"/>
                  </a:lnTo>
                  <a:lnTo>
                    <a:pt x="489" y="444"/>
                  </a:lnTo>
                  <a:lnTo>
                    <a:pt x="489" y="437"/>
                  </a:lnTo>
                  <a:lnTo>
                    <a:pt x="482" y="437"/>
                  </a:lnTo>
                  <a:lnTo>
                    <a:pt x="489" y="437"/>
                  </a:lnTo>
                  <a:lnTo>
                    <a:pt x="482" y="431"/>
                  </a:lnTo>
                  <a:lnTo>
                    <a:pt x="482" y="424"/>
                  </a:lnTo>
                  <a:lnTo>
                    <a:pt x="476" y="418"/>
                  </a:lnTo>
                  <a:lnTo>
                    <a:pt x="476" y="411"/>
                  </a:lnTo>
                  <a:lnTo>
                    <a:pt x="476" y="404"/>
                  </a:lnTo>
                  <a:lnTo>
                    <a:pt x="469" y="398"/>
                  </a:lnTo>
                  <a:lnTo>
                    <a:pt x="469" y="391"/>
                  </a:lnTo>
                  <a:lnTo>
                    <a:pt x="469" y="385"/>
                  </a:lnTo>
                  <a:lnTo>
                    <a:pt x="463" y="385"/>
                  </a:lnTo>
                  <a:lnTo>
                    <a:pt x="469" y="385"/>
                  </a:lnTo>
                  <a:lnTo>
                    <a:pt x="463" y="378"/>
                  </a:lnTo>
                  <a:lnTo>
                    <a:pt x="456" y="372"/>
                  </a:lnTo>
                  <a:lnTo>
                    <a:pt x="456" y="365"/>
                  </a:lnTo>
                  <a:lnTo>
                    <a:pt x="456" y="359"/>
                  </a:lnTo>
                  <a:lnTo>
                    <a:pt x="450" y="359"/>
                  </a:lnTo>
                  <a:lnTo>
                    <a:pt x="450" y="352"/>
                  </a:lnTo>
                  <a:lnTo>
                    <a:pt x="443" y="352"/>
                  </a:lnTo>
                  <a:lnTo>
                    <a:pt x="443" y="346"/>
                  </a:lnTo>
                  <a:lnTo>
                    <a:pt x="437" y="346"/>
                  </a:lnTo>
                  <a:lnTo>
                    <a:pt x="430" y="339"/>
                  </a:lnTo>
                  <a:lnTo>
                    <a:pt x="437" y="339"/>
                  </a:lnTo>
                  <a:lnTo>
                    <a:pt x="437" y="333"/>
                  </a:lnTo>
                  <a:lnTo>
                    <a:pt x="437" y="326"/>
                  </a:lnTo>
                  <a:lnTo>
                    <a:pt x="430" y="326"/>
                  </a:lnTo>
                  <a:lnTo>
                    <a:pt x="430" y="320"/>
                  </a:lnTo>
                  <a:lnTo>
                    <a:pt x="430" y="313"/>
                  </a:lnTo>
                  <a:lnTo>
                    <a:pt x="430" y="307"/>
                  </a:lnTo>
                  <a:lnTo>
                    <a:pt x="437" y="307"/>
                  </a:lnTo>
                  <a:lnTo>
                    <a:pt x="437" y="300"/>
                  </a:lnTo>
                  <a:lnTo>
                    <a:pt x="443" y="294"/>
                  </a:lnTo>
                  <a:lnTo>
                    <a:pt x="450" y="294"/>
                  </a:lnTo>
                  <a:lnTo>
                    <a:pt x="450" y="287"/>
                  </a:lnTo>
                  <a:lnTo>
                    <a:pt x="450" y="281"/>
                  </a:lnTo>
                  <a:lnTo>
                    <a:pt x="456" y="281"/>
                  </a:lnTo>
                  <a:lnTo>
                    <a:pt x="456" y="274"/>
                  </a:lnTo>
                  <a:lnTo>
                    <a:pt x="450" y="274"/>
                  </a:lnTo>
                  <a:lnTo>
                    <a:pt x="450" y="267"/>
                  </a:lnTo>
                  <a:lnTo>
                    <a:pt x="456" y="267"/>
                  </a:lnTo>
                  <a:lnTo>
                    <a:pt x="450" y="267"/>
                  </a:lnTo>
                  <a:lnTo>
                    <a:pt x="450" y="274"/>
                  </a:lnTo>
                  <a:lnTo>
                    <a:pt x="450" y="281"/>
                  </a:lnTo>
                  <a:lnTo>
                    <a:pt x="450" y="274"/>
                  </a:lnTo>
                  <a:lnTo>
                    <a:pt x="450" y="281"/>
                  </a:lnTo>
                  <a:lnTo>
                    <a:pt x="443" y="281"/>
                  </a:lnTo>
                  <a:lnTo>
                    <a:pt x="443" y="274"/>
                  </a:lnTo>
                  <a:lnTo>
                    <a:pt x="437" y="274"/>
                  </a:lnTo>
                  <a:lnTo>
                    <a:pt x="437" y="267"/>
                  </a:lnTo>
                  <a:lnTo>
                    <a:pt x="437" y="261"/>
                  </a:lnTo>
                  <a:lnTo>
                    <a:pt x="437" y="254"/>
                  </a:lnTo>
                  <a:lnTo>
                    <a:pt x="437" y="248"/>
                  </a:lnTo>
                  <a:lnTo>
                    <a:pt x="443" y="248"/>
                  </a:lnTo>
                  <a:lnTo>
                    <a:pt x="443" y="241"/>
                  </a:lnTo>
                  <a:lnTo>
                    <a:pt x="443" y="235"/>
                  </a:lnTo>
                  <a:lnTo>
                    <a:pt x="450" y="228"/>
                  </a:lnTo>
                  <a:lnTo>
                    <a:pt x="450" y="222"/>
                  </a:lnTo>
                  <a:lnTo>
                    <a:pt x="450" y="215"/>
                  </a:lnTo>
                  <a:lnTo>
                    <a:pt x="456" y="215"/>
                  </a:lnTo>
                  <a:lnTo>
                    <a:pt x="456" y="209"/>
                  </a:lnTo>
                  <a:lnTo>
                    <a:pt x="463" y="209"/>
                  </a:lnTo>
                  <a:lnTo>
                    <a:pt x="469" y="209"/>
                  </a:lnTo>
                  <a:lnTo>
                    <a:pt x="469" y="202"/>
                  </a:lnTo>
                  <a:lnTo>
                    <a:pt x="463" y="202"/>
                  </a:lnTo>
                  <a:lnTo>
                    <a:pt x="463" y="196"/>
                  </a:lnTo>
                  <a:lnTo>
                    <a:pt x="469" y="196"/>
                  </a:lnTo>
                  <a:lnTo>
                    <a:pt x="469" y="189"/>
                  </a:lnTo>
                  <a:lnTo>
                    <a:pt x="469" y="183"/>
                  </a:lnTo>
                  <a:lnTo>
                    <a:pt x="469" y="189"/>
                  </a:lnTo>
                  <a:lnTo>
                    <a:pt x="469" y="183"/>
                  </a:lnTo>
                  <a:lnTo>
                    <a:pt x="476" y="183"/>
                  </a:lnTo>
                  <a:lnTo>
                    <a:pt x="482" y="183"/>
                  </a:lnTo>
                  <a:lnTo>
                    <a:pt x="482" y="176"/>
                  </a:lnTo>
                  <a:lnTo>
                    <a:pt x="489" y="176"/>
                  </a:lnTo>
                  <a:lnTo>
                    <a:pt x="489" y="170"/>
                  </a:lnTo>
                  <a:lnTo>
                    <a:pt x="489" y="163"/>
                  </a:lnTo>
                  <a:lnTo>
                    <a:pt x="495" y="163"/>
                  </a:lnTo>
                  <a:lnTo>
                    <a:pt x="495" y="157"/>
                  </a:lnTo>
                  <a:lnTo>
                    <a:pt x="489" y="157"/>
                  </a:lnTo>
                  <a:lnTo>
                    <a:pt x="495" y="157"/>
                  </a:lnTo>
                  <a:lnTo>
                    <a:pt x="489" y="157"/>
                  </a:lnTo>
                  <a:lnTo>
                    <a:pt x="489" y="150"/>
                  </a:lnTo>
                  <a:lnTo>
                    <a:pt x="489" y="144"/>
                  </a:lnTo>
                  <a:lnTo>
                    <a:pt x="489" y="137"/>
                  </a:lnTo>
                  <a:lnTo>
                    <a:pt x="489" y="131"/>
                  </a:lnTo>
                  <a:lnTo>
                    <a:pt x="489" y="124"/>
                  </a:lnTo>
                  <a:lnTo>
                    <a:pt x="489" y="117"/>
                  </a:lnTo>
                  <a:lnTo>
                    <a:pt x="489" y="111"/>
                  </a:lnTo>
                  <a:lnTo>
                    <a:pt x="489" y="104"/>
                  </a:lnTo>
                  <a:lnTo>
                    <a:pt x="482" y="104"/>
                  </a:lnTo>
                  <a:lnTo>
                    <a:pt x="482" y="98"/>
                  </a:lnTo>
                  <a:lnTo>
                    <a:pt x="482" y="91"/>
                  </a:lnTo>
                  <a:lnTo>
                    <a:pt x="489" y="91"/>
                  </a:lnTo>
                  <a:lnTo>
                    <a:pt x="489" y="85"/>
                  </a:lnTo>
                  <a:lnTo>
                    <a:pt x="495" y="85"/>
                  </a:lnTo>
                  <a:lnTo>
                    <a:pt x="489" y="78"/>
                  </a:lnTo>
                  <a:lnTo>
                    <a:pt x="489" y="72"/>
                  </a:lnTo>
                  <a:lnTo>
                    <a:pt x="495" y="72"/>
                  </a:lnTo>
                  <a:lnTo>
                    <a:pt x="495" y="78"/>
                  </a:lnTo>
                  <a:lnTo>
                    <a:pt x="495" y="85"/>
                  </a:lnTo>
                  <a:lnTo>
                    <a:pt x="502" y="85"/>
                  </a:lnTo>
                  <a:lnTo>
                    <a:pt x="502" y="78"/>
                  </a:lnTo>
                  <a:lnTo>
                    <a:pt x="495" y="72"/>
                  </a:lnTo>
                  <a:lnTo>
                    <a:pt x="502" y="72"/>
                  </a:lnTo>
                  <a:lnTo>
                    <a:pt x="502" y="65"/>
                  </a:lnTo>
                  <a:lnTo>
                    <a:pt x="508" y="65"/>
                  </a:lnTo>
                  <a:lnTo>
                    <a:pt x="508" y="59"/>
                  </a:lnTo>
                  <a:lnTo>
                    <a:pt x="515" y="59"/>
                  </a:lnTo>
                  <a:lnTo>
                    <a:pt x="515" y="52"/>
                  </a:lnTo>
                  <a:lnTo>
                    <a:pt x="515" y="46"/>
                  </a:lnTo>
                  <a:lnTo>
                    <a:pt x="515" y="39"/>
                  </a:lnTo>
                  <a:lnTo>
                    <a:pt x="521" y="39"/>
                  </a:lnTo>
                  <a:lnTo>
                    <a:pt x="515" y="39"/>
                  </a:lnTo>
                  <a:lnTo>
                    <a:pt x="521" y="33"/>
                  </a:lnTo>
                  <a:lnTo>
                    <a:pt x="528" y="26"/>
                  </a:lnTo>
                  <a:lnTo>
                    <a:pt x="534" y="26"/>
                  </a:lnTo>
                  <a:lnTo>
                    <a:pt x="534" y="33"/>
                  </a:lnTo>
                  <a:lnTo>
                    <a:pt x="534" y="26"/>
                  </a:lnTo>
                  <a:lnTo>
                    <a:pt x="534" y="20"/>
                  </a:lnTo>
                  <a:lnTo>
                    <a:pt x="541" y="20"/>
                  </a:lnTo>
                  <a:lnTo>
                    <a:pt x="547" y="20"/>
                  </a:lnTo>
                  <a:lnTo>
                    <a:pt x="554" y="20"/>
                  </a:lnTo>
                  <a:lnTo>
                    <a:pt x="561" y="13"/>
                  </a:lnTo>
                  <a:lnTo>
                    <a:pt x="567" y="13"/>
                  </a:lnTo>
                  <a:lnTo>
                    <a:pt x="567" y="7"/>
                  </a:lnTo>
                  <a:lnTo>
                    <a:pt x="574" y="7"/>
                  </a:lnTo>
                  <a:lnTo>
                    <a:pt x="574" y="0"/>
                  </a:lnTo>
                  <a:lnTo>
                    <a:pt x="580" y="0"/>
                  </a:lnTo>
                  <a:close/>
                </a:path>
              </a:pathLst>
            </a:custGeom>
            <a:grpFill/>
            <a:ln w="3175" cap="flat" cmpd="sng">
              <a:solidFill>
                <a:schemeClr val="bg2">
                  <a:lumMod val="20000"/>
                  <a:lumOff val="8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sp>
        <p:nvSpPr>
          <p:cNvPr id="39" name="Rectangle 38">
            <a:extLst>
              <a:ext uri="{FF2B5EF4-FFF2-40B4-BE49-F238E27FC236}">
                <a16:creationId xmlns:a16="http://schemas.microsoft.com/office/drawing/2014/main" id="{B1420875-54BC-401C-9E6B-A0AF26576CCC}"/>
              </a:ext>
            </a:extLst>
          </p:cNvPr>
          <p:cNvSpPr/>
          <p:nvPr/>
        </p:nvSpPr>
        <p:spPr>
          <a:xfrm>
            <a:off x="300977" y="1650664"/>
            <a:ext cx="2805194" cy="3308598"/>
          </a:xfrm>
          <a:prstGeom prst="rect">
            <a:avLst/>
          </a:prstGeom>
          <a:solidFill>
            <a:schemeClr val="bg1">
              <a:alpha val="70000"/>
            </a:schemeClr>
          </a:solidFill>
          <a:effectLst>
            <a:softEdge rad="31750"/>
          </a:effectLst>
        </p:spPr>
        <p:txBody>
          <a:bodyPr wrap="square" tIns="91440" bIns="91440">
            <a:spAutoFit/>
          </a:bodyPr>
          <a:lstStyle/>
          <a:p>
            <a:pPr marL="0" marR="0" lvl="0" indent="0" algn="l" defTabSz="902641"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a:ln>
                  <a:noFill/>
                </a:ln>
                <a:solidFill>
                  <a:srgbClr val="86BC25"/>
                </a:solidFill>
                <a:effectLst/>
                <a:uLnTx/>
                <a:uFillTx/>
                <a:latin typeface="Calibri"/>
                <a:ea typeface="Calibri" panose="020F0502020204030204" pitchFamily="34" charset="0"/>
                <a:cs typeface="Arial" panose="020B0604020202020204" pitchFamily="34" charset="0"/>
              </a:rPr>
              <a:t>US</a:t>
            </a:r>
            <a:endParaRPr kumimoji="0" lang="en-US" sz="2000" b="0" i="0" u="none" strike="noStrike" kern="1200" cap="none" spc="0" normalizeH="0" baseline="30000" noProof="0">
              <a:ln>
                <a:noFill/>
              </a:ln>
              <a:solidFill>
                <a:srgbClr val="86BC25"/>
              </a:solidFill>
              <a:effectLst/>
              <a:uLnTx/>
              <a:uFillTx/>
              <a:latin typeface="Calibri"/>
              <a:ea typeface="Calibri" panose="020F0502020204030204" pitchFamily="34" charset="0"/>
              <a:cs typeface="Arial" panose="020B0604020202020204" pitchFamily="34" charset="0"/>
            </a:endParaRPr>
          </a:p>
          <a:p>
            <a:pPr marL="171450" marR="0" lvl="0" indent="-171450" algn="l" defTabSz="914377" rtl="0" eaLnBrk="1" fontAlgn="auto" latinLnBrk="0" hangingPunct="1">
              <a:lnSpc>
                <a:spcPct val="100000"/>
              </a:lnSpc>
              <a:spcBef>
                <a:spcPts val="0"/>
              </a:spcBef>
              <a:spcAft>
                <a:spcPts val="600"/>
              </a:spcAft>
              <a:buClrTx/>
              <a:buSzPct val="100000"/>
              <a:buFont typeface="Arial" panose="020B0604020202020204" pitchFamily="34" charset="0"/>
              <a:buChar char="•"/>
              <a:tabLst/>
              <a:defRPr/>
            </a:pPr>
            <a:r>
              <a:rPr kumimoji="0" lang="en-US" sz="1400" b="1" i="0" u="none" strike="noStrike" kern="1200" cap="none" spc="0" normalizeH="0" baseline="0" noProof="0">
                <a:ln>
                  <a:noFill/>
                </a:ln>
                <a:solidFill>
                  <a:srgbClr val="86BC25"/>
                </a:solidFill>
                <a:effectLst/>
                <a:uLnTx/>
                <a:uFillTx/>
                <a:latin typeface="Calibri"/>
                <a:ea typeface="+mn-ea"/>
                <a:cs typeface="+mn-cs"/>
              </a:rPr>
              <a:t>SEC</a:t>
            </a:r>
            <a:r>
              <a:rPr kumimoji="0" lang="en-US" sz="1400" b="1" i="0" u="none" strike="noStrike" kern="1200" cap="none" spc="0" normalizeH="0" baseline="0" noProof="0">
                <a:ln>
                  <a:noFill/>
                </a:ln>
                <a:solidFill>
                  <a:prstClr val="black"/>
                </a:solidFill>
                <a:effectLst/>
                <a:uLnTx/>
                <a:uFillTx/>
                <a:latin typeface="Calibri"/>
                <a:ea typeface="+mn-ea"/>
                <a:cs typeface="+mn-cs"/>
              </a:rPr>
              <a:t> </a:t>
            </a:r>
            <a:r>
              <a:rPr kumimoji="0" lang="en-US" sz="1400" b="0" i="0" u="none" strike="noStrike" kern="1200" cap="none" spc="0" normalizeH="0" baseline="0" noProof="0">
                <a:ln>
                  <a:noFill/>
                </a:ln>
                <a:solidFill>
                  <a:prstClr val="black"/>
                </a:solidFill>
                <a:effectLst/>
                <a:uLnTx/>
                <a:uFillTx/>
                <a:latin typeface="Calibri"/>
                <a:ea typeface="+mn-ea"/>
                <a:cs typeface="+mn-cs"/>
              </a:rPr>
              <a:t>proposes</a:t>
            </a:r>
            <a:r>
              <a:rPr kumimoji="0" lang="en-US" sz="1400" b="1" i="0" u="none" strike="noStrike" kern="1200" cap="none" spc="0" normalizeH="0" baseline="0" noProof="0">
                <a:ln>
                  <a:noFill/>
                </a:ln>
                <a:solidFill>
                  <a:prstClr val="black"/>
                </a:solidFill>
                <a:effectLst/>
                <a:uLnTx/>
                <a:uFillTx/>
                <a:latin typeface="Calibri"/>
                <a:ea typeface="+mn-ea"/>
                <a:cs typeface="+mn-cs"/>
              </a:rPr>
              <a:t> </a:t>
            </a:r>
            <a:r>
              <a:rPr kumimoji="0" lang="en-US" sz="1400" b="1" i="0" u="none" strike="noStrike" kern="1200" cap="none" spc="0" normalizeH="0" baseline="0" noProof="0">
                <a:ln>
                  <a:noFill/>
                </a:ln>
                <a:solidFill>
                  <a:srgbClr val="86BC25"/>
                </a:solidFill>
                <a:effectLst/>
                <a:uLnTx/>
                <a:uFillTx/>
                <a:latin typeface="Calibri"/>
                <a:ea typeface="+mn-ea"/>
                <a:cs typeface="+mn-cs"/>
              </a:rPr>
              <a:t>climate change disclosure rule </a:t>
            </a:r>
            <a:r>
              <a:rPr kumimoji="0" lang="en-US" sz="1400" b="1" i="0" u="none" strike="noStrike" kern="1200" cap="none" spc="0" normalizeH="0" baseline="30000" noProof="0">
                <a:ln>
                  <a:noFill/>
                </a:ln>
                <a:solidFill>
                  <a:prstClr val="black"/>
                </a:solidFill>
                <a:effectLst/>
                <a:uLnTx/>
                <a:uFillTx/>
                <a:latin typeface="Calibri"/>
                <a:ea typeface="+mn-ea"/>
                <a:cs typeface="+mn-cs"/>
              </a:rPr>
              <a:t>1</a:t>
            </a:r>
            <a:endParaRPr kumimoji="0" lang="en-US" sz="1050" b="0" i="1" u="none" strike="noStrike" kern="1200" cap="none" spc="0" normalizeH="0" baseline="0" noProof="0">
              <a:ln>
                <a:noFill/>
              </a:ln>
              <a:solidFill>
                <a:prstClr val="black"/>
              </a:solidFill>
              <a:effectLst/>
              <a:uLnTx/>
              <a:uFillTx/>
              <a:latin typeface="Calibri"/>
              <a:ea typeface="+mn-ea"/>
              <a:cs typeface="+mn-cs"/>
            </a:endParaRPr>
          </a:p>
          <a:p>
            <a:pPr marL="171450" marR="0" lvl="0" indent="-171450" algn="l" defTabSz="914377" rtl="0" eaLnBrk="1" fontAlgn="auto" latinLnBrk="0" hangingPunct="1">
              <a:lnSpc>
                <a:spcPct val="100000"/>
              </a:lnSpc>
              <a:spcBef>
                <a:spcPts val="0"/>
              </a:spcBef>
              <a:spcAft>
                <a:spcPts val="600"/>
              </a:spcAft>
              <a:buClrTx/>
              <a:buSzPct val="100000"/>
              <a:buFont typeface="Arial" panose="020B0604020202020204" pitchFamily="34" charset="0"/>
              <a:buChar char="•"/>
              <a:tabLst/>
              <a:defRPr/>
            </a:pPr>
            <a:r>
              <a:rPr kumimoji="0" lang="en-US" sz="1400" b="1" i="0" u="none" strike="noStrike" kern="1200" cap="none" spc="0" normalizeH="0" baseline="0" noProof="0">
                <a:ln>
                  <a:noFill/>
                </a:ln>
                <a:solidFill>
                  <a:srgbClr val="86BC25"/>
                </a:solidFill>
                <a:effectLst/>
                <a:uLnTx/>
                <a:uFillTx/>
                <a:latin typeface="Calibri"/>
                <a:ea typeface="+mn-ea"/>
                <a:cs typeface="+mn-cs"/>
              </a:rPr>
              <a:t>SEC released two proposals </a:t>
            </a:r>
            <a:r>
              <a:rPr kumimoji="0" lang="en-US" sz="1400" b="0" i="0" u="none" strike="noStrike" kern="1200" cap="none" spc="0" normalizeH="0" baseline="0" noProof="0">
                <a:ln>
                  <a:noFill/>
                </a:ln>
                <a:solidFill>
                  <a:prstClr val="black"/>
                </a:solidFill>
                <a:effectLst/>
                <a:uLnTx/>
                <a:uFillTx/>
                <a:latin typeface="Calibri"/>
                <a:ea typeface="+mn-ea"/>
                <a:cs typeface="+mn-cs"/>
              </a:rPr>
              <a:t>which aim to enhance disclosures on </a:t>
            </a:r>
            <a:r>
              <a:rPr kumimoji="0" lang="en-US" sz="1400" b="1" i="0" u="none" strike="noStrike" kern="1200" cap="none" spc="0" normalizeH="0" baseline="0" noProof="0">
                <a:ln>
                  <a:noFill/>
                </a:ln>
                <a:solidFill>
                  <a:srgbClr val="86BC25"/>
                </a:solidFill>
                <a:effectLst/>
                <a:uLnTx/>
                <a:uFillTx/>
                <a:latin typeface="Calibri"/>
                <a:ea typeface="+mn-ea"/>
                <a:cs typeface="+mn-cs"/>
              </a:rPr>
              <a:t>mutual funds, exchange-traded funds</a:t>
            </a:r>
            <a:r>
              <a:rPr kumimoji="0" lang="en-US" sz="1400" b="1" i="0" u="none" strike="noStrike" kern="1200" cap="none" spc="0" normalizeH="0" baseline="30000" noProof="0">
                <a:ln>
                  <a:noFill/>
                </a:ln>
                <a:solidFill>
                  <a:srgbClr val="86BC25"/>
                </a:solidFill>
                <a:effectLst/>
                <a:uLnTx/>
                <a:uFillTx/>
                <a:latin typeface="Calibri"/>
                <a:ea typeface="+mn-ea"/>
                <a:cs typeface="+mn-cs"/>
              </a:rPr>
              <a:t>2</a:t>
            </a:r>
            <a:r>
              <a:rPr kumimoji="0" lang="en-US" sz="1400" b="1" i="0" u="none" strike="noStrike" kern="1200" cap="none" spc="0" normalizeH="0" baseline="0" noProof="0">
                <a:ln>
                  <a:noFill/>
                </a:ln>
                <a:solidFill>
                  <a:srgbClr val="86BC25"/>
                </a:solidFill>
                <a:effectLst/>
                <a:uLnTx/>
                <a:uFillTx/>
                <a:latin typeface="Calibri"/>
                <a:ea typeface="+mn-ea"/>
                <a:cs typeface="+mn-cs"/>
              </a:rPr>
              <a:t> and similar vehicles that account for ESG</a:t>
            </a:r>
            <a:r>
              <a:rPr kumimoji="0" lang="en-US" sz="1400" b="1" i="0" u="none" strike="noStrike" kern="1200" cap="none" spc="0" normalizeH="0" baseline="30000" noProof="0">
                <a:ln>
                  <a:noFill/>
                </a:ln>
                <a:solidFill>
                  <a:srgbClr val="86BC25"/>
                </a:solidFill>
                <a:effectLst/>
                <a:uLnTx/>
                <a:uFillTx/>
                <a:latin typeface="Calibri"/>
                <a:ea typeface="+mn-ea"/>
                <a:cs typeface="+mn-cs"/>
              </a:rPr>
              <a:t>3</a:t>
            </a:r>
          </a:p>
          <a:p>
            <a:pPr marL="171450" marR="0" lvl="0" indent="-171450" algn="l" defTabSz="914377" rtl="0" eaLnBrk="1" fontAlgn="auto" latinLnBrk="0" hangingPunct="1">
              <a:lnSpc>
                <a:spcPct val="100000"/>
              </a:lnSpc>
              <a:spcBef>
                <a:spcPts val="0"/>
              </a:spcBef>
              <a:spcAft>
                <a:spcPts val="600"/>
              </a:spcAft>
              <a:buClrTx/>
              <a:buSzPct val="100000"/>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ercurySSm-Book-Pro_Web"/>
                <a:ea typeface="+mn-ea"/>
                <a:cs typeface="+mn-cs"/>
              </a:rPr>
              <a:t>Proposed rule</a:t>
            </a:r>
            <a:r>
              <a:rPr kumimoji="0" lang="en-US" sz="1400" b="1" i="0" u="none" strike="noStrike" kern="1200" cap="none" spc="0" normalizeH="0" baseline="30000" noProof="0">
                <a:ln>
                  <a:noFill/>
                </a:ln>
                <a:solidFill>
                  <a:prstClr val="black"/>
                </a:solidFill>
                <a:effectLst/>
                <a:uLnTx/>
                <a:uFillTx/>
                <a:latin typeface="Calibri"/>
                <a:ea typeface="+mn-ea"/>
                <a:cs typeface="+mn-cs"/>
              </a:rPr>
              <a:t>4</a:t>
            </a:r>
            <a:r>
              <a:rPr kumimoji="0" lang="en-US" sz="1400" b="0" i="0" u="none" strike="noStrike" kern="1200" cap="none" spc="0" normalizeH="0" baseline="0" noProof="0">
                <a:ln>
                  <a:noFill/>
                </a:ln>
                <a:solidFill>
                  <a:prstClr val="black"/>
                </a:solidFill>
                <a:effectLst/>
                <a:uLnTx/>
                <a:uFillTx/>
                <a:latin typeface="MercurySSm-Book-Pro_Web"/>
                <a:ea typeface="+mn-ea"/>
                <a:cs typeface="+mn-cs"/>
              </a:rPr>
              <a:t> requiring qualifying </a:t>
            </a:r>
            <a:r>
              <a:rPr kumimoji="0" lang="en-US" sz="1400" b="1" i="0" u="none" strike="noStrike" kern="1200" cap="none" spc="0" normalizeH="0" baseline="0" noProof="0">
                <a:ln>
                  <a:noFill/>
                </a:ln>
                <a:solidFill>
                  <a:srgbClr val="86BC25"/>
                </a:solidFill>
                <a:effectLst/>
                <a:uLnTx/>
                <a:uFillTx/>
                <a:latin typeface="MercurySSm-Book-Pro_Web"/>
                <a:ea typeface="+mn-ea"/>
                <a:cs typeface="+mn-cs"/>
              </a:rPr>
              <a:t>f</a:t>
            </a:r>
            <a:r>
              <a:rPr kumimoji="0" lang="en-US" sz="1400" b="1" i="0" u="none" strike="noStrike" kern="1200" cap="none" spc="0" normalizeH="0" baseline="0" noProof="0">
                <a:ln>
                  <a:noFill/>
                </a:ln>
                <a:solidFill>
                  <a:srgbClr val="86BC25"/>
                </a:solidFill>
                <a:effectLst/>
                <a:uLnTx/>
                <a:uFillTx/>
                <a:latin typeface="-apple-system"/>
                <a:ea typeface="+mn-ea"/>
                <a:cs typeface="+mn-cs"/>
              </a:rPr>
              <a:t>ederal contractors to report greenhouse gas emissions </a:t>
            </a:r>
            <a:r>
              <a:rPr kumimoji="0" lang="en-US" sz="1400" b="0" i="0" u="none" strike="noStrike" kern="1200" cap="none" spc="0" normalizeH="0" baseline="0" noProof="0">
                <a:ln>
                  <a:noFill/>
                </a:ln>
                <a:solidFill>
                  <a:srgbClr val="86BC25"/>
                </a:solidFill>
                <a:effectLst/>
                <a:uLnTx/>
                <a:uFillTx/>
                <a:latin typeface="-apple-system"/>
                <a:ea typeface="+mn-ea"/>
                <a:cs typeface="+mn-cs"/>
              </a:rPr>
              <a:t>and </a:t>
            </a:r>
            <a:r>
              <a:rPr kumimoji="0" lang="en-US" sz="1400" b="1" i="0" u="none" strike="noStrike" kern="1200" cap="none" spc="0" normalizeH="0" baseline="0" noProof="0">
                <a:ln>
                  <a:noFill/>
                </a:ln>
                <a:solidFill>
                  <a:srgbClr val="86BC25"/>
                </a:solidFill>
                <a:effectLst/>
                <a:uLnTx/>
                <a:uFillTx/>
                <a:latin typeface="-apple-system"/>
                <a:ea typeface="+mn-ea"/>
                <a:cs typeface="+mn-cs"/>
              </a:rPr>
              <a:t>establish science-based emissions reduction targets</a:t>
            </a:r>
            <a:endParaRPr kumimoji="0" lang="en-US" sz="1400" b="0" i="1" u="none" strike="noStrike" kern="1200" cap="none" spc="0" normalizeH="0" baseline="30000" noProof="0">
              <a:ln>
                <a:noFill/>
              </a:ln>
              <a:solidFill>
                <a:srgbClr val="86BC25"/>
              </a:solidFill>
              <a:effectLst/>
              <a:uLnTx/>
              <a:uFillTx/>
              <a:latin typeface="Calibri" panose="020F0502020204030204"/>
              <a:ea typeface="+mn-ea"/>
              <a:cs typeface="+mn-cs"/>
            </a:endParaRPr>
          </a:p>
        </p:txBody>
      </p:sp>
      <p:grpSp>
        <p:nvGrpSpPr>
          <p:cNvPr id="40" name="Group 39">
            <a:extLst>
              <a:ext uri="{FF2B5EF4-FFF2-40B4-BE49-F238E27FC236}">
                <a16:creationId xmlns:a16="http://schemas.microsoft.com/office/drawing/2014/main" id="{B8F65BAB-6D97-4575-AB0A-7A36A97CFAE6}"/>
              </a:ext>
            </a:extLst>
          </p:cNvPr>
          <p:cNvGrpSpPr/>
          <p:nvPr/>
        </p:nvGrpSpPr>
        <p:grpSpPr>
          <a:xfrm flipH="1">
            <a:off x="740935" y="2053706"/>
            <a:ext cx="2193531" cy="668631"/>
            <a:chOff x="6687438" y="3489434"/>
            <a:chExt cx="3999666" cy="1226729"/>
          </a:xfrm>
        </p:grpSpPr>
        <p:cxnSp>
          <p:nvCxnSpPr>
            <p:cNvPr id="41" name="Straight Connector 40">
              <a:extLst>
                <a:ext uri="{FF2B5EF4-FFF2-40B4-BE49-F238E27FC236}">
                  <a16:creationId xmlns:a16="http://schemas.microsoft.com/office/drawing/2014/main" id="{0DF6C3B9-8BEA-4373-98B3-6E41FC96A6A3}"/>
                </a:ext>
              </a:extLst>
            </p:cNvPr>
            <p:cNvCxnSpPr>
              <a:cxnSpLocks/>
            </p:cNvCxnSpPr>
            <p:nvPr/>
          </p:nvCxnSpPr>
          <p:spPr>
            <a:xfrm flipV="1">
              <a:off x="6687438" y="3489438"/>
              <a:ext cx="374774" cy="1226725"/>
            </a:xfrm>
            <a:prstGeom prst="line">
              <a:avLst/>
            </a:prstGeom>
            <a:noFill/>
            <a:ln w="6350" cap="flat" cmpd="sng" algn="ctr">
              <a:solidFill>
                <a:schemeClr val="accent1"/>
              </a:solidFill>
              <a:prstDash val="solid"/>
              <a:miter lim="800000"/>
              <a:headEnd type="oval"/>
            </a:ln>
            <a:effectLst/>
          </p:spPr>
        </p:cxnSp>
        <p:cxnSp>
          <p:nvCxnSpPr>
            <p:cNvPr id="42" name="Straight Connector 41">
              <a:extLst>
                <a:ext uri="{FF2B5EF4-FFF2-40B4-BE49-F238E27FC236}">
                  <a16:creationId xmlns:a16="http://schemas.microsoft.com/office/drawing/2014/main" id="{2169A746-9E4C-482E-A724-30690A286901}"/>
                </a:ext>
              </a:extLst>
            </p:cNvPr>
            <p:cNvCxnSpPr>
              <a:cxnSpLocks/>
            </p:cNvCxnSpPr>
            <p:nvPr/>
          </p:nvCxnSpPr>
          <p:spPr>
            <a:xfrm flipV="1">
              <a:off x="7062216" y="3489434"/>
              <a:ext cx="3624888" cy="0"/>
            </a:xfrm>
            <a:prstGeom prst="line">
              <a:avLst/>
            </a:prstGeom>
            <a:noFill/>
            <a:ln w="6350" cap="flat" cmpd="sng" algn="ctr">
              <a:solidFill>
                <a:schemeClr val="accent1"/>
              </a:solidFill>
              <a:prstDash val="solid"/>
              <a:miter lim="800000"/>
            </a:ln>
            <a:effectLst/>
          </p:spPr>
        </p:cxnSp>
      </p:grpSp>
      <p:sp>
        <p:nvSpPr>
          <p:cNvPr id="43" name="Rectangle 42">
            <a:extLst>
              <a:ext uri="{FF2B5EF4-FFF2-40B4-BE49-F238E27FC236}">
                <a16:creationId xmlns:a16="http://schemas.microsoft.com/office/drawing/2014/main" id="{0FE340C2-199A-41CE-9C34-857CECAA26E2}"/>
              </a:ext>
            </a:extLst>
          </p:cNvPr>
          <p:cNvSpPr/>
          <p:nvPr/>
        </p:nvSpPr>
        <p:spPr>
          <a:xfrm>
            <a:off x="3614177" y="1650664"/>
            <a:ext cx="1958408" cy="2154436"/>
          </a:xfrm>
          <a:prstGeom prst="rect">
            <a:avLst/>
          </a:prstGeom>
          <a:solidFill>
            <a:schemeClr val="bg1">
              <a:alpha val="70000"/>
            </a:schemeClr>
          </a:solidFill>
          <a:effectLst>
            <a:softEdge rad="31750"/>
          </a:effectLst>
        </p:spPr>
        <p:txBody>
          <a:bodyPr wrap="square" tIns="91440" bIns="91440">
            <a:spAutoFit/>
          </a:bodyPr>
          <a:lstStyle/>
          <a:p>
            <a:pPr marL="0" marR="1905" lvl="0" indent="0" algn="l"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a:ln>
                  <a:noFill/>
                </a:ln>
                <a:solidFill>
                  <a:srgbClr val="43B02A"/>
                </a:solidFill>
                <a:effectLst/>
                <a:uLnTx/>
                <a:uFillTx/>
                <a:latin typeface="Calibri"/>
                <a:ea typeface="Calibri" panose="020F0502020204030204" pitchFamily="34" charset="0"/>
                <a:cs typeface="Arial" panose="020B0604020202020204" pitchFamily="34" charset="0"/>
              </a:rPr>
              <a:t>UK</a:t>
            </a:r>
          </a:p>
          <a:p>
            <a:pPr marL="171450" marR="1905"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43B02A"/>
                </a:solidFill>
                <a:effectLst/>
                <a:uLnTx/>
                <a:uFillTx/>
                <a:latin typeface="Calibri"/>
                <a:ea typeface="+mn-ea"/>
                <a:cs typeface="+mn-cs"/>
              </a:rPr>
              <a:t>Mandatory TCFD reporting</a:t>
            </a:r>
            <a:r>
              <a:rPr kumimoji="0" lang="en-US" sz="1400" b="0" i="0" u="none" strike="noStrike" kern="1200" cap="none" spc="0" normalizeH="0" baseline="0" noProof="0">
                <a:ln>
                  <a:noFill/>
                </a:ln>
                <a:solidFill>
                  <a:prstClr val="black"/>
                </a:solidFill>
                <a:effectLst/>
                <a:uLnTx/>
                <a:uFillTx/>
                <a:latin typeface="Calibri"/>
                <a:ea typeface="+mn-ea"/>
                <a:cs typeface="+mn-cs"/>
              </a:rPr>
              <a:t> for large companies in the UK beginning April 2022</a:t>
            </a:r>
            <a:r>
              <a:rPr kumimoji="0" lang="en-US" sz="1400" b="1" i="0" u="none" strike="noStrike" kern="1200" cap="none" spc="0" normalizeH="0" baseline="30000" noProof="0">
                <a:ln>
                  <a:noFill/>
                </a:ln>
                <a:solidFill>
                  <a:srgbClr val="43B02A"/>
                </a:solidFill>
                <a:effectLst/>
                <a:uLnTx/>
                <a:uFillTx/>
                <a:latin typeface="Calibri"/>
                <a:ea typeface="+mn-ea"/>
                <a:cs typeface="+mn-cs"/>
              </a:rPr>
              <a:t>5</a:t>
            </a:r>
            <a:endParaRPr kumimoji="0" lang="en-US" sz="1400" b="0" i="0" u="none" strike="noStrike" kern="1200" cap="none" spc="0" normalizeH="0" baseline="0" noProof="0">
              <a:ln>
                <a:noFill/>
              </a:ln>
              <a:solidFill>
                <a:prstClr val="black"/>
              </a:solidFill>
              <a:effectLst/>
              <a:uLnTx/>
              <a:uFillTx/>
              <a:latin typeface="Calibri"/>
              <a:ea typeface="+mn-ea"/>
              <a:cs typeface="+mn-cs"/>
            </a:endParaRPr>
          </a:p>
          <a:p>
            <a:pPr marL="171450" marR="1905"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43B02A"/>
                </a:solidFill>
                <a:effectLst/>
                <a:uLnTx/>
                <a:uFillTx/>
                <a:latin typeface="Calibri"/>
                <a:ea typeface="+mn-ea"/>
                <a:cs typeface="+mn-cs"/>
              </a:rPr>
              <a:t>UK</a:t>
            </a:r>
            <a:r>
              <a:rPr kumimoji="0" lang="en-US" sz="1400" b="1" i="0" u="none" strike="noStrike" kern="1200" cap="none" spc="0" normalizeH="0" baseline="0" noProof="0">
                <a:ln>
                  <a:noFill/>
                </a:ln>
                <a:solidFill>
                  <a:prstClr val="black"/>
                </a:solidFill>
                <a:effectLst/>
                <a:uLnTx/>
                <a:uFillTx/>
                <a:latin typeface="Calibri"/>
                <a:ea typeface="+mn-ea"/>
                <a:cs typeface="+mn-cs"/>
              </a:rPr>
              <a:t> </a:t>
            </a:r>
            <a:r>
              <a:rPr kumimoji="0" lang="en-US" sz="1400" b="0" i="0" u="none" strike="noStrike" kern="1200" cap="none" spc="0" normalizeH="0" baseline="0" noProof="0">
                <a:ln>
                  <a:noFill/>
                </a:ln>
                <a:solidFill>
                  <a:prstClr val="black"/>
                </a:solidFill>
                <a:effectLst/>
                <a:uLnTx/>
                <a:uFillTx/>
                <a:latin typeface="Calibri"/>
                <a:ea typeface="+mn-ea"/>
                <a:cs typeface="+mn-cs"/>
              </a:rPr>
              <a:t>announced intentions to </a:t>
            </a:r>
            <a:r>
              <a:rPr kumimoji="0" lang="en-US" sz="1400" b="1" i="0" u="none" strike="noStrike" kern="1200" cap="none" spc="0" normalizeH="0" baseline="0" noProof="0">
                <a:ln>
                  <a:noFill/>
                </a:ln>
                <a:solidFill>
                  <a:srgbClr val="43B02A"/>
                </a:solidFill>
                <a:effectLst/>
                <a:uLnTx/>
                <a:uFillTx/>
                <a:latin typeface="Calibri"/>
                <a:ea typeface="+mn-ea"/>
                <a:cs typeface="+mn-cs"/>
              </a:rPr>
              <a:t>mandate ISSB</a:t>
            </a:r>
            <a:r>
              <a:rPr kumimoji="0" lang="en-US" sz="1400" b="1" i="0" u="none" strike="noStrike" kern="1200" cap="none" spc="0" normalizeH="0" baseline="30000" noProof="0">
                <a:ln>
                  <a:noFill/>
                </a:ln>
                <a:solidFill>
                  <a:srgbClr val="43B02A"/>
                </a:solidFill>
                <a:effectLst/>
                <a:uLnTx/>
                <a:uFillTx/>
                <a:latin typeface="Calibri"/>
                <a:ea typeface="+mn-ea"/>
                <a:cs typeface="+mn-cs"/>
              </a:rPr>
              <a:t>6</a:t>
            </a:r>
            <a:endParaRPr kumimoji="0" lang="en-US" sz="1400" b="1" i="0" u="none" strike="noStrike" kern="1200" cap="none" spc="0" normalizeH="0" baseline="30000" noProof="0">
              <a:ln>
                <a:noFill/>
              </a:ln>
              <a:solidFill>
                <a:srgbClr val="43B02A"/>
              </a:solidFill>
              <a:effectLst/>
              <a:uLnTx/>
              <a:uFillTx/>
              <a:latin typeface="Calibri"/>
              <a:ea typeface="+mn-ea"/>
              <a:cs typeface="Calibri"/>
            </a:endParaRPr>
          </a:p>
        </p:txBody>
      </p:sp>
      <p:grpSp>
        <p:nvGrpSpPr>
          <p:cNvPr id="44" name="Group 43">
            <a:extLst>
              <a:ext uri="{FF2B5EF4-FFF2-40B4-BE49-F238E27FC236}">
                <a16:creationId xmlns:a16="http://schemas.microsoft.com/office/drawing/2014/main" id="{4D448401-0E2A-48F1-A8B9-CE936643DAE7}"/>
              </a:ext>
            </a:extLst>
          </p:cNvPr>
          <p:cNvGrpSpPr/>
          <p:nvPr/>
        </p:nvGrpSpPr>
        <p:grpSpPr>
          <a:xfrm flipH="1">
            <a:off x="3695281" y="2053706"/>
            <a:ext cx="2289519" cy="325566"/>
            <a:chOff x="7311986" y="3509393"/>
            <a:chExt cx="3940135" cy="3304669"/>
          </a:xfrm>
        </p:grpSpPr>
        <p:cxnSp>
          <p:nvCxnSpPr>
            <p:cNvPr id="45" name="Straight Connector 44">
              <a:extLst>
                <a:ext uri="{FF2B5EF4-FFF2-40B4-BE49-F238E27FC236}">
                  <a16:creationId xmlns:a16="http://schemas.microsoft.com/office/drawing/2014/main" id="{955FC63D-4D06-433E-9232-B00149B4392C}"/>
                </a:ext>
              </a:extLst>
            </p:cNvPr>
            <p:cNvCxnSpPr>
              <a:cxnSpLocks/>
            </p:cNvCxnSpPr>
            <p:nvPr/>
          </p:nvCxnSpPr>
          <p:spPr>
            <a:xfrm flipV="1">
              <a:off x="7311986" y="3509393"/>
              <a:ext cx="438136" cy="3304669"/>
            </a:xfrm>
            <a:prstGeom prst="line">
              <a:avLst/>
            </a:prstGeom>
            <a:noFill/>
            <a:ln w="6350" cap="flat" cmpd="sng" algn="ctr">
              <a:solidFill>
                <a:schemeClr val="accent2"/>
              </a:solidFill>
              <a:prstDash val="solid"/>
              <a:miter lim="800000"/>
              <a:headEnd type="oval"/>
            </a:ln>
            <a:effectLst/>
          </p:spPr>
        </p:cxnSp>
        <p:cxnSp>
          <p:nvCxnSpPr>
            <p:cNvPr id="46" name="Straight Connector 45">
              <a:extLst>
                <a:ext uri="{FF2B5EF4-FFF2-40B4-BE49-F238E27FC236}">
                  <a16:creationId xmlns:a16="http://schemas.microsoft.com/office/drawing/2014/main" id="{085C95E5-4BB4-44D9-94BC-9B724F1CFA34}"/>
                </a:ext>
              </a:extLst>
            </p:cNvPr>
            <p:cNvCxnSpPr>
              <a:cxnSpLocks/>
            </p:cNvCxnSpPr>
            <p:nvPr/>
          </p:nvCxnSpPr>
          <p:spPr>
            <a:xfrm flipV="1">
              <a:off x="7750122" y="3509393"/>
              <a:ext cx="3501999" cy="4"/>
            </a:xfrm>
            <a:prstGeom prst="line">
              <a:avLst/>
            </a:prstGeom>
            <a:noFill/>
            <a:ln w="6350" cap="flat" cmpd="sng" algn="ctr">
              <a:solidFill>
                <a:schemeClr val="accent2"/>
              </a:solidFill>
              <a:prstDash val="solid"/>
              <a:miter lim="800000"/>
            </a:ln>
            <a:effectLst/>
          </p:spPr>
        </p:cxnSp>
      </p:grpSp>
      <p:sp>
        <p:nvSpPr>
          <p:cNvPr id="47" name="Rectangle 46">
            <a:extLst>
              <a:ext uri="{FF2B5EF4-FFF2-40B4-BE49-F238E27FC236}">
                <a16:creationId xmlns:a16="http://schemas.microsoft.com/office/drawing/2014/main" id="{1F97AF18-4814-405C-B30D-EE7CE52D4150}"/>
              </a:ext>
            </a:extLst>
          </p:cNvPr>
          <p:cNvSpPr/>
          <p:nvPr/>
        </p:nvSpPr>
        <p:spPr>
          <a:xfrm>
            <a:off x="6455489" y="1650664"/>
            <a:ext cx="2318685" cy="3067506"/>
          </a:xfrm>
          <a:prstGeom prst="rect">
            <a:avLst/>
          </a:prstGeom>
          <a:solidFill>
            <a:schemeClr val="bg1">
              <a:alpha val="70000"/>
            </a:schemeClr>
          </a:solidFill>
          <a:effectLst>
            <a:softEdge rad="31750"/>
          </a:effectLst>
        </p:spPr>
        <p:txBody>
          <a:bodyPr wrap="square" tIns="91440" bIns="91440">
            <a:spAutoFit/>
          </a:bodyPr>
          <a:lstStyle/>
          <a:p>
            <a:pPr marL="0" marR="1905" lvl="0" indent="0" algn="l"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a:ln>
                  <a:noFill/>
                </a:ln>
                <a:solidFill>
                  <a:srgbClr val="26890D"/>
                </a:solidFill>
                <a:effectLst/>
                <a:uLnTx/>
                <a:uFillTx/>
                <a:latin typeface="Calibri"/>
                <a:ea typeface="Calibri" panose="020F0502020204030204" pitchFamily="34" charset="0"/>
                <a:cs typeface="Arial" panose="020B0604020202020204" pitchFamily="34" charset="0"/>
              </a:rPr>
              <a:t>EU</a:t>
            </a:r>
          </a:p>
          <a:p>
            <a:pPr marL="171450" marR="0" lvl="0" indent="-171450" algn="l" defTabSz="914377" rtl="0" eaLnBrk="1" fontAlgn="auto" latinLnBrk="0" hangingPunct="1">
              <a:lnSpc>
                <a:spcPct val="100000"/>
              </a:lnSpc>
              <a:spcBef>
                <a:spcPts val="0"/>
              </a:spcBef>
              <a:spcAft>
                <a:spcPts val="1000"/>
              </a:spcAft>
              <a:buClrTx/>
              <a:buSzPct val="100000"/>
              <a:buFont typeface="Arial" panose="020B0604020202020204" pitchFamily="34" charset="0"/>
              <a:buChar char="•"/>
              <a:tabLst/>
              <a:defRPr/>
            </a:pPr>
            <a:r>
              <a:rPr kumimoji="0" lang="en-US" sz="1400" b="1" i="0" u="none" strike="noStrike" kern="1200" cap="none" spc="0" normalizeH="0" baseline="0" noProof="0">
                <a:ln>
                  <a:noFill/>
                </a:ln>
                <a:solidFill>
                  <a:srgbClr val="26890D"/>
                </a:solidFill>
                <a:effectLst/>
                <a:uLnTx/>
                <a:uFillTx/>
                <a:latin typeface="Calibri"/>
                <a:ea typeface="+mn-ea"/>
                <a:cs typeface="+mn-cs"/>
              </a:rPr>
              <a:t>The European Parliament</a:t>
            </a:r>
            <a:r>
              <a:rPr kumimoji="0" lang="en-US" sz="1400" b="1" i="0" u="none" strike="noStrike" kern="1200" cap="none" spc="0" normalizeH="0" baseline="0" noProof="0">
                <a:ln>
                  <a:noFill/>
                </a:ln>
                <a:solidFill>
                  <a:srgbClr val="FF0000"/>
                </a:solidFill>
                <a:effectLst/>
                <a:uLnTx/>
                <a:uFillTx/>
                <a:latin typeface="Calibri"/>
                <a:ea typeface="+mn-ea"/>
                <a:cs typeface="+mn-cs"/>
              </a:rPr>
              <a:t> </a:t>
            </a:r>
            <a:r>
              <a:rPr kumimoji="0" lang="en-US" sz="1400" b="0" i="0" u="none" strike="noStrike" kern="1200" cap="none" spc="0" normalizeH="0" baseline="0" noProof="0">
                <a:ln>
                  <a:noFill/>
                </a:ln>
                <a:solidFill>
                  <a:prstClr val="black"/>
                </a:solidFill>
                <a:effectLst/>
                <a:uLnTx/>
                <a:uFillTx/>
                <a:latin typeface="Calibri"/>
                <a:ea typeface="+mn-ea"/>
                <a:cs typeface="+mn-cs"/>
              </a:rPr>
              <a:t>adopted the </a:t>
            </a:r>
            <a:r>
              <a:rPr kumimoji="0" lang="en-US" sz="1400" b="1" i="0" u="none" strike="noStrike" kern="1200" cap="none" spc="0" normalizeH="0" baseline="0" noProof="0">
                <a:ln>
                  <a:noFill/>
                </a:ln>
                <a:solidFill>
                  <a:srgbClr val="26890D"/>
                </a:solidFill>
                <a:effectLst/>
                <a:uLnTx/>
                <a:uFillTx/>
                <a:latin typeface="Calibri"/>
                <a:ea typeface="+mn-ea"/>
                <a:cs typeface="+mn-cs"/>
              </a:rPr>
              <a:t>Corporate Sustainability Reporting Directive (CSRD)</a:t>
            </a:r>
            <a:r>
              <a:rPr kumimoji="0" lang="en-US" sz="1400" b="1" i="0" u="none" strike="noStrike" kern="1200" cap="none" spc="0" normalizeH="0" baseline="30000" noProof="0">
                <a:ln>
                  <a:noFill/>
                </a:ln>
                <a:solidFill>
                  <a:srgbClr val="26890D"/>
                </a:solidFill>
                <a:effectLst/>
                <a:uLnTx/>
                <a:uFillTx/>
                <a:latin typeface="Calibri"/>
                <a:ea typeface="+mn-ea"/>
                <a:cs typeface="+mn-cs"/>
              </a:rPr>
              <a:t>7</a:t>
            </a:r>
            <a:endParaRPr kumimoji="0" lang="en-US" sz="1400" b="1" i="0" u="none" strike="noStrike" kern="1200" cap="none" spc="0" normalizeH="0" baseline="0" noProof="0">
              <a:ln>
                <a:noFill/>
              </a:ln>
              <a:solidFill>
                <a:srgbClr val="26890D"/>
              </a:solidFill>
              <a:effectLst/>
              <a:uLnTx/>
              <a:uFillTx/>
              <a:latin typeface="Calibri"/>
              <a:ea typeface="+mn-ea"/>
              <a:cs typeface="+mn-cs"/>
            </a:endParaRPr>
          </a:p>
          <a:p>
            <a:pPr marL="171450" marR="0" lvl="0" indent="-171450" algn="l" defTabSz="914377" rtl="0" eaLnBrk="1" fontAlgn="auto" latinLnBrk="0" hangingPunct="1">
              <a:lnSpc>
                <a:spcPct val="100000"/>
              </a:lnSpc>
              <a:spcBef>
                <a:spcPts val="0"/>
              </a:spcBef>
              <a:spcAft>
                <a:spcPts val="1000"/>
              </a:spcAft>
              <a:buClrTx/>
              <a:buSzPct val="100000"/>
              <a:buFont typeface="Arial" panose="020B0604020202020204" pitchFamily="34" charset="0"/>
              <a:buChar char="•"/>
              <a:tabLst/>
              <a:defRPr/>
            </a:pPr>
            <a:r>
              <a:rPr kumimoji="0" lang="en-US" sz="1400" b="1" i="0" u="none" strike="noStrike" kern="1200" cap="none" spc="0" normalizeH="0" baseline="0" noProof="0">
                <a:ln>
                  <a:noFill/>
                </a:ln>
                <a:solidFill>
                  <a:srgbClr val="26890D"/>
                </a:solidFill>
                <a:effectLst/>
                <a:uLnTx/>
                <a:uFillTx/>
                <a:latin typeface="Calibri"/>
                <a:ea typeface="+mn-ea"/>
                <a:cs typeface="+mn-cs"/>
              </a:rPr>
              <a:t>The European Financial Reporting Advisory Group (EFRAG) </a:t>
            </a:r>
            <a:r>
              <a:rPr kumimoji="0" lang="en-US" sz="1400" b="0" i="0" u="none" strike="noStrike" kern="1200" cap="none" spc="0" normalizeH="0" baseline="0" noProof="0">
                <a:ln>
                  <a:noFill/>
                </a:ln>
                <a:solidFill>
                  <a:prstClr val="black"/>
                </a:solidFill>
                <a:effectLst/>
                <a:uLnTx/>
                <a:uFillTx/>
                <a:latin typeface="Calibri"/>
                <a:ea typeface="+mn-ea"/>
                <a:cs typeface="+mn-cs"/>
              </a:rPr>
              <a:t>approved 12 </a:t>
            </a:r>
            <a:r>
              <a:rPr kumimoji="0" lang="en-US" sz="1400" b="1" i="0" u="none" strike="noStrike" kern="1200" cap="none" spc="0" normalizeH="0" baseline="0" noProof="0">
                <a:ln>
                  <a:noFill/>
                </a:ln>
                <a:solidFill>
                  <a:srgbClr val="26890D"/>
                </a:solidFill>
                <a:effectLst/>
                <a:uLnTx/>
                <a:uFillTx/>
                <a:latin typeface="Calibri"/>
                <a:ea typeface="+mn-ea"/>
                <a:cs typeface="+mn-cs"/>
              </a:rPr>
              <a:t>European Sustainability Reporting Standards (ESRS)</a:t>
            </a:r>
            <a:r>
              <a:rPr kumimoji="0" lang="en-US" sz="1400" b="1" i="0" u="none" strike="noStrike" kern="1200" cap="none" spc="0" normalizeH="0" baseline="30000" noProof="0">
                <a:ln>
                  <a:noFill/>
                </a:ln>
                <a:solidFill>
                  <a:srgbClr val="26890D"/>
                </a:solidFill>
                <a:effectLst/>
                <a:uLnTx/>
                <a:uFillTx/>
                <a:latin typeface="Calibri"/>
                <a:ea typeface="+mn-ea"/>
                <a:cs typeface="+mn-cs"/>
              </a:rPr>
              <a:t>8</a:t>
            </a:r>
            <a:r>
              <a:rPr kumimoji="0" lang="en-US" sz="1400" b="1" i="0" u="none" strike="noStrike" kern="1200" cap="none" spc="0" normalizeH="0" baseline="0" noProof="0">
                <a:ln>
                  <a:noFill/>
                </a:ln>
                <a:solidFill>
                  <a:srgbClr val="26890D"/>
                </a:solidFill>
                <a:effectLst/>
                <a:uLnTx/>
                <a:uFillTx/>
                <a:latin typeface="Calibri"/>
                <a:ea typeface="+mn-ea"/>
                <a:cs typeface="+mn-cs"/>
              </a:rPr>
              <a:t> </a:t>
            </a:r>
            <a:r>
              <a:rPr kumimoji="0" lang="en-US" sz="1400" b="0" i="0" u="none" strike="noStrike" kern="1200" cap="none" spc="0" normalizeH="0" baseline="0" noProof="0">
                <a:ln>
                  <a:noFill/>
                </a:ln>
                <a:solidFill>
                  <a:prstClr val="black"/>
                </a:solidFill>
                <a:effectLst/>
                <a:uLnTx/>
                <a:uFillTx/>
                <a:latin typeface="Calibri"/>
                <a:ea typeface="+mn-ea"/>
                <a:cs typeface="+mn-cs"/>
              </a:rPr>
              <a:t>on climate and sustainability disclosures</a:t>
            </a:r>
            <a:endParaRPr kumimoji="0" lang="en-GB" sz="14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grpSp>
        <p:nvGrpSpPr>
          <p:cNvPr id="48" name="Group 47">
            <a:extLst>
              <a:ext uri="{FF2B5EF4-FFF2-40B4-BE49-F238E27FC236}">
                <a16:creationId xmlns:a16="http://schemas.microsoft.com/office/drawing/2014/main" id="{473DFDD2-30FA-4449-B359-D99C4DE037B3}"/>
              </a:ext>
            </a:extLst>
          </p:cNvPr>
          <p:cNvGrpSpPr/>
          <p:nvPr/>
        </p:nvGrpSpPr>
        <p:grpSpPr>
          <a:xfrm>
            <a:off x="6243949" y="2053705"/>
            <a:ext cx="2445969" cy="545656"/>
            <a:chOff x="7447839" y="3434304"/>
            <a:chExt cx="2106895" cy="1060488"/>
          </a:xfrm>
        </p:grpSpPr>
        <p:cxnSp>
          <p:nvCxnSpPr>
            <p:cNvPr id="49" name="Straight Connector 48">
              <a:extLst>
                <a:ext uri="{FF2B5EF4-FFF2-40B4-BE49-F238E27FC236}">
                  <a16:creationId xmlns:a16="http://schemas.microsoft.com/office/drawing/2014/main" id="{3EF90E73-9D88-4AED-AF68-1A3A725AFF7F}"/>
                </a:ext>
              </a:extLst>
            </p:cNvPr>
            <p:cNvCxnSpPr>
              <a:cxnSpLocks/>
            </p:cNvCxnSpPr>
            <p:nvPr/>
          </p:nvCxnSpPr>
          <p:spPr>
            <a:xfrm flipV="1">
              <a:off x="7447839" y="3434305"/>
              <a:ext cx="182215" cy="1060487"/>
            </a:xfrm>
            <a:prstGeom prst="line">
              <a:avLst/>
            </a:prstGeom>
            <a:noFill/>
            <a:ln w="6350" cap="flat" cmpd="sng" algn="ctr">
              <a:solidFill>
                <a:schemeClr val="accent3"/>
              </a:solidFill>
              <a:prstDash val="solid"/>
              <a:miter lim="800000"/>
              <a:headEnd type="oval"/>
            </a:ln>
            <a:effectLst/>
          </p:spPr>
        </p:cxnSp>
        <p:cxnSp>
          <p:nvCxnSpPr>
            <p:cNvPr id="50" name="Straight Connector 49">
              <a:extLst>
                <a:ext uri="{FF2B5EF4-FFF2-40B4-BE49-F238E27FC236}">
                  <a16:creationId xmlns:a16="http://schemas.microsoft.com/office/drawing/2014/main" id="{DBF0F5D5-29BB-47DA-93A3-8E8D9E04F7C6}"/>
                </a:ext>
              </a:extLst>
            </p:cNvPr>
            <p:cNvCxnSpPr>
              <a:cxnSpLocks/>
            </p:cNvCxnSpPr>
            <p:nvPr/>
          </p:nvCxnSpPr>
          <p:spPr>
            <a:xfrm>
              <a:off x="7630054" y="3434304"/>
              <a:ext cx="1924680" cy="0"/>
            </a:xfrm>
            <a:prstGeom prst="line">
              <a:avLst/>
            </a:prstGeom>
            <a:noFill/>
            <a:ln w="6350" cap="flat" cmpd="sng" algn="ctr">
              <a:solidFill>
                <a:schemeClr val="accent3"/>
              </a:solidFill>
              <a:prstDash val="solid"/>
              <a:miter lim="800000"/>
            </a:ln>
            <a:effectLst/>
          </p:spPr>
        </p:cxnSp>
      </p:grpSp>
      <p:sp>
        <p:nvSpPr>
          <p:cNvPr id="51" name="Rectangle 50">
            <a:extLst>
              <a:ext uri="{FF2B5EF4-FFF2-40B4-BE49-F238E27FC236}">
                <a16:creationId xmlns:a16="http://schemas.microsoft.com/office/drawing/2014/main" id="{9132139A-189C-455D-B84D-64C70967F398}"/>
              </a:ext>
            </a:extLst>
          </p:cNvPr>
          <p:cNvSpPr/>
          <p:nvPr/>
        </p:nvSpPr>
        <p:spPr>
          <a:xfrm>
            <a:off x="9214132" y="1650664"/>
            <a:ext cx="2445969" cy="3411190"/>
          </a:xfrm>
          <a:prstGeom prst="rect">
            <a:avLst/>
          </a:prstGeom>
          <a:solidFill>
            <a:schemeClr val="bg1">
              <a:alpha val="70000"/>
            </a:schemeClr>
          </a:solidFill>
          <a:effectLst>
            <a:softEdge rad="31750"/>
          </a:effectLst>
        </p:spPr>
        <p:txBody>
          <a:bodyPr wrap="square" tIns="91440" bIns="91440">
            <a:spAutoFit/>
          </a:bodyPr>
          <a:lstStyle/>
          <a:p>
            <a:pPr marL="0" marR="1905" lvl="0" indent="0" algn="l"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a:ln>
                  <a:noFill/>
                </a:ln>
                <a:solidFill>
                  <a:srgbClr val="046A38"/>
                </a:solidFill>
                <a:effectLst/>
                <a:uLnTx/>
                <a:uFillTx/>
                <a:latin typeface="Calibri"/>
                <a:ea typeface="Calibri" panose="020F0502020204030204" pitchFamily="34" charset="0"/>
                <a:cs typeface="Arial" panose="020B0604020202020204" pitchFamily="34" charset="0"/>
              </a:rPr>
              <a:t>APAC</a:t>
            </a:r>
            <a:endParaRPr kumimoji="0" lang="en-US" sz="1600" b="1" i="0" u="none" strike="noStrike" kern="1200" cap="none" spc="0" normalizeH="0" baseline="0" noProof="0">
              <a:ln>
                <a:noFill/>
              </a:ln>
              <a:solidFill>
                <a:srgbClr val="046A38"/>
              </a:solidFill>
              <a:effectLst/>
              <a:uLnTx/>
              <a:uFillTx/>
              <a:latin typeface="Calibri"/>
              <a:ea typeface="Calibri" panose="020F0502020204030204" pitchFamily="34" charset="0"/>
              <a:cs typeface="Arial" panose="020B0604020202020204" pitchFamily="34" charset="0"/>
            </a:endParaRPr>
          </a:p>
          <a:p>
            <a:pPr marL="171450" marR="0" lvl="0" indent="-171450" algn="l" defTabSz="914377" rtl="0" eaLnBrk="1" fontAlgn="auto" latinLnBrk="0" hangingPunct="1">
              <a:lnSpc>
                <a:spcPct val="100000"/>
              </a:lnSpc>
              <a:spcBef>
                <a:spcPts val="0"/>
              </a:spcBef>
              <a:spcAft>
                <a:spcPts val="1000"/>
              </a:spcAft>
              <a:buClrTx/>
              <a:buSzPct val="100000"/>
              <a:buFont typeface="Arial" panose="020B0604020202020204" pitchFamily="34" charset="0"/>
              <a:buChar char="•"/>
              <a:tabLst/>
              <a:defRPr/>
            </a:pPr>
            <a:r>
              <a:rPr kumimoji="0" lang="en-US" sz="1400" b="1" i="0" u="none" strike="noStrike" kern="1200" cap="none" spc="0" normalizeH="0" baseline="0" noProof="0">
                <a:ln>
                  <a:noFill/>
                </a:ln>
                <a:solidFill>
                  <a:srgbClr val="046A38"/>
                </a:solidFill>
                <a:effectLst/>
                <a:uLnTx/>
                <a:uFillTx/>
                <a:latin typeface="Calibri" panose="020F0502020204030204"/>
                <a:ea typeface="+mn-ea"/>
                <a:cs typeface="+mn-cs"/>
              </a:rPr>
              <a:t>Hong Kong</a:t>
            </a:r>
            <a:r>
              <a:rPr kumimoji="0" lang="en-US" sz="1400" b="1" i="0" u="none" strike="noStrike" kern="1200" cap="none" spc="0" normalizeH="0" baseline="30000" noProof="0">
                <a:ln>
                  <a:noFill/>
                </a:ln>
                <a:solidFill>
                  <a:srgbClr val="046A38"/>
                </a:solidFill>
                <a:effectLst/>
                <a:uLnTx/>
                <a:uFillTx/>
                <a:latin typeface="Calibri" panose="020F0502020204030204"/>
                <a:ea typeface="+mn-ea"/>
                <a:cs typeface="+mn-cs"/>
              </a:rPr>
              <a:t>9</a:t>
            </a:r>
            <a:r>
              <a:rPr kumimoji="0" lang="en-US" sz="1400" b="1" i="0" u="none" strike="noStrike" kern="1200" cap="none" spc="0" normalizeH="0" baseline="0" noProof="0">
                <a:ln>
                  <a:noFill/>
                </a:ln>
                <a:solidFill>
                  <a:srgbClr val="046A38"/>
                </a:solidFill>
                <a:effectLst/>
                <a:uLnTx/>
                <a:uFillTx/>
                <a:latin typeface="Calibri" panose="020F0502020204030204"/>
                <a:ea typeface="+mn-ea"/>
                <a:cs typeface="+mn-cs"/>
              </a:rPr>
              <a:t>, Singapore</a:t>
            </a:r>
            <a:r>
              <a:rPr kumimoji="0" lang="en-US" sz="1400" b="1" i="0" u="none" strike="noStrike" kern="1200" cap="none" spc="0" normalizeH="0" baseline="30000" noProof="0">
                <a:ln>
                  <a:noFill/>
                </a:ln>
                <a:solidFill>
                  <a:srgbClr val="046A38"/>
                </a:solidFill>
                <a:effectLst/>
                <a:uLnTx/>
                <a:uFillTx/>
                <a:latin typeface="Calibri" panose="020F0502020204030204"/>
                <a:ea typeface="+mn-ea"/>
                <a:cs typeface="+mn-cs"/>
              </a:rPr>
              <a:t>10</a:t>
            </a:r>
            <a:r>
              <a:rPr kumimoji="0" lang="en-US" sz="1400" b="1" i="0" u="none" strike="noStrike" kern="1200" cap="none" spc="0" normalizeH="0" baseline="0" noProof="0">
                <a:ln>
                  <a:noFill/>
                </a:ln>
                <a:solidFill>
                  <a:srgbClr val="046A38"/>
                </a:solidFill>
                <a:effectLst/>
                <a:uLnTx/>
                <a:uFillTx/>
                <a:latin typeface="Calibri" panose="020F0502020204030204"/>
                <a:ea typeface="+mn-ea"/>
                <a:cs typeface="+mn-cs"/>
              </a:rPr>
              <a:t>, Japan</a:t>
            </a:r>
            <a:r>
              <a:rPr kumimoji="0" lang="en-US" sz="1400" b="1" i="0" u="none" strike="noStrike" kern="1200" cap="none" spc="0" normalizeH="0" baseline="30000" noProof="0">
                <a:ln>
                  <a:noFill/>
                </a:ln>
                <a:solidFill>
                  <a:srgbClr val="046A38"/>
                </a:solidFill>
                <a:effectLst/>
                <a:uLnTx/>
                <a:uFillTx/>
                <a:latin typeface="Calibri" panose="020F0502020204030204"/>
                <a:ea typeface="+mn-ea"/>
                <a:cs typeface="+mn-cs"/>
              </a:rPr>
              <a:t>11</a:t>
            </a:r>
            <a:r>
              <a:rPr kumimoji="0" lang="en-US" sz="1400" b="1" i="0" u="none" strike="noStrike" kern="1200" cap="none" spc="0" normalizeH="0" baseline="0" noProof="0">
                <a:ln>
                  <a:noFill/>
                </a:ln>
                <a:solidFill>
                  <a:srgbClr val="046A38"/>
                </a:solidFill>
                <a:effectLst/>
                <a:uLnTx/>
                <a:uFillTx/>
                <a:latin typeface="Calibri" panose="020F0502020204030204"/>
                <a:ea typeface="+mn-ea"/>
                <a:cs typeface="+mn-cs"/>
              </a:rPr>
              <a:t> </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and</a:t>
            </a:r>
            <a:r>
              <a:rPr kumimoji="0" lang="en-US" sz="1400" b="1" i="0" u="none" strike="noStrike" kern="1200" cap="none" spc="0" normalizeH="0" baseline="0" noProof="0">
                <a:ln>
                  <a:noFill/>
                </a:ln>
                <a:solidFill>
                  <a:srgbClr val="046A38"/>
                </a:solidFill>
                <a:effectLst/>
                <a:uLnTx/>
                <a:uFillTx/>
                <a:latin typeface="Calibri" panose="020F0502020204030204"/>
                <a:ea typeface="+mn-ea"/>
                <a:cs typeface="+mn-cs"/>
              </a:rPr>
              <a:t> Malaysia</a:t>
            </a:r>
            <a:r>
              <a:rPr kumimoji="0" lang="en-US" sz="1400" b="1" i="0" u="none" strike="noStrike" kern="1200" cap="none" spc="0" normalizeH="0" baseline="30000" noProof="0">
                <a:ln>
                  <a:noFill/>
                </a:ln>
                <a:solidFill>
                  <a:srgbClr val="046A38"/>
                </a:solidFill>
                <a:effectLst/>
                <a:uLnTx/>
                <a:uFillTx/>
                <a:latin typeface="Calibri" panose="020F0502020204030204"/>
                <a:ea typeface="+mn-ea"/>
                <a:cs typeface="+mn-cs"/>
              </a:rPr>
              <a:t>12</a:t>
            </a:r>
            <a:r>
              <a:rPr kumimoji="0" lang="en-US" sz="1400" b="1" i="0" u="none" strike="noStrike" kern="1200" cap="none" spc="0" normalizeH="0" baseline="0" noProof="0">
                <a:ln>
                  <a:noFill/>
                </a:ln>
                <a:solidFill>
                  <a:srgbClr val="046A38"/>
                </a:solidFill>
                <a:effectLst/>
                <a:uLnTx/>
                <a:uFillTx/>
                <a:latin typeface="Calibri" panose="020F0502020204030204"/>
                <a:ea typeface="+mn-ea"/>
                <a:cs typeface="+mn-cs"/>
              </a:rPr>
              <a:t> </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announced </a:t>
            </a:r>
            <a:r>
              <a:rPr kumimoji="0" lang="en-US" sz="1400" b="1" i="0" u="none" strike="noStrike" kern="1200" cap="none" spc="0" normalizeH="0" baseline="0" noProof="0">
                <a:ln>
                  <a:noFill/>
                </a:ln>
                <a:solidFill>
                  <a:srgbClr val="046A38"/>
                </a:solidFill>
                <a:effectLst/>
                <a:uLnTx/>
                <a:uFillTx/>
                <a:latin typeface="Calibri" panose="020F0502020204030204"/>
                <a:ea typeface="+mn-ea"/>
                <a:cs typeface="+mn-cs"/>
              </a:rPr>
              <a:t>mandatory climate disclosures</a:t>
            </a:r>
            <a:r>
              <a:rPr kumimoji="0" lang="en-US" sz="1400" b="1" i="0" u="none" strike="noStrike" kern="1200" cap="none" spc="0" normalizeH="0" baseline="0" noProof="0">
                <a:ln>
                  <a:noFill/>
                </a:ln>
                <a:solidFill>
                  <a:srgbClr val="43B02A"/>
                </a:solidFill>
                <a:effectLst/>
                <a:uLnTx/>
                <a:uFillTx/>
                <a:latin typeface="Calibri" panose="020F0502020204030204"/>
                <a:ea typeface="+mn-ea"/>
                <a:cs typeface="+mn-cs"/>
              </a:rPr>
              <a:t> </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aligned with TCFD</a:t>
            </a:r>
          </a:p>
          <a:p>
            <a:pPr marL="171450" marR="0" lvl="0" indent="-171450" algn="l" defTabSz="914377" rtl="0" eaLnBrk="1" fontAlgn="auto" latinLnBrk="0" hangingPunct="1">
              <a:lnSpc>
                <a:spcPct val="100000"/>
              </a:lnSpc>
              <a:spcBef>
                <a:spcPts val="0"/>
              </a:spcBef>
              <a:spcAft>
                <a:spcPts val="1000"/>
              </a:spcAft>
              <a:buClrTx/>
              <a:buSzPct val="100000"/>
              <a:buFont typeface="Arial" panose="020B0604020202020204" pitchFamily="34" charset="0"/>
              <a:buChar char="•"/>
              <a:tabLst/>
              <a:defRPr/>
            </a:pPr>
            <a:r>
              <a:rPr kumimoji="0" lang="en-US" sz="1400" b="1" i="0" u="none" strike="noStrike" kern="1200" cap="none" spc="0" normalizeH="0" baseline="0" noProof="0">
                <a:ln>
                  <a:noFill/>
                </a:ln>
                <a:solidFill>
                  <a:srgbClr val="046A38"/>
                </a:solidFill>
                <a:effectLst/>
                <a:uLnTx/>
                <a:uFillTx/>
                <a:latin typeface="Calibri" panose="020F0502020204030204"/>
                <a:ea typeface="+mn-ea"/>
                <a:cs typeface="+mn-cs"/>
              </a:rPr>
              <a:t>ASEAN</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Taxonomy Board (ATB) released the</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1" i="0" u="none" strike="noStrike" kern="1200" cap="none" spc="0" normalizeH="0" baseline="0" noProof="0">
                <a:ln>
                  <a:noFill/>
                </a:ln>
                <a:solidFill>
                  <a:srgbClr val="046A38"/>
                </a:solidFill>
                <a:effectLst/>
                <a:uLnTx/>
                <a:uFillTx/>
                <a:latin typeface="Calibri" panose="020F0502020204030204"/>
                <a:ea typeface="+mn-ea"/>
                <a:cs typeface="+mn-cs"/>
              </a:rPr>
              <a:t>ASEAN Taxonomy for Sustainable Finance</a:t>
            </a:r>
            <a:r>
              <a:rPr kumimoji="0" lang="en-US" sz="1400" b="1" i="0" u="none" strike="noStrike" kern="1200" cap="none" spc="0" normalizeH="0" baseline="30000" noProof="0">
                <a:ln>
                  <a:noFill/>
                </a:ln>
                <a:solidFill>
                  <a:srgbClr val="046A38"/>
                </a:solidFill>
                <a:effectLst/>
                <a:uLnTx/>
                <a:uFillTx/>
                <a:latin typeface="Calibri" panose="020F0502020204030204"/>
                <a:ea typeface="+mn-ea"/>
                <a:cs typeface="+mn-cs"/>
              </a:rPr>
              <a:t>13</a:t>
            </a:r>
            <a:r>
              <a:rPr kumimoji="0" lang="en-US" sz="1400" b="1" i="0" u="none" strike="noStrike" kern="1200" cap="none" spc="0" normalizeH="0" baseline="0" noProof="0">
                <a:ln>
                  <a:noFill/>
                </a:ln>
                <a:solidFill>
                  <a:srgbClr val="046A38"/>
                </a:solidFill>
                <a:effectLst/>
                <a:uLnTx/>
                <a:uFillTx/>
                <a:latin typeface="Calibri" panose="020F0502020204030204"/>
                <a:ea typeface="+mn-ea"/>
                <a:cs typeface="+mn-cs"/>
              </a:rPr>
              <a:t> </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(ASEAN Taxonomy)</a:t>
            </a:r>
          </a:p>
          <a:p>
            <a:pPr marL="171450" marR="0" lvl="0" indent="-171450" algn="l" defTabSz="914377" rtl="0" eaLnBrk="1" fontAlgn="auto" latinLnBrk="0" hangingPunct="1">
              <a:lnSpc>
                <a:spcPct val="100000"/>
              </a:lnSpc>
              <a:spcBef>
                <a:spcPts val="0"/>
              </a:spcBef>
              <a:spcAft>
                <a:spcPts val="1000"/>
              </a:spcAft>
              <a:buClrTx/>
              <a:buSzPct val="100000"/>
              <a:buFont typeface="Arial" panose="020B0604020202020204" pitchFamily="34" charset="0"/>
              <a:buChar char="•"/>
              <a:tabLst/>
              <a:defRPr/>
            </a:pPr>
            <a:r>
              <a:rPr kumimoji="0" lang="en-US" sz="1400" b="1" i="0" u="none" strike="noStrike" kern="1200" cap="none" spc="0" normalizeH="0" baseline="0" noProof="0">
                <a:ln>
                  <a:noFill/>
                </a:ln>
                <a:solidFill>
                  <a:srgbClr val="046A38"/>
                </a:solidFill>
                <a:effectLst/>
                <a:uLnTx/>
                <a:uFillTx/>
                <a:latin typeface="Calibri"/>
                <a:ea typeface="+mn-ea"/>
                <a:cs typeface="+mn-cs"/>
              </a:rPr>
              <a:t>China</a:t>
            </a:r>
            <a:r>
              <a:rPr kumimoji="0" lang="en-US" sz="1400" b="1" i="0" u="none" strike="noStrike" kern="1200" cap="none" spc="0" normalizeH="0" baseline="0" noProof="0">
                <a:ln>
                  <a:noFill/>
                </a:ln>
                <a:solidFill>
                  <a:srgbClr val="43B02A"/>
                </a:solidFill>
                <a:effectLst/>
                <a:uLnTx/>
                <a:uFillTx/>
                <a:latin typeface="Calibri"/>
                <a:ea typeface="+mn-ea"/>
                <a:cs typeface="+mn-cs"/>
              </a:rPr>
              <a:t> </a:t>
            </a:r>
            <a:r>
              <a:rPr kumimoji="0" lang="en-US" sz="1400" b="0" i="0" u="none" strike="noStrike" kern="1200" cap="none" spc="0" normalizeH="0" baseline="0" noProof="0">
                <a:ln>
                  <a:noFill/>
                </a:ln>
                <a:solidFill>
                  <a:prstClr val="black"/>
                </a:solidFill>
                <a:effectLst/>
                <a:uLnTx/>
                <a:uFillTx/>
                <a:latin typeface="Calibri"/>
                <a:ea typeface="+mn-ea"/>
                <a:cs typeface="+mn-cs"/>
              </a:rPr>
              <a:t>announced </a:t>
            </a:r>
            <a:r>
              <a:rPr kumimoji="0" lang="en-US" sz="1400" b="1" i="0" u="none" strike="noStrike" kern="1200" cap="none" spc="0" normalizeH="0" baseline="0" noProof="0">
                <a:ln>
                  <a:noFill/>
                </a:ln>
                <a:solidFill>
                  <a:srgbClr val="046A38"/>
                </a:solidFill>
                <a:effectLst/>
                <a:uLnTx/>
                <a:uFillTx/>
                <a:latin typeface="Calibri"/>
                <a:ea typeface="+mn-ea"/>
                <a:cs typeface="+mn-cs"/>
              </a:rPr>
              <a:t>plans to adopt ISSB</a:t>
            </a:r>
            <a:r>
              <a:rPr kumimoji="0" lang="en-US" sz="1400" b="1" i="0" u="none" strike="noStrike" kern="1200" cap="none" spc="0" normalizeH="0" baseline="30000" noProof="0">
                <a:ln>
                  <a:noFill/>
                </a:ln>
                <a:solidFill>
                  <a:srgbClr val="046A38"/>
                </a:solidFill>
                <a:effectLst/>
                <a:uLnTx/>
                <a:uFillTx/>
                <a:latin typeface="Calibri"/>
                <a:ea typeface="+mn-ea"/>
                <a:cs typeface="+mn-cs"/>
              </a:rPr>
              <a:t>14</a:t>
            </a:r>
          </a:p>
        </p:txBody>
      </p:sp>
      <p:grpSp>
        <p:nvGrpSpPr>
          <p:cNvPr id="52" name="Group 51">
            <a:extLst>
              <a:ext uri="{FF2B5EF4-FFF2-40B4-BE49-F238E27FC236}">
                <a16:creationId xmlns:a16="http://schemas.microsoft.com/office/drawing/2014/main" id="{63C37284-B310-455F-9E99-69C848B55997}"/>
              </a:ext>
            </a:extLst>
          </p:cNvPr>
          <p:cNvGrpSpPr/>
          <p:nvPr/>
        </p:nvGrpSpPr>
        <p:grpSpPr>
          <a:xfrm>
            <a:off x="9035219" y="2053705"/>
            <a:ext cx="2440760" cy="668632"/>
            <a:chOff x="7447839" y="3434304"/>
            <a:chExt cx="2106895" cy="1060488"/>
          </a:xfrm>
        </p:grpSpPr>
        <p:cxnSp>
          <p:nvCxnSpPr>
            <p:cNvPr id="53" name="Straight Connector 52">
              <a:extLst>
                <a:ext uri="{FF2B5EF4-FFF2-40B4-BE49-F238E27FC236}">
                  <a16:creationId xmlns:a16="http://schemas.microsoft.com/office/drawing/2014/main" id="{DBB55A83-B12B-4226-B1B4-5E7E215DB59D}"/>
                </a:ext>
              </a:extLst>
            </p:cNvPr>
            <p:cNvCxnSpPr>
              <a:cxnSpLocks/>
            </p:cNvCxnSpPr>
            <p:nvPr/>
          </p:nvCxnSpPr>
          <p:spPr>
            <a:xfrm flipV="1">
              <a:off x="7447839" y="3434305"/>
              <a:ext cx="182215" cy="1060487"/>
            </a:xfrm>
            <a:prstGeom prst="line">
              <a:avLst/>
            </a:prstGeom>
            <a:noFill/>
            <a:ln w="6350" cap="flat" cmpd="sng" algn="ctr">
              <a:solidFill>
                <a:schemeClr val="accent4"/>
              </a:solidFill>
              <a:prstDash val="solid"/>
              <a:miter lim="800000"/>
              <a:headEnd type="oval"/>
            </a:ln>
            <a:effectLst/>
          </p:spPr>
        </p:cxnSp>
        <p:cxnSp>
          <p:nvCxnSpPr>
            <p:cNvPr id="54" name="Straight Connector 53">
              <a:extLst>
                <a:ext uri="{FF2B5EF4-FFF2-40B4-BE49-F238E27FC236}">
                  <a16:creationId xmlns:a16="http://schemas.microsoft.com/office/drawing/2014/main" id="{52F37B0E-0C5F-4300-9CED-D2F02ACD4F8D}"/>
                </a:ext>
              </a:extLst>
            </p:cNvPr>
            <p:cNvCxnSpPr>
              <a:cxnSpLocks/>
            </p:cNvCxnSpPr>
            <p:nvPr/>
          </p:nvCxnSpPr>
          <p:spPr>
            <a:xfrm>
              <a:off x="7630054" y="3434304"/>
              <a:ext cx="1924680" cy="0"/>
            </a:xfrm>
            <a:prstGeom prst="line">
              <a:avLst/>
            </a:prstGeom>
            <a:noFill/>
            <a:ln w="6350" cap="flat" cmpd="sng" algn="ctr">
              <a:solidFill>
                <a:schemeClr val="accent4"/>
              </a:solidFill>
              <a:prstDash val="solid"/>
              <a:miter lim="800000"/>
            </a:ln>
            <a:effectLst/>
          </p:spPr>
        </p:cxnSp>
      </p:grpSp>
      <p:sp>
        <p:nvSpPr>
          <p:cNvPr id="55" name="TextBox 54">
            <a:extLst>
              <a:ext uri="{FF2B5EF4-FFF2-40B4-BE49-F238E27FC236}">
                <a16:creationId xmlns:a16="http://schemas.microsoft.com/office/drawing/2014/main" id="{20969CF8-6EED-48EF-BC03-2294CBE50910}"/>
              </a:ext>
            </a:extLst>
          </p:cNvPr>
          <p:cNvSpPr txBox="1"/>
          <p:nvPr/>
        </p:nvSpPr>
        <p:spPr>
          <a:xfrm>
            <a:off x="4282633" y="5464895"/>
            <a:ext cx="7458262" cy="1039923"/>
          </a:xfrm>
          <a:prstGeom prst="rect">
            <a:avLst/>
          </a:prstGeom>
          <a:noFill/>
        </p:spPr>
        <p:txBody>
          <a:bodyPr wrap="square" numCol="2">
            <a:noAutofit/>
          </a:bodyPr>
          <a:lstStyle/>
          <a:p>
            <a:pPr marL="228600" marR="0" lvl="0" indent="-228600" algn="l" defTabSz="914400" rtl="0" eaLnBrk="1" fontAlgn="auto" latinLnBrk="0" hangingPunct="1">
              <a:lnSpc>
                <a:spcPct val="100000"/>
              </a:lnSpc>
              <a:spcBef>
                <a:spcPts val="0"/>
              </a:spcBef>
              <a:spcAft>
                <a:spcPts val="200"/>
              </a:spcAft>
              <a:buClrTx/>
              <a:buSzPct val="100000"/>
              <a:buFontTx/>
              <a:buAutoNum type="arabicPeriod"/>
              <a:tabLst/>
              <a:defRPr/>
            </a:pPr>
            <a:r>
              <a:rPr kumimoji="0" lang="en-US" sz="600" b="0" i="0" u="none" strike="noStrike" kern="1200" cap="none" spc="0" normalizeH="0" baseline="0" noProof="0">
                <a:ln>
                  <a:noFill/>
                </a:ln>
                <a:solidFill>
                  <a:prstClr val="black"/>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SEC Proposed Rule – The Enhancement and Standardization of Climate-Related Disclosures for Investors</a:t>
            </a:r>
            <a:endParaRPr kumimoji="0" lang="en-US" sz="600" b="0" i="0" u="none" strike="noStrike" kern="1200" cap="none" spc="0" normalizeH="0" baseline="0" noProof="0">
              <a:ln>
                <a:noFill/>
              </a:ln>
              <a:solidFill>
                <a:prstClr val="black"/>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200"/>
              </a:spcAft>
              <a:buClrTx/>
              <a:buSzPct val="100000"/>
              <a:buFontTx/>
              <a:buAutoNum type="arabicPeriod"/>
              <a:tabLst/>
              <a:defRPr/>
            </a:pPr>
            <a:r>
              <a:rPr kumimoji="0" lang="en-US" sz="600" b="0" i="0" u="none" strike="noStrike" kern="1200" cap="none" spc="0" normalizeH="0" baseline="0" noProof="0">
                <a:ln>
                  <a:noFill/>
                </a:ln>
                <a:solidFill>
                  <a:prstClr val="black"/>
                </a:solidFill>
                <a:effectLst/>
                <a:uLnTx/>
                <a:uFillTx/>
                <a:latin typeface="Calibri"/>
                <a:ea typeface="+mn-ea"/>
                <a:cs typeface="+mn-cs"/>
                <a:hlinkClick r:id="rId4">
                  <a:extLst>
                    <a:ext uri="{A12FA001-AC4F-418D-AE19-62706E023703}">
                      <ahyp:hlinkClr xmlns:ahyp="http://schemas.microsoft.com/office/drawing/2018/hyperlinkcolor" val="tx"/>
                    </a:ext>
                  </a:extLst>
                </a:hlinkClick>
              </a:rPr>
              <a:t>SEC Proposed Rule – Investment Company Names </a:t>
            </a:r>
            <a:endParaRPr kumimoji="0" lang="en-US" sz="600" b="0" i="0" u="none" strike="noStrike" kern="1200" cap="none" spc="0" normalizeH="0" baseline="0" noProof="0">
              <a:ln>
                <a:noFill/>
              </a:ln>
              <a:solidFill>
                <a:prstClr val="black"/>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200"/>
              </a:spcAft>
              <a:buClrTx/>
              <a:buSzPct val="100000"/>
              <a:buFontTx/>
              <a:buAutoNum type="arabicPeriod"/>
              <a:tabLst/>
              <a:defRPr/>
            </a:pPr>
            <a:r>
              <a:rPr kumimoji="0" lang="en-US" sz="600" b="0" i="0" u="none" strike="noStrike" kern="1200" cap="none" spc="0" normalizeH="0" baseline="0" noProof="0">
                <a:ln>
                  <a:noFill/>
                </a:ln>
                <a:solidFill>
                  <a:prstClr val="black"/>
                </a:solidFill>
                <a:effectLst/>
                <a:uLnTx/>
                <a:uFillTx/>
                <a:latin typeface="Calibri"/>
                <a:ea typeface="+mn-ea"/>
                <a:cs typeface="+mn-cs"/>
                <a:hlinkClick r:id="rId5">
                  <a:extLst>
                    <a:ext uri="{A12FA001-AC4F-418D-AE19-62706E023703}">
                      <ahyp:hlinkClr xmlns:ahyp="http://schemas.microsoft.com/office/drawing/2018/hyperlinkcolor" val="tx"/>
                    </a:ext>
                  </a:extLst>
                </a:hlinkClick>
              </a:rPr>
              <a:t>SEC Proposed Rule - Enhanced Disclosures by Certain Investment Advisers and Investment Companies about Environmental, Social, and Governance Investment Practices</a:t>
            </a:r>
            <a:endParaRPr kumimoji="0" lang="en-US" sz="600" b="0" i="0" u="none" strike="noStrike" kern="1200" cap="none" spc="0" normalizeH="0" baseline="0" noProof="0">
              <a:ln>
                <a:noFill/>
              </a:ln>
              <a:solidFill>
                <a:prstClr val="black"/>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200"/>
              </a:spcAft>
              <a:buClrTx/>
              <a:buSzPct val="100000"/>
              <a:buFontTx/>
              <a:buAutoNum type="arabicPeriod"/>
              <a:tabLst/>
              <a:defRPr/>
            </a:pPr>
            <a:r>
              <a:rPr kumimoji="0" lang="en-US" sz="600" b="0" i="0" u="none" strike="noStrike" kern="1200" cap="none" spc="0" normalizeH="0" baseline="0" noProof="0">
                <a:ln>
                  <a:noFill/>
                </a:ln>
                <a:solidFill>
                  <a:prstClr val="black"/>
                </a:solidFill>
                <a:effectLst/>
                <a:uLnTx/>
                <a:uFillTx/>
                <a:latin typeface="Calibri"/>
                <a:ea typeface="+mn-ea"/>
                <a:cs typeface="+mn-cs"/>
                <a:hlinkClick r:id="rId6">
                  <a:extLst>
                    <a:ext uri="{A12FA001-AC4F-418D-AE19-62706E023703}">
                      <ahyp:hlinkClr xmlns:ahyp="http://schemas.microsoft.com/office/drawing/2018/hyperlinkcolor" val="tx"/>
                    </a:ext>
                  </a:extLst>
                </a:hlinkClick>
              </a:rPr>
              <a:t>Proposed Plan to Protect Federal Supply Chain from Climate-Related Risks | The White House</a:t>
            </a:r>
            <a:endParaRPr kumimoji="0" lang="en-US" sz="600" b="0" i="0" u="none" strike="noStrike" kern="1200" cap="none" spc="0" normalizeH="0" baseline="0" noProof="0">
              <a:ln>
                <a:noFill/>
              </a:ln>
              <a:solidFill>
                <a:prstClr val="black"/>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200"/>
              </a:spcAft>
              <a:buClrTx/>
              <a:buSzPct val="100000"/>
              <a:buFontTx/>
              <a:buAutoNum type="arabicPeriod"/>
              <a:tabLst/>
              <a:defRPr/>
            </a:pPr>
            <a:r>
              <a:rPr kumimoji="0" lang="en-US" sz="600" b="0" i="0" u="none" strike="noStrike" kern="1200" cap="none" spc="0" normalizeH="0" baseline="0" noProof="0">
                <a:ln>
                  <a:noFill/>
                </a:ln>
                <a:solidFill>
                  <a:prstClr val="black"/>
                </a:solidFill>
                <a:effectLst/>
                <a:uLnTx/>
                <a:uFillTx/>
                <a:latin typeface="Calibri"/>
                <a:ea typeface="+mn-ea"/>
                <a:cs typeface="+mn-cs"/>
                <a:hlinkClick r:id="rId7">
                  <a:extLst>
                    <a:ext uri="{A12FA001-AC4F-418D-AE19-62706E023703}">
                      <ahyp:hlinkClr xmlns:ahyp="http://schemas.microsoft.com/office/drawing/2018/hyperlinkcolor" val="tx"/>
                    </a:ext>
                  </a:extLst>
                </a:hlinkClick>
              </a:rPr>
              <a:t>Climate-related financial disclosures for companies and limited liability partnerships (LLPs)</a:t>
            </a:r>
            <a:endParaRPr kumimoji="0" lang="en-US" sz="600" b="0" i="0" u="none" strike="noStrike" kern="1200" cap="none" spc="0" normalizeH="0" baseline="0" noProof="0">
              <a:ln>
                <a:noFill/>
              </a:ln>
              <a:solidFill>
                <a:prstClr val="black"/>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200"/>
              </a:spcAft>
              <a:buClrTx/>
              <a:buSzPct val="100000"/>
              <a:buFontTx/>
              <a:buAutoNum type="arabicPeriod"/>
              <a:tabLst/>
              <a:defRPr/>
            </a:pPr>
            <a:r>
              <a:rPr kumimoji="0" lang="en-US" sz="600" b="0" i="0" u="none" strike="noStrike" kern="1200" cap="none" spc="0" normalizeH="0" baseline="0" noProof="0">
                <a:ln>
                  <a:noFill/>
                </a:ln>
                <a:solidFill>
                  <a:prstClr val="black"/>
                </a:solidFill>
                <a:effectLst/>
                <a:uLnTx/>
                <a:uFillTx/>
                <a:latin typeface="Calibri"/>
                <a:ea typeface="+mn-ea"/>
                <a:cs typeface="+mn-cs"/>
                <a:hlinkClick r:id="rId8">
                  <a:extLst>
                    <a:ext uri="{A12FA001-AC4F-418D-AE19-62706E023703}">
                      <ahyp:hlinkClr xmlns:ahyp="http://schemas.microsoft.com/office/drawing/2018/hyperlinkcolor" val="tx"/>
                    </a:ext>
                  </a:extLst>
                </a:hlinkClick>
              </a:rPr>
              <a:t>UK to adopt ISSB’s new international sustainability standards</a:t>
            </a:r>
            <a:r>
              <a:rPr kumimoji="0" lang="en-US" sz="600" b="0" i="0" u="none" strike="noStrike" kern="1200" cap="none" spc="0" normalizeH="0" baseline="0" noProof="0">
                <a:ln>
                  <a:noFill/>
                </a:ln>
                <a:solidFill>
                  <a:prstClr val="black"/>
                </a:solidFill>
                <a:effectLst/>
                <a:uLnTx/>
                <a:uFillTx/>
                <a:latin typeface="Calibri"/>
                <a:ea typeface="+mn-ea"/>
                <a:cs typeface="+mn-cs"/>
              </a:rPr>
              <a:t> </a:t>
            </a:r>
          </a:p>
          <a:p>
            <a:pPr marL="228600" marR="0" lvl="0" indent="-228600" algn="l" defTabSz="914400" rtl="0" eaLnBrk="1" fontAlgn="auto" latinLnBrk="0" hangingPunct="1">
              <a:lnSpc>
                <a:spcPct val="100000"/>
              </a:lnSpc>
              <a:spcBef>
                <a:spcPts val="0"/>
              </a:spcBef>
              <a:spcAft>
                <a:spcPts val="200"/>
              </a:spcAft>
              <a:buClrTx/>
              <a:buSzPct val="100000"/>
              <a:buFontTx/>
              <a:buAutoNum type="arabicPeriod"/>
              <a:tabLst/>
              <a:defRPr/>
            </a:pPr>
            <a:r>
              <a:rPr kumimoji="0" lang="en-US" sz="600" b="0" i="0" u="sng" strike="noStrike" kern="1200" cap="none" spc="0" normalizeH="0" baseline="0" noProof="0">
                <a:ln>
                  <a:noFill/>
                </a:ln>
                <a:solidFill>
                  <a:prstClr val="black"/>
                </a:solidFill>
                <a:effectLst/>
                <a:uLnTx/>
                <a:uFillTx/>
                <a:latin typeface="Calibri"/>
                <a:ea typeface="+mn-ea"/>
                <a:cs typeface="+mn-cs"/>
                <a:hlinkClick r:id="rId9">
                  <a:extLst>
                    <a:ext uri="{A12FA001-AC4F-418D-AE19-62706E023703}">
                      <ahyp:hlinkClr xmlns:ahyp="http://schemas.microsoft.com/office/drawing/2018/hyperlinkcolor" val="tx"/>
                    </a:ext>
                  </a:extLst>
                </a:hlinkClick>
              </a:rPr>
              <a:t>Sustainable Economy: Parliament adopts new reporting rules for multinationals</a:t>
            </a:r>
            <a:endParaRPr kumimoji="0" lang="en-US" sz="600" b="0" i="0" u="sng" strike="noStrike" kern="1200" cap="none" spc="0" normalizeH="0" baseline="0" noProof="0">
              <a:ln>
                <a:noFill/>
              </a:ln>
              <a:solidFill>
                <a:prstClr val="black"/>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200"/>
              </a:spcAft>
              <a:buClrTx/>
              <a:buSzPct val="100000"/>
              <a:buFontTx/>
              <a:buAutoNum type="arabicPeriod"/>
              <a:tabLst/>
              <a:defRPr/>
            </a:pPr>
            <a:r>
              <a:rPr kumimoji="0" lang="en-US" sz="600" b="0" i="0" u="none" strike="noStrike" kern="1200" cap="none" spc="0" normalizeH="0" baseline="0" noProof="0">
                <a:ln>
                  <a:noFill/>
                </a:ln>
                <a:solidFill>
                  <a:prstClr val="black"/>
                </a:solidFill>
                <a:effectLst/>
                <a:uLnTx/>
                <a:uFillTx/>
                <a:latin typeface="Calibri"/>
                <a:ea typeface="+mn-ea"/>
                <a:cs typeface="+mn-cs"/>
                <a:hlinkClick r:id="rId10">
                  <a:extLst>
                    <a:ext uri="{A12FA001-AC4F-418D-AE19-62706E023703}">
                      <ahyp:hlinkClr xmlns:ahyp="http://schemas.microsoft.com/office/drawing/2018/hyperlinkcolor" val="tx"/>
                    </a:ext>
                  </a:extLst>
                </a:hlinkClick>
              </a:rPr>
              <a:t>EFRAG SRB Approves European Sustainability Reporting Standards</a:t>
            </a:r>
            <a:r>
              <a:rPr kumimoji="0" lang="en-US" sz="600" b="0" i="0" u="none" strike="noStrike" kern="1200" cap="none" spc="0" normalizeH="0" baseline="0" noProof="0">
                <a:ln>
                  <a:noFill/>
                </a:ln>
                <a:solidFill>
                  <a:prstClr val="black"/>
                </a:solidFill>
                <a:effectLst/>
                <a:uLnTx/>
                <a:uFillTx/>
                <a:latin typeface="Calibri"/>
                <a:ea typeface="+mn-ea"/>
                <a:cs typeface="+mn-cs"/>
              </a:rPr>
              <a:t> </a:t>
            </a:r>
          </a:p>
          <a:p>
            <a:pPr marL="228600" marR="0" lvl="0" indent="-228600" algn="l" defTabSz="914400" rtl="0" eaLnBrk="1" fontAlgn="auto" latinLnBrk="0" hangingPunct="1">
              <a:lnSpc>
                <a:spcPct val="100000"/>
              </a:lnSpc>
              <a:spcBef>
                <a:spcPts val="0"/>
              </a:spcBef>
              <a:spcAft>
                <a:spcPts val="200"/>
              </a:spcAft>
              <a:buClrTx/>
              <a:buSzPct val="100000"/>
              <a:buFontTx/>
              <a:buAutoNum type="arabicPeriod"/>
              <a:tabLst/>
              <a:defRPr/>
            </a:pPr>
            <a:r>
              <a:rPr kumimoji="0" lang="en-US" sz="600" b="0" i="0" u="none" strike="noStrike" kern="1200" cap="none" spc="0" normalizeH="0" baseline="0" noProof="0">
                <a:ln>
                  <a:noFill/>
                </a:ln>
                <a:solidFill>
                  <a:prstClr val="black"/>
                </a:solidFill>
                <a:effectLst/>
                <a:uLnTx/>
                <a:uFillTx/>
                <a:latin typeface="Calibri"/>
                <a:ea typeface="+mn-ea"/>
                <a:cs typeface="+mn-cs"/>
                <a:hlinkClick r:id="rId11">
                  <a:extLst>
                    <a:ext uri="{A12FA001-AC4F-418D-AE19-62706E023703}">
                      <ahyp:hlinkClr xmlns:ahyp="http://schemas.microsoft.com/office/drawing/2018/hyperlinkcolor" val="tx"/>
                    </a:ext>
                  </a:extLst>
                </a:hlinkClick>
              </a:rPr>
              <a:t>Exchange Publishes Corporate Governance and ESG (Climate Disclosures) Guidance</a:t>
            </a:r>
            <a:endParaRPr kumimoji="0" lang="en-US" sz="600" b="0" i="0" u="none" strike="noStrike" kern="1200" cap="none" spc="0" normalizeH="0" baseline="0" noProof="0">
              <a:ln>
                <a:noFill/>
              </a:ln>
              <a:solidFill>
                <a:prstClr val="black"/>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200"/>
              </a:spcAft>
              <a:buClrTx/>
              <a:buSzPct val="100000"/>
              <a:buFontTx/>
              <a:buAutoNum type="arabicPeriod"/>
              <a:tabLst/>
              <a:defRPr/>
            </a:pPr>
            <a:r>
              <a:rPr kumimoji="0" lang="en-US" sz="600" b="0" i="0" u="none" strike="noStrike" kern="1200" cap="none" spc="0" normalizeH="0" baseline="0" noProof="0">
                <a:ln>
                  <a:noFill/>
                </a:ln>
                <a:solidFill>
                  <a:prstClr val="black"/>
                </a:solidFill>
                <a:effectLst/>
                <a:uLnTx/>
                <a:uFillTx/>
                <a:latin typeface="Calibri"/>
                <a:ea typeface="+mn-ea"/>
                <a:cs typeface="+mn-cs"/>
                <a:hlinkClick r:id="rId12">
                  <a:extLst>
                    <a:ext uri="{A12FA001-AC4F-418D-AE19-62706E023703}">
                      <ahyp:hlinkClr xmlns:ahyp="http://schemas.microsoft.com/office/drawing/2018/hyperlinkcolor" val="tx"/>
                    </a:ext>
                  </a:extLst>
                </a:hlinkClick>
              </a:rPr>
              <a:t>Sustainability Reporting Regulation </a:t>
            </a:r>
            <a:endParaRPr kumimoji="0" lang="en-US" sz="600" b="0" i="0" u="none" strike="noStrike" kern="1200" cap="none" spc="0" normalizeH="0" baseline="0" noProof="0">
              <a:ln>
                <a:noFill/>
              </a:ln>
              <a:solidFill>
                <a:prstClr val="black"/>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200"/>
              </a:spcAft>
              <a:buClrTx/>
              <a:buSzPct val="100000"/>
              <a:buFontTx/>
              <a:buAutoNum type="arabicPeriod"/>
              <a:tabLst/>
              <a:defRPr/>
            </a:pPr>
            <a:r>
              <a:rPr kumimoji="0" lang="en-US" sz="600" b="0" i="0" u="none" strike="noStrike" kern="1200" cap="none" spc="0" normalizeH="0" baseline="0" noProof="0">
                <a:ln>
                  <a:noFill/>
                </a:ln>
                <a:solidFill>
                  <a:prstClr val="black"/>
                </a:solidFill>
                <a:effectLst/>
                <a:uLnTx/>
                <a:uFillTx/>
                <a:latin typeface="Calibri"/>
                <a:ea typeface="+mn-ea"/>
                <a:cs typeface="+mn-cs"/>
                <a:hlinkClick r:id="rId13">
                  <a:extLst>
                    <a:ext uri="{A12FA001-AC4F-418D-AE19-62706E023703}">
                      <ahyp:hlinkClr xmlns:ahyp="http://schemas.microsoft.com/office/drawing/2018/hyperlinkcolor" val="tx"/>
                    </a:ext>
                  </a:extLst>
                </a:hlinkClick>
              </a:rPr>
              <a:t>Japan to require 4,000 companies to disclose climate risks</a:t>
            </a:r>
            <a:endParaRPr kumimoji="0" lang="en-US" sz="600" b="0" i="0" u="none" strike="noStrike" kern="1200" cap="none" spc="0" normalizeH="0" baseline="0" noProof="0">
              <a:ln>
                <a:noFill/>
              </a:ln>
              <a:solidFill>
                <a:prstClr val="black"/>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200"/>
              </a:spcAft>
              <a:buClrTx/>
              <a:buSzPct val="100000"/>
              <a:buFontTx/>
              <a:buAutoNum type="arabicPeriod"/>
              <a:tabLst/>
              <a:defRPr/>
            </a:pPr>
            <a:r>
              <a:rPr kumimoji="0" lang="en-US" sz="600" b="0" i="0" u="none" strike="noStrike" kern="1200" cap="none" spc="0" normalizeH="0" baseline="0" noProof="0">
                <a:ln>
                  <a:noFill/>
                </a:ln>
                <a:solidFill>
                  <a:prstClr val="black"/>
                </a:solidFill>
                <a:effectLst/>
                <a:uLnTx/>
                <a:uFillTx/>
                <a:latin typeface="Calibri"/>
                <a:ea typeface="+mn-ea"/>
                <a:cs typeface="+mn-cs"/>
                <a:hlinkClick r:id="rId14">
                  <a:extLst>
                    <a:ext uri="{A12FA001-AC4F-418D-AE19-62706E023703}">
                      <ahyp:hlinkClr xmlns:ahyp="http://schemas.microsoft.com/office/drawing/2018/hyperlinkcolor" val="tx"/>
                    </a:ext>
                  </a:extLst>
                </a:hlinkClick>
              </a:rPr>
              <a:t>Malaysia Issues TCFD Adoption Guide for Financial Institutions</a:t>
            </a:r>
            <a:endParaRPr kumimoji="0" lang="en-US" sz="600" b="0" i="0" u="none" strike="noStrike" kern="1200" cap="none" spc="0" normalizeH="0" baseline="0" noProof="0">
              <a:ln>
                <a:noFill/>
              </a:ln>
              <a:solidFill>
                <a:prstClr val="black"/>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200"/>
              </a:spcAft>
              <a:buClrTx/>
              <a:buSzPct val="100000"/>
              <a:buFontTx/>
              <a:buAutoNum type="arabicPeriod"/>
              <a:tabLst/>
              <a:defRPr/>
            </a:pPr>
            <a:r>
              <a:rPr kumimoji="0" lang="en-US" sz="600" b="0" i="0" u="none" strike="noStrike" kern="1200" cap="none" spc="0" normalizeH="0" baseline="0" noProof="0">
                <a:ln>
                  <a:noFill/>
                </a:ln>
                <a:solidFill>
                  <a:prstClr val="black"/>
                </a:solidFill>
                <a:effectLst/>
                <a:uLnTx/>
                <a:uFillTx/>
                <a:latin typeface="Calibri"/>
                <a:ea typeface="+mn-ea"/>
                <a:cs typeface="+mn-cs"/>
                <a:hlinkClick r:id="rId15">
                  <a:extLst>
                    <a:ext uri="{A12FA001-AC4F-418D-AE19-62706E023703}">
                      <ahyp:hlinkClr xmlns:ahyp="http://schemas.microsoft.com/office/drawing/2018/hyperlinkcolor" val="tx"/>
                    </a:ext>
                  </a:extLst>
                </a:hlinkClick>
              </a:rPr>
              <a:t>ASEAN Taxonomy for Sustainable Finance</a:t>
            </a:r>
            <a:endParaRPr kumimoji="0" lang="en-US" sz="600" b="0" i="0" u="none" strike="noStrike" kern="1200" cap="none" spc="0" normalizeH="0" baseline="0" noProof="0">
              <a:ln>
                <a:noFill/>
              </a:ln>
              <a:solidFill>
                <a:prstClr val="black"/>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200"/>
              </a:spcAft>
              <a:buClrTx/>
              <a:buSzPct val="100000"/>
              <a:buFontTx/>
              <a:buAutoNum type="arabicPeriod"/>
              <a:tabLst/>
              <a:defRPr/>
            </a:pPr>
            <a:r>
              <a:rPr kumimoji="0" lang="en-US" sz="600" b="0" i="0" u="none" strike="noStrike" kern="1200" cap="none" spc="0" normalizeH="0" baseline="0" noProof="0">
                <a:ln>
                  <a:noFill/>
                </a:ln>
                <a:solidFill>
                  <a:prstClr val="black"/>
                </a:solidFill>
                <a:effectLst/>
                <a:uLnTx/>
                <a:uFillTx/>
                <a:latin typeface="Calibri"/>
                <a:ea typeface="+mn-ea"/>
                <a:cs typeface="+mn-cs"/>
                <a:hlinkClick r:id="rId16">
                  <a:extLst>
                    <a:ext uri="{A12FA001-AC4F-418D-AE19-62706E023703}">
                      <ahyp:hlinkClr xmlns:ahyp="http://schemas.microsoft.com/office/drawing/2018/hyperlinkcolor" val="tx"/>
                    </a:ext>
                  </a:extLst>
                </a:hlinkClick>
              </a:rPr>
              <a:t>China Plans Adoption of ISSB Standards</a:t>
            </a:r>
            <a:endParaRPr kumimoji="0" lang="en-US" sz="600" b="0" i="0" u="none" strike="noStrike" kern="1200" cap="none" spc="0" normalizeH="0" baseline="0" noProof="0">
              <a:ln>
                <a:noFill/>
              </a:ln>
              <a:solidFill>
                <a:prstClr val="black"/>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200"/>
              </a:spcAft>
              <a:buClrTx/>
              <a:buSzPct val="100000"/>
              <a:buFontTx/>
              <a:buAutoNum type="arabicPeriod"/>
              <a:tabLst/>
              <a:defRPr/>
            </a:pPr>
            <a:r>
              <a:rPr kumimoji="0" lang="en-US" sz="600" b="0" i="0" u="none" strike="noStrike" kern="1200" cap="none" spc="0" normalizeH="0" baseline="0" noProof="0">
                <a:ln>
                  <a:noFill/>
                </a:ln>
                <a:solidFill>
                  <a:prstClr val="black"/>
                </a:solidFill>
                <a:effectLst/>
                <a:uLnTx/>
                <a:uFillTx/>
                <a:latin typeface="Calibri"/>
                <a:ea typeface="+mn-ea"/>
                <a:cs typeface="+mn-cs"/>
                <a:hlinkClick r:id="rId17">
                  <a:extLst>
                    <a:ext uri="{A12FA001-AC4F-418D-AE19-62706E023703}">
                      <ahyp:hlinkClr xmlns:ahyp="http://schemas.microsoft.com/office/drawing/2018/hyperlinkcolor" val="tx"/>
                    </a:ext>
                  </a:extLst>
                </a:hlinkClick>
              </a:rPr>
              <a:t>IFRS Foundation Completes Consolidation with the Value Reporting Foundation (VRF)</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DCE54585-EA6A-415D-809A-5A9C823CC7D2}"/>
              </a:ext>
            </a:extLst>
          </p:cNvPr>
          <p:cNvSpPr/>
          <p:nvPr/>
        </p:nvSpPr>
        <p:spPr>
          <a:xfrm>
            <a:off x="1367277" y="4825448"/>
            <a:ext cx="2792610" cy="1231106"/>
          </a:xfrm>
          <a:prstGeom prst="rect">
            <a:avLst/>
          </a:prstGeom>
          <a:solidFill>
            <a:schemeClr val="bg1">
              <a:alpha val="70000"/>
            </a:schemeClr>
          </a:solidFill>
          <a:effectLst>
            <a:softEdge rad="31750"/>
          </a:effectLst>
        </p:spPr>
        <p:txBody>
          <a:bodyPr wrap="square" tIns="91440" bIns="91440">
            <a:spAutoFit/>
          </a:bodyPr>
          <a:lstStyle/>
          <a:p>
            <a:pPr marL="0" marR="0" lvl="0" indent="0" algn="ctr" defTabSz="902641"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srgbClr val="53565A"/>
                </a:solidFill>
                <a:effectLst/>
                <a:uLnTx/>
                <a:uFillTx/>
                <a:latin typeface="Calibri"/>
                <a:ea typeface="Calibri" panose="020F0502020204030204" pitchFamily="34" charset="0"/>
                <a:cs typeface="Arial" panose="020B0604020202020204" pitchFamily="34" charset="0"/>
              </a:rPr>
              <a:t>International</a:t>
            </a:r>
            <a:endParaRPr kumimoji="0" lang="en-US" sz="1600" b="0" i="0" u="none" strike="noStrike" kern="1200" cap="none" spc="0" normalizeH="0" baseline="30000" noProof="0">
              <a:ln>
                <a:noFill/>
              </a:ln>
              <a:solidFill>
                <a:srgbClr val="53565A"/>
              </a:solidFill>
              <a:effectLst/>
              <a:uLnTx/>
              <a:uFillTx/>
              <a:latin typeface="Calibri"/>
              <a:ea typeface="Calibri" panose="020F0502020204030204" pitchFamily="34" charset="0"/>
              <a:cs typeface="Arial" panose="020B0604020202020204" pitchFamily="34" charset="0"/>
            </a:endParaRPr>
          </a:p>
          <a:p>
            <a:pPr marL="0" marR="0" lvl="0" indent="0" algn="ctr" defTabSz="914377" rtl="0" eaLnBrk="1" fontAlgn="auto" latinLnBrk="0" hangingPunct="1">
              <a:lnSpc>
                <a:spcPct val="100000"/>
              </a:lnSpc>
              <a:spcBef>
                <a:spcPts val="600"/>
              </a:spcBef>
              <a:spcAft>
                <a:spcPts val="0"/>
              </a:spcAft>
              <a:buClrTx/>
              <a:buSzPct val="100000"/>
              <a:buFontTx/>
              <a:buNone/>
              <a:tabLst/>
              <a:defRPr/>
            </a:pPr>
            <a:r>
              <a:rPr kumimoji="0" lang="en-US" sz="1400" b="1" i="0" u="none" strike="noStrike" kern="1200" cap="none" spc="0" normalizeH="0" baseline="0" noProof="0">
                <a:ln>
                  <a:noFill/>
                </a:ln>
                <a:solidFill>
                  <a:srgbClr val="53565A"/>
                </a:solidFill>
                <a:effectLst/>
                <a:uLnTx/>
                <a:uFillTx/>
                <a:latin typeface="Calibri"/>
                <a:ea typeface="+mn-ea"/>
                <a:cs typeface="+mn-cs"/>
              </a:rPr>
              <a:t>IFRS Foundation &amp; VRF complete consolidation</a:t>
            </a:r>
            <a:r>
              <a:rPr kumimoji="0" lang="en-US" sz="1400" b="1" i="0" u="none" strike="noStrike" kern="1200" cap="none" spc="0" normalizeH="0" baseline="30000" noProof="0">
                <a:ln>
                  <a:noFill/>
                </a:ln>
                <a:solidFill>
                  <a:srgbClr val="53565A"/>
                </a:solidFill>
                <a:effectLst/>
                <a:uLnTx/>
                <a:uFillTx/>
                <a:latin typeface="Calibri"/>
                <a:ea typeface="+mn-ea"/>
                <a:cs typeface="+mn-cs"/>
              </a:rPr>
              <a:t>15</a:t>
            </a:r>
            <a:r>
              <a:rPr kumimoji="0" lang="en-US" sz="1400" b="1" i="0" u="none" strike="noStrike" kern="1200" cap="none" spc="0" normalizeH="0" baseline="0" noProof="0">
                <a:ln>
                  <a:noFill/>
                </a:ln>
                <a:solidFill>
                  <a:srgbClr val="00A3E0"/>
                </a:solidFill>
                <a:effectLst/>
                <a:uLnTx/>
                <a:uFillTx/>
                <a:latin typeface="Calibri"/>
                <a:ea typeface="+mn-ea"/>
                <a:cs typeface="+mn-cs"/>
              </a:rPr>
              <a:t> </a:t>
            </a:r>
            <a:r>
              <a:rPr kumimoji="0" lang="en-US" sz="1400" b="0" i="0" u="none" strike="noStrike" kern="1200" cap="none" spc="0" normalizeH="0" baseline="0" noProof="0">
                <a:ln>
                  <a:noFill/>
                </a:ln>
                <a:solidFill>
                  <a:prstClr val="black"/>
                </a:solidFill>
                <a:effectLst/>
                <a:uLnTx/>
                <a:uFillTx/>
                <a:latin typeface="Calibri"/>
                <a:ea typeface="+mn-ea"/>
                <a:cs typeface="+mn-cs"/>
              </a:rPr>
              <a:t>to support the work of the ISSB</a:t>
            </a:r>
          </a:p>
        </p:txBody>
      </p:sp>
      <p:cxnSp>
        <p:nvCxnSpPr>
          <p:cNvPr id="5" name="Straight Connector 4">
            <a:extLst>
              <a:ext uri="{FF2B5EF4-FFF2-40B4-BE49-F238E27FC236}">
                <a16:creationId xmlns:a16="http://schemas.microsoft.com/office/drawing/2014/main" id="{910CB708-AE0E-4BF9-9514-C8DDF75E982C}"/>
              </a:ext>
            </a:extLst>
          </p:cNvPr>
          <p:cNvCxnSpPr/>
          <p:nvPr/>
        </p:nvCxnSpPr>
        <p:spPr>
          <a:xfrm>
            <a:off x="1562298" y="5225943"/>
            <a:ext cx="240256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55334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EF2EB1EE-3E79-4810-BE44-0253B379787E}"/>
              </a:ext>
            </a:extLst>
          </p:cNvPr>
          <p:cNvSpPr>
            <a:spLocks noGrp="1"/>
          </p:cNvSpPr>
          <p:nvPr>
            <p:ph type="body" sz="quarter" idx="22"/>
          </p:nvPr>
        </p:nvSpPr>
        <p:spPr/>
        <p:txBody>
          <a:bodyPr vert="horz" lIns="0" tIns="0" rIns="0" bIns="0" rtlCol="0" anchor="t">
            <a:noAutofit/>
          </a:bodyPr>
          <a:lstStyle/>
          <a:p>
            <a:r>
              <a:rPr lang="en-US">
                <a:latin typeface="Calibri"/>
                <a:ea typeface="Open Sans"/>
                <a:cs typeface="Calibri Light"/>
              </a:rPr>
              <a:t>On January 4, 2023, the Office of Information and Regulatory Affairs released the Fall 2022 Unified Agenda of Regulatory and Deregulatory Actions</a:t>
            </a:r>
            <a:r>
              <a:rPr lang="en-US" baseline="30000">
                <a:latin typeface="Calibri"/>
                <a:ea typeface="Open Sans"/>
                <a:cs typeface="Calibri Light"/>
              </a:rPr>
              <a:t>1</a:t>
            </a:r>
            <a:r>
              <a:rPr lang="en-US">
                <a:latin typeface="Calibri"/>
                <a:ea typeface="Open Sans"/>
                <a:cs typeface="Calibri Light"/>
              </a:rPr>
              <a:t>, which includes the SEC’s rulemaking priorities for 2023. The below showcases four of the ESG-related items.</a:t>
            </a:r>
          </a:p>
        </p:txBody>
      </p:sp>
      <p:sp>
        <p:nvSpPr>
          <p:cNvPr id="7" name="Title 6">
            <a:extLst>
              <a:ext uri="{FF2B5EF4-FFF2-40B4-BE49-F238E27FC236}">
                <a16:creationId xmlns:a16="http://schemas.microsoft.com/office/drawing/2014/main" id="{F8FE4B71-0FFD-4AFC-8302-CC6BAA47A41A}"/>
              </a:ext>
            </a:extLst>
          </p:cNvPr>
          <p:cNvSpPr>
            <a:spLocks noGrp="1"/>
          </p:cNvSpPr>
          <p:nvPr>
            <p:ph type="title"/>
          </p:nvPr>
        </p:nvSpPr>
        <p:spPr/>
        <p:txBody>
          <a:bodyPr/>
          <a:lstStyle/>
          <a:p>
            <a:r>
              <a:rPr lang="en-US">
                <a:latin typeface="Calibri"/>
                <a:ea typeface="Open Sans"/>
                <a:cs typeface="Calibri Light"/>
              </a:rPr>
              <a:t>SEC 2023 Regulatory Agenda</a:t>
            </a:r>
          </a:p>
        </p:txBody>
      </p:sp>
      <p:sp>
        <p:nvSpPr>
          <p:cNvPr id="50" name="Rectangle 49">
            <a:extLst>
              <a:ext uri="{FF2B5EF4-FFF2-40B4-BE49-F238E27FC236}">
                <a16:creationId xmlns:a16="http://schemas.microsoft.com/office/drawing/2014/main" id="{C3DADBC0-FBCC-4960-9963-415562736FB7}"/>
              </a:ext>
            </a:extLst>
          </p:cNvPr>
          <p:cNvSpPr/>
          <p:nvPr/>
        </p:nvSpPr>
        <p:spPr>
          <a:xfrm>
            <a:off x="463295" y="1587423"/>
            <a:ext cx="11265410" cy="4151757"/>
          </a:xfrm>
          <a:prstGeom prst="rect">
            <a:avLst/>
          </a:prstGeom>
          <a:solidFill>
            <a:schemeClr val="bg1">
              <a:lumMod val="9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54" name="Rectangle 53">
            <a:extLst>
              <a:ext uri="{FF2B5EF4-FFF2-40B4-BE49-F238E27FC236}">
                <a16:creationId xmlns:a16="http://schemas.microsoft.com/office/drawing/2014/main" id="{3D38D025-B159-4EB1-A34F-49721AA06C20}"/>
              </a:ext>
            </a:extLst>
          </p:cNvPr>
          <p:cNvSpPr/>
          <p:nvPr/>
        </p:nvSpPr>
        <p:spPr>
          <a:xfrm>
            <a:off x="663544" y="1778038"/>
            <a:ext cx="5335590" cy="2046443"/>
          </a:xfrm>
          <a:prstGeom prst="rect">
            <a:avLst/>
          </a:prstGeom>
          <a:solidFill>
            <a:schemeClr val="bg1"/>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spc="300">
                <a:solidFill>
                  <a:schemeClr val="tx1"/>
                </a:solidFill>
                <a:latin typeface="Calibri" panose="020F0502020204030204" pitchFamily="34" charset="0"/>
                <a:ea typeface="Open Sans Extrabold" charset="0"/>
                <a:cs typeface="Calibri" panose="020F0502020204030204" pitchFamily="34" charset="0"/>
                <a:hlinkClick r:id="rId3">
                  <a:extLst>
                    <a:ext uri="{A12FA001-AC4F-418D-AE19-62706E023703}">
                      <ahyp:hlinkClr xmlns:ahyp="http://schemas.microsoft.com/office/drawing/2018/hyperlinkcolor" val="tx"/>
                    </a:ext>
                  </a:extLst>
                </a:hlinkClick>
              </a:rPr>
              <a:t>CLIMATE CHANGE DISCLOSURE</a:t>
            </a:r>
            <a:endParaRPr kumimoji="0" lang="en-US" sz="1400" b="1" i="0" u="none" strike="noStrike" kern="1200" cap="none" spc="300" normalizeH="0" baseline="0" noProof="0">
              <a:ln>
                <a:noFill/>
              </a:ln>
              <a:solidFill>
                <a:schemeClr val="tx1"/>
              </a:solidFill>
              <a:effectLst/>
              <a:uLnTx/>
              <a:uFillTx/>
              <a:latin typeface="Calibri" panose="020F0502020204030204" pitchFamily="34" charset="0"/>
              <a:ea typeface="Open Sans Extrabold"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300" normalizeH="0" baseline="0" noProof="0">
              <a:ln>
                <a:noFill/>
              </a:ln>
              <a:solidFill>
                <a:srgbClr val="000000"/>
              </a:solidFill>
              <a:effectLst/>
              <a:uLnTx/>
              <a:uFillTx/>
              <a:latin typeface="Calibri" panose="020F0502020204030204" pitchFamily="34" charset="0"/>
              <a:ea typeface="Open Sans Extrabold"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Calibri" panose="020F0502020204030204" pitchFamily="34" charset="0"/>
                <a:ea typeface="Verdana" panose="020B0604030504040204" pitchFamily="34" charset="0"/>
                <a:cs typeface="Calibri" panose="020F0502020204030204" pitchFamily="34" charset="0"/>
              </a:rPr>
              <a:t>Abstract: The Division [of Corporate Finance] is considering recommending that the SEC </a:t>
            </a:r>
            <a:r>
              <a:rPr kumimoji="0" lang="en-US" sz="1200" b="1" i="1" u="none" strike="noStrike" kern="1200" cap="none" spc="0" normalizeH="0" baseline="0" noProof="0">
                <a:ln>
                  <a:noFill/>
                </a:ln>
                <a:solidFill>
                  <a:srgbClr val="000000"/>
                </a:solidFill>
                <a:effectLst/>
                <a:uLnTx/>
                <a:uFillTx/>
                <a:latin typeface="Calibri" panose="020F0502020204030204" pitchFamily="34" charset="0"/>
                <a:ea typeface="Verdana" panose="020B0604030504040204" pitchFamily="34" charset="0"/>
                <a:cs typeface="Calibri" panose="020F0502020204030204" pitchFamily="34" charset="0"/>
              </a:rPr>
              <a:t>adopt</a:t>
            </a:r>
            <a:r>
              <a:rPr kumimoji="0" lang="en-US" sz="1200" b="0" i="1" u="none" strike="noStrike" kern="1200" cap="none" spc="0" normalizeH="0" baseline="0" noProof="0">
                <a:ln>
                  <a:noFill/>
                </a:ln>
                <a:solidFill>
                  <a:srgbClr val="000000"/>
                </a:solidFill>
                <a:effectLst/>
                <a:uLnTx/>
                <a:uFillTx/>
                <a:latin typeface="Calibri" panose="020F0502020204030204" pitchFamily="34" charset="0"/>
                <a:ea typeface="Verdana" panose="020B0604030504040204" pitchFamily="34" charset="0"/>
                <a:cs typeface="Calibri" panose="020F0502020204030204" pitchFamily="34" charset="0"/>
              </a:rPr>
              <a:t> rule amendments to enhance registrant disclosures regarding issuers’ climate-related risks and opportunities.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i="1">
              <a:solidFill>
                <a:srgbClr val="000000"/>
              </a:solidFill>
              <a:latin typeface="Calibri" panose="020F0502020204030204" pitchFamily="34" charset="0"/>
              <a:ea typeface="Verdana" panose="020B060403050404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latin typeface="Calibri" panose="020F0502020204030204" pitchFamily="34" charset="0"/>
                <a:ea typeface="Verdana" panose="020B0604030504040204" pitchFamily="34" charset="0"/>
                <a:cs typeface="Calibri" panose="020F0502020204030204" pitchFamily="34" charset="0"/>
              </a:rPr>
              <a:t>Notice of proposed rulemaking released March 2022; comment period closed June 17, 2022, after initial 60-day comment period was extended with over 14,000 comments received; comment period reopened October 7, 2022, for 14 days due to a technological error; </a:t>
            </a:r>
            <a:r>
              <a:rPr lang="en-US" sz="1200" b="1">
                <a:solidFill>
                  <a:schemeClr val="accent1"/>
                </a:solidFill>
                <a:latin typeface="Calibri" panose="020F0502020204030204" pitchFamily="34" charset="0"/>
                <a:ea typeface="Verdana" panose="020B0604030504040204" pitchFamily="34" charset="0"/>
                <a:cs typeface="Calibri" panose="020F0502020204030204" pitchFamily="34" charset="0"/>
              </a:rPr>
              <a:t>final action anticipated April 2023</a:t>
            </a:r>
            <a:r>
              <a:rPr lang="en-US" sz="1200">
                <a:solidFill>
                  <a:srgbClr val="000000"/>
                </a:solidFill>
                <a:latin typeface="Calibri" panose="020F0502020204030204" pitchFamily="34" charset="0"/>
                <a:ea typeface="Verdana" panose="020B0604030504040204" pitchFamily="34" charset="0"/>
                <a:cs typeface="Calibri" panose="020F0502020204030204" pitchFamily="34" charset="0"/>
              </a:rPr>
              <a:t>.</a:t>
            </a:r>
            <a:endParaRPr kumimoji="0" lang="en-US" sz="12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Open Sans" charset="0"/>
              <a:cs typeface="Calibri" panose="020F0502020204030204" pitchFamily="34" charset="0"/>
            </a:endParaRPr>
          </a:p>
        </p:txBody>
      </p:sp>
      <p:sp>
        <p:nvSpPr>
          <p:cNvPr id="56" name="Rectangle 55">
            <a:extLst>
              <a:ext uri="{FF2B5EF4-FFF2-40B4-BE49-F238E27FC236}">
                <a16:creationId xmlns:a16="http://schemas.microsoft.com/office/drawing/2014/main" id="{D82A7CD1-7059-49D1-A327-D715600EB3D1}"/>
              </a:ext>
            </a:extLst>
          </p:cNvPr>
          <p:cNvSpPr/>
          <p:nvPr/>
        </p:nvSpPr>
        <p:spPr>
          <a:xfrm>
            <a:off x="6192866" y="1778038"/>
            <a:ext cx="5335583" cy="2046443"/>
          </a:xfrm>
          <a:prstGeom prst="rect">
            <a:avLst/>
          </a:prstGeom>
          <a:solidFill>
            <a:schemeClr val="bg1"/>
          </a:solid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300" normalizeH="0" baseline="0" noProof="0">
                <a:ln>
                  <a:noFill/>
                </a:ln>
                <a:solidFill>
                  <a:schemeClr val="tx1"/>
                </a:solidFill>
                <a:effectLst/>
                <a:uLnTx/>
                <a:uFillTx/>
                <a:latin typeface="Calibri" panose="020F0502020204030204" pitchFamily="34" charset="0"/>
                <a:ea typeface="Open Sans Extrabold" charset="0"/>
                <a:cs typeface="Calibri" panose="020F0502020204030204" pitchFamily="34" charset="0"/>
                <a:hlinkClick r:id="rId4">
                  <a:extLst>
                    <a:ext uri="{A12FA001-AC4F-418D-AE19-62706E023703}">
                      <ahyp:hlinkClr xmlns:ahyp="http://schemas.microsoft.com/office/drawing/2018/hyperlinkcolor" val="tx"/>
                    </a:ext>
                  </a:extLst>
                </a:hlinkClick>
              </a:rPr>
              <a:t>CYBERSECURITY RISK GOVERNANCE</a:t>
            </a:r>
            <a:endParaRPr kumimoji="0" lang="en-US" sz="1400" b="1" i="0" u="none" strike="noStrike" kern="1200" cap="none" spc="300" normalizeH="0" baseline="0" noProof="0">
              <a:ln>
                <a:noFill/>
              </a:ln>
              <a:solidFill>
                <a:schemeClr val="tx1"/>
              </a:solidFill>
              <a:effectLst/>
              <a:uLnTx/>
              <a:uFillTx/>
              <a:latin typeface="Calibri" panose="020F0502020204030204" pitchFamily="34" charset="0"/>
              <a:ea typeface="Open Sans Extrabold"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300" normalizeH="0" baseline="0" noProof="0">
              <a:ln>
                <a:noFill/>
              </a:ln>
              <a:solidFill>
                <a:srgbClr val="000000"/>
              </a:solidFill>
              <a:effectLst/>
              <a:uLnTx/>
              <a:uFillTx/>
              <a:latin typeface="Calibri" panose="020F0502020204030204" pitchFamily="34" charset="0"/>
              <a:ea typeface="Open Sans Extrabold"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Calibri" panose="020F0502020204030204" pitchFamily="34" charset="0"/>
                <a:ea typeface="Verdana" panose="020B0604030504040204" pitchFamily="34" charset="0"/>
                <a:cs typeface="Calibri" panose="020F0502020204030204" pitchFamily="34" charset="0"/>
              </a:rPr>
              <a:t>Abstract: The Division is considering recommending that the SEC </a:t>
            </a:r>
            <a:r>
              <a:rPr kumimoji="0" lang="en-US" sz="1200" b="1" i="1" u="none" strike="noStrike" kern="1200" cap="none" spc="0" normalizeH="0" baseline="0" noProof="0">
                <a:ln>
                  <a:noFill/>
                </a:ln>
                <a:solidFill>
                  <a:srgbClr val="000000"/>
                </a:solidFill>
                <a:effectLst/>
                <a:uLnTx/>
                <a:uFillTx/>
                <a:latin typeface="Calibri" panose="020F0502020204030204" pitchFamily="34" charset="0"/>
                <a:ea typeface="Verdana" panose="020B0604030504040204" pitchFamily="34" charset="0"/>
                <a:cs typeface="Calibri" panose="020F0502020204030204" pitchFamily="34" charset="0"/>
              </a:rPr>
              <a:t>adopt</a:t>
            </a:r>
            <a:r>
              <a:rPr kumimoji="0" lang="en-US" sz="1200" b="0" i="1" u="none" strike="noStrike" kern="1200" cap="none" spc="0" normalizeH="0" baseline="0" noProof="0">
                <a:ln>
                  <a:noFill/>
                </a:ln>
                <a:solidFill>
                  <a:srgbClr val="000000"/>
                </a:solidFill>
                <a:effectLst/>
                <a:uLnTx/>
                <a:uFillTx/>
                <a:latin typeface="Calibri" panose="020F0502020204030204" pitchFamily="34" charset="0"/>
                <a:ea typeface="Verdana" panose="020B0604030504040204" pitchFamily="34" charset="0"/>
                <a:cs typeface="Calibri" panose="020F0502020204030204" pitchFamily="34" charset="0"/>
              </a:rPr>
              <a:t> rule amendments to better inform investors about a registrant’s cybersecurity risk management, strategy and governance, and to provide timely notification of material cybersecurity incidents.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i="1">
              <a:solidFill>
                <a:srgbClr val="000000"/>
              </a:solidFill>
              <a:latin typeface="Calibri" panose="020F0502020204030204" pitchFamily="34" charset="0"/>
              <a:ea typeface="Verdana" panose="020B0604030504040204" pitchFamily="34" charset="0"/>
              <a:cs typeface="Calibri" panose="020F0502020204030204" pitchFamily="34" charset="0"/>
            </a:endParaRPr>
          </a:p>
          <a:p>
            <a:pPr algn="ctr">
              <a:defRPr/>
            </a:pPr>
            <a:r>
              <a:rPr lang="en-US" sz="1200">
                <a:solidFill>
                  <a:srgbClr val="000000"/>
                </a:solidFill>
                <a:latin typeface="Calibri" panose="020F0502020204030204" pitchFamily="34" charset="0"/>
                <a:ea typeface="Verdana" panose="020B0604030504040204" pitchFamily="34" charset="0"/>
                <a:cs typeface="Calibri" panose="020F0502020204030204" pitchFamily="34" charset="0"/>
              </a:rPr>
              <a:t>Notice of proposed</a:t>
            </a:r>
            <a:r>
              <a:rPr kumimoji="0" lang="en-US" sz="1200" b="0" u="none" strike="noStrike" kern="1200" cap="none" spc="0" normalizeH="0" baseline="0" noProof="0">
                <a:ln>
                  <a:noFill/>
                </a:ln>
                <a:solidFill>
                  <a:srgbClr val="000000"/>
                </a:solidFill>
                <a:effectLst/>
                <a:uLnTx/>
                <a:uFillTx/>
                <a:latin typeface="Calibri" panose="020F0502020204030204" pitchFamily="34" charset="0"/>
                <a:ea typeface="Verdana" panose="020B0604030504040204" pitchFamily="34" charset="0"/>
                <a:cs typeface="Calibri" panose="020F0502020204030204" pitchFamily="34" charset="0"/>
              </a:rPr>
              <a:t> rulemaking released March 2022; comment period closed May 9, 2022; comment period reopened October 7, 2022, for 14 days due to a technological error; </a:t>
            </a:r>
            <a:r>
              <a:rPr kumimoji="0" lang="en-US" sz="1200" b="1" u="none" strike="noStrike" kern="1200" cap="none" spc="0" normalizeH="0" baseline="0" noProof="0">
                <a:ln>
                  <a:noFill/>
                </a:ln>
                <a:solidFill>
                  <a:schemeClr val="accent2"/>
                </a:solidFill>
                <a:effectLst/>
                <a:uLnTx/>
                <a:uFillTx/>
                <a:latin typeface="Calibri" panose="020F0502020204030204" pitchFamily="34" charset="0"/>
                <a:ea typeface="Verdana" panose="020B0604030504040204" pitchFamily="34" charset="0"/>
                <a:cs typeface="Calibri" panose="020F0502020204030204" pitchFamily="34" charset="0"/>
              </a:rPr>
              <a:t>final action anticipated April 2023</a:t>
            </a:r>
            <a:r>
              <a:rPr kumimoji="0" lang="en-US" sz="1200" b="0" u="none" strike="noStrike" kern="1200" cap="none" spc="0" normalizeH="0" baseline="0" noProof="0">
                <a:ln>
                  <a:noFill/>
                </a:ln>
                <a:solidFill>
                  <a:srgbClr val="000000"/>
                </a:solidFill>
                <a:effectLst/>
                <a:uLnTx/>
                <a:uFillTx/>
                <a:latin typeface="Calibri" panose="020F0502020204030204" pitchFamily="34" charset="0"/>
                <a:ea typeface="Verdana" panose="020B0604030504040204" pitchFamily="34" charset="0"/>
                <a:cs typeface="Calibri" panose="020F0502020204030204" pitchFamily="34" charset="0"/>
              </a:rPr>
              <a:t>.</a:t>
            </a:r>
            <a:endParaRPr kumimoji="0" lang="en-US" sz="1200" u="none" strike="noStrike" kern="1200" cap="none" spc="300" normalizeH="0" baseline="0" noProof="0">
              <a:ln>
                <a:noFill/>
              </a:ln>
              <a:solidFill>
                <a:srgbClr val="000000"/>
              </a:solidFill>
              <a:effectLst/>
              <a:uLnTx/>
              <a:uFillTx/>
              <a:latin typeface="Calibri" panose="020F0502020204030204" pitchFamily="34" charset="0"/>
              <a:ea typeface="Open Sans Extrabold"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Open Sans" charset="0"/>
              <a:cs typeface="Calibri" panose="020F0502020204030204" pitchFamily="34" charset="0"/>
            </a:endParaRPr>
          </a:p>
        </p:txBody>
      </p:sp>
      <p:sp>
        <p:nvSpPr>
          <p:cNvPr id="57" name="Rectangle 56">
            <a:extLst>
              <a:ext uri="{FF2B5EF4-FFF2-40B4-BE49-F238E27FC236}">
                <a16:creationId xmlns:a16="http://schemas.microsoft.com/office/drawing/2014/main" id="{BE1FED71-A541-49B0-9DD8-B282243098D4}"/>
              </a:ext>
            </a:extLst>
          </p:cNvPr>
          <p:cNvSpPr/>
          <p:nvPr/>
        </p:nvSpPr>
        <p:spPr>
          <a:xfrm>
            <a:off x="663544" y="4035342"/>
            <a:ext cx="5335583" cy="1507423"/>
          </a:xfrm>
          <a:prstGeom prst="rect">
            <a:avLst/>
          </a:prstGeom>
          <a:solidFill>
            <a:schemeClr val="bg1"/>
          </a:solidFill>
          <a:ln w="22225">
            <a:solidFill>
              <a:srgbClr val="0097A9"/>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spc="300">
                <a:solidFill>
                  <a:schemeClr val="tx1"/>
                </a:solidFill>
                <a:latin typeface="Calibri" panose="020F0502020204030204" pitchFamily="34" charset="0"/>
                <a:ea typeface="Open Sans Extrabold" charset="0"/>
                <a:cs typeface="Calibri" panose="020F0502020204030204" pitchFamily="34" charset="0"/>
                <a:hlinkClick r:id="rId5">
                  <a:extLst>
                    <a:ext uri="{A12FA001-AC4F-418D-AE19-62706E023703}">
                      <ahyp:hlinkClr xmlns:ahyp="http://schemas.microsoft.com/office/drawing/2018/hyperlinkcolor" val="tx"/>
                    </a:ext>
                  </a:extLst>
                </a:hlinkClick>
              </a:rPr>
              <a:t>HUMAN CAPITAL MANAGEMENT DISCLOSURE</a:t>
            </a:r>
            <a:endParaRPr kumimoji="0" lang="en-US" sz="1400" b="1" i="0" strike="noStrike" kern="1200" cap="none" spc="300" normalizeH="0" baseline="0" noProof="0">
              <a:ln>
                <a:noFill/>
              </a:ln>
              <a:solidFill>
                <a:schemeClr val="tx1"/>
              </a:solidFill>
              <a:effectLst/>
              <a:uLnTx/>
              <a:uFillTx/>
              <a:latin typeface="Calibri" panose="020F0502020204030204" pitchFamily="34" charset="0"/>
              <a:ea typeface="Open Sans Extrabold"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300" normalizeH="0" baseline="0" noProof="0">
              <a:ln>
                <a:noFill/>
              </a:ln>
              <a:solidFill>
                <a:srgbClr val="000000"/>
              </a:solidFill>
              <a:effectLst/>
              <a:uLnTx/>
              <a:uFillTx/>
              <a:latin typeface="Calibri" panose="020F0502020204030204" pitchFamily="34" charset="0"/>
              <a:ea typeface="Open Sans Extrabold"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Calibri" panose="020F0502020204030204" pitchFamily="34" charset="0"/>
                <a:ea typeface="Verdana" panose="020B0604030504040204" pitchFamily="34" charset="0"/>
                <a:cs typeface="Calibri" panose="020F0502020204030204" pitchFamily="34" charset="0"/>
              </a:rPr>
              <a:t>Abstract: The Division is considering recommending that the SEC </a:t>
            </a:r>
            <a:r>
              <a:rPr kumimoji="0" lang="en-US" sz="1200" b="1" i="1" u="none" strike="noStrike" kern="1200" cap="none" spc="0" normalizeH="0" baseline="0" noProof="0">
                <a:ln>
                  <a:noFill/>
                </a:ln>
                <a:solidFill>
                  <a:srgbClr val="000000"/>
                </a:solidFill>
                <a:effectLst/>
                <a:uLnTx/>
                <a:uFillTx/>
                <a:latin typeface="Calibri" panose="020F0502020204030204" pitchFamily="34" charset="0"/>
                <a:ea typeface="Verdana" panose="020B0604030504040204" pitchFamily="34" charset="0"/>
                <a:cs typeface="Calibri" panose="020F0502020204030204" pitchFamily="34" charset="0"/>
              </a:rPr>
              <a:t>propose</a:t>
            </a:r>
            <a:r>
              <a:rPr kumimoji="0" lang="en-US" sz="1200" b="0" i="1" u="none" strike="noStrike" kern="1200" cap="none" spc="0" normalizeH="0" baseline="0" noProof="0">
                <a:ln>
                  <a:noFill/>
                </a:ln>
                <a:solidFill>
                  <a:srgbClr val="000000"/>
                </a:solidFill>
                <a:effectLst/>
                <a:uLnTx/>
                <a:uFillTx/>
                <a:latin typeface="Calibri" panose="020F0502020204030204" pitchFamily="34" charset="0"/>
                <a:ea typeface="Verdana" panose="020B0604030504040204" pitchFamily="34" charset="0"/>
                <a:cs typeface="Calibri" panose="020F0502020204030204" pitchFamily="34" charset="0"/>
              </a:rPr>
              <a:t> rule amendments to enhance registrant disclosures regarding human capital management.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i="1">
              <a:solidFill>
                <a:srgbClr val="000000"/>
              </a:solidFill>
              <a:latin typeface="Calibri" panose="020F0502020204030204" pitchFamily="34" charset="0"/>
              <a:ea typeface="Verdana" panose="020B060403050404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latin typeface="Calibri" panose="020F0502020204030204" pitchFamily="34" charset="0"/>
                <a:ea typeface="Verdana" panose="020B0604030504040204" pitchFamily="34" charset="0"/>
                <a:cs typeface="Calibri" panose="020F0502020204030204" pitchFamily="34" charset="0"/>
              </a:rPr>
              <a:t>Notice of </a:t>
            </a:r>
            <a:r>
              <a:rPr lang="en-US" sz="1200" b="1">
                <a:solidFill>
                  <a:srgbClr val="0097A9"/>
                </a:solidFill>
                <a:latin typeface="Calibri" panose="020F0502020204030204" pitchFamily="34" charset="0"/>
                <a:ea typeface="Verdana" panose="020B0604030504040204" pitchFamily="34" charset="0"/>
                <a:cs typeface="Calibri" panose="020F0502020204030204" pitchFamily="34" charset="0"/>
              </a:rPr>
              <a:t>proposed rulemaking anticipated April 2023</a:t>
            </a:r>
            <a:r>
              <a:rPr lang="en-US" sz="1200">
                <a:solidFill>
                  <a:srgbClr val="000000"/>
                </a:solidFill>
                <a:latin typeface="Calibri" panose="020F0502020204030204" pitchFamily="34" charset="0"/>
                <a:ea typeface="Verdana" panose="020B0604030504040204" pitchFamily="34" charset="0"/>
                <a:cs typeface="Calibri" panose="020F0502020204030204" pitchFamily="34" charset="0"/>
              </a:rPr>
              <a:t>.</a:t>
            </a:r>
          </a:p>
        </p:txBody>
      </p:sp>
      <p:sp>
        <p:nvSpPr>
          <p:cNvPr id="58" name="Rectangle 57">
            <a:extLst>
              <a:ext uri="{FF2B5EF4-FFF2-40B4-BE49-F238E27FC236}">
                <a16:creationId xmlns:a16="http://schemas.microsoft.com/office/drawing/2014/main" id="{5BE69985-A692-41B9-8A93-F0BA915B9625}"/>
              </a:ext>
            </a:extLst>
          </p:cNvPr>
          <p:cNvSpPr/>
          <p:nvPr/>
        </p:nvSpPr>
        <p:spPr>
          <a:xfrm>
            <a:off x="6192866" y="4035342"/>
            <a:ext cx="5335583" cy="1507424"/>
          </a:xfrm>
          <a:prstGeom prst="rect">
            <a:avLst/>
          </a:prstGeom>
          <a:solidFill>
            <a:schemeClr val="bg1"/>
          </a:solidFill>
          <a:ln w="222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300" normalizeH="0" baseline="0" noProof="0">
                <a:ln>
                  <a:noFill/>
                </a:ln>
                <a:solidFill>
                  <a:schemeClr val="tx1"/>
                </a:solidFill>
                <a:effectLst/>
                <a:uLnTx/>
                <a:uFillTx/>
                <a:latin typeface="Calibri" panose="020F0502020204030204" pitchFamily="34" charset="0"/>
                <a:ea typeface="Open Sans Extrabold" charset="0"/>
                <a:cs typeface="Calibri" panose="020F0502020204030204" pitchFamily="34" charset="0"/>
                <a:hlinkClick r:id="rId6">
                  <a:extLst>
                    <a:ext uri="{A12FA001-AC4F-418D-AE19-62706E023703}">
                      <ahyp:hlinkClr xmlns:ahyp="http://schemas.microsoft.com/office/drawing/2018/hyperlinkcolor" val="tx"/>
                    </a:ext>
                  </a:extLst>
                </a:hlinkClick>
              </a:rPr>
              <a:t>CORPORATE BOARD DIVERISTY</a:t>
            </a:r>
            <a:endParaRPr kumimoji="0" lang="en-US" sz="1400" b="1" i="0" u="none" strike="noStrike" kern="1200" cap="none" spc="300" normalizeH="0" baseline="0" noProof="0">
              <a:ln>
                <a:noFill/>
              </a:ln>
              <a:solidFill>
                <a:schemeClr val="tx1"/>
              </a:solidFill>
              <a:effectLst/>
              <a:uLnTx/>
              <a:uFillTx/>
              <a:latin typeface="Calibri" panose="020F0502020204030204" pitchFamily="34" charset="0"/>
              <a:ea typeface="Open Sans Extrabold"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300" normalizeH="0" baseline="0" noProof="0">
              <a:ln>
                <a:noFill/>
              </a:ln>
              <a:solidFill>
                <a:srgbClr val="000000"/>
              </a:solidFill>
              <a:effectLst/>
              <a:uLnTx/>
              <a:uFillTx/>
              <a:latin typeface="Calibri" panose="020F0502020204030204" pitchFamily="34" charset="0"/>
              <a:ea typeface="Open Sans Extrabold"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Calibri" panose="020F0502020204030204" pitchFamily="34" charset="0"/>
                <a:ea typeface="Verdana" panose="020B0604030504040204" pitchFamily="34" charset="0"/>
                <a:cs typeface="Calibri" panose="020F0502020204030204" pitchFamily="34" charset="0"/>
              </a:rPr>
              <a:t>Abstract: The Division is considering recommending that the SEC </a:t>
            </a:r>
            <a:r>
              <a:rPr kumimoji="0" lang="en-US" sz="1200" b="1" i="1" u="none" strike="noStrike" kern="1200" cap="none" spc="0" normalizeH="0" baseline="0" noProof="0">
                <a:ln>
                  <a:noFill/>
                </a:ln>
                <a:solidFill>
                  <a:srgbClr val="000000"/>
                </a:solidFill>
                <a:effectLst/>
                <a:uLnTx/>
                <a:uFillTx/>
                <a:latin typeface="Calibri" panose="020F0502020204030204" pitchFamily="34" charset="0"/>
                <a:ea typeface="Verdana" panose="020B0604030504040204" pitchFamily="34" charset="0"/>
                <a:cs typeface="Calibri" panose="020F0502020204030204" pitchFamily="34" charset="0"/>
              </a:rPr>
              <a:t>propose</a:t>
            </a:r>
            <a:r>
              <a:rPr kumimoji="0" lang="en-US" sz="1200" b="0" i="1" u="none" strike="noStrike" kern="1200" cap="none" spc="0" normalizeH="0" baseline="0" noProof="0">
                <a:ln>
                  <a:noFill/>
                </a:ln>
                <a:solidFill>
                  <a:srgbClr val="000000"/>
                </a:solidFill>
                <a:effectLst/>
                <a:uLnTx/>
                <a:uFillTx/>
                <a:latin typeface="Calibri" panose="020F0502020204030204" pitchFamily="34" charset="0"/>
                <a:ea typeface="Verdana" panose="020B0604030504040204" pitchFamily="34" charset="0"/>
                <a:cs typeface="Calibri" panose="020F0502020204030204" pitchFamily="34" charset="0"/>
              </a:rPr>
              <a:t> rule amendments to enhance registrant disclosures about the diversity of board members and nominees.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i="1">
              <a:solidFill>
                <a:srgbClr val="000000"/>
              </a:solidFill>
              <a:latin typeface="Calibri" panose="020F0502020204030204" pitchFamily="34" charset="0"/>
              <a:ea typeface="Verdana" panose="020B060403050404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a:ln>
                  <a:noFill/>
                </a:ln>
                <a:solidFill>
                  <a:srgbClr val="000000"/>
                </a:solidFill>
                <a:effectLst/>
                <a:uLnTx/>
                <a:uFillTx/>
                <a:latin typeface="Calibri" panose="020F0502020204030204" pitchFamily="34" charset="0"/>
                <a:ea typeface="Verdana" panose="020B0604030504040204" pitchFamily="34" charset="0"/>
                <a:cs typeface="Calibri" panose="020F0502020204030204" pitchFamily="34" charset="0"/>
              </a:rPr>
              <a:t>Notice of </a:t>
            </a:r>
            <a:r>
              <a:rPr kumimoji="0" lang="en-US" sz="1200" b="1" u="none" strike="noStrike" kern="1200" cap="none" spc="0" normalizeH="0" baseline="0" noProof="0">
                <a:ln>
                  <a:noFill/>
                </a:ln>
                <a:solidFill>
                  <a:schemeClr val="accent6"/>
                </a:solidFill>
                <a:effectLst/>
                <a:uLnTx/>
                <a:uFillTx/>
                <a:latin typeface="Calibri" panose="020F0502020204030204" pitchFamily="34" charset="0"/>
                <a:ea typeface="Verdana" panose="020B0604030504040204" pitchFamily="34" charset="0"/>
                <a:cs typeface="Calibri" panose="020F0502020204030204" pitchFamily="34" charset="0"/>
              </a:rPr>
              <a:t>proposed rulemaking anticipated October 2023</a:t>
            </a:r>
            <a:r>
              <a:rPr kumimoji="0" lang="en-US" sz="1200" b="0" u="none" strike="noStrike" kern="1200" cap="none" spc="0" normalizeH="0" baseline="0" noProof="0">
                <a:ln>
                  <a:noFill/>
                </a:ln>
                <a:solidFill>
                  <a:srgbClr val="000000"/>
                </a:solidFill>
                <a:effectLst/>
                <a:uLnTx/>
                <a:uFillTx/>
                <a:latin typeface="Calibri" panose="020F0502020204030204" pitchFamily="34" charset="0"/>
                <a:ea typeface="Verdana" panose="020B0604030504040204" pitchFamily="34" charset="0"/>
                <a:cs typeface="Calibri" panose="020F050202020403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300" normalizeH="0" baseline="0" noProof="0">
              <a:ln>
                <a:noFill/>
              </a:ln>
              <a:solidFill>
                <a:srgbClr val="000000"/>
              </a:solidFill>
              <a:effectLst/>
              <a:uLnTx/>
              <a:uFillTx/>
              <a:latin typeface="Calibri" panose="020F0502020204030204" pitchFamily="34" charset="0"/>
              <a:ea typeface="Open Sans Extrabold" charset="0"/>
              <a:cs typeface="Calibri" panose="020F0502020204030204" pitchFamily="34" charset="0"/>
            </a:endParaRPr>
          </a:p>
        </p:txBody>
      </p:sp>
      <p:cxnSp>
        <p:nvCxnSpPr>
          <p:cNvPr id="59" name="Straight Connector 58">
            <a:extLst>
              <a:ext uri="{FF2B5EF4-FFF2-40B4-BE49-F238E27FC236}">
                <a16:creationId xmlns:a16="http://schemas.microsoft.com/office/drawing/2014/main" id="{6EB76530-A013-486C-9F79-C9170CB6542C}"/>
              </a:ext>
            </a:extLst>
          </p:cNvPr>
          <p:cNvCxnSpPr>
            <a:cxnSpLocks/>
          </p:cNvCxnSpPr>
          <p:nvPr/>
        </p:nvCxnSpPr>
        <p:spPr>
          <a:xfrm>
            <a:off x="771019" y="2891637"/>
            <a:ext cx="512064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23781D2-5369-4A1B-8A12-08C3134B4491}"/>
              </a:ext>
            </a:extLst>
          </p:cNvPr>
          <p:cNvCxnSpPr>
            <a:cxnSpLocks/>
          </p:cNvCxnSpPr>
          <p:nvPr/>
        </p:nvCxnSpPr>
        <p:spPr>
          <a:xfrm>
            <a:off x="6300337" y="3070396"/>
            <a:ext cx="512064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F2320C7-83D1-4F51-9210-74101C3CBB2E}"/>
              </a:ext>
            </a:extLst>
          </p:cNvPr>
          <p:cNvCxnSpPr>
            <a:cxnSpLocks/>
          </p:cNvCxnSpPr>
          <p:nvPr/>
        </p:nvCxnSpPr>
        <p:spPr>
          <a:xfrm>
            <a:off x="771015" y="5148941"/>
            <a:ext cx="512064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3F05FBC-E8F2-445A-860C-61FF4399FADF}"/>
              </a:ext>
            </a:extLst>
          </p:cNvPr>
          <p:cNvCxnSpPr>
            <a:cxnSpLocks/>
          </p:cNvCxnSpPr>
          <p:nvPr/>
        </p:nvCxnSpPr>
        <p:spPr>
          <a:xfrm>
            <a:off x="6300337" y="5148939"/>
            <a:ext cx="512064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46D1C8D-B489-44E1-86A7-8F60621C2960}"/>
              </a:ext>
            </a:extLst>
          </p:cNvPr>
          <p:cNvSpPr txBox="1"/>
          <p:nvPr/>
        </p:nvSpPr>
        <p:spPr>
          <a:xfrm>
            <a:off x="463295" y="5797592"/>
            <a:ext cx="4260782" cy="138499"/>
          </a:xfrm>
          <a:prstGeom prst="rect">
            <a:avLst/>
          </a:prstGeom>
          <a:noFill/>
        </p:spPr>
        <p:txBody>
          <a:bodyPr wrap="none" lIns="0" tIns="0" rIns="0" bIns="0" rtlCol="0">
            <a:spAutoFit/>
          </a:bodyPr>
          <a:lstStyle/>
          <a:p>
            <a:pPr>
              <a:spcBef>
                <a:spcPts val="600"/>
              </a:spcBef>
              <a:buSzPct val="100000"/>
            </a:pPr>
            <a:r>
              <a:rPr lang="en-US" sz="900"/>
              <a:t>Source: U.S. General Services Administration - Office of Information and Regulatory Affairs </a:t>
            </a:r>
          </a:p>
        </p:txBody>
      </p:sp>
      <p:sp>
        <p:nvSpPr>
          <p:cNvPr id="14" name="TextBox 13">
            <a:extLst>
              <a:ext uri="{FF2B5EF4-FFF2-40B4-BE49-F238E27FC236}">
                <a16:creationId xmlns:a16="http://schemas.microsoft.com/office/drawing/2014/main" id="{F573B9DB-3AEA-4407-8FE3-ACB4419D7986}"/>
              </a:ext>
            </a:extLst>
          </p:cNvPr>
          <p:cNvSpPr txBox="1"/>
          <p:nvPr/>
        </p:nvSpPr>
        <p:spPr>
          <a:xfrm>
            <a:off x="463295" y="6262541"/>
            <a:ext cx="3565384" cy="92333"/>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1" u="none" strike="noStrike" kern="1200" cap="none" spc="0" normalizeH="0" baseline="0" noProof="0">
                <a:ln>
                  <a:noFill/>
                </a:ln>
                <a:effectLst/>
                <a:uLnTx/>
                <a:uFillTx/>
                <a:latin typeface="Calibri"/>
                <a:ea typeface="Open Sans bold" panose="020B0806030504020204" pitchFamily="34" charset="0"/>
                <a:cs typeface="Open Sans bold" panose="020B0806030504020204" pitchFamily="34" charset="0"/>
              </a:rPr>
              <a:t>1. </a:t>
            </a:r>
            <a:r>
              <a:rPr lang="en-US" sz="600">
                <a:latin typeface="Calibri"/>
                <a:ea typeface="Open Sans"/>
                <a:cs typeface="Calibri Light"/>
                <a:hlinkClick r:id="rId7">
                  <a:extLst>
                    <a:ext uri="{A12FA001-AC4F-418D-AE19-62706E023703}">
                      <ahyp:hlinkClr xmlns:ahyp="http://schemas.microsoft.com/office/drawing/2018/hyperlinkcolor" val="tx"/>
                    </a:ext>
                  </a:extLst>
                </a:hlinkClick>
              </a:rPr>
              <a:t>Unified Agenda of Regulatory and Deregulatory Actions </a:t>
            </a:r>
            <a:r>
              <a:rPr lang="en-US" sz="600" i="1">
                <a:latin typeface="Calibri"/>
                <a:ea typeface="Open Sans bold" panose="020B0806030504020204" pitchFamily="34" charset="0"/>
                <a:cs typeface="Open Sans bold" panose="020B0806030504020204" pitchFamily="34" charset="0"/>
              </a:rPr>
              <a:t>US Office of Information and Regulatory Affairs</a:t>
            </a:r>
            <a:r>
              <a:rPr kumimoji="0" lang="en-US" sz="600" b="0" i="1" u="none" strike="noStrike" kern="1200" cap="none" spc="0" normalizeH="0" baseline="0" noProof="0">
                <a:ln>
                  <a:noFill/>
                </a:ln>
                <a:effectLst/>
                <a:uLnTx/>
                <a:uFillTx/>
                <a:latin typeface="Calibri"/>
                <a:ea typeface="Open Sans bold" panose="020B0806030504020204" pitchFamily="34" charset="0"/>
                <a:cs typeface="Open Sans bold" panose="020B0806030504020204" pitchFamily="34" charset="0"/>
              </a:rPr>
              <a:t>. 2022.</a:t>
            </a:r>
          </a:p>
        </p:txBody>
      </p:sp>
    </p:spTree>
    <p:extLst>
      <p:ext uri="{BB962C8B-B14F-4D97-AF65-F5344CB8AC3E}">
        <p14:creationId xmlns:p14="http://schemas.microsoft.com/office/powerpoint/2010/main" val="12523935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Box 179">
            <a:extLst>
              <a:ext uri="{FF2B5EF4-FFF2-40B4-BE49-F238E27FC236}">
                <a16:creationId xmlns:a16="http://schemas.microsoft.com/office/drawing/2014/main" id="{65D9DA35-BCE5-4A3D-8D66-84913FFA567F}"/>
              </a:ext>
            </a:extLst>
          </p:cNvPr>
          <p:cNvSpPr txBox="1"/>
          <p:nvPr/>
        </p:nvSpPr>
        <p:spPr>
          <a:xfrm>
            <a:off x="512474" y="6110566"/>
            <a:ext cx="3565384" cy="285932"/>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1" u="none" strike="noStrike" kern="1200" cap="none" spc="0" normalizeH="0" baseline="0" noProof="0">
                <a:ln>
                  <a:noFill/>
                </a:ln>
                <a:solidFill>
                  <a:prstClr val="black"/>
                </a:solidFill>
                <a:effectLst/>
                <a:uLnTx/>
                <a:uFillTx/>
                <a:latin typeface="Calibri"/>
                <a:ea typeface="Open Sans bold" panose="020B0806030504020204" pitchFamily="34" charset="0"/>
                <a:cs typeface="Open Sans bold" panose="020B0806030504020204" pitchFamily="34" charset="0"/>
              </a:rPr>
              <a:t>1. </a:t>
            </a:r>
            <a:r>
              <a:rPr kumimoji="0" lang="en-US" sz="600" b="0" i="1" u="none" strike="noStrike" kern="1200" cap="none" spc="0" normalizeH="0" baseline="0" noProof="0">
                <a:ln>
                  <a:noFill/>
                </a:ln>
                <a:solidFill>
                  <a:prstClr val="black"/>
                </a:solidFill>
                <a:effectLst/>
                <a:uLnTx/>
                <a:uFillTx/>
                <a:latin typeface="Calibri"/>
                <a:ea typeface="Open Sans bold" panose="020B0806030504020204" pitchFamily="34" charset="0"/>
                <a:cs typeface="Open Sans bold" panose="020B0806030504020204" pitchFamily="34" charset="0"/>
                <a:hlinkClick r:id="rId3">
                  <a:extLst>
                    <a:ext uri="{A12FA001-AC4F-418D-AE19-62706E023703}">
                      <ahyp:hlinkClr xmlns:ahyp="http://schemas.microsoft.com/office/drawing/2018/hyperlinkcolor" val="tx"/>
                    </a:ext>
                  </a:extLst>
                </a:hlinkClick>
              </a:rPr>
              <a:t>2022 Deloitte </a:t>
            </a:r>
            <a:r>
              <a:rPr kumimoji="0" lang="en-US" sz="600" b="0" i="1" u="none" strike="noStrike" kern="1200" cap="none" spc="0" normalizeH="0" baseline="0" noProof="0" err="1">
                <a:ln>
                  <a:noFill/>
                </a:ln>
                <a:solidFill>
                  <a:prstClr val="black"/>
                </a:solidFill>
                <a:effectLst/>
                <a:uLnTx/>
                <a:uFillTx/>
                <a:latin typeface="Calibri"/>
                <a:ea typeface="Open Sans bold" panose="020B0806030504020204" pitchFamily="34" charset="0"/>
                <a:cs typeface="Open Sans bold" panose="020B0806030504020204" pitchFamily="34" charset="0"/>
                <a:hlinkClick r:id="rId3">
                  <a:extLst>
                    <a:ext uri="{A12FA001-AC4F-418D-AE19-62706E023703}">
                      <ahyp:hlinkClr xmlns:ahyp="http://schemas.microsoft.com/office/drawing/2018/hyperlinkcolor" val="tx"/>
                    </a:ext>
                  </a:extLst>
                </a:hlinkClick>
              </a:rPr>
              <a:t>CxO</a:t>
            </a:r>
            <a:r>
              <a:rPr kumimoji="0" lang="en-US" sz="600" b="0" i="1" u="none" strike="noStrike" kern="1200" cap="none" spc="0" normalizeH="0" baseline="0" noProof="0">
                <a:ln>
                  <a:noFill/>
                </a:ln>
                <a:solidFill>
                  <a:prstClr val="black"/>
                </a:solidFill>
                <a:effectLst/>
                <a:uLnTx/>
                <a:uFillTx/>
                <a:latin typeface="Calibri"/>
                <a:ea typeface="Open Sans bold" panose="020B0806030504020204" pitchFamily="34" charset="0"/>
                <a:cs typeface="Open Sans bold" panose="020B0806030504020204" pitchFamily="34" charset="0"/>
                <a:hlinkClick r:id="rId3">
                  <a:extLst>
                    <a:ext uri="{A12FA001-AC4F-418D-AE19-62706E023703}">
                      <ahyp:hlinkClr xmlns:ahyp="http://schemas.microsoft.com/office/drawing/2018/hyperlinkcolor" val="tx"/>
                    </a:ext>
                  </a:extLst>
                </a:hlinkClick>
              </a:rPr>
              <a:t> Sustainability Report</a:t>
            </a:r>
            <a:r>
              <a:rPr kumimoji="0" lang="en-US" sz="600" b="0" i="1" u="none" strike="noStrike" kern="1200" cap="none" spc="0" normalizeH="0" baseline="0" noProof="0">
                <a:ln>
                  <a:noFill/>
                </a:ln>
                <a:solidFill>
                  <a:prstClr val="black"/>
                </a:solidFill>
                <a:effectLst/>
                <a:uLnTx/>
                <a:uFillTx/>
                <a:latin typeface="Calibri"/>
                <a:ea typeface="Open Sans bold" panose="020B0806030504020204" pitchFamily="34" charset="0"/>
                <a:cs typeface="Open Sans bold" panose="020B0806030504020204" pitchFamily="34" charset="0"/>
              </a:rPr>
              <a:t>. Deloitte. 2022.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1" u="none" strike="noStrike" kern="1200" cap="none" spc="0" normalizeH="0" baseline="0" noProof="0">
                <a:ln>
                  <a:noFill/>
                </a:ln>
                <a:solidFill>
                  <a:prstClr val="black"/>
                </a:solidFill>
                <a:effectLst/>
                <a:uLnTx/>
                <a:uFillTx/>
                <a:latin typeface="Calibri"/>
                <a:ea typeface="Open Sans bold" panose="020B0806030504020204" pitchFamily="34" charset="0"/>
                <a:cs typeface="Open Sans bold" panose="020B0806030504020204" pitchFamily="34" charset="0"/>
              </a:rPr>
              <a:t>2. </a:t>
            </a:r>
            <a:r>
              <a:rPr kumimoji="0" lang="en-US" sz="600" b="0" i="1" u="none" strike="noStrike" kern="1200" cap="none" spc="0" normalizeH="0" baseline="0" noProof="0">
                <a:ln>
                  <a:noFill/>
                </a:ln>
                <a:solidFill>
                  <a:prstClr val="black"/>
                </a:solidFill>
                <a:effectLst/>
                <a:uLnTx/>
                <a:uFillTx/>
                <a:latin typeface="Calibri"/>
                <a:ea typeface="Open Sans bold" panose="020B0806030504020204" pitchFamily="34" charset="0"/>
                <a:cs typeface="Open Sans bold" panose="020B0806030504020204" pitchFamily="34" charset="0"/>
                <a:hlinkClick r:id="rId4">
                  <a:extLst>
                    <a:ext uri="{A12FA001-AC4F-418D-AE19-62706E023703}">
                      <ahyp:hlinkClr xmlns:ahyp="http://schemas.microsoft.com/office/drawing/2018/hyperlinkcolor" val="tx"/>
                    </a:ext>
                  </a:extLst>
                </a:hlinkClick>
              </a:rPr>
              <a:t>ESG Reporting and Attestation: A Roadmap for Audit Practitioners</a:t>
            </a:r>
            <a:r>
              <a:rPr kumimoji="0" lang="en-US" sz="600" b="0" i="1" u="none" strike="noStrike" kern="1200" cap="none" spc="0" normalizeH="0" baseline="0" noProof="0">
                <a:ln>
                  <a:noFill/>
                </a:ln>
                <a:solidFill>
                  <a:prstClr val="black"/>
                </a:solidFill>
                <a:effectLst/>
                <a:uLnTx/>
                <a:uFillTx/>
                <a:latin typeface="Calibri"/>
                <a:ea typeface="Open Sans bold" panose="020B0806030504020204" pitchFamily="34" charset="0"/>
                <a:cs typeface="Open Sans bold" panose="020B0806030504020204" pitchFamily="34" charset="0"/>
              </a:rPr>
              <a:t> CAQ.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1" u="none" strike="noStrike" kern="1200" cap="none" spc="0" normalizeH="0" baseline="0" noProof="0">
                <a:ln>
                  <a:noFill/>
                </a:ln>
                <a:solidFill>
                  <a:prstClr val="black"/>
                </a:solidFill>
                <a:effectLst/>
                <a:uLnTx/>
                <a:uFillTx/>
                <a:latin typeface="Calibri"/>
                <a:ea typeface="Open Sans bold" panose="020B0806030504020204" pitchFamily="34" charset="0"/>
                <a:cs typeface="Open Sans bold" panose="020B0806030504020204" pitchFamily="34" charset="0"/>
              </a:rPr>
              <a:t>3. </a:t>
            </a:r>
            <a:r>
              <a:rPr kumimoji="0" lang="en-US" sz="600" b="0" i="1" u="none" strike="noStrike" kern="1200" cap="none" spc="0" normalizeH="0" baseline="0" noProof="0">
                <a:ln>
                  <a:noFill/>
                </a:ln>
                <a:solidFill>
                  <a:prstClr val="black"/>
                </a:solidFill>
                <a:effectLst/>
                <a:uLnTx/>
                <a:uFillTx/>
                <a:latin typeface="Calibri"/>
                <a:ea typeface="Open Sans bold" panose="020B0806030504020204" pitchFamily="34" charset="0"/>
                <a:cs typeface="Open Sans bold" panose="020B0806030504020204" pitchFamily="34" charset="0"/>
                <a:hlinkClick r:id="rId5">
                  <a:extLst>
                    <a:ext uri="{A12FA001-AC4F-418D-AE19-62706E023703}">
                      <ahyp:hlinkClr xmlns:ahyp="http://schemas.microsoft.com/office/drawing/2018/hyperlinkcolor" val="tx"/>
                    </a:ext>
                  </a:extLst>
                </a:hlinkClick>
              </a:rPr>
              <a:t>The Enhancement and Standardization of Climate-Related Disclosures for Investors</a:t>
            </a:r>
            <a:r>
              <a:rPr kumimoji="0" lang="en-US" sz="600" b="0" i="1" u="none" strike="noStrike" kern="1200" cap="none" spc="0" normalizeH="0" baseline="0" noProof="0">
                <a:ln>
                  <a:noFill/>
                </a:ln>
                <a:solidFill>
                  <a:prstClr val="black"/>
                </a:solidFill>
                <a:effectLst/>
                <a:uLnTx/>
                <a:uFillTx/>
                <a:latin typeface="Calibri"/>
                <a:ea typeface="Open Sans bold" panose="020B0806030504020204" pitchFamily="34" charset="0"/>
                <a:cs typeface="Open Sans bold" panose="020B0806030504020204" pitchFamily="34" charset="0"/>
              </a:rPr>
              <a:t>. SEC. March 21, 2022.</a:t>
            </a:r>
            <a:endParaRPr kumimoji="0" lang="en-US" sz="600" b="0" i="1" u="none" strike="noStrike" kern="1200" cap="none" spc="0" normalizeH="0" baseline="0" noProof="0">
              <a:ln>
                <a:noFill/>
              </a:ln>
              <a:solidFill>
                <a:prstClr val="black"/>
              </a:solidFill>
              <a:effectLst/>
              <a:uLnTx/>
              <a:uFillTx/>
              <a:latin typeface="Calibri"/>
              <a:ea typeface="+mn-ea"/>
              <a:cs typeface="+mn-cs"/>
            </a:endParaRPr>
          </a:p>
        </p:txBody>
      </p:sp>
      <p:sp>
        <p:nvSpPr>
          <p:cNvPr id="137" name="Arrow: Right 136">
            <a:extLst>
              <a:ext uri="{FF2B5EF4-FFF2-40B4-BE49-F238E27FC236}">
                <a16:creationId xmlns:a16="http://schemas.microsoft.com/office/drawing/2014/main" id="{FF02A7C7-F4F3-44E7-A106-875365C39ACE}"/>
              </a:ext>
            </a:extLst>
          </p:cNvPr>
          <p:cNvSpPr/>
          <p:nvPr/>
        </p:nvSpPr>
        <p:spPr bwMode="gray">
          <a:xfrm>
            <a:off x="513444" y="1628538"/>
            <a:ext cx="4423924" cy="489190"/>
          </a:xfrm>
          <a:prstGeom prst="rightArrow">
            <a:avLst>
              <a:gd name="adj1" fmla="val 35167"/>
              <a:gd name="adj2" fmla="val 36304"/>
            </a:avLst>
          </a:prstGeom>
          <a:solidFill>
            <a:schemeClr val="bg1">
              <a:lumMod val="95000"/>
            </a:schemeClr>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Open Sans"/>
              <a:ea typeface="+mn-ea"/>
              <a:cs typeface="+mn-cs"/>
            </a:endParaRPr>
          </a:p>
        </p:txBody>
      </p:sp>
      <p:pic>
        <p:nvPicPr>
          <p:cNvPr id="138" name="Picture 137" descr="A picture containing plant, green&#10;&#10;Description automatically generated">
            <a:extLst>
              <a:ext uri="{FF2B5EF4-FFF2-40B4-BE49-F238E27FC236}">
                <a16:creationId xmlns:a16="http://schemas.microsoft.com/office/drawing/2014/main" id="{EC199554-64E9-400E-ACE8-8ECFCE989EF9}"/>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5554369" y="2078033"/>
            <a:ext cx="6142331" cy="4097027"/>
          </a:xfrm>
          <a:prstGeom prst="rect">
            <a:avLst/>
          </a:prstGeom>
        </p:spPr>
      </p:pic>
      <p:sp>
        <p:nvSpPr>
          <p:cNvPr id="139" name="Rectangle 138">
            <a:extLst>
              <a:ext uri="{FF2B5EF4-FFF2-40B4-BE49-F238E27FC236}">
                <a16:creationId xmlns:a16="http://schemas.microsoft.com/office/drawing/2014/main" id="{B85B51DD-7BE7-424E-A10A-9993080D5B4B}"/>
              </a:ext>
            </a:extLst>
          </p:cNvPr>
          <p:cNvSpPr/>
          <p:nvPr/>
        </p:nvSpPr>
        <p:spPr bwMode="gray">
          <a:xfrm>
            <a:off x="5548888" y="2095040"/>
            <a:ext cx="6142331" cy="4080020"/>
          </a:xfrm>
          <a:prstGeom prst="rect">
            <a:avLst/>
          </a:prstGeom>
          <a:solidFill>
            <a:schemeClr val="tx1">
              <a:alpha val="54000"/>
            </a:schemeClr>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Open Sans"/>
              <a:ea typeface="+mn-ea"/>
              <a:cs typeface="+mn-cs"/>
            </a:endParaRPr>
          </a:p>
        </p:txBody>
      </p:sp>
      <p:sp>
        <p:nvSpPr>
          <p:cNvPr id="140" name="TextBox 139">
            <a:extLst>
              <a:ext uri="{FF2B5EF4-FFF2-40B4-BE49-F238E27FC236}">
                <a16:creationId xmlns:a16="http://schemas.microsoft.com/office/drawing/2014/main" id="{4E0ECECB-2D0D-48A3-AD43-B4FC7CB88632}"/>
              </a:ext>
            </a:extLst>
          </p:cNvPr>
          <p:cNvSpPr txBox="1"/>
          <p:nvPr/>
        </p:nvSpPr>
        <p:spPr bwMode="gray">
          <a:xfrm>
            <a:off x="501901" y="1575892"/>
            <a:ext cx="1601338" cy="222877"/>
          </a:xfrm>
          <a:prstGeom prst="rect">
            <a:avLst/>
          </a:prstGeom>
          <a:noFill/>
        </p:spPr>
        <p:txBody>
          <a:bodyPr wrap="square" lIns="0" tIns="0" rIns="0" bIns="0" rtlCol="0" anchor="t" anchorCtr="0">
            <a:no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800" b="0" i="0" u="none" strike="noStrike" kern="1200" cap="none" spc="0" normalizeH="0" baseline="0" noProof="0">
                <a:ln>
                  <a:noFill/>
                </a:ln>
                <a:solidFill>
                  <a:srgbClr val="43B02A"/>
                </a:solidFill>
                <a:effectLst/>
                <a:uLnTx/>
                <a:uFillTx/>
                <a:latin typeface="Open Sans bold" panose="020B0806030504020204" pitchFamily="34" charset="0"/>
                <a:ea typeface="Open Sans bold" panose="020B0806030504020204" pitchFamily="34" charset="0"/>
                <a:cs typeface="Open Sans bold" panose="020B0806030504020204" pitchFamily="34" charset="0"/>
              </a:rPr>
              <a:t>Today… </a:t>
            </a:r>
            <a:endParaRPr kumimoji="0" lang="en-US" sz="1800" b="0" i="0" u="none" strike="noStrike" kern="1200" cap="none" spc="0" normalizeH="0" baseline="0" noProof="0">
              <a:ln>
                <a:noFill/>
              </a:ln>
              <a:solidFill>
                <a:srgbClr val="43B02A"/>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1" name="TextBox 140">
            <a:extLst>
              <a:ext uri="{FF2B5EF4-FFF2-40B4-BE49-F238E27FC236}">
                <a16:creationId xmlns:a16="http://schemas.microsoft.com/office/drawing/2014/main" id="{C5A484E9-35D7-48A6-9042-B560EB309584}"/>
              </a:ext>
            </a:extLst>
          </p:cNvPr>
          <p:cNvSpPr txBox="1"/>
          <p:nvPr/>
        </p:nvSpPr>
        <p:spPr>
          <a:xfrm>
            <a:off x="513443" y="2144532"/>
            <a:ext cx="4536539" cy="3323987"/>
          </a:xfrm>
          <a:prstGeom prst="rect">
            <a:avLst/>
          </a:prstGeom>
          <a:solidFill>
            <a:schemeClr val="bg1">
              <a:alpha val="40000"/>
            </a:schemeClr>
          </a:solidFill>
        </p:spPr>
        <p:txBody>
          <a:bodyPr wrap="square" lIns="0" tIns="0" rIns="0" bIns="0">
            <a:spAutoFit/>
          </a:bodyPr>
          <a:lstStyle/>
          <a:p>
            <a:pPr marL="118872" marR="0" lvl="0" indent="-118872"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86BC25"/>
                </a:solidFill>
                <a:effectLst/>
                <a:uLnTx/>
                <a:uFillTx/>
                <a:latin typeface="Open Sans bold" panose="020B0806030504020204" pitchFamily="34" charset="0"/>
                <a:ea typeface="Open Sans bold" panose="020B0806030504020204" pitchFamily="34" charset="0"/>
                <a:cs typeface="Open Sans bold" panose="020B0806030504020204" pitchFamily="34" charset="0"/>
              </a:rPr>
              <a:t>Oversight of ESG is often not clearly established or defined, </a:t>
            </a:r>
            <a:r>
              <a:rPr kumimoji="0" lang="en-US" sz="1400" b="0" i="0" u="none" strike="noStrike" kern="1200" cap="none" spc="0" normalizeH="0" baseline="0" noProof="0">
                <a:ln>
                  <a:noFill/>
                </a:ln>
                <a:solidFill>
                  <a:prstClr val="black"/>
                </a:solidFill>
                <a:effectLst/>
                <a:uLnTx/>
                <a:uFillTx/>
                <a:latin typeface="Open Sans Light"/>
                <a:ea typeface="+mn-ea"/>
                <a:cs typeface="+mn-cs"/>
              </a:rPr>
              <a:t>though governance and organizational capacity are critical to managing climate-related efforts.</a:t>
            </a:r>
            <a:r>
              <a:rPr kumimoji="0" lang="en-US" sz="1400" b="0" i="0" u="none" strike="noStrike" kern="1200" cap="none" spc="0" normalizeH="0" baseline="30000" noProof="0">
                <a:ln>
                  <a:noFill/>
                </a:ln>
                <a:solidFill>
                  <a:prstClr val="black"/>
                </a:solidFill>
                <a:effectLst/>
                <a:uLnTx/>
                <a:uFillTx/>
                <a:latin typeface="Open Sans Light"/>
                <a:ea typeface="+mn-ea"/>
                <a:cs typeface="+mn-cs"/>
              </a:rPr>
              <a:t>1</a:t>
            </a:r>
          </a:p>
          <a:p>
            <a:pPr marL="118872" marR="0" lvl="0" indent="-118872"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86BC25"/>
                </a:solidFill>
                <a:effectLst/>
                <a:uLnTx/>
                <a:uFillTx/>
                <a:latin typeface="Open Sans bold" panose="020B0806030504020204" pitchFamily="34" charset="0"/>
                <a:ea typeface="Open Sans bold" panose="020B0806030504020204" pitchFamily="34" charset="0"/>
                <a:cs typeface="Open Sans bold" panose="020B0806030504020204" pitchFamily="34" charset="0"/>
              </a:rPr>
              <a:t>Timeliness for data collection and reporting</a:t>
            </a:r>
            <a:r>
              <a:rPr kumimoji="0" lang="en-US" sz="1400" b="0" i="0" u="none" strike="noStrike" kern="1200" cap="none" spc="0" normalizeH="0" baseline="0" noProof="0">
                <a:ln>
                  <a:noFill/>
                </a:ln>
                <a:solidFill>
                  <a:prstClr val="black"/>
                </a:solidFill>
                <a:effectLst/>
                <a:uLnTx/>
                <a:uFillTx/>
                <a:latin typeface="Open Sans bold" panose="020B0806030504020204" pitchFamily="34" charset="0"/>
                <a:ea typeface="Open Sans bold" panose="020B0806030504020204" pitchFamily="34" charset="0"/>
                <a:cs typeface="Open Sans bold" panose="020B0806030504020204" pitchFamily="34" charset="0"/>
              </a:rPr>
              <a:t> </a:t>
            </a:r>
            <a:r>
              <a:rPr kumimoji="0" lang="en-US" sz="1400" b="0" i="0" u="none" strike="noStrike" kern="1200" cap="none" spc="0" normalizeH="0" baseline="0" noProof="0">
                <a:ln>
                  <a:noFill/>
                </a:ln>
                <a:solidFill>
                  <a:prstClr val="black"/>
                </a:solidFill>
                <a:effectLst/>
                <a:uLnTx/>
                <a:uFillTx/>
                <a:latin typeface="Open Sans Light"/>
                <a:ea typeface="Open Sans Light" panose="020B0306030504020204" pitchFamily="34" charset="0"/>
                <a:cs typeface="Open Sans Light" panose="020B0306030504020204" pitchFamily="34" charset="0"/>
              </a:rPr>
              <a:t>typically extend</a:t>
            </a:r>
            <a:r>
              <a:rPr kumimoji="0" lang="en-US" sz="1400" b="1" i="0" u="none" strike="noStrike" kern="1200" cap="none" spc="0" normalizeH="0" baseline="0" noProof="0">
                <a:ln>
                  <a:noFill/>
                </a:ln>
                <a:solidFill>
                  <a:prstClr val="black"/>
                </a:solidFill>
                <a:effectLst/>
                <a:uLnTx/>
                <a:uFillTx/>
                <a:latin typeface="Open Sans Light"/>
                <a:ea typeface="Open Sans Light" panose="020B0306030504020204" pitchFamily="34" charset="0"/>
                <a:cs typeface="Open Sans Light" panose="020B0306030504020204" pitchFamily="34" charset="0"/>
              </a:rPr>
              <a:t> </a:t>
            </a:r>
            <a:r>
              <a:rPr kumimoji="0" lang="en-US" sz="1400" b="0" i="0" u="none" strike="noStrike" kern="1200" cap="none" spc="0" normalizeH="0" baseline="0" noProof="0">
                <a:ln>
                  <a:noFill/>
                </a:ln>
                <a:solidFill>
                  <a:prstClr val="black"/>
                </a:solidFill>
                <a:effectLst/>
                <a:uLnTx/>
                <a:uFillTx/>
                <a:latin typeface="Open Sans Light"/>
                <a:ea typeface="Open Sans Light" panose="020B0306030504020204" pitchFamily="34" charset="0"/>
                <a:cs typeface="Open Sans Light" panose="020B0306030504020204" pitchFamily="34" charset="0"/>
              </a:rPr>
              <a:t>beyond current 10-K filing deadlines.</a:t>
            </a:r>
            <a:r>
              <a:rPr kumimoji="0" lang="en-US" sz="1400" b="0" i="0" u="none" strike="noStrike" kern="1200" cap="none" spc="0" normalizeH="0" baseline="30000" noProof="0">
                <a:ln>
                  <a:noFill/>
                </a:ln>
                <a:solidFill>
                  <a:prstClr val="black"/>
                </a:solidFill>
                <a:effectLst/>
                <a:uLnTx/>
                <a:uFillTx/>
                <a:latin typeface="Open Sans Light"/>
                <a:ea typeface="+mn-ea"/>
                <a:cs typeface="+mn-cs"/>
              </a:rPr>
              <a:t>2</a:t>
            </a:r>
            <a:endParaRPr kumimoji="0" lang="en-US" sz="1400" b="0" i="0" u="none" strike="noStrike" kern="1200" cap="none" spc="0" normalizeH="0" baseline="0" noProof="0">
              <a:ln>
                <a:noFill/>
              </a:ln>
              <a:solidFill>
                <a:prstClr val="black"/>
              </a:solidFill>
              <a:effectLst/>
              <a:uLnTx/>
              <a:uFillTx/>
              <a:latin typeface="Open Sans Light"/>
              <a:ea typeface="Open Sans Light" panose="020B0306030504020204" pitchFamily="34" charset="0"/>
              <a:cs typeface="Open Sans Light" panose="020B0306030504020204" pitchFamily="34" charset="0"/>
            </a:endParaRPr>
          </a:p>
          <a:p>
            <a:pPr marL="118872" marR="0" lvl="0" indent="-118872"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86BC25"/>
                </a:solidFill>
                <a:effectLst/>
                <a:uLnTx/>
                <a:uFillTx/>
                <a:latin typeface="Open Sans bold" panose="020B0806030504020204" pitchFamily="34" charset="0"/>
                <a:ea typeface="Open Sans bold" panose="020B0806030504020204" pitchFamily="34" charset="0"/>
                <a:cs typeface="Open Sans bold" panose="020B0806030504020204" pitchFamily="34" charset="0"/>
              </a:rPr>
              <a:t>Data processes and controls </a:t>
            </a:r>
            <a:r>
              <a:rPr kumimoji="0" lang="en-US" sz="1400" b="0" i="0" u="none" strike="noStrike" kern="1200" cap="none" spc="0" normalizeH="0" baseline="0" noProof="0">
                <a:ln>
                  <a:noFill/>
                </a:ln>
                <a:solidFill>
                  <a:prstClr val="black"/>
                </a:solidFill>
                <a:effectLst/>
                <a:uLnTx/>
                <a:uFillTx/>
                <a:latin typeface="Open Sans Light"/>
                <a:ea typeface="Open Sans Light" panose="020B0306030504020204" pitchFamily="34" charset="0"/>
                <a:cs typeface="Open Sans Light" panose="020B0306030504020204" pitchFamily="34" charset="0"/>
              </a:rPr>
              <a:t>over climate-related information</a:t>
            </a:r>
            <a:r>
              <a:rPr kumimoji="0" lang="en-US" sz="1400" b="1" i="0" u="none" strike="noStrike" kern="1200" cap="none" spc="0" normalizeH="0" baseline="0" noProof="0">
                <a:ln>
                  <a:noFill/>
                </a:ln>
                <a:solidFill>
                  <a:prstClr val="black"/>
                </a:solidFill>
                <a:effectLst/>
                <a:uLnTx/>
                <a:uFillTx/>
                <a:latin typeface="Open Sans Light"/>
                <a:ea typeface="Open Sans Light" panose="020B0306030504020204" pitchFamily="34" charset="0"/>
                <a:cs typeface="Open Sans Light" panose="020B0306030504020204" pitchFamily="34" charset="0"/>
              </a:rPr>
              <a:t> </a:t>
            </a:r>
            <a:r>
              <a:rPr kumimoji="0" lang="en-US" sz="1400" b="0" i="0" u="none" strike="noStrike" kern="1200" cap="none" spc="0" normalizeH="0" baseline="0" noProof="0">
                <a:ln>
                  <a:noFill/>
                </a:ln>
                <a:solidFill>
                  <a:prstClr val="black"/>
                </a:solidFill>
                <a:effectLst/>
                <a:uLnTx/>
                <a:uFillTx/>
                <a:latin typeface="Open Sans Light"/>
                <a:ea typeface="Open Sans Light" panose="020B0306030504020204" pitchFamily="34" charset="0"/>
                <a:cs typeface="Open Sans Light" panose="020B0306030504020204" pitchFamily="34" charset="0"/>
              </a:rPr>
              <a:t>are generally not as mature as financial reporting processes and controls.</a:t>
            </a:r>
            <a:r>
              <a:rPr kumimoji="0" lang="en-US" sz="1400" b="0" i="0" u="none" strike="noStrike" kern="1200" cap="none" spc="0" normalizeH="0" baseline="30000" noProof="0">
                <a:ln>
                  <a:noFill/>
                </a:ln>
                <a:solidFill>
                  <a:prstClr val="black"/>
                </a:solidFill>
                <a:effectLst/>
                <a:uLnTx/>
                <a:uFillTx/>
                <a:latin typeface="Open Sans Light"/>
                <a:ea typeface="+mn-ea"/>
                <a:cs typeface="+mn-cs"/>
              </a:rPr>
              <a:t>1</a:t>
            </a:r>
            <a:endParaRPr kumimoji="0" lang="en-US" sz="1400" b="0" i="0" u="none" strike="noStrike" kern="1200" cap="none" spc="0" normalizeH="0" baseline="0" noProof="0">
              <a:ln>
                <a:noFill/>
              </a:ln>
              <a:solidFill>
                <a:prstClr val="black"/>
              </a:solidFill>
              <a:effectLst/>
              <a:uLnTx/>
              <a:uFillTx/>
              <a:latin typeface="Open Sans Light"/>
              <a:ea typeface="+mn-ea"/>
              <a:cs typeface="+mn-cs"/>
            </a:endParaRPr>
          </a:p>
          <a:p>
            <a:pPr marL="118872" marR="0" lvl="0" indent="-118872"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86BC25"/>
                </a:solidFill>
                <a:effectLst/>
                <a:uLnTx/>
                <a:uFillTx/>
                <a:latin typeface="Open Sans bold" panose="020B0806030504020204" pitchFamily="34" charset="0"/>
                <a:ea typeface="Open Sans bold" panose="020B0806030504020204" pitchFamily="34" charset="0"/>
                <a:cs typeface="Open Sans bold" panose="020B0806030504020204" pitchFamily="34" charset="0"/>
              </a:rPr>
              <a:t>Climate-related disclosure is voluntary. </a:t>
            </a:r>
            <a:r>
              <a:rPr kumimoji="0" lang="en-US" sz="1400" b="0" i="0" u="none" strike="noStrike" kern="1200" cap="none" spc="0" normalizeH="0" baseline="0" noProof="0">
                <a:ln>
                  <a:noFill/>
                </a:ln>
                <a:solidFill>
                  <a:prstClr val="black"/>
                </a:solidFill>
                <a:effectLst/>
                <a:uLnTx/>
                <a:uFillTx/>
                <a:latin typeface="Open Sans Light"/>
                <a:ea typeface="Open Sans Light" panose="020B0306030504020204" pitchFamily="34" charset="0"/>
                <a:cs typeface="Open Sans Light" panose="020B0306030504020204" pitchFamily="34" charset="0"/>
              </a:rPr>
              <a:t>C</a:t>
            </a:r>
            <a:r>
              <a:rPr kumimoji="0" lang="en-US" sz="1400" b="0" i="0" u="none" strike="noStrike" kern="1200" cap="none" spc="0" normalizeH="0" baseline="0" noProof="0">
                <a:ln>
                  <a:noFill/>
                </a:ln>
                <a:solidFill>
                  <a:prstClr val="black"/>
                </a:solidFill>
                <a:effectLst/>
                <a:uLnTx/>
                <a:uFillTx/>
                <a:latin typeface="Open Sans Light"/>
                <a:ea typeface="+mn-ea"/>
                <a:cs typeface="+mn-cs"/>
              </a:rPr>
              <a:t>ompanies use a variety of sustainability reporting frameworks and standards, and disclosure outlets.</a:t>
            </a:r>
            <a:r>
              <a:rPr kumimoji="0" lang="en-US" sz="1400" b="0" i="0" u="none" strike="noStrike" kern="1200" cap="none" spc="0" normalizeH="0" baseline="30000" noProof="0">
                <a:ln>
                  <a:noFill/>
                </a:ln>
                <a:solidFill>
                  <a:prstClr val="black"/>
                </a:solidFill>
                <a:effectLst/>
                <a:uLnTx/>
                <a:uFillTx/>
                <a:latin typeface="Open Sans Light"/>
                <a:ea typeface="+mn-ea"/>
                <a:cs typeface="+mn-cs"/>
              </a:rPr>
              <a:t>2</a:t>
            </a:r>
            <a:endParaRPr kumimoji="0" lang="en-US" sz="1400" b="0" i="0" u="none" strike="noStrike" kern="1200" cap="none" spc="0" normalizeH="0" baseline="0" noProof="0">
              <a:ln>
                <a:noFill/>
              </a:ln>
              <a:solidFill>
                <a:prstClr val="black"/>
              </a:solidFill>
              <a:effectLst/>
              <a:uLnTx/>
              <a:uFillTx/>
              <a:latin typeface="Open Sans Light"/>
              <a:ea typeface="+mn-ea"/>
              <a:cs typeface="+mn-cs"/>
            </a:endParaRPr>
          </a:p>
          <a:p>
            <a:pPr marL="118872" marR="0" lvl="0" indent="-118872"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86BC25"/>
                </a:solidFill>
                <a:effectLst/>
                <a:uLnTx/>
                <a:uFillTx/>
                <a:latin typeface="Open Sans bold" panose="020B0806030504020204" pitchFamily="34" charset="0"/>
                <a:ea typeface="Open Sans bold" panose="020B0806030504020204" pitchFamily="34" charset="0"/>
                <a:cs typeface="Open Sans bold" panose="020B0806030504020204" pitchFamily="34" charset="0"/>
              </a:rPr>
              <a:t>Assurance</a:t>
            </a:r>
            <a:r>
              <a:rPr kumimoji="0" lang="en-US" sz="1400" b="1" i="0" u="none" strike="noStrike" kern="1200" cap="none" spc="0" normalizeH="0" baseline="0" noProof="0">
                <a:ln>
                  <a:noFill/>
                </a:ln>
                <a:solidFill>
                  <a:srgbClr val="86BC25"/>
                </a:solidFill>
                <a:effectLst/>
                <a:uLnTx/>
                <a:uFillTx/>
                <a:latin typeface="Open Sans bold" panose="020B0806030504020204" pitchFamily="34" charset="0"/>
                <a:ea typeface="Open Sans bold" panose="020B0806030504020204" pitchFamily="34" charset="0"/>
                <a:cs typeface="Open Sans bold" panose="020B0806030504020204" pitchFamily="34" charset="0"/>
              </a:rPr>
              <a:t>—</a:t>
            </a:r>
            <a:r>
              <a:rPr kumimoji="0" lang="en-US" sz="1400" b="0" i="0" u="none" strike="noStrike" kern="1200" cap="none" spc="0" normalizeH="0" baseline="0" noProof="0">
                <a:ln>
                  <a:noFill/>
                </a:ln>
                <a:solidFill>
                  <a:prstClr val="black"/>
                </a:solidFill>
                <a:effectLst/>
                <a:uLnTx/>
                <a:uFillTx/>
                <a:latin typeface="Open Sans Light"/>
                <a:ea typeface="Open Sans Light" panose="020B0306030504020204" pitchFamily="34" charset="0"/>
                <a:cs typeface="Open Sans Light" panose="020B0306030504020204" pitchFamily="34" charset="0"/>
              </a:rPr>
              <a:t>an avenue to quality, accurate, and reliable disclosure—is currently not required.</a:t>
            </a:r>
            <a:r>
              <a:rPr kumimoji="0" lang="en-US" sz="1400" b="0" i="0" u="none" strike="noStrike" kern="1200" cap="none" spc="0" normalizeH="0" baseline="30000" noProof="0">
                <a:ln>
                  <a:noFill/>
                </a:ln>
                <a:solidFill>
                  <a:prstClr val="black"/>
                </a:solidFill>
                <a:effectLst/>
                <a:uLnTx/>
                <a:uFillTx/>
                <a:latin typeface="Open Sans Light"/>
                <a:ea typeface="+mn-ea"/>
                <a:cs typeface="+mn-cs"/>
              </a:rPr>
              <a:t>1</a:t>
            </a:r>
            <a:endParaRPr kumimoji="0" lang="en-US" sz="1400" b="0" i="0" u="none" strike="noStrike" kern="1200" cap="none" spc="0" normalizeH="0" baseline="0" noProof="0">
              <a:ln>
                <a:noFill/>
              </a:ln>
              <a:solidFill>
                <a:prstClr val="black"/>
              </a:solidFill>
              <a:effectLst/>
              <a:uLnTx/>
              <a:uFillTx/>
              <a:latin typeface="Open Sans Light"/>
              <a:ea typeface="Open Sans Light" panose="020B0306030504020204" pitchFamily="34" charset="0"/>
              <a:cs typeface="Open Sans Light" panose="020B0306030504020204" pitchFamily="34" charset="0"/>
            </a:endParaRPr>
          </a:p>
        </p:txBody>
      </p:sp>
      <p:sp>
        <p:nvSpPr>
          <p:cNvPr id="142" name="TextBox 141">
            <a:extLst>
              <a:ext uri="{FF2B5EF4-FFF2-40B4-BE49-F238E27FC236}">
                <a16:creationId xmlns:a16="http://schemas.microsoft.com/office/drawing/2014/main" id="{7AEAFD35-86AA-4DE5-9A59-95C21F558697}"/>
              </a:ext>
            </a:extLst>
          </p:cNvPr>
          <p:cNvSpPr txBox="1"/>
          <p:nvPr/>
        </p:nvSpPr>
        <p:spPr bwMode="gray">
          <a:xfrm>
            <a:off x="5881947" y="1575892"/>
            <a:ext cx="3974294" cy="385000"/>
          </a:xfrm>
          <a:prstGeom prst="rect">
            <a:avLst/>
          </a:prstGeom>
          <a:solidFill>
            <a:schemeClr val="bg1">
              <a:alpha val="30000"/>
            </a:schemeClr>
          </a:solidFill>
        </p:spPr>
        <p:txBody>
          <a:bodyPr wrap="square" lIns="0" tIns="0" rIns="0" bIns="0" rtlCol="0" anchor="t" anchorCtr="0">
            <a:no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600" b="1" i="0" u="none" strike="noStrike" kern="1200" cap="none" spc="0" normalizeH="0" baseline="0" noProof="0">
                <a:ln>
                  <a:noFill/>
                </a:ln>
                <a:solidFill>
                  <a:srgbClr val="43B02A"/>
                </a:solidFill>
                <a:effectLst/>
                <a:uLnTx/>
                <a:uFillTx/>
                <a:latin typeface="Open Sans bold" panose="020B0806030504020204" pitchFamily="34" charset="0"/>
                <a:ea typeface="Open Sans bold" panose="020B0806030504020204" pitchFamily="34" charset="0"/>
                <a:cs typeface="Open Sans bold" panose="020B0806030504020204" pitchFamily="34" charset="0"/>
              </a:rPr>
              <a:t>Under the proposed rule</a:t>
            </a:r>
            <a:r>
              <a:rPr kumimoji="0" lang="en-US" sz="1600" b="0" i="0" u="none" strike="noStrike" kern="1200" cap="none" spc="0" normalizeH="0" baseline="0" noProof="0">
                <a:ln>
                  <a:noFill/>
                </a:ln>
                <a:solidFill>
                  <a:srgbClr val="43B02A"/>
                </a:solidFill>
                <a:effectLst/>
                <a:uLnTx/>
                <a:uFillTx/>
                <a:latin typeface="Open Sans bold" panose="020B0806030504020204" pitchFamily="34" charset="0"/>
                <a:ea typeface="Open Sans bold" panose="020B0806030504020204" pitchFamily="34" charset="0"/>
                <a:cs typeface="Open Sans bold" panose="020B0806030504020204" pitchFamily="34" charset="0"/>
              </a:rPr>
              <a:t>, registrants would be required to disclose</a:t>
            </a:r>
            <a:r>
              <a:rPr kumimoji="0" lang="en-US" sz="1600" b="1" i="0" u="none" strike="noStrike" kern="1200" cap="none" spc="0" normalizeH="0" baseline="30000" noProof="0">
                <a:ln>
                  <a:noFill/>
                </a:ln>
                <a:solidFill>
                  <a:srgbClr val="43B02A"/>
                </a:solidFill>
                <a:effectLst/>
                <a:uLnTx/>
                <a:uFillTx/>
                <a:latin typeface="Calibri"/>
                <a:ea typeface="Open Sans bold" panose="020B0806030504020204" pitchFamily="34" charset="0"/>
                <a:cs typeface="Open Sans bold" panose="020B0806030504020204" pitchFamily="34" charset="0"/>
              </a:rPr>
              <a:t>3</a:t>
            </a:r>
            <a:r>
              <a:rPr kumimoji="0" lang="en-US" sz="1600" b="0" i="0" u="none" strike="noStrike" kern="1200" cap="none" spc="0" normalizeH="0" baseline="0" noProof="0">
                <a:ln>
                  <a:noFill/>
                </a:ln>
                <a:solidFill>
                  <a:srgbClr val="43B02A"/>
                </a:solidFill>
                <a:effectLst/>
                <a:uLnTx/>
                <a:uFillTx/>
                <a:latin typeface="Open Sans bold" panose="020B0806030504020204" pitchFamily="34" charset="0"/>
                <a:ea typeface="Open Sans bold" panose="020B0806030504020204" pitchFamily="34" charset="0"/>
                <a:cs typeface="Open Sans bold" panose="020B0806030504020204" pitchFamily="34" charset="0"/>
              </a:rPr>
              <a:t>… </a:t>
            </a:r>
            <a:endParaRPr kumimoji="0" lang="en-US" sz="1200" b="0" i="0" u="none" strike="noStrike" kern="1200" cap="none" spc="0" normalizeH="0" baseline="0" noProof="0">
              <a:ln>
                <a:noFill/>
              </a:ln>
              <a:solidFill>
                <a:prstClr val="black"/>
              </a:solidFill>
              <a:effectLst/>
              <a:uLnTx/>
              <a:uFillTx/>
              <a:latin typeface="Open Sans Light"/>
              <a:ea typeface="Open Sans Light"/>
              <a:cs typeface="Open Sans Light"/>
            </a:endParaRPr>
          </a:p>
        </p:txBody>
      </p:sp>
      <p:sp>
        <p:nvSpPr>
          <p:cNvPr id="150" name="TextBox 149">
            <a:extLst>
              <a:ext uri="{FF2B5EF4-FFF2-40B4-BE49-F238E27FC236}">
                <a16:creationId xmlns:a16="http://schemas.microsoft.com/office/drawing/2014/main" id="{939BC864-801D-4E6E-9913-E9DDBF3B093E}"/>
              </a:ext>
            </a:extLst>
          </p:cNvPr>
          <p:cNvSpPr txBox="1"/>
          <p:nvPr/>
        </p:nvSpPr>
        <p:spPr>
          <a:xfrm>
            <a:off x="5713553" y="2148214"/>
            <a:ext cx="5872050" cy="3838700"/>
          </a:xfrm>
          <a:prstGeom prst="rect">
            <a:avLst/>
          </a:prstGeom>
          <a:noFill/>
          <a:ln>
            <a:noFill/>
          </a:ln>
        </p:spPr>
        <p:txBody>
          <a:bodyPr wrap="square" lIns="0" tIns="0" rIns="0" bIns="0" anchor="t" anchorCtr="0">
            <a:noAutofit/>
          </a:bodyPr>
          <a:lstStyle/>
          <a:p>
            <a:pPr marL="225425" marR="0" lvl="0" indent="-225425"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400" b="1" i="0" u="none" strike="noStrike" kern="1200" cap="none" spc="0" normalizeH="0" baseline="0" noProof="0">
                <a:ln>
                  <a:noFill/>
                </a:ln>
                <a:solidFill>
                  <a:prstClr val="white"/>
                </a:solidFill>
                <a:effectLst/>
                <a:uLnTx/>
                <a:uFillTx/>
                <a:latin typeface="Open Sans bold" panose="020B0806030504020204" pitchFamily="34" charset="0"/>
                <a:ea typeface="Open Sans bold" panose="020B0806030504020204" pitchFamily="34" charset="0"/>
                <a:cs typeface="Open Sans bold" panose="020B0806030504020204" pitchFamily="34" charset="0"/>
              </a:rPr>
              <a:t>Governance of climate-related risks, </a:t>
            </a:r>
            <a:r>
              <a:rPr kumimoji="0" lang="en-US" sz="1400" b="0" i="0" u="none" strike="noStrike" kern="1200" cap="none" spc="0" normalizeH="0" baseline="0" noProof="0">
                <a:ln>
                  <a:noFill/>
                </a:ln>
                <a:solidFill>
                  <a:prstClr val="white"/>
                </a:solidFill>
                <a:effectLst/>
                <a:uLnTx/>
                <a:uFillTx/>
                <a:latin typeface="Open Sans Light"/>
                <a:ea typeface="Open Sans"/>
                <a:cs typeface="Open Sans"/>
              </a:rPr>
              <a:t>how identified climate-related risks have or are likely to have a material impact on a company’s strategy, business model, outlook over short-, medium-, or long-term, and risk management processes.</a:t>
            </a:r>
          </a:p>
          <a:p>
            <a:pPr marL="225425" marR="0" lvl="0" indent="-225425"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400" b="1" i="0" u="none" strike="noStrike" kern="1200" cap="none" spc="0" normalizeH="0" baseline="0" noProof="0">
                <a:ln>
                  <a:noFill/>
                </a:ln>
                <a:solidFill>
                  <a:prstClr val="white"/>
                </a:solidFill>
                <a:effectLst/>
                <a:uLnTx/>
                <a:uFillTx/>
                <a:latin typeface="Open Sans bold" panose="020B0806030504020204" pitchFamily="34" charset="0"/>
                <a:ea typeface="Open Sans bold" panose="020B0806030504020204" pitchFamily="34" charset="0"/>
                <a:cs typeface="Open Sans bold" panose="020B0806030504020204" pitchFamily="34" charset="0"/>
              </a:rPr>
              <a:t>Climate-related financial statement metrics </a:t>
            </a:r>
            <a:r>
              <a:rPr kumimoji="0" lang="en-US" sz="1400" b="0" i="0" u="none" strike="noStrike" kern="1200" cap="none" spc="0" normalizeH="0" baseline="0" noProof="0">
                <a:ln>
                  <a:noFill/>
                </a:ln>
                <a:solidFill>
                  <a:prstClr val="white"/>
                </a:solidFill>
                <a:effectLst/>
                <a:uLnTx/>
                <a:uFillTx/>
                <a:latin typeface="Open Sans Light"/>
                <a:ea typeface="Open Sans"/>
                <a:cs typeface="Open Sans"/>
              </a:rPr>
              <a:t>(e.g., disaggregated climate impacts on financial statement line items) </a:t>
            </a:r>
            <a:r>
              <a:rPr kumimoji="0" lang="en-US" sz="1400" b="0" i="0" u="none" strike="noStrike" kern="1200" cap="none" spc="0" normalizeH="0" baseline="0" noProof="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and </a:t>
            </a:r>
            <a:r>
              <a:rPr kumimoji="0" lang="en-US" sz="1400" b="1" i="0" u="none" strike="noStrike" kern="1200" cap="none" spc="0" normalizeH="0" baseline="0" noProof="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impact of climate-related physical events and transition activities </a:t>
            </a:r>
            <a:r>
              <a:rPr kumimoji="0" lang="en-US" sz="1400" b="0" i="0" u="none" strike="noStrike" kern="1200" cap="none" spc="0" normalizeH="0" baseline="0" noProof="0">
                <a:ln>
                  <a:noFill/>
                </a:ln>
                <a:solidFill>
                  <a:prstClr val="white"/>
                </a:solidFill>
                <a:effectLst/>
                <a:uLnTx/>
                <a:uFillTx/>
                <a:latin typeface="Open Sans Light"/>
                <a:ea typeface="Open Sans"/>
                <a:cs typeface="Open Sans"/>
              </a:rPr>
              <a:t>on estimates and assumptions.</a:t>
            </a:r>
          </a:p>
          <a:p>
            <a:pPr marL="225425" marR="0" lvl="0" indent="-225425"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400" b="1" i="0" u="none" strike="noStrike" kern="1200" cap="none" spc="0" normalizeH="0" baseline="0" noProof="0">
                <a:ln>
                  <a:noFill/>
                </a:ln>
                <a:solidFill>
                  <a:prstClr val="white"/>
                </a:solidFill>
                <a:effectLst/>
                <a:uLnTx/>
                <a:uFillTx/>
                <a:latin typeface="Open Sans bold" panose="020B0806030504020204" pitchFamily="34" charset="0"/>
                <a:ea typeface="Open Sans bold" panose="020B0806030504020204" pitchFamily="34" charset="0"/>
                <a:cs typeface="Open Sans bold" panose="020B0806030504020204" pitchFamily="34" charset="0"/>
              </a:rPr>
              <a:t>Greenhouse gas (GHG) emissions, </a:t>
            </a:r>
            <a:r>
              <a:rPr kumimoji="0" lang="en-US" sz="1400" b="0" i="0" u="none" strike="noStrike" kern="1200" cap="none" spc="0" normalizeH="0" baseline="0" noProof="0">
                <a:ln>
                  <a:noFill/>
                </a:ln>
                <a:solidFill>
                  <a:prstClr val="white"/>
                </a:solidFill>
                <a:effectLst/>
                <a:uLnTx/>
                <a:uFillTx/>
                <a:latin typeface="Open Sans Light"/>
                <a:ea typeface="Open Sans"/>
                <a:cs typeface="Open Sans"/>
              </a:rPr>
              <a:t>including Scope 1 and 2 (and Scope 3 phased in if material or if registrant has Scope 3 target).</a:t>
            </a:r>
          </a:p>
          <a:p>
            <a:pPr marL="225425" marR="0" lvl="0" indent="-225425"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400" b="1" i="0" u="none" strike="noStrike" kern="1200" cap="none" spc="0" normalizeH="0" baseline="0" noProof="0">
                <a:ln>
                  <a:noFill/>
                </a:ln>
                <a:solidFill>
                  <a:prstClr val="white"/>
                </a:solidFill>
                <a:effectLst/>
                <a:uLnTx/>
                <a:uFillTx/>
                <a:latin typeface="Open Sans bold" panose="020B0806030504020204" pitchFamily="34" charset="0"/>
                <a:ea typeface="Open Sans bold" panose="020B0806030504020204" pitchFamily="34" charset="0"/>
                <a:cs typeface="Open Sans bold" panose="020B0806030504020204" pitchFamily="34" charset="0"/>
              </a:rPr>
              <a:t>Information about climate-related targets</a:t>
            </a:r>
            <a:r>
              <a:rPr kumimoji="0" lang="en-US" sz="1400" b="0" i="0" u="none" strike="noStrike" kern="1200" cap="none" spc="0" normalizeH="0" baseline="0" noProof="0">
                <a:ln>
                  <a:noFill/>
                </a:ln>
                <a:solidFill>
                  <a:prstClr val="white"/>
                </a:solidFill>
                <a:effectLst/>
                <a:uLnTx/>
                <a:uFillTx/>
                <a:latin typeface="Open Sans bold" panose="020B0806030504020204" pitchFamily="34" charset="0"/>
                <a:ea typeface="Open Sans bold" panose="020B0806030504020204" pitchFamily="34" charset="0"/>
                <a:cs typeface="Open Sans bold" panose="020B0806030504020204" pitchFamily="34" charset="0"/>
              </a:rPr>
              <a:t> </a:t>
            </a:r>
            <a:r>
              <a:rPr kumimoji="0" lang="en-US" sz="1400" b="0" i="0" u="none" strike="noStrike" kern="1200" cap="none" spc="0" normalizeH="0" baseline="0" noProof="0">
                <a:ln>
                  <a:noFill/>
                </a:ln>
                <a:solidFill>
                  <a:prstClr val="white"/>
                </a:solidFill>
                <a:effectLst/>
                <a:uLnTx/>
                <a:uFillTx/>
                <a:latin typeface="Open Sans Light"/>
                <a:ea typeface="Open Sans"/>
                <a:cs typeface="Open Sans"/>
              </a:rPr>
              <a:t>and transition plans.</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Open Sans Light"/>
              <a:ea typeface="Open Sans"/>
              <a:cs typeface="Open San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white"/>
                </a:solidFill>
                <a:effectLst/>
                <a:uLnTx/>
                <a:uFillTx/>
                <a:latin typeface="Open Sans bold" panose="020B0806030504020204" pitchFamily="34" charset="0"/>
                <a:ea typeface="Open Sans bold" panose="020B0806030504020204" pitchFamily="34" charset="0"/>
                <a:cs typeface="Open Sans bold" panose="020B0806030504020204" pitchFamily="34" charset="0"/>
              </a:rPr>
              <a:t>Obtain reasonable assurance, </a:t>
            </a:r>
            <a:r>
              <a:rPr kumimoji="0" lang="en-US" sz="1400" b="0" i="0" u="none" strike="noStrike" kern="1200" cap="none" spc="0" normalizeH="0" baseline="0" noProof="0">
                <a:ln>
                  <a:noFill/>
                </a:ln>
                <a:solidFill>
                  <a:prstClr val="white"/>
                </a:solidFill>
                <a:effectLst/>
                <a:uLnTx/>
                <a:uFillTx/>
                <a:latin typeface="Open Sans Light"/>
                <a:ea typeface="Open Sans"/>
                <a:cs typeface="Open Sans"/>
              </a:rPr>
              <a:t>phased in for accelerated and large accelerated filers over certain GHG emissions disclosures; limited assurance precedes.</a:t>
            </a:r>
          </a:p>
        </p:txBody>
      </p:sp>
      <p:grpSp>
        <p:nvGrpSpPr>
          <p:cNvPr id="151" name="Group 150">
            <a:extLst>
              <a:ext uri="{FF2B5EF4-FFF2-40B4-BE49-F238E27FC236}">
                <a16:creationId xmlns:a16="http://schemas.microsoft.com/office/drawing/2014/main" id="{20A0EDBE-4F7E-476C-A77D-7FED916CC4FC}"/>
              </a:ext>
            </a:extLst>
          </p:cNvPr>
          <p:cNvGrpSpPr/>
          <p:nvPr/>
        </p:nvGrpSpPr>
        <p:grpSpPr>
          <a:xfrm>
            <a:off x="9608700" y="1563076"/>
            <a:ext cx="2082519" cy="498522"/>
            <a:chOff x="8099013" y="5783348"/>
            <a:chExt cx="3409064" cy="698022"/>
          </a:xfrm>
        </p:grpSpPr>
        <p:sp>
          <p:nvSpPr>
            <p:cNvPr id="152" name="Freeform: Shape 151">
              <a:extLst>
                <a:ext uri="{FF2B5EF4-FFF2-40B4-BE49-F238E27FC236}">
                  <a16:creationId xmlns:a16="http://schemas.microsoft.com/office/drawing/2014/main" id="{043B6E86-9E58-4DA7-8D5C-C9F654326E2F}"/>
                </a:ext>
              </a:extLst>
            </p:cNvPr>
            <p:cNvSpPr/>
            <p:nvPr/>
          </p:nvSpPr>
          <p:spPr>
            <a:xfrm>
              <a:off x="10159425" y="5783348"/>
              <a:ext cx="236866" cy="85974"/>
            </a:xfrm>
            <a:custGeom>
              <a:avLst/>
              <a:gdLst>
                <a:gd name="connsiteX0" fmla="*/ 265939 w 265975"/>
                <a:gd name="connsiteY0" fmla="*/ 96503 h 96539"/>
                <a:gd name="connsiteX1" fmla="*/ 168337 w 265975"/>
                <a:gd name="connsiteY1" fmla="*/ -35 h 96539"/>
                <a:gd name="connsiteX2" fmla="*/ 79562 w 265975"/>
                <a:gd name="connsiteY2" fmla="*/ 58994 h 96539"/>
                <a:gd name="connsiteX3" fmla="*/ 11206 w 265975"/>
                <a:gd name="connsiteY3" fmla="*/ 65224 h 96539"/>
                <a:gd name="connsiteX4" fmla="*/ -36 w 265975"/>
                <a:gd name="connsiteY4" fmla="*/ 96503 h 96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975" h="96539">
                  <a:moveTo>
                    <a:pt x="265939" y="96503"/>
                  </a:moveTo>
                  <a:cubicBezTo>
                    <a:pt x="265644" y="42892"/>
                    <a:pt x="221947" y="-329"/>
                    <a:pt x="168337" y="-35"/>
                  </a:cubicBezTo>
                  <a:cubicBezTo>
                    <a:pt x="129622" y="178"/>
                    <a:pt x="94734" y="23376"/>
                    <a:pt x="79562" y="58994"/>
                  </a:cubicBezTo>
                  <a:cubicBezTo>
                    <a:pt x="58966" y="41838"/>
                    <a:pt x="28362" y="44628"/>
                    <a:pt x="11206" y="65224"/>
                  </a:cubicBezTo>
                  <a:cubicBezTo>
                    <a:pt x="3894" y="74002"/>
                    <a:pt x="-87" y="85079"/>
                    <a:pt x="-36" y="96503"/>
                  </a:cubicBezTo>
                </a:path>
              </a:pathLst>
            </a:custGeom>
            <a:noFill/>
            <a:ln w="15525" cap="rnd">
              <a:solidFill>
                <a:srgbClr val="A5D4A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grpSp>
          <p:nvGrpSpPr>
            <p:cNvPr id="153" name="Group 152">
              <a:extLst>
                <a:ext uri="{FF2B5EF4-FFF2-40B4-BE49-F238E27FC236}">
                  <a16:creationId xmlns:a16="http://schemas.microsoft.com/office/drawing/2014/main" id="{F4E045BC-89DD-4CC9-A09F-254B912CE548}"/>
                </a:ext>
              </a:extLst>
            </p:cNvPr>
            <p:cNvGrpSpPr/>
            <p:nvPr/>
          </p:nvGrpSpPr>
          <p:grpSpPr>
            <a:xfrm>
              <a:off x="8099013" y="5847621"/>
              <a:ext cx="3409064" cy="633749"/>
              <a:chOff x="8099013" y="5846816"/>
              <a:chExt cx="3409064" cy="633749"/>
            </a:xfrm>
          </p:grpSpPr>
          <p:sp>
            <p:nvSpPr>
              <p:cNvPr id="154" name="Freeform: Shape 153">
                <a:extLst>
                  <a:ext uri="{FF2B5EF4-FFF2-40B4-BE49-F238E27FC236}">
                    <a16:creationId xmlns:a16="http://schemas.microsoft.com/office/drawing/2014/main" id="{CDBE7ADD-DF09-4076-8EB5-B86232B18C36}"/>
                  </a:ext>
                </a:extLst>
              </p:cNvPr>
              <p:cNvSpPr/>
              <p:nvPr/>
            </p:nvSpPr>
            <p:spPr>
              <a:xfrm flipV="1">
                <a:off x="8099013" y="6414864"/>
                <a:ext cx="2479788" cy="62135"/>
              </a:xfrm>
              <a:custGeom>
                <a:avLst/>
                <a:gdLst>
                  <a:gd name="connsiteX0" fmla="*/ 509663 w 509663"/>
                  <a:gd name="connsiteY0" fmla="*/ 0 h 7765"/>
                  <a:gd name="connsiteX1" fmla="*/ 0 w 509663"/>
                  <a:gd name="connsiteY1" fmla="*/ 0 h 7765"/>
                </a:gdLst>
                <a:ahLst/>
                <a:cxnLst>
                  <a:cxn ang="0">
                    <a:pos x="connsiteX0" y="connsiteY0"/>
                  </a:cxn>
                  <a:cxn ang="0">
                    <a:pos x="connsiteX1" y="connsiteY1"/>
                  </a:cxn>
                </a:cxnLst>
                <a:rect l="l" t="t" r="r" b="b"/>
                <a:pathLst>
                  <a:path w="509663" h="7765">
                    <a:moveTo>
                      <a:pt x="509663" y="0"/>
                    </a:moveTo>
                    <a:lnTo>
                      <a:pt x="0" y="0"/>
                    </a:lnTo>
                  </a:path>
                </a:pathLst>
              </a:custGeom>
              <a:ln w="15525" cap="rnd">
                <a:solidFill>
                  <a:srgbClr val="18932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grpSp>
            <p:nvGrpSpPr>
              <p:cNvPr id="155" name="Group 154">
                <a:extLst>
                  <a:ext uri="{FF2B5EF4-FFF2-40B4-BE49-F238E27FC236}">
                    <a16:creationId xmlns:a16="http://schemas.microsoft.com/office/drawing/2014/main" id="{02B05F3C-83A1-4962-8CD5-EF90FEAFB86A}"/>
                  </a:ext>
                </a:extLst>
              </p:cNvPr>
              <p:cNvGrpSpPr/>
              <p:nvPr/>
            </p:nvGrpSpPr>
            <p:grpSpPr>
              <a:xfrm>
                <a:off x="9071284" y="5846816"/>
                <a:ext cx="2436793" cy="633749"/>
                <a:chOff x="9071284" y="5846816"/>
                <a:chExt cx="2436793" cy="633749"/>
              </a:xfrm>
            </p:grpSpPr>
            <p:sp>
              <p:nvSpPr>
                <p:cNvPr id="156" name="Freeform: Shape 155">
                  <a:extLst>
                    <a:ext uri="{FF2B5EF4-FFF2-40B4-BE49-F238E27FC236}">
                      <a16:creationId xmlns:a16="http://schemas.microsoft.com/office/drawing/2014/main" id="{132AF0E3-846C-4BB5-BB68-0B9EAE112236}"/>
                    </a:ext>
                  </a:extLst>
                </p:cNvPr>
                <p:cNvSpPr/>
                <p:nvPr/>
              </p:nvSpPr>
              <p:spPr>
                <a:xfrm>
                  <a:off x="10535576" y="6414865"/>
                  <a:ext cx="43223" cy="6915"/>
                </a:xfrm>
                <a:custGeom>
                  <a:avLst/>
                  <a:gdLst>
                    <a:gd name="connsiteX0" fmla="*/ 0 w 48535"/>
                    <a:gd name="connsiteY0" fmla="*/ 0 h 7765"/>
                    <a:gd name="connsiteX1" fmla="*/ 48536 w 48535"/>
                    <a:gd name="connsiteY1" fmla="*/ 0 h 7765"/>
                  </a:gdLst>
                  <a:ahLst/>
                  <a:cxnLst>
                    <a:cxn ang="0">
                      <a:pos x="connsiteX0" y="connsiteY0"/>
                    </a:cxn>
                    <a:cxn ang="0">
                      <a:pos x="connsiteX1" y="connsiteY1"/>
                    </a:cxn>
                  </a:cxnLst>
                  <a:rect l="l" t="t" r="r" b="b"/>
                  <a:pathLst>
                    <a:path w="48535" h="7765">
                      <a:moveTo>
                        <a:pt x="0" y="0"/>
                      </a:moveTo>
                      <a:lnTo>
                        <a:pt x="48536" y="0"/>
                      </a:lnTo>
                    </a:path>
                  </a:pathLst>
                </a:custGeom>
                <a:ln w="31051" cap="flat">
                  <a:solidFill>
                    <a:srgbClr val="A5D4A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157" name="Freeform: Shape 156">
                  <a:extLst>
                    <a:ext uri="{FF2B5EF4-FFF2-40B4-BE49-F238E27FC236}">
                      <a16:creationId xmlns:a16="http://schemas.microsoft.com/office/drawing/2014/main" id="{59D8E96E-17C0-4E8D-BAE9-0F89B375EE46}"/>
                    </a:ext>
                  </a:extLst>
                </p:cNvPr>
                <p:cNvSpPr/>
                <p:nvPr/>
              </p:nvSpPr>
              <p:spPr>
                <a:xfrm>
                  <a:off x="11011039" y="6414865"/>
                  <a:ext cx="43223" cy="6915"/>
                </a:xfrm>
                <a:custGeom>
                  <a:avLst/>
                  <a:gdLst>
                    <a:gd name="connsiteX0" fmla="*/ 0 w 48535"/>
                    <a:gd name="connsiteY0" fmla="*/ 0 h 7765"/>
                    <a:gd name="connsiteX1" fmla="*/ 48536 w 48535"/>
                    <a:gd name="connsiteY1" fmla="*/ 0 h 7765"/>
                  </a:gdLst>
                  <a:ahLst/>
                  <a:cxnLst>
                    <a:cxn ang="0">
                      <a:pos x="connsiteX0" y="connsiteY0"/>
                    </a:cxn>
                    <a:cxn ang="0">
                      <a:pos x="connsiteX1" y="connsiteY1"/>
                    </a:cxn>
                  </a:cxnLst>
                  <a:rect l="l" t="t" r="r" b="b"/>
                  <a:pathLst>
                    <a:path w="48535" h="7765">
                      <a:moveTo>
                        <a:pt x="0" y="0"/>
                      </a:moveTo>
                      <a:lnTo>
                        <a:pt x="48536" y="0"/>
                      </a:lnTo>
                    </a:path>
                  </a:pathLst>
                </a:custGeom>
                <a:ln w="31051" cap="flat">
                  <a:solidFill>
                    <a:srgbClr val="A5D4A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158" name="Freeform: Shape 157">
                  <a:extLst>
                    <a:ext uri="{FF2B5EF4-FFF2-40B4-BE49-F238E27FC236}">
                      <a16:creationId xmlns:a16="http://schemas.microsoft.com/office/drawing/2014/main" id="{D3570980-C788-4FDD-88D8-C20A941D6893}"/>
                    </a:ext>
                  </a:extLst>
                </p:cNvPr>
                <p:cNvSpPr/>
                <p:nvPr/>
              </p:nvSpPr>
              <p:spPr>
                <a:xfrm>
                  <a:off x="10535576" y="6387202"/>
                  <a:ext cx="43223" cy="86447"/>
                </a:xfrm>
                <a:custGeom>
                  <a:avLst/>
                  <a:gdLst>
                    <a:gd name="connsiteX0" fmla="*/ 0 w 48535"/>
                    <a:gd name="connsiteY0" fmla="*/ 0 h 97071"/>
                    <a:gd name="connsiteX1" fmla="*/ 48536 w 48535"/>
                    <a:gd name="connsiteY1" fmla="*/ 0 h 97071"/>
                    <a:gd name="connsiteX2" fmla="*/ 48536 w 48535"/>
                    <a:gd name="connsiteY2" fmla="*/ 97071 h 97071"/>
                    <a:gd name="connsiteX3" fmla="*/ 0 w 48535"/>
                    <a:gd name="connsiteY3" fmla="*/ 97071 h 97071"/>
                  </a:gdLst>
                  <a:ahLst/>
                  <a:cxnLst>
                    <a:cxn ang="0">
                      <a:pos x="connsiteX0" y="connsiteY0"/>
                    </a:cxn>
                    <a:cxn ang="0">
                      <a:pos x="connsiteX1" y="connsiteY1"/>
                    </a:cxn>
                    <a:cxn ang="0">
                      <a:pos x="connsiteX2" y="connsiteY2"/>
                    </a:cxn>
                    <a:cxn ang="0">
                      <a:pos x="connsiteX3" y="connsiteY3"/>
                    </a:cxn>
                  </a:cxnLst>
                  <a:rect l="l" t="t" r="r" b="b"/>
                  <a:pathLst>
                    <a:path w="48535" h="97071">
                      <a:moveTo>
                        <a:pt x="0" y="0"/>
                      </a:moveTo>
                      <a:lnTo>
                        <a:pt x="48536" y="0"/>
                      </a:lnTo>
                      <a:lnTo>
                        <a:pt x="48536" y="97071"/>
                      </a:lnTo>
                      <a:lnTo>
                        <a:pt x="0" y="97071"/>
                      </a:lnTo>
                      <a:close/>
                    </a:path>
                  </a:pathLst>
                </a:custGeom>
                <a:noFill/>
                <a:ln w="15525" cap="rnd">
                  <a:solidFill>
                    <a:srgbClr val="18932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159" name="Freeform: Shape 158">
                  <a:extLst>
                    <a:ext uri="{FF2B5EF4-FFF2-40B4-BE49-F238E27FC236}">
                      <a16:creationId xmlns:a16="http://schemas.microsoft.com/office/drawing/2014/main" id="{8AAA7311-EE04-4B2E-9A17-AFF53323E902}"/>
                    </a:ext>
                  </a:extLst>
                </p:cNvPr>
                <p:cNvSpPr/>
                <p:nvPr/>
              </p:nvSpPr>
              <p:spPr>
                <a:xfrm>
                  <a:off x="11011039" y="6387202"/>
                  <a:ext cx="43223" cy="86447"/>
                </a:xfrm>
                <a:custGeom>
                  <a:avLst/>
                  <a:gdLst>
                    <a:gd name="connsiteX0" fmla="*/ 0 w 48535"/>
                    <a:gd name="connsiteY0" fmla="*/ 0 h 97071"/>
                    <a:gd name="connsiteX1" fmla="*/ 48536 w 48535"/>
                    <a:gd name="connsiteY1" fmla="*/ 0 h 97071"/>
                    <a:gd name="connsiteX2" fmla="*/ 48536 w 48535"/>
                    <a:gd name="connsiteY2" fmla="*/ 97071 h 97071"/>
                    <a:gd name="connsiteX3" fmla="*/ 0 w 48535"/>
                    <a:gd name="connsiteY3" fmla="*/ 97071 h 97071"/>
                  </a:gdLst>
                  <a:ahLst/>
                  <a:cxnLst>
                    <a:cxn ang="0">
                      <a:pos x="connsiteX0" y="connsiteY0"/>
                    </a:cxn>
                    <a:cxn ang="0">
                      <a:pos x="connsiteX1" y="connsiteY1"/>
                    </a:cxn>
                    <a:cxn ang="0">
                      <a:pos x="connsiteX2" y="connsiteY2"/>
                    </a:cxn>
                    <a:cxn ang="0">
                      <a:pos x="connsiteX3" y="connsiteY3"/>
                    </a:cxn>
                  </a:cxnLst>
                  <a:rect l="l" t="t" r="r" b="b"/>
                  <a:pathLst>
                    <a:path w="48535" h="97071">
                      <a:moveTo>
                        <a:pt x="0" y="0"/>
                      </a:moveTo>
                      <a:lnTo>
                        <a:pt x="48536" y="0"/>
                      </a:lnTo>
                      <a:lnTo>
                        <a:pt x="48536" y="97071"/>
                      </a:lnTo>
                      <a:lnTo>
                        <a:pt x="0" y="97071"/>
                      </a:lnTo>
                      <a:close/>
                    </a:path>
                  </a:pathLst>
                </a:custGeom>
                <a:noFill/>
                <a:ln w="15525" cap="rnd">
                  <a:solidFill>
                    <a:srgbClr val="18932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160" name="Freeform: Shape 159">
                  <a:extLst>
                    <a:ext uri="{FF2B5EF4-FFF2-40B4-BE49-F238E27FC236}">
                      <a16:creationId xmlns:a16="http://schemas.microsoft.com/office/drawing/2014/main" id="{825FD187-5A3E-498A-B7D3-CAD65F15E0CD}"/>
                    </a:ext>
                  </a:extLst>
                </p:cNvPr>
                <p:cNvSpPr/>
                <p:nvPr/>
              </p:nvSpPr>
              <p:spPr>
                <a:xfrm>
                  <a:off x="10204517" y="6107112"/>
                  <a:ext cx="705274" cy="300838"/>
                </a:xfrm>
                <a:custGeom>
                  <a:avLst/>
                  <a:gdLst>
                    <a:gd name="connsiteX0" fmla="*/ 337808 w 791946"/>
                    <a:gd name="connsiteY0" fmla="*/ 337808 h 337808"/>
                    <a:gd name="connsiteX1" fmla="*/ 0 w 791946"/>
                    <a:gd name="connsiteY1" fmla="*/ 0 h 337808"/>
                    <a:gd name="connsiteX2" fmla="*/ 454138 w 791946"/>
                    <a:gd name="connsiteY2" fmla="*/ 0 h 337808"/>
                    <a:gd name="connsiteX3" fmla="*/ 791947 w 791946"/>
                    <a:gd name="connsiteY3" fmla="*/ 337808 h 337808"/>
                    <a:gd name="connsiteX4" fmla="*/ 337808 w 791946"/>
                    <a:gd name="connsiteY4" fmla="*/ 337808 h 33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946" h="337808">
                      <a:moveTo>
                        <a:pt x="337808" y="337808"/>
                      </a:moveTo>
                      <a:lnTo>
                        <a:pt x="0" y="0"/>
                      </a:lnTo>
                      <a:lnTo>
                        <a:pt x="454138" y="0"/>
                      </a:lnTo>
                      <a:lnTo>
                        <a:pt x="791947" y="337808"/>
                      </a:lnTo>
                      <a:lnTo>
                        <a:pt x="337808" y="337808"/>
                      </a:lnTo>
                      <a:close/>
                    </a:path>
                  </a:pathLst>
                </a:custGeom>
                <a:solidFill>
                  <a:srgbClr val="FFFFFF"/>
                </a:solidFill>
                <a:ln w="7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165" name="Freeform: Shape 164">
                  <a:extLst>
                    <a:ext uri="{FF2B5EF4-FFF2-40B4-BE49-F238E27FC236}">
                      <a16:creationId xmlns:a16="http://schemas.microsoft.com/office/drawing/2014/main" id="{3C81FB3C-02FF-40F6-A057-B7956BBA4259}"/>
                    </a:ext>
                  </a:extLst>
                </p:cNvPr>
                <p:cNvSpPr/>
                <p:nvPr/>
              </p:nvSpPr>
              <p:spPr>
                <a:xfrm>
                  <a:off x="10341035" y="6127860"/>
                  <a:ext cx="259342" cy="259342"/>
                </a:xfrm>
                <a:custGeom>
                  <a:avLst/>
                  <a:gdLst>
                    <a:gd name="connsiteX0" fmla="*/ 291214 w 291213"/>
                    <a:gd name="connsiteY0" fmla="*/ 291214 h 291213"/>
                    <a:gd name="connsiteX1" fmla="*/ 0 w 291213"/>
                    <a:gd name="connsiteY1" fmla="*/ 0 h 291213"/>
                  </a:gdLst>
                  <a:ahLst/>
                  <a:cxnLst>
                    <a:cxn ang="0">
                      <a:pos x="connsiteX0" y="connsiteY0"/>
                    </a:cxn>
                    <a:cxn ang="0">
                      <a:pos x="connsiteX1" y="connsiteY1"/>
                    </a:cxn>
                  </a:cxnLst>
                  <a:rect l="l" t="t" r="r" b="b"/>
                  <a:pathLst>
                    <a:path w="291213" h="291213">
                      <a:moveTo>
                        <a:pt x="291214" y="291214"/>
                      </a:moveTo>
                      <a:lnTo>
                        <a:pt x="0" y="0"/>
                      </a:lnTo>
                    </a:path>
                  </a:pathLst>
                </a:custGeom>
                <a:ln w="15525" cap="rnd">
                  <a:solidFill>
                    <a:srgbClr val="A5D4A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167" name="Freeform: Shape 166">
                  <a:extLst>
                    <a:ext uri="{FF2B5EF4-FFF2-40B4-BE49-F238E27FC236}">
                      <a16:creationId xmlns:a16="http://schemas.microsoft.com/office/drawing/2014/main" id="{DBA5DFC6-566D-494A-8C39-D0CA7368F2C7}"/>
                    </a:ext>
                  </a:extLst>
                </p:cNvPr>
                <p:cNvSpPr/>
                <p:nvPr/>
              </p:nvSpPr>
              <p:spPr>
                <a:xfrm>
                  <a:off x="10341035" y="6214307"/>
                  <a:ext cx="172895" cy="6915"/>
                </a:xfrm>
                <a:custGeom>
                  <a:avLst/>
                  <a:gdLst>
                    <a:gd name="connsiteX0" fmla="*/ 0 w 194142"/>
                    <a:gd name="connsiteY0" fmla="*/ 0 h 7765"/>
                    <a:gd name="connsiteX1" fmla="*/ 194143 w 194142"/>
                    <a:gd name="connsiteY1" fmla="*/ 0 h 7765"/>
                  </a:gdLst>
                  <a:ahLst/>
                  <a:cxnLst>
                    <a:cxn ang="0">
                      <a:pos x="connsiteX0" y="connsiteY0"/>
                    </a:cxn>
                    <a:cxn ang="0">
                      <a:pos x="connsiteX1" y="connsiteY1"/>
                    </a:cxn>
                  </a:cxnLst>
                  <a:rect l="l" t="t" r="r" b="b"/>
                  <a:pathLst>
                    <a:path w="194142" h="7765">
                      <a:moveTo>
                        <a:pt x="0" y="0"/>
                      </a:moveTo>
                      <a:lnTo>
                        <a:pt x="194143" y="0"/>
                      </a:lnTo>
                    </a:path>
                  </a:pathLst>
                </a:custGeom>
                <a:ln w="15525" cap="rnd">
                  <a:solidFill>
                    <a:srgbClr val="A5D4A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168" name="Freeform: Shape 167">
                  <a:extLst>
                    <a:ext uri="{FF2B5EF4-FFF2-40B4-BE49-F238E27FC236}">
                      <a16:creationId xmlns:a16="http://schemas.microsoft.com/office/drawing/2014/main" id="{779A8C1D-0D82-469D-B64B-778E3303A735}"/>
                    </a:ext>
                  </a:extLst>
                </p:cNvPr>
                <p:cNvSpPr/>
                <p:nvPr/>
              </p:nvSpPr>
              <p:spPr>
                <a:xfrm>
                  <a:off x="10427482" y="6300754"/>
                  <a:ext cx="172895" cy="6915"/>
                </a:xfrm>
                <a:custGeom>
                  <a:avLst/>
                  <a:gdLst>
                    <a:gd name="connsiteX0" fmla="*/ 0 w 194142"/>
                    <a:gd name="connsiteY0" fmla="*/ 0 h 7765"/>
                    <a:gd name="connsiteX1" fmla="*/ 194143 w 194142"/>
                    <a:gd name="connsiteY1" fmla="*/ 0 h 7765"/>
                  </a:gdLst>
                  <a:ahLst/>
                  <a:cxnLst>
                    <a:cxn ang="0">
                      <a:pos x="connsiteX0" y="connsiteY0"/>
                    </a:cxn>
                    <a:cxn ang="0">
                      <a:pos x="connsiteX1" y="connsiteY1"/>
                    </a:cxn>
                  </a:cxnLst>
                  <a:rect l="l" t="t" r="r" b="b"/>
                  <a:pathLst>
                    <a:path w="194142" h="7765">
                      <a:moveTo>
                        <a:pt x="0" y="0"/>
                      </a:moveTo>
                      <a:lnTo>
                        <a:pt x="194143" y="0"/>
                      </a:lnTo>
                    </a:path>
                  </a:pathLst>
                </a:custGeom>
                <a:ln w="15525" cap="rnd">
                  <a:solidFill>
                    <a:srgbClr val="A5D4A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169" name="Freeform: Shape 168">
                  <a:extLst>
                    <a:ext uri="{FF2B5EF4-FFF2-40B4-BE49-F238E27FC236}">
                      <a16:creationId xmlns:a16="http://schemas.microsoft.com/office/drawing/2014/main" id="{B547FE79-3128-463E-B73B-744D5D1E38B4}"/>
                    </a:ext>
                  </a:extLst>
                </p:cNvPr>
                <p:cNvSpPr/>
                <p:nvPr/>
              </p:nvSpPr>
              <p:spPr>
                <a:xfrm>
                  <a:off x="10254588" y="6127860"/>
                  <a:ext cx="432238" cy="259342"/>
                </a:xfrm>
                <a:custGeom>
                  <a:avLst/>
                  <a:gdLst>
                    <a:gd name="connsiteX0" fmla="*/ 194143 w 485356"/>
                    <a:gd name="connsiteY0" fmla="*/ 0 h 291213"/>
                    <a:gd name="connsiteX1" fmla="*/ 0 w 485356"/>
                    <a:gd name="connsiteY1" fmla="*/ 0 h 291213"/>
                    <a:gd name="connsiteX2" fmla="*/ 291214 w 485356"/>
                    <a:gd name="connsiteY2" fmla="*/ 291214 h 291213"/>
                    <a:gd name="connsiteX3" fmla="*/ 485357 w 485356"/>
                    <a:gd name="connsiteY3" fmla="*/ 291214 h 291213"/>
                    <a:gd name="connsiteX4" fmla="*/ 194143 w 485356"/>
                    <a:gd name="connsiteY4" fmla="*/ 0 h 29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356" h="291213">
                      <a:moveTo>
                        <a:pt x="194143" y="0"/>
                      </a:moveTo>
                      <a:lnTo>
                        <a:pt x="0" y="0"/>
                      </a:lnTo>
                      <a:lnTo>
                        <a:pt x="291214" y="291214"/>
                      </a:lnTo>
                      <a:lnTo>
                        <a:pt x="485357" y="291214"/>
                      </a:lnTo>
                      <a:lnTo>
                        <a:pt x="194143" y="0"/>
                      </a:lnTo>
                      <a:close/>
                    </a:path>
                  </a:pathLst>
                </a:custGeom>
                <a:noFill/>
                <a:ln w="15525" cap="rnd">
                  <a:solidFill>
                    <a:srgbClr val="18932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170" name="Freeform: Shape 169">
                  <a:extLst>
                    <a:ext uri="{FF2B5EF4-FFF2-40B4-BE49-F238E27FC236}">
                      <a16:creationId xmlns:a16="http://schemas.microsoft.com/office/drawing/2014/main" id="{7A7D807D-76ED-4A7B-A855-ABB57297434C}"/>
                    </a:ext>
                  </a:extLst>
                </p:cNvPr>
                <p:cNvSpPr/>
                <p:nvPr/>
              </p:nvSpPr>
              <p:spPr>
                <a:xfrm>
                  <a:off x="10513930" y="6216500"/>
                  <a:ext cx="259342" cy="259342"/>
                </a:xfrm>
                <a:custGeom>
                  <a:avLst/>
                  <a:gdLst>
                    <a:gd name="connsiteX0" fmla="*/ 291214 w 291213"/>
                    <a:gd name="connsiteY0" fmla="*/ 291214 h 291213"/>
                    <a:gd name="connsiteX1" fmla="*/ 0 w 291213"/>
                    <a:gd name="connsiteY1" fmla="*/ 0 h 291213"/>
                  </a:gdLst>
                  <a:ahLst/>
                  <a:cxnLst>
                    <a:cxn ang="0">
                      <a:pos x="connsiteX0" y="connsiteY0"/>
                    </a:cxn>
                    <a:cxn ang="0">
                      <a:pos x="connsiteX1" y="connsiteY1"/>
                    </a:cxn>
                  </a:cxnLst>
                  <a:rect l="l" t="t" r="r" b="b"/>
                  <a:pathLst>
                    <a:path w="291213" h="291213">
                      <a:moveTo>
                        <a:pt x="291214" y="291214"/>
                      </a:moveTo>
                      <a:lnTo>
                        <a:pt x="0" y="0"/>
                      </a:lnTo>
                    </a:path>
                  </a:pathLst>
                </a:custGeom>
                <a:ln w="15525" cap="rnd">
                  <a:solidFill>
                    <a:srgbClr val="A5D4A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171" name="Freeform: Shape 170">
                  <a:extLst>
                    <a:ext uri="{FF2B5EF4-FFF2-40B4-BE49-F238E27FC236}">
                      <a16:creationId xmlns:a16="http://schemas.microsoft.com/office/drawing/2014/main" id="{EDC614AB-8F03-4705-AABE-986814BEE020}"/>
                    </a:ext>
                  </a:extLst>
                </p:cNvPr>
                <p:cNvSpPr/>
                <p:nvPr/>
              </p:nvSpPr>
              <p:spPr>
                <a:xfrm>
                  <a:off x="10513930" y="6214307"/>
                  <a:ext cx="172895" cy="6915"/>
                </a:xfrm>
                <a:custGeom>
                  <a:avLst/>
                  <a:gdLst>
                    <a:gd name="connsiteX0" fmla="*/ 0 w 194142"/>
                    <a:gd name="connsiteY0" fmla="*/ 0 h 7765"/>
                    <a:gd name="connsiteX1" fmla="*/ 194143 w 194142"/>
                    <a:gd name="connsiteY1" fmla="*/ 0 h 7765"/>
                  </a:gdLst>
                  <a:ahLst/>
                  <a:cxnLst>
                    <a:cxn ang="0">
                      <a:pos x="connsiteX0" y="connsiteY0"/>
                    </a:cxn>
                    <a:cxn ang="0">
                      <a:pos x="connsiteX1" y="connsiteY1"/>
                    </a:cxn>
                  </a:cxnLst>
                  <a:rect l="l" t="t" r="r" b="b"/>
                  <a:pathLst>
                    <a:path w="194142" h="7765">
                      <a:moveTo>
                        <a:pt x="0" y="0"/>
                      </a:moveTo>
                      <a:lnTo>
                        <a:pt x="194143" y="0"/>
                      </a:lnTo>
                    </a:path>
                  </a:pathLst>
                </a:custGeom>
                <a:ln w="15525" cap="rnd">
                  <a:solidFill>
                    <a:srgbClr val="A5D4A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172" name="Freeform: Shape 171">
                  <a:extLst>
                    <a:ext uri="{FF2B5EF4-FFF2-40B4-BE49-F238E27FC236}">
                      <a16:creationId xmlns:a16="http://schemas.microsoft.com/office/drawing/2014/main" id="{241343DE-A9DA-4FBC-BAA2-1E9D6032777D}"/>
                    </a:ext>
                  </a:extLst>
                </p:cNvPr>
                <p:cNvSpPr/>
                <p:nvPr/>
              </p:nvSpPr>
              <p:spPr>
                <a:xfrm>
                  <a:off x="10600378" y="6300754"/>
                  <a:ext cx="172895" cy="6915"/>
                </a:xfrm>
                <a:custGeom>
                  <a:avLst/>
                  <a:gdLst>
                    <a:gd name="connsiteX0" fmla="*/ 0 w 194142"/>
                    <a:gd name="connsiteY0" fmla="*/ 0 h 7765"/>
                    <a:gd name="connsiteX1" fmla="*/ 194143 w 194142"/>
                    <a:gd name="connsiteY1" fmla="*/ 0 h 7765"/>
                  </a:gdLst>
                  <a:ahLst/>
                  <a:cxnLst>
                    <a:cxn ang="0">
                      <a:pos x="connsiteX0" y="connsiteY0"/>
                    </a:cxn>
                    <a:cxn ang="0">
                      <a:pos x="connsiteX1" y="connsiteY1"/>
                    </a:cxn>
                  </a:cxnLst>
                  <a:rect l="l" t="t" r="r" b="b"/>
                  <a:pathLst>
                    <a:path w="194142" h="7765">
                      <a:moveTo>
                        <a:pt x="0" y="0"/>
                      </a:moveTo>
                      <a:lnTo>
                        <a:pt x="194143" y="0"/>
                      </a:lnTo>
                    </a:path>
                  </a:pathLst>
                </a:custGeom>
                <a:ln w="15525" cap="rnd">
                  <a:solidFill>
                    <a:srgbClr val="A5D4A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173" name="Freeform: Shape 172">
                  <a:extLst>
                    <a:ext uri="{FF2B5EF4-FFF2-40B4-BE49-F238E27FC236}">
                      <a16:creationId xmlns:a16="http://schemas.microsoft.com/office/drawing/2014/main" id="{0D84A42E-D5B8-4048-A0CC-53C18BEDC1E9}"/>
                    </a:ext>
                  </a:extLst>
                </p:cNvPr>
                <p:cNvSpPr/>
                <p:nvPr/>
              </p:nvSpPr>
              <p:spPr>
                <a:xfrm>
                  <a:off x="10427482" y="6127860"/>
                  <a:ext cx="432238" cy="259342"/>
                </a:xfrm>
                <a:custGeom>
                  <a:avLst/>
                  <a:gdLst>
                    <a:gd name="connsiteX0" fmla="*/ 194143 w 485356"/>
                    <a:gd name="connsiteY0" fmla="*/ 0 h 291213"/>
                    <a:gd name="connsiteX1" fmla="*/ 0 w 485356"/>
                    <a:gd name="connsiteY1" fmla="*/ 0 h 291213"/>
                    <a:gd name="connsiteX2" fmla="*/ 291214 w 485356"/>
                    <a:gd name="connsiteY2" fmla="*/ 291214 h 291213"/>
                    <a:gd name="connsiteX3" fmla="*/ 485357 w 485356"/>
                    <a:gd name="connsiteY3" fmla="*/ 291214 h 291213"/>
                    <a:gd name="connsiteX4" fmla="*/ 194143 w 485356"/>
                    <a:gd name="connsiteY4" fmla="*/ 0 h 29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356" h="291213">
                      <a:moveTo>
                        <a:pt x="194143" y="0"/>
                      </a:moveTo>
                      <a:lnTo>
                        <a:pt x="0" y="0"/>
                      </a:lnTo>
                      <a:lnTo>
                        <a:pt x="291214" y="291214"/>
                      </a:lnTo>
                      <a:lnTo>
                        <a:pt x="485357" y="291214"/>
                      </a:lnTo>
                      <a:lnTo>
                        <a:pt x="194143" y="0"/>
                      </a:lnTo>
                      <a:close/>
                    </a:path>
                  </a:pathLst>
                </a:custGeom>
                <a:noFill/>
                <a:ln w="15525" cap="rnd">
                  <a:solidFill>
                    <a:srgbClr val="18932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174" name="Freeform: Shape 173">
                  <a:extLst>
                    <a:ext uri="{FF2B5EF4-FFF2-40B4-BE49-F238E27FC236}">
                      <a16:creationId xmlns:a16="http://schemas.microsoft.com/office/drawing/2014/main" id="{DFA41292-1830-4F58-B656-545A66B3396D}"/>
                    </a:ext>
                  </a:extLst>
                </p:cNvPr>
                <p:cNvSpPr/>
                <p:nvPr/>
              </p:nvSpPr>
              <p:spPr>
                <a:xfrm>
                  <a:off x="10679979" y="6107112"/>
                  <a:ext cx="705274" cy="300838"/>
                </a:xfrm>
                <a:custGeom>
                  <a:avLst/>
                  <a:gdLst>
                    <a:gd name="connsiteX0" fmla="*/ 337808 w 791946"/>
                    <a:gd name="connsiteY0" fmla="*/ 337808 h 337808"/>
                    <a:gd name="connsiteX1" fmla="*/ 0 w 791946"/>
                    <a:gd name="connsiteY1" fmla="*/ 0 h 337808"/>
                    <a:gd name="connsiteX2" fmla="*/ 454138 w 791946"/>
                    <a:gd name="connsiteY2" fmla="*/ 0 h 337808"/>
                    <a:gd name="connsiteX3" fmla="*/ 791947 w 791946"/>
                    <a:gd name="connsiteY3" fmla="*/ 337808 h 337808"/>
                    <a:gd name="connsiteX4" fmla="*/ 337808 w 791946"/>
                    <a:gd name="connsiteY4" fmla="*/ 337808 h 33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946" h="337808">
                      <a:moveTo>
                        <a:pt x="337808" y="337808"/>
                      </a:moveTo>
                      <a:lnTo>
                        <a:pt x="0" y="0"/>
                      </a:lnTo>
                      <a:lnTo>
                        <a:pt x="454138" y="0"/>
                      </a:lnTo>
                      <a:lnTo>
                        <a:pt x="791947" y="337808"/>
                      </a:lnTo>
                      <a:lnTo>
                        <a:pt x="337808" y="337808"/>
                      </a:lnTo>
                      <a:close/>
                    </a:path>
                  </a:pathLst>
                </a:custGeom>
                <a:solidFill>
                  <a:srgbClr val="FFFFFF"/>
                </a:solidFill>
                <a:ln w="7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175" name="Freeform: Shape 174">
                  <a:extLst>
                    <a:ext uri="{FF2B5EF4-FFF2-40B4-BE49-F238E27FC236}">
                      <a16:creationId xmlns:a16="http://schemas.microsoft.com/office/drawing/2014/main" id="{D3421107-0B67-4220-BE4B-4D7CA3FFD8A9}"/>
                    </a:ext>
                  </a:extLst>
                </p:cNvPr>
                <p:cNvSpPr/>
                <p:nvPr/>
              </p:nvSpPr>
              <p:spPr>
                <a:xfrm>
                  <a:off x="10816497" y="6127860"/>
                  <a:ext cx="259342" cy="259342"/>
                </a:xfrm>
                <a:custGeom>
                  <a:avLst/>
                  <a:gdLst>
                    <a:gd name="connsiteX0" fmla="*/ 291214 w 291213"/>
                    <a:gd name="connsiteY0" fmla="*/ 291214 h 291213"/>
                    <a:gd name="connsiteX1" fmla="*/ 0 w 291213"/>
                    <a:gd name="connsiteY1" fmla="*/ 0 h 291213"/>
                  </a:gdLst>
                  <a:ahLst/>
                  <a:cxnLst>
                    <a:cxn ang="0">
                      <a:pos x="connsiteX0" y="connsiteY0"/>
                    </a:cxn>
                    <a:cxn ang="0">
                      <a:pos x="connsiteX1" y="connsiteY1"/>
                    </a:cxn>
                  </a:cxnLst>
                  <a:rect l="l" t="t" r="r" b="b"/>
                  <a:pathLst>
                    <a:path w="291213" h="291213">
                      <a:moveTo>
                        <a:pt x="291214" y="291214"/>
                      </a:moveTo>
                      <a:lnTo>
                        <a:pt x="0" y="0"/>
                      </a:lnTo>
                    </a:path>
                  </a:pathLst>
                </a:custGeom>
                <a:ln w="15525" cap="rnd">
                  <a:solidFill>
                    <a:srgbClr val="A5D4A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176" name="Freeform: Shape 175">
                  <a:extLst>
                    <a:ext uri="{FF2B5EF4-FFF2-40B4-BE49-F238E27FC236}">
                      <a16:creationId xmlns:a16="http://schemas.microsoft.com/office/drawing/2014/main" id="{E939BE26-109F-4A07-8F00-819A95B3AD2A}"/>
                    </a:ext>
                  </a:extLst>
                </p:cNvPr>
                <p:cNvSpPr/>
                <p:nvPr/>
              </p:nvSpPr>
              <p:spPr>
                <a:xfrm>
                  <a:off x="10816497" y="6214307"/>
                  <a:ext cx="172895" cy="6915"/>
                </a:xfrm>
                <a:custGeom>
                  <a:avLst/>
                  <a:gdLst>
                    <a:gd name="connsiteX0" fmla="*/ 0 w 194142"/>
                    <a:gd name="connsiteY0" fmla="*/ 0 h 7765"/>
                    <a:gd name="connsiteX1" fmla="*/ 194143 w 194142"/>
                    <a:gd name="connsiteY1" fmla="*/ 0 h 7765"/>
                  </a:gdLst>
                  <a:ahLst/>
                  <a:cxnLst>
                    <a:cxn ang="0">
                      <a:pos x="connsiteX0" y="connsiteY0"/>
                    </a:cxn>
                    <a:cxn ang="0">
                      <a:pos x="connsiteX1" y="connsiteY1"/>
                    </a:cxn>
                  </a:cxnLst>
                  <a:rect l="l" t="t" r="r" b="b"/>
                  <a:pathLst>
                    <a:path w="194142" h="7765">
                      <a:moveTo>
                        <a:pt x="0" y="0"/>
                      </a:moveTo>
                      <a:lnTo>
                        <a:pt x="194143" y="0"/>
                      </a:lnTo>
                    </a:path>
                  </a:pathLst>
                </a:custGeom>
                <a:ln w="15525" cap="rnd">
                  <a:solidFill>
                    <a:srgbClr val="A5D4A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177" name="Freeform: Shape 176">
                  <a:extLst>
                    <a:ext uri="{FF2B5EF4-FFF2-40B4-BE49-F238E27FC236}">
                      <a16:creationId xmlns:a16="http://schemas.microsoft.com/office/drawing/2014/main" id="{73B7F10F-2CDB-4D4B-9DBD-B0E50861C989}"/>
                    </a:ext>
                  </a:extLst>
                </p:cNvPr>
                <p:cNvSpPr/>
                <p:nvPr/>
              </p:nvSpPr>
              <p:spPr>
                <a:xfrm>
                  <a:off x="10902945" y="6300754"/>
                  <a:ext cx="172895" cy="6915"/>
                </a:xfrm>
                <a:custGeom>
                  <a:avLst/>
                  <a:gdLst>
                    <a:gd name="connsiteX0" fmla="*/ 0 w 194142"/>
                    <a:gd name="connsiteY0" fmla="*/ 0 h 7765"/>
                    <a:gd name="connsiteX1" fmla="*/ 194143 w 194142"/>
                    <a:gd name="connsiteY1" fmla="*/ 0 h 7765"/>
                  </a:gdLst>
                  <a:ahLst/>
                  <a:cxnLst>
                    <a:cxn ang="0">
                      <a:pos x="connsiteX0" y="connsiteY0"/>
                    </a:cxn>
                    <a:cxn ang="0">
                      <a:pos x="connsiteX1" y="connsiteY1"/>
                    </a:cxn>
                  </a:cxnLst>
                  <a:rect l="l" t="t" r="r" b="b"/>
                  <a:pathLst>
                    <a:path w="194142" h="7765">
                      <a:moveTo>
                        <a:pt x="0" y="0"/>
                      </a:moveTo>
                      <a:lnTo>
                        <a:pt x="194143" y="0"/>
                      </a:lnTo>
                    </a:path>
                  </a:pathLst>
                </a:custGeom>
                <a:ln w="15525" cap="rnd">
                  <a:solidFill>
                    <a:srgbClr val="A5D4A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178" name="Freeform: Shape 177">
                  <a:extLst>
                    <a:ext uri="{FF2B5EF4-FFF2-40B4-BE49-F238E27FC236}">
                      <a16:creationId xmlns:a16="http://schemas.microsoft.com/office/drawing/2014/main" id="{778AE9AF-7D05-4821-9228-38B779E9C0F2}"/>
                    </a:ext>
                  </a:extLst>
                </p:cNvPr>
                <p:cNvSpPr/>
                <p:nvPr/>
              </p:nvSpPr>
              <p:spPr>
                <a:xfrm>
                  <a:off x="10730049" y="6127860"/>
                  <a:ext cx="432238" cy="259342"/>
                </a:xfrm>
                <a:custGeom>
                  <a:avLst/>
                  <a:gdLst>
                    <a:gd name="connsiteX0" fmla="*/ 194143 w 485356"/>
                    <a:gd name="connsiteY0" fmla="*/ 0 h 291213"/>
                    <a:gd name="connsiteX1" fmla="*/ 0 w 485356"/>
                    <a:gd name="connsiteY1" fmla="*/ 0 h 291213"/>
                    <a:gd name="connsiteX2" fmla="*/ 291214 w 485356"/>
                    <a:gd name="connsiteY2" fmla="*/ 291214 h 291213"/>
                    <a:gd name="connsiteX3" fmla="*/ 485357 w 485356"/>
                    <a:gd name="connsiteY3" fmla="*/ 291214 h 291213"/>
                    <a:gd name="connsiteX4" fmla="*/ 194143 w 485356"/>
                    <a:gd name="connsiteY4" fmla="*/ 0 h 29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356" h="291213">
                      <a:moveTo>
                        <a:pt x="194143" y="0"/>
                      </a:moveTo>
                      <a:lnTo>
                        <a:pt x="0" y="0"/>
                      </a:lnTo>
                      <a:lnTo>
                        <a:pt x="291214" y="291214"/>
                      </a:lnTo>
                      <a:lnTo>
                        <a:pt x="485357" y="291214"/>
                      </a:lnTo>
                      <a:lnTo>
                        <a:pt x="194143" y="0"/>
                      </a:lnTo>
                      <a:close/>
                    </a:path>
                  </a:pathLst>
                </a:custGeom>
                <a:noFill/>
                <a:ln w="15525" cap="rnd">
                  <a:solidFill>
                    <a:srgbClr val="18932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179" name="Freeform: Shape 178">
                  <a:extLst>
                    <a:ext uri="{FF2B5EF4-FFF2-40B4-BE49-F238E27FC236}">
                      <a16:creationId xmlns:a16="http://schemas.microsoft.com/office/drawing/2014/main" id="{C171C975-0ADB-4337-9F05-A72DBC7EF872}"/>
                    </a:ext>
                  </a:extLst>
                </p:cNvPr>
                <p:cNvSpPr/>
                <p:nvPr/>
              </p:nvSpPr>
              <p:spPr>
                <a:xfrm>
                  <a:off x="10989392" y="6127860"/>
                  <a:ext cx="259342" cy="259342"/>
                </a:xfrm>
                <a:custGeom>
                  <a:avLst/>
                  <a:gdLst>
                    <a:gd name="connsiteX0" fmla="*/ 291214 w 291213"/>
                    <a:gd name="connsiteY0" fmla="*/ 291214 h 291213"/>
                    <a:gd name="connsiteX1" fmla="*/ 0 w 291213"/>
                    <a:gd name="connsiteY1" fmla="*/ 0 h 291213"/>
                  </a:gdLst>
                  <a:ahLst/>
                  <a:cxnLst>
                    <a:cxn ang="0">
                      <a:pos x="connsiteX0" y="connsiteY0"/>
                    </a:cxn>
                    <a:cxn ang="0">
                      <a:pos x="connsiteX1" y="connsiteY1"/>
                    </a:cxn>
                  </a:cxnLst>
                  <a:rect l="l" t="t" r="r" b="b"/>
                  <a:pathLst>
                    <a:path w="291213" h="291213">
                      <a:moveTo>
                        <a:pt x="291214" y="291214"/>
                      </a:moveTo>
                      <a:lnTo>
                        <a:pt x="0" y="0"/>
                      </a:lnTo>
                    </a:path>
                  </a:pathLst>
                </a:custGeom>
                <a:ln w="15525" cap="rnd">
                  <a:solidFill>
                    <a:srgbClr val="A5D4A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29" name="Freeform: Shape 228">
                  <a:extLst>
                    <a:ext uri="{FF2B5EF4-FFF2-40B4-BE49-F238E27FC236}">
                      <a16:creationId xmlns:a16="http://schemas.microsoft.com/office/drawing/2014/main" id="{6B176171-EE98-417B-9DA2-6DF2CC962AEE}"/>
                    </a:ext>
                  </a:extLst>
                </p:cNvPr>
                <p:cNvSpPr/>
                <p:nvPr/>
              </p:nvSpPr>
              <p:spPr>
                <a:xfrm>
                  <a:off x="10989392" y="6214307"/>
                  <a:ext cx="172895" cy="6915"/>
                </a:xfrm>
                <a:custGeom>
                  <a:avLst/>
                  <a:gdLst>
                    <a:gd name="connsiteX0" fmla="*/ 0 w 194142"/>
                    <a:gd name="connsiteY0" fmla="*/ 0 h 7765"/>
                    <a:gd name="connsiteX1" fmla="*/ 194143 w 194142"/>
                    <a:gd name="connsiteY1" fmla="*/ 0 h 7765"/>
                  </a:gdLst>
                  <a:ahLst/>
                  <a:cxnLst>
                    <a:cxn ang="0">
                      <a:pos x="connsiteX0" y="connsiteY0"/>
                    </a:cxn>
                    <a:cxn ang="0">
                      <a:pos x="connsiteX1" y="connsiteY1"/>
                    </a:cxn>
                  </a:cxnLst>
                  <a:rect l="l" t="t" r="r" b="b"/>
                  <a:pathLst>
                    <a:path w="194142" h="7765">
                      <a:moveTo>
                        <a:pt x="0" y="0"/>
                      </a:moveTo>
                      <a:lnTo>
                        <a:pt x="194143" y="0"/>
                      </a:lnTo>
                    </a:path>
                  </a:pathLst>
                </a:custGeom>
                <a:ln w="15525" cap="rnd">
                  <a:solidFill>
                    <a:srgbClr val="A5D4A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41" name="Freeform: Shape 240">
                  <a:extLst>
                    <a:ext uri="{FF2B5EF4-FFF2-40B4-BE49-F238E27FC236}">
                      <a16:creationId xmlns:a16="http://schemas.microsoft.com/office/drawing/2014/main" id="{6E5E9ED8-F856-49DF-BB8B-08982D2BB8E9}"/>
                    </a:ext>
                  </a:extLst>
                </p:cNvPr>
                <p:cNvSpPr/>
                <p:nvPr/>
              </p:nvSpPr>
              <p:spPr>
                <a:xfrm>
                  <a:off x="11075839" y="6300754"/>
                  <a:ext cx="172895" cy="6915"/>
                </a:xfrm>
                <a:custGeom>
                  <a:avLst/>
                  <a:gdLst>
                    <a:gd name="connsiteX0" fmla="*/ 0 w 194142"/>
                    <a:gd name="connsiteY0" fmla="*/ 0 h 7765"/>
                    <a:gd name="connsiteX1" fmla="*/ 194143 w 194142"/>
                    <a:gd name="connsiteY1" fmla="*/ 0 h 7765"/>
                  </a:gdLst>
                  <a:ahLst/>
                  <a:cxnLst>
                    <a:cxn ang="0">
                      <a:pos x="connsiteX0" y="connsiteY0"/>
                    </a:cxn>
                    <a:cxn ang="0">
                      <a:pos x="connsiteX1" y="connsiteY1"/>
                    </a:cxn>
                  </a:cxnLst>
                  <a:rect l="l" t="t" r="r" b="b"/>
                  <a:pathLst>
                    <a:path w="194142" h="7765">
                      <a:moveTo>
                        <a:pt x="0" y="0"/>
                      </a:moveTo>
                      <a:lnTo>
                        <a:pt x="194143" y="0"/>
                      </a:lnTo>
                    </a:path>
                  </a:pathLst>
                </a:custGeom>
                <a:ln w="15525" cap="rnd">
                  <a:solidFill>
                    <a:srgbClr val="A5D4A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42" name="Freeform: Shape 241">
                  <a:extLst>
                    <a:ext uri="{FF2B5EF4-FFF2-40B4-BE49-F238E27FC236}">
                      <a16:creationId xmlns:a16="http://schemas.microsoft.com/office/drawing/2014/main" id="{B2D1964F-F939-4811-B57E-7D34E6AE59AB}"/>
                    </a:ext>
                  </a:extLst>
                </p:cNvPr>
                <p:cNvSpPr/>
                <p:nvPr/>
              </p:nvSpPr>
              <p:spPr>
                <a:xfrm>
                  <a:off x="10902945" y="6127860"/>
                  <a:ext cx="432238" cy="259342"/>
                </a:xfrm>
                <a:custGeom>
                  <a:avLst/>
                  <a:gdLst>
                    <a:gd name="connsiteX0" fmla="*/ 194143 w 485356"/>
                    <a:gd name="connsiteY0" fmla="*/ 0 h 291213"/>
                    <a:gd name="connsiteX1" fmla="*/ 0 w 485356"/>
                    <a:gd name="connsiteY1" fmla="*/ 0 h 291213"/>
                    <a:gd name="connsiteX2" fmla="*/ 291214 w 485356"/>
                    <a:gd name="connsiteY2" fmla="*/ 291214 h 291213"/>
                    <a:gd name="connsiteX3" fmla="*/ 485357 w 485356"/>
                    <a:gd name="connsiteY3" fmla="*/ 291214 h 291213"/>
                    <a:gd name="connsiteX4" fmla="*/ 194143 w 485356"/>
                    <a:gd name="connsiteY4" fmla="*/ 0 h 29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356" h="291213">
                      <a:moveTo>
                        <a:pt x="194143" y="0"/>
                      </a:moveTo>
                      <a:lnTo>
                        <a:pt x="0" y="0"/>
                      </a:lnTo>
                      <a:lnTo>
                        <a:pt x="291214" y="291214"/>
                      </a:lnTo>
                      <a:lnTo>
                        <a:pt x="485357" y="291214"/>
                      </a:lnTo>
                      <a:lnTo>
                        <a:pt x="194143" y="0"/>
                      </a:lnTo>
                      <a:close/>
                    </a:path>
                  </a:pathLst>
                </a:custGeom>
                <a:noFill/>
                <a:ln w="15525" cap="rnd">
                  <a:solidFill>
                    <a:srgbClr val="18932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43" name="Freeform: Shape 242">
                  <a:extLst>
                    <a:ext uri="{FF2B5EF4-FFF2-40B4-BE49-F238E27FC236}">
                      <a16:creationId xmlns:a16="http://schemas.microsoft.com/office/drawing/2014/main" id="{3CC40FDE-9DBE-4A98-8512-6DF5B5F2D5B3}"/>
                    </a:ext>
                  </a:extLst>
                </p:cNvPr>
                <p:cNvSpPr/>
                <p:nvPr/>
              </p:nvSpPr>
              <p:spPr>
                <a:xfrm>
                  <a:off x="10353415" y="5954964"/>
                  <a:ext cx="43223" cy="6915"/>
                </a:xfrm>
                <a:custGeom>
                  <a:avLst/>
                  <a:gdLst>
                    <a:gd name="connsiteX0" fmla="*/ 0 w 48535"/>
                    <a:gd name="connsiteY0" fmla="*/ 0 h 7765"/>
                    <a:gd name="connsiteX1" fmla="*/ 48536 w 48535"/>
                    <a:gd name="connsiteY1" fmla="*/ 0 h 7765"/>
                  </a:gdLst>
                  <a:ahLst/>
                  <a:cxnLst>
                    <a:cxn ang="0">
                      <a:pos x="connsiteX0" y="connsiteY0"/>
                    </a:cxn>
                    <a:cxn ang="0">
                      <a:pos x="connsiteX1" y="connsiteY1"/>
                    </a:cxn>
                  </a:cxnLst>
                  <a:rect l="l" t="t" r="r" b="b"/>
                  <a:pathLst>
                    <a:path w="48535" h="7765">
                      <a:moveTo>
                        <a:pt x="0" y="0"/>
                      </a:moveTo>
                      <a:lnTo>
                        <a:pt x="48536" y="0"/>
                      </a:lnTo>
                    </a:path>
                  </a:pathLst>
                </a:custGeom>
                <a:ln w="15525" cap="rnd">
                  <a:solidFill>
                    <a:srgbClr val="A5D4A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44" name="Freeform: Shape 243">
                  <a:extLst>
                    <a:ext uri="{FF2B5EF4-FFF2-40B4-BE49-F238E27FC236}">
                      <a16:creationId xmlns:a16="http://schemas.microsoft.com/office/drawing/2014/main" id="{7567B678-69F4-4BAC-A7A5-B2969E4CBCBA}"/>
                    </a:ext>
                  </a:extLst>
                </p:cNvPr>
                <p:cNvSpPr/>
                <p:nvPr/>
              </p:nvSpPr>
              <p:spPr>
                <a:xfrm>
                  <a:off x="10396638" y="5846816"/>
                  <a:ext cx="316398" cy="108147"/>
                </a:xfrm>
                <a:custGeom>
                  <a:avLst/>
                  <a:gdLst>
                    <a:gd name="connsiteX0" fmla="*/ 355245 w 355281"/>
                    <a:gd name="connsiteY0" fmla="*/ 121401 h 121437"/>
                    <a:gd name="connsiteX1" fmla="*/ 330969 w 355281"/>
                    <a:gd name="connsiteY1" fmla="*/ 97063 h 121437"/>
                    <a:gd name="connsiteX2" fmla="*/ 314009 w 355281"/>
                    <a:gd name="connsiteY2" fmla="*/ 103928 h 121437"/>
                    <a:gd name="connsiteX3" fmla="*/ 176750 w 355281"/>
                    <a:gd name="connsiteY3" fmla="*/ 1216 h 121437"/>
                    <a:gd name="connsiteX4" fmla="*/ 78785 w 355281"/>
                    <a:gd name="connsiteY4" fmla="*/ 83582 h 121437"/>
                    <a:gd name="connsiteX5" fmla="*/ 10657 w 355281"/>
                    <a:gd name="connsiteY5" fmla="*/ 90984 h 121437"/>
                    <a:gd name="connsiteX6" fmla="*/ -36 w 355281"/>
                    <a:gd name="connsiteY6" fmla="*/ 121401 h 12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281" h="121437">
                      <a:moveTo>
                        <a:pt x="355245" y="121401"/>
                      </a:moveTo>
                      <a:cubicBezTo>
                        <a:pt x="355260" y="107977"/>
                        <a:pt x="344396" y="97081"/>
                        <a:pt x="330969" y="97063"/>
                      </a:cubicBezTo>
                      <a:cubicBezTo>
                        <a:pt x="324640" y="97056"/>
                        <a:pt x="318552" y="99518"/>
                        <a:pt x="314009" y="103928"/>
                      </a:cubicBezTo>
                      <a:cubicBezTo>
                        <a:pt x="304472" y="37662"/>
                        <a:pt x="243015" y="-8323"/>
                        <a:pt x="176750" y="1216"/>
                      </a:cubicBezTo>
                      <a:cubicBezTo>
                        <a:pt x="131080" y="7790"/>
                        <a:pt x="93105" y="39721"/>
                        <a:pt x="78785" y="83582"/>
                      </a:cubicBezTo>
                      <a:cubicBezTo>
                        <a:pt x="57927" y="66813"/>
                        <a:pt x="27423" y="70127"/>
                        <a:pt x="10657" y="90984"/>
                      </a:cubicBezTo>
                      <a:cubicBezTo>
                        <a:pt x="3722" y="99605"/>
                        <a:pt x="-52" y="110339"/>
                        <a:pt x="-36" y="121401"/>
                      </a:cubicBezTo>
                    </a:path>
                  </a:pathLst>
                </a:custGeom>
                <a:noFill/>
                <a:ln w="15525" cap="rnd">
                  <a:solidFill>
                    <a:srgbClr val="A5D4A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45" name="Freeform: Shape 244">
                  <a:extLst>
                    <a:ext uri="{FF2B5EF4-FFF2-40B4-BE49-F238E27FC236}">
                      <a16:creationId xmlns:a16="http://schemas.microsoft.com/office/drawing/2014/main" id="{813D8C23-EBBD-4E16-B6C7-605AAD458B84}"/>
                    </a:ext>
                  </a:extLst>
                </p:cNvPr>
                <p:cNvSpPr/>
                <p:nvPr/>
              </p:nvSpPr>
              <p:spPr>
                <a:xfrm>
                  <a:off x="10299333" y="5954964"/>
                  <a:ext cx="21646" cy="6915"/>
                </a:xfrm>
                <a:custGeom>
                  <a:avLst/>
                  <a:gdLst>
                    <a:gd name="connsiteX0" fmla="*/ 0 w 24306"/>
                    <a:gd name="connsiteY0" fmla="*/ 0 h 7765"/>
                    <a:gd name="connsiteX1" fmla="*/ 24307 w 24306"/>
                    <a:gd name="connsiteY1" fmla="*/ 0 h 7765"/>
                  </a:gdLst>
                  <a:ahLst/>
                  <a:cxnLst>
                    <a:cxn ang="0">
                      <a:pos x="connsiteX0" y="connsiteY0"/>
                    </a:cxn>
                    <a:cxn ang="0">
                      <a:pos x="connsiteX1" y="connsiteY1"/>
                    </a:cxn>
                  </a:cxnLst>
                  <a:rect l="l" t="t" r="r" b="b"/>
                  <a:pathLst>
                    <a:path w="24306" h="7765">
                      <a:moveTo>
                        <a:pt x="0" y="0"/>
                      </a:moveTo>
                      <a:lnTo>
                        <a:pt x="24307" y="0"/>
                      </a:lnTo>
                    </a:path>
                  </a:pathLst>
                </a:custGeom>
                <a:ln w="15525" cap="rnd">
                  <a:solidFill>
                    <a:srgbClr val="A5D4A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46" name="Freeform: Shape 245">
                  <a:extLst>
                    <a:ext uri="{FF2B5EF4-FFF2-40B4-BE49-F238E27FC236}">
                      <a16:creationId xmlns:a16="http://schemas.microsoft.com/office/drawing/2014/main" id="{0F007EE7-F395-4FB7-99AC-913F17719E82}"/>
                    </a:ext>
                  </a:extLst>
                </p:cNvPr>
                <p:cNvSpPr/>
                <p:nvPr/>
              </p:nvSpPr>
              <p:spPr>
                <a:xfrm>
                  <a:off x="10115372" y="5868517"/>
                  <a:ext cx="43223" cy="6915"/>
                </a:xfrm>
                <a:custGeom>
                  <a:avLst/>
                  <a:gdLst>
                    <a:gd name="connsiteX0" fmla="*/ 0 w 48535"/>
                    <a:gd name="connsiteY0" fmla="*/ 0 h 7765"/>
                    <a:gd name="connsiteX1" fmla="*/ 48536 w 48535"/>
                    <a:gd name="connsiteY1" fmla="*/ 0 h 7765"/>
                  </a:gdLst>
                  <a:ahLst/>
                  <a:cxnLst>
                    <a:cxn ang="0">
                      <a:pos x="connsiteX0" y="connsiteY0"/>
                    </a:cxn>
                    <a:cxn ang="0">
                      <a:pos x="connsiteX1" y="connsiteY1"/>
                    </a:cxn>
                  </a:cxnLst>
                  <a:rect l="l" t="t" r="r" b="b"/>
                  <a:pathLst>
                    <a:path w="48535" h="7765">
                      <a:moveTo>
                        <a:pt x="0" y="0"/>
                      </a:moveTo>
                      <a:lnTo>
                        <a:pt x="48536" y="0"/>
                      </a:lnTo>
                    </a:path>
                  </a:pathLst>
                </a:custGeom>
                <a:ln w="15525" cap="rnd">
                  <a:solidFill>
                    <a:srgbClr val="A5D4A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47" name="Freeform: Shape 246">
                  <a:extLst>
                    <a:ext uri="{FF2B5EF4-FFF2-40B4-BE49-F238E27FC236}">
                      <a16:creationId xmlns:a16="http://schemas.microsoft.com/office/drawing/2014/main" id="{4A223616-F55E-498B-870B-E16405F0884A}"/>
                    </a:ext>
                  </a:extLst>
                </p:cNvPr>
                <p:cNvSpPr/>
                <p:nvPr/>
              </p:nvSpPr>
              <p:spPr>
                <a:xfrm>
                  <a:off x="10050502" y="5868517"/>
                  <a:ext cx="21646" cy="6915"/>
                </a:xfrm>
                <a:custGeom>
                  <a:avLst/>
                  <a:gdLst>
                    <a:gd name="connsiteX0" fmla="*/ 0 w 24306"/>
                    <a:gd name="connsiteY0" fmla="*/ 0 h 7765"/>
                    <a:gd name="connsiteX1" fmla="*/ 24307 w 24306"/>
                    <a:gd name="connsiteY1" fmla="*/ 0 h 7765"/>
                  </a:gdLst>
                  <a:ahLst/>
                  <a:cxnLst>
                    <a:cxn ang="0">
                      <a:pos x="connsiteX0" y="connsiteY0"/>
                    </a:cxn>
                    <a:cxn ang="0">
                      <a:pos x="connsiteX1" y="connsiteY1"/>
                    </a:cxn>
                  </a:cxnLst>
                  <a:rect l="l" t="t" r="r" b="b"/>
                  <a:pathLst>
                    <a:path w="24306" h="7765">
                      <a:moveTo>
                        <a:pt x="0" y="0"/>
                      </a:moveTo>
                      <a:lnTo>
                        <a:pt x="24307" y="0"/>
                      </a:lnTo>
                    </a:path>
                  </a:pathLst>
                </a:custGeom>
                <a:ln w="15525" cap="rnd">
                  <a:solidFill>
                    <a:srgbClr val="A5D4A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48" name="Freeform: Shape 247">
                  <a:extLst>
                    <a:ext uri="{FF2B5EF4-FFF2-40B4-BE49-F238E27FC236}">
                      <a16:creationId xmlns:a16="http://schemas.microsoft.com/office/drawing/2014/main" id="{9A7DB6A5-E518-4515-B040-8AFC46138649}"/>
                    </a:ext>
                  </a:extLst>
                </p:cNvPr>
                <p:cNvSpPr/>
                <p:nvPr/>
              </p:nvSpPr>
              <p:spPr>
                <a:xfrm>
                  <a:off x="10621402" y="6473650"/>
                  <a:ext cx="433137" cy="6915"/>
                </a:xfrm>
                <a:custGeom>
                  <a:avLst/>
                  <a:gdLst>
                    <a:gd name="connsiteX0" fmla="*/ 486366 w 486366"/>
                    <a:gd name="connsiteY0" fmla="*/ 0 h 7765"/>
                    <a:gd name="connsiteX1" fmla="*/ 0 w 486366"/>
                    <a:gd name="connsiteY1" fmla="*/ 0 h 7765"/>
                  </a:gdLst>
                  <a:ahLst/>
                  <a:cxnLst>
                    <a:cxn ang="0">
                      <a:pos x="connsiteX0" y="connsiteY0"/>
                    </a:cxn>
                    <a:cxn ang="0">
                      <a:pos x="connsiteX1" y="connsiteY1"/>
                    </a:cxn>
                  </a:cxnLst>
                  <a:rect l="l" t="t" r="r" b="b"/>
                  <a:pathLst>
                    <a:path w="486366" h="7765">
                      <a:moveTo>
                        <a:pt x="486366" y="0"/>
                      </a:moveTo>
                      <a:lnTo>
                        <a:pt x="0" y="0"/>
                      </a:lnTo>
                    </a:path>
                  </a:pathLst>
                </a:custGeom>
                <a:ln w="15525" cap="rnd">
                  <a:solidFill>
                    <a:srgbClr val="18932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49" name="Freeform: Shape 248">
                  <a:extLst>
                    <a:ext uri="{FF2B5EF4-FFF2-40B4-BE49-F238E27FC236}">
                      <a16:creationId xmlns:a16="http://schemas.microsoft.com/office/drawing/2014/main" id="{C8A1EA2A-E415-435D-BF81-C49FA51F0AEB}"/>
                    </a:ext>
                  </a:extLst>
                </p:cNvPr>
                <p:cNvSpPr/>
                <p:nvPr/>
              </p:nvSpPr>
              <p:spPr>
                <a:xfrm>
                  <a:off x="9952021" y="6387202"/>
                  <a:ext cx="475462" cy="6915"/>
                </a:xfrm>
                <a:custGeom>
                  <a:avLst/>
                  <a:gdLst>
                    <a:gd name="connsiteX0" fmla="*/ 0 w 533892"/>
                    <a:gd name="connsiteY0" fmla="*/ 0 h 7765"/>
                    <a:gd name="connsiteX1" fmla="*/ 533892 w 533892"/>
                    <a:gd name="connsiteY1" fmla="*/ 0 h 7765"/>
                  </a:gdLst>
                  <a:ahLst/>
                  <a:cxnLst>
                    <a:cxn ang="0">
                      <a:pos x="connsiteX0" y="connsiteY0"/>
                    </a:cxn>
                    <a:cxn ang="0">
                      <a:pos x="connsiteX1" y="connsiteY1"/>
                    </a:cxn>
                  </a:cxnLst>
                  <a:rect l="l" t="t" r="r" b="b"/>
                  <a:pathLst>
                    <a:path w="533892" h="7765">
                      <a:moveTo>
                        <a:pt x="0" y="0"/>
                      </a:moveTo>
                      <a:lnTo>
                        <a:pt x="533892" y="0"/>
                      </a:lnTo>
                    </a:path>
                  </a:pathLst>
                </a:custGeom>
                <a:ln w="15525" cap="rnd">
                  <a:solidFill>
                    <a:srgbClr val="A3B1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50" name="Freeform: Shape 249">
                  <a:extLst>
                    <a:ext uri="{FF2B5EF4-FFF2-40B4-BE49-F238E27FC236}">
                      <a16:creationId xmlns:a16="http://schemas.microsoft.com/office/drawing/2014/main" id="{C2254C6C-7103-4F64-B62D-1E6F5CF0D770}"/>
                    </a:ext>
                  </a:extLst>
                </p:cNvPr>
                <p:cNvSpPr/>
                <p:nvPr/>
              </p:nvSpPr>
              <p:spPr>
                <a:xfrm>
                  <a:off x="11385253" y="6387202"/>
                  <a:ext cx="122824" cy="6915"/>
                </a:xfrm>
                <a:custGeom>
                  <a:avLst/>
                  <a:gdLst>
                    <a:gd name="connsiteX0" fmla="*/ 137919 w 137918"/>
                    <a:gd name="connsiteY0" fmla="*/ 0 h 7765"/>
                    <a:gd name="connsiteX1" fmla="*/ 0 w 137918"/>
                    <a:gd name="connsiteY1" fmla="*/ 0 h 7765"/>
                  </a:gdLst>
                  <a:ahLst/>
                  <a:cxnLst>
                    <a:cxn ang="0">
                      <a:pos x="connsiteX0" y="connsiteY0"/>
                    </a:cxn>
                    <a:cxn ang="0">
                      <a:pos x="connsiteX1" y="connsiteY1"/>
                    </a:cxn>
                  </a:cxnLst>
                  <a:rect l="l" t="t" r="r" b="b"/>
                  <a:pathLst>
                    <a:path w="137918" h="7765">
                      <a:moveTo>
                        <a:pt x="137919" y="0"/>
                      </a:moveTo>
                      <a:lnTo>
                        <a:pt x="0" y="0"/>
                      </a:lnTo>
                    </a:path>
                  </a:pathLst>
                </a:custGeom>
                <a:ln w="15525" cap="rnd">
                  <a:solidFill>
                    <a:srgbClr val="A3B1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51" name="Freeform: Shape 250">
                  <a:extLst>
                    <a:ext uri="{FF2B5EF4-FFF2-40B4-BE49-F238E27FC236}">
                      <a16:creationId xmlns:a16="http://schemas.microsoft.com/office/drawing/2014/main" id="{20E238B8-B18F-4591-9704-F664F4E034F8}"/>
                    </a:ext>
                  </a:extLst>
                </p:cNvPr>
                <p:cNvSpPr/>
                <p:nvPr/>
              </p:nvSpPr>
              <p:spPr>
                <a:xfrm>
                  <a:off x="10889044" y="6387202"/>
                  <a:ext cx="65216" cy="6915"/>
                </a:xfrm>
                <a:custGeom>
                  <a:avLst/>
                  <a:gdLst>
                    <a:gd name="connsiteX0" fmla="*/ 0 w 73230"/>
                    <a:gd name="connsiteY0" fmla="*/ 0 h 7765"/>
                    <a:gd name="connsiteX1" fmla="*/ 73231 w 73230"/>
                    <a:gd name="connsiteY1" fmla="*/ 0 h 7765"/>
                  </a:gdLst>
                  <a:ahLst/>
                  <a:cxnLst>
                    <a:cxn ang="0">
                      <a:pos x="connsiteX0" y="connsiteY0"/>
                    </a:cxn>
                    <a:cxn ang="0">
                      <a:pos x="connsiteX1" y="connsiteY1"/>
                    </a:cxn>
                  </a:cxnLst>
                  <a:rect l="l" t="t" r="r" b="b"/>
                  <a:pathLst>
                    <a:path w="73230" h="7765">
                      <a:moveTo>
                        <a:pt x="0" y="0"/>
                      </a:moveTo>
                      <a:lnTo>
                        <a:pt x="73231" y="0"/>
                      </a:lnTo>
                    </a:path>
                  </a:pathLst>
                </a:custGeom>
                <a:ln w="15525" cap="rnd">
                  <a:solidFill>
                    <a:srgbClr val="A3B1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grpSp>
              <p:nvGrpSpPr>
                <p:cNvPr id="252" name="Group 251">
                  <a:extLst>
                    <a:ext uri="{FF2B5EF4-FFF2-40B4-BE49-F238E27FC236}">
                      <a16:creationId xmlns:a16="http://schemas.microsoft.com/office/drawing/2014/main" id="{281806E2-08FB-48E7-8B45-8ABF553D3758}"/>
                    </a:ext>
                  </a:extLst>
                </p:cNvPr>
                <p:cNvGrpSpPr/>
                <p:nvPr/>
              </p:nvGrpSpPr>
              <p:grpSpPr>
                <a:xfrm>
                  <a:off x="9071284" y="6211739"/>
                  <a:ext cx="807919" cy="261910"/>
                  <a:chOff x="1861386" y="6118675"/>
                  <a:chExt cx="807919" cy="261910"/>
                </a:xfrm>
              </p:grpSpPr>
              <p:sp>
                <p:nvSpPr>
                  <p:cNvPr id="253" name="Freeform: Shape 252">
                    <a:extLst>
                      <a:ext uri="{FF2B5EF4-FFF2-40B4-BE49-F238E27FC236}">
                        <a16:creationId xmlns:a16="http://schemas.microsoft.com/office/drawing/2014/main" id="{6628FADD-013A-47F1-B37F-BC9BC477DC5F}"/>
                      </a:ext>
                    </a:extLst>
                  </p:cNvPr>
                  <p:cNvSpPr/>
                  <p:nvPr/>
                </p:nvSpPr>
                <p:spPr>
                  <a:xfrm>
                    <a:off x="2097945" y="6338580"/>
                    <a:ext cx="30885" cy="4941"/>
                  </a:xfrm>
                  <a:custGeom>
                    <a:avLst/>
                    <a:gdLst>
                      <a:gd name="connsiteX0" fmla="*/ 0 w 30885"/>
                      <a:gd name="connsiteY0" fmla="*/ 0 h 4941"/>
                      <a:gd name="connsiteX1" fmla="*/ 30886 w 30885"/>
                      <a:gd name="connsiteY1" fmla="*/ 0 h 4941"/>
                    </a:gdLst>
                    <a:ahLst/>
                    <a:cxnLst>
                      <a:cxn ang="0">
                        <a:pos x="connsiteX0" y="connsiteY0"/>
                      </a:cxn>
                      <a:cxn ang="0">
                        <a:pos x="connsiteX1" y="connsiteY1"/>
                      </a:cxn>
                    </a:cxnLst>
                    <a:rect l="l" t="t" r="r" b="b"/>
                    <a:pathLst>
                      <a:path w="30885" h="4941">
                        <a:moveTo>
                          <a:pt x="0" y="0"/>
                        </a:moveTo>
                        <a:lnTo>
                          <a:pt x="30886" y="0"/>
                        </a:lnTo>
                      </a:path>
                    </a:pathLst>
                  </a:custGeom>
                  <a:ln w="19637" cap="flat">
                    <a:solidFill>
                      <a:srgbClr val="A5D4A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54" name="Freeform: Shape 253">
                    <a:extLst>
                      <a:ext uri="{FF2B5EF4-FFF2-40B4-BE49-F238E27FC236}">
                        <a16:creationId xmlns:a16="http://schemas.microsoft.com/office/drawing/2014/main" id="{EC361919-E690-444E-9BD5-00B31869DAB2}"/>
                      </a:ext>
                    </a:extLst>
                  </p:cNvPr>
                  <p:cNvSpPr/>
                  <p:nvPr/>
                </p:nvSpPr>
                <p:spPr>
                  <a:xfrm>
                    <a:off x="2437687" y="6338580"/>
                    <a:ext cx="30885" cy="4941"/>
                  </a:xfrm>
                  <a:custGeom>
                    <a:avLst/>
                    <a:gdLst>
                      <a:gd name="connsiteX0" fmla="*/ 0 w 30885"/>
                      <a:gd name="connsiteY0" fmla="*/ 0 h 4941"/>
                      <a:gd name="connsiteX1" fmla="*/ 30886 w 30885"/>
                      <a:gd name="connsiteY1" fmla="*/ 0 h 4941"/>
                    </a:gdLst>
                    <a:ahLst/>
                    <a:cxnLst>
                      <a:cxn ang="0">
                        <a:pos x="connsiteX0" y="connsiteY0"/>
                      </a:cxn>
                      <a:cxn ang="0">
                        <a:pos x="connsiteX1" y="connsiteY1"/>
                      </a:cxn>
                    </a:cxnLst>
                    <a:rect l="l" t="t" r="r" b="b"/>
                    <a:pathLst>
                      <a:path w="30885" h="4941">
                        <a:moveTo>
                          <a:pt x="0" y="0"/>
                        </a:moveTo>
                        <a:lnTo>
                          <a:pt x="30886" y="0"/>
                        </a:lnTo>
                      </a:path>
                    </a:pathLst>
                  </a:custGeom>
                  <a:ln w="19637" cap="flat">
                    <a:solidFill>
                      <a:srgbClr val="A5D4A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55" name="Freeform: Shape 254">
                    <a:extLst>
                      <a:ext uri="{FF2B5EF4-FFF2-40B4-BE49-F238E27FC236}">
                        <a16:creationId xmlns:a16="http://schemas.microsoft.com/office/drawing/2014/main" id="{0DD9DC0C-4A92-4327-9E12-5BF2645C8E3B}"/>
                      </a:ext>
                    </a:extLst>
                  </p:cNvPr>
                  <p:cNvSpPr/>
                  <p:nvPr/>
                </p:nvSpPr>
                <p:spPr>
                  <a:xfrm>
                    <a:off x="2097945" y="6318814"/>
                    <a:ext cx="30885" cy="61771"/>
                  </a:xfrm>
                  <a:custGeom>
                    <a:avLst/>
                    <a:gdLst>
                      <a:gd name="connsiteX0" fmla="*/ 0 w 30885"/>
                      <a:gd name="connsiteY0" fmla="*/ 0 h 61771"/>
                      <a:gd name="connsiteX1" fmla="*/ 30886 w 30885"/>
                      <a:gd name="connsiteY1" fmla="*/ 0 h 61771"/>
                      <a:gd name="connsiteX2" fmla="*/ 30886 w 30885"/>
                      <a:gd name="connsiteY2" fmla="*/ 61771 h 61771"/>
                      <a:gd name="connsiteX3" fmla="*/ 0 w 30885"/>
                      <a:gd name="connsiteY3" fmla="*/ 61771 h 61771"/>
                    </a:gdLst>
                    <a:ahLst/>
                    <a:cxnLst>
                      <a:cxn ang="0">
                        <a:pos x="connsiteX0" y="connsiteY0"/>
                      </a:cxn>
                      <a:cxn ang="0">
                        <a:pos x="connsiteX1" y="connsiteY1"/>
                      </a:cxn>
                      <a:cxn ang="0">
                        <a:pos x="connsiteX2" y="connsiteY2"/>
                      </a:cxn>
                      <a:cxn ang="0">
                        <a:pos x="connsiteX3" y="connsiteY3"/>
                      </a:cxn>
                    </a:cxnLst>
                    <a:rect l="l" t="t" r="r" b="b"/>
                    <a:pathLst>
                      <a:path w="30885" h="61771">
                        <a:moveTo>
                          <a:pt x="0" y="0"/>
                        </a:moveTo>
                        <a:lnTo>
                          <a:pt x="30886" y="0"/>
                        </a:lnTo>
                        <a:lnTo>
                          <a:pt x="30886" y="61771"/>
                        </a:lnTo>
                        <a:lnTo>
                          <a:pt x="0" y="61771"/>
                        </a:lnTo>
                        <a:close/>
                      </a:path>
                    </a:pathLst>
                  </a:custGeom>
                  <a:noFill/>
                  <a:ln w="9819" cap="rnd">
                    <a:solidFill>
                      <a:srgbClr val="18932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56" name="Freeform: Shape 255">
                    <a:extLst>
                      <a:ext uri="{FF2B5EF4-FFF2-40B4-BE49-F238E27FC236}">
                        <a16:creationId xmlns:a16="http://schemas.microsoft.com/office/drawing/2014/main" id="{E32BCD97-3908-4458-B5CD-AFD36E4A69C2}"/>
                      </a:ext>
                    </a:extLst>
                  </p:cNvPr>
                  <p:cNvSpPr/>
                  <p:nvPr/>
                </p:nvSpPr>
                <p:spPr>
                  <a:xfrm>
                    <a:off x="2437687" y="6318814"/>
                    <a:ext cx="30885" cy="61771"/>
                  </a:xfrm>
                  <a:custGeom>
                    <a:avLst/>
                    <a:gdLst>
                      <a:gd name="connsiteX0" fmla="*/ 0 w 30885"/>
                      <a:gd name="connsiteY0" fmla="*/ 0 h 61771"/>
                      <a:gd name="connsiteX1" fmla="*/ 30886 w 30885"/>
                      <a:gd name="connsiteY1" fmla="*/ 0 h 61771"/>
                      <a:gd name="connsiteX2" fmla="*/ 30886 w 30885"/>
                      <a:gd name="connsiteY2" fmla="*/ 61771 h 61771"/>
                      <a:gd name="connsiteX3" fmla="*/ 0 w 30885"/>
                      <a:gd name="connsiteY3" fmla="*/ 61771 h 61771"/>
                    </a:gdLst>
                    <a:ahLst/>
                    <a:cxnLst>
                      <a:cxn ang="0">
                        <a:pos x="connsiteX0" y="connsiteY0"/>
                      </a:cxn>
                      <a:cxn ang="0">
                        <a:pos x="connsiteX1" y="connsiteY1"/>
                      </a:cxn>
                      <a:cxn ang="0">
                        <a:pos x="connsiteX2" y="connsiteY2"/>
                      </a:cxn>
                      <a:cxn ang="0">
                        <a:pos x="connsiteX3" y="connsiteY3"/>
                      </a:cxn>
                    </a:cxnLst>
                    <a:rect l="l" t="t" r="r" b="b"/>
                    <a:pathLst>
                      <a:path w="30885" h="61771">
                        <a:moveTo>
                          <a:pt x="0" y="0"/>
                        </a:moveTo>
                        <a:lnTo>
                          <a:pt x="30886" y="0"/>
                        </a:lnTo>
                        <a:lnTo>
                          <a:pt x="30886" y="61771"/>
                        </a:lnTo>
                        <a:lnTo>
                          <a:pt x="0" y="61771"/>
                        </a:lnTo>
                        <a:close/>
                      </a:path>
                    </a:pathLst>
                  </a:custGeom>
                  <a:noFill/>
                  <a:ln w="9819" cap="rnd">
                    <a:solidFill>
                      <a:srgbClr val="18932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57" name="Freeform: Shape 256">
                    <a:extLst>
                      <a:ext uri="{FF2B5EF4-FFF2-40B4-BE49-F238E27FC236}">
                        <a16:creationId xmlns:a16="http://schemas.microsoft.com/office/drawing/2014/main" id="{588514C2-39E0-4FBC-9E6B-AC947D24144D}"/>
                      </a:ext>
                    </a:extLst>
                  </p:cNvPr>
                  <p:cNvSpPr/>
                  <p:nvPr/>
                </p:nvSpPr>
                <p:spPr>
                  <a:xfrm>
                    <a:off x="1861386" y="6118675"/>
                    <a:ext cx="503955" cy="214964"/>
                  </a:xfrm>
                  <a:custGeom>
                    <a:avLst/>
                    <a:gdLst>
                      <a:gd name="connsiteX0" fmla="*/ 214964 w 503955"/>
                      <a:gd name="connsiteY0" fmla="*/ 214964 h 214964"/>
                      <a:gd name="connsiteX1" fmla="*/ 0 w 503955"/>
                      <a:gd name="connsiteY1" fmla="*/ 0 h 214964"/>
                      <a:gd name="connsiteX2" fmla="*/ 288991 w 503955"/>
                      <a:gd name="connsiteY2" fmla="*/ 0 h 214964"/>
                      <a:gd name="connsiteX3" fmla="*/ 503955 w 503955"/>
                      <a:gd name="connsiteY3" fmla="*/ 214964 h 214964"/>
                      <a:gd name="connsiteX4" fmla="*/ 214964 w 503955"/>
                      <a:gd name="connsiteY4" fmla="*/ 214964 h 214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955" h="214964">
                        <a:moveTo>
                          <a:pt x="214964" y="214964"/>
                        </a:moveTo>
                        <a:lnTo>
                          <a:pt x="0" y="0"/>
                        </a:lnTo>
                        <a:lnTo>
                          <a:pt x="288991" y="0"/>
                        </a:lnTo>
                        <a:lnTo>
                          <a:pt x="503955" y="214964"/>
                        </a:lnTo>
                        <a:lnTo>
                          <a:pt x="214964" y="214964"/>
                        </a:lnTo>
                        <a:close/>
                      </a:path>
                    </a:pathLst>
                  </a:custGeom>
                  <a:solidFill>
                    <a:srgbClr val="FFFFFF"/>
                  </a:solidFill>
                  <a:ln w="49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58" name="Freeform: Shape 257">
                    <a:extLst>
                      <a:ext uri="{FF2B5EF4-FFF2-40B4-BE49-F238E27FC236}">
                        <a16:creationId xmlns:a16="http://schemas.microsoft.com/office/drawing/2014/main" id="{895E3523-15CA-42F5-A2EA-3C4C6CAC6190}"/>
                      </a:ext>
                    </a:extLst>
                  </p:cNvPr>
                  <p:cNvSpPr/>
                  <p:nvPr/>
                </p:nvSpPr>
                <p:spPr>
                  <a:xfrm>
                    <a:off x="1958935" y="6133500"/>
                    <a:ext cx="185313" cy="185313"/>
                  </a:xfrm>
                  <a:custGeom>
                    <a:avLst/>
                    <a:gdLst>
                      <a:gd name="connsiteX0" fmla="*/ 185314 w 185313"/>
                      <a:gd name="connsiteY0" fmla="*/ 185314 h 185313"/>
                      <a:gd name="connsiteX1" fmla="*/ 0 w 185313"/>
                      <a:gd name="connsiteY1" fmla="*/ 0 h 185313"/>
                    </a:gdLst>
                    <a:ahLst/>
                    <a:cxnLst>
                      <a:cxn ang="0">
                        <a:pos x="connsiteX0" y="connsiteY0"/>
                      </a:cxn>
                      <a:cxn ang="0">
                        <a:pos x="connsiteX1" y="connsiteY1"/>
                      </a:cxn>
                    </a:cxnLst>
                    <a:rect l="l" t="t" r="r" b="b"/>
                    <a:pathLst>
                      <a:path w="185313" h="185313">
                        <a:moveTo>
                          <a:pt x="185314" y="185314"/>
                        </a:moveTo>
                        <a:lnTo>
                          <a:pt x="0" y="0"/>
                        </a:lnTo>
                      </a:path>
                    </a:pathLst>
                  </a:custGeom>
                  <a:ln w="9819" cap="rnd">
                    <a:solidFill>
                      <a:srgbClr val="A5D4A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59" name="Freeform: Shape 258">
                    <a:extLst>
                      <a:ext uri="{FF2B5EF4-FFF2-40B4-BE49-F238E27FC236}">
                        <a16:creationId xmlns:a16="http://schemas.microsoft.com/office/drawing/2014/main" id="{9A9974B5-69F6-421E-B096-0B15B7498C2B}"/>
                      </a:ext>
                    </a:extLst>
                  </p:cNvPr>
                  <p:cNvSpPr/>
                  <p:nvPr/>
                </p:nvSpPr>
                <p:spPr>
                  <a:xfrm>
                    <a:off x="1958935" y="6195271"/>
                    <a:ext cx="123542" cy="4941"/>
                  </a:xfrm>
                  <a:custGeom>
                    <a:avLst/>
                    <a:gdLst>
                      <a:gd name="connsiteX0" fmla="*/ 0 w 123542"/>
                      <a:gd name="connsiteY0" fmla="*/ 0 h 4941"/>
                      <a:gd name="connsiteX1" fmla="*/ 123543 w 123542"/>
                      <a:gd name="connsiteY1" fmla="*/ 0 h 4941"/>
                    </a:gdLst>
                    <a:ahLst/>
                    <a:cxnLst>
                      <a:cxn ang="0">
                        <a:pos x="connsiteX0" y="connsiteY0"/>
                      </a:cxn>
                      <a:cxn ang="0">
                        <a:pos x="connsiteX1" y="connsiteY1"/>
                      </a:cxn>
                    </a:cxnLst>
                    <a:rect l="l" t="t" r="r" b="b"/>
                    <a:pathLst>
                      <a:path w="123542" h="4941">
                        <a:moveTo>
                          <a:pt x="0" y="0"/>
                        </a:moveTo>
                        <a:lnTo>
                          <a:pt x="123543" y="0"/>
                        </a:lnTo>
                      </a:path>
                    </a:pathLst>
                  </a:custGeom>
                  <a:ln w="9819" cap="rnd">
                    <a:solidFill>
                      <a:srgbClr val="A5D4A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60" name="Freeform: Shape 259">
                    <a:extLst>
                      <a:ext uri="{FF2B5EF4-FFF2-40B4-BE49-F238E27FC236}">
                        <a16:creationId xmlns:a16="http://schemas.microsoft.com/office/drawing/2014/main" id="{A9D0217A-F4A8-4B76-965E-F2DDAAA30571}"/>
                      </a:ext>
                    </a:extLst>
                  </p:cNvPr>
                  <p:cNvSpPr/>
                  <p:nvPr/>
                </p:nvSpPr>
                <p:spPr>
                  <a:xfrm>
                    <a:off x="2020706" y="6257042"/>
                    <a:ext cx="123542" cy="4941"/>
                  </a:xfrm>
                  <a:custGeom>
                    <a:avLst/>
                    <a:gdLst>
                      <a:gd name="connsiteX0" fmla="*/ 0 w 123542"/>
                      <a:gd name="connsiteY0" fmla="*/ 0 h 4941"/>
                      <a:gd name="connsiteX1" fmla="*/ 123543 w 123542"/>
                      <a:gd name="connsiteY1" fmla="*/ 0 h 4941"/>
                    </a:gdLst>
                    <a:ahLst/>
                    <a:cxnLst>
                      <a:cxn ang="0">
                        <a:pos x="connsiteX0" y="connsiteY0"/>
                      </a:cxn>
                      <a:cxn ang="0">
                        <a:pos x="connsiteX1" y="connsiteY1"/>
                      </a:cxn>
                    </a:cxnLst>
                    <a:rect l="l" t="t" r="r" b="b"/>
                    <a:pathLst>
                      <a:path w="123542" h="4941">
                        <a:moveTo>
                          <a:pt x="0" y="0"/>
                        </a:moveTo>
                        <a:lnTo>
                          <a:pt x="123543" y="0"/>
                        </a:lnTo>
                      </a:path>
                    </a:pathLst>
                  </a:custGeom>
                  <a:ln w="9819" cap="rnd">
                    <a:solidFill>
                      <a:srgbClr val="A5D4A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61" name="Freeform: Shape 260">
                    <a:extLst>
                      <a:ext uri="{FF2B5EF4-FFF2-40B4-BE49-F238E27FC236}">
                        <a16:creationId xmlns:a16="http://schemas.microsoft.com/office/drawing/2014/main" id="{2F6BEF25-0325-4892-A7CF-D6DF50B8FC4C}"/>
                      </a:ext>
                    </a:extLst>
                  </p:cNvPr>
                  <p:cNvSpPr/>
                  <p:nvPr/>
                </p:nvSpPr>
                <p:spPr>
                  <a:xfrm>
                    <a:off x="1897164" y="6133500"/>
                    <a:ext cx="308856" cy="185313"/>
                  </a:xfrm>
                  <a:custGeom>
                    <a:avLst/>
                    <a:gdLst>
                      <a:gd name="connsiteX0" fmla="*/ 123543 w 308856"/>
                      <a:gd name="connsiteY0" fmla="*/ 0 h 185313"/>
                      <a:gd name="connsiteX1" fmla="*/ 0 w 308856"/>
                      <a:gd name="connsiteY1" fmla="*/ 0 h 185313"/>
                      <a:gd name="connsiteX2" fmla="*/ 185314 w 308856"/>
                      <a:gd name="connsiteY2" fmla="*/ 185314 h 185313"/>
                      <a:gd name="connsiteX3" fmla="*/ 308857 w 308856"/>
                      <a:gd name="connsiteY3" fmla="*/ 185314 h 185313"/>
                      <a:gd name="connsiteX4" fmla="*/ 123543 w 308856"/>
                      <a:gd name="connsiteY4" fmla="*/ 0 h 185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856" h="185313">
                        <a:moveTo>
                          <a:pt x="123543" y="0"/>
                        </a:moveTo>
                        <a:lnTo>
                          <a:pt x="0" y="0"/>
                        </a:lnTo>
                        <a:lnTo>
                          <a:pt x="185314" y="185314"/>
                        </a:lnTo>
                        <a:lnTo>
                          <a:pt x="308857" y="185314"/>
                        </a:lnTo>
                        <a:lnTo>
                          <a:pt x="123543" y="0"/>
                        </a:lnTo>
                        <a:close/>
                      </a:path>
                    </a:pathLst>
                  </a:custGeom>
                  <a:noFill/>
                  <a:ln w="9819" cap="rnd">
                    <a:solidFill>
                      <a:srgbClr val="18932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62" name="Freeform: Shape 261">
                    <a:extLst>
                      <a:ext uri="{FF2B5EF4-FFF2-40B4-BE49-F238E27FC236}">
                        <a16:creationId xmlns:a16="http://schemas.microsoft.com/office/drawing/2014/main" id="{A4BCF1B1-E2FD-44D5-8D54-0C36F6C432F8}"/>
                      </a:ext>
                    </a:extLst>
                  </p:cNvPr>
                  <p:cNvSpPr/>
                  <p:nvPr/>
                </p:nvSpPr>
                <p:spPr>
                  <a:xfrm>
                    <a:off x="2082478" y="6133500"/>
                    <a:ext cx="185313" cy="185313"/>
                  </a:xfrm>
                  <a:custGeom>
                    <a:avLst/>
                    <a:gdLst>
                      <a:gd name="connsiteX0" fmla="*/ 185314 w 185313"/>
                      <a:gd name="connsiteY0" fmla="*/ 185314 h 185313"/>
                      <a:gd name="connsiteX1" fmla="*/ 0 w 185313"/>
                      <a:gd name="connsiteY1" fmla="*/ 0 h 185313"/>
                    </a:gdLst>
                    <a:ahLst/>
                    <a:cxnLst>
                      <a:cxn ang="0">
                        <a:pos x="connsiteX0" y="connsiteY0"/>
                      </a:cxn>
                      <a:cxn ang="0">
                        <a:pos x="connsiteX1" y="connsiteY1"/>
                      </a:cxn>
                    </a:cxnLst>
                    <a:rect l="l" t="t" r="r" b="b"/>
                    <a:pathLst>
                      <a:path w="185313" h="185313">
                        <a:moveTo>
                          <a:pt x="185314" y="185314"/>
                        </a:moveTo>
                        <a:lnTo>
                          <a:pt x="0" y="0"/>
                        </a:lnTo>
                      </a:path>
                    </a:pathLst>
                  </a:custGeom>
                  <a:ln w="9819" cap="rnd">
                    <a:solidFill>
                      <a:srgbClr val="A5D4A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63" name="Freeform: Shape 262">
                    <a:extLst>
                      <a:ext uri="{FF2B5EF4-FFF2-40B4-BE49-F238E27FC236}">
                        <a16:creationId xmlns:a16="http://schemas.microsoft.com/office/drawing/2014/main" id="{303C46A0-4FA9-4366-80A3-51737D678B75}"/>
                      </a:ext>
                    </a:extLst>
                  </p:cNvPr>
                  <p:cNvSpPr/>
                  <p:nvPr/>
                </p:nvSpPr>
                <p:spPr>
                  <a:xfrm>
                    <a:off x="2082478" y="6195271"/>
                    <a:ext cx="123542" cy="4941"/>
                  </a:xfrm>
                  <a:custGeom>
                    <a:avLst/>
                    <a:gdLst>
                      <a:gd name="connsiteX0" fmla="*/ 0 w 123542"/>
                      <a:gd name="connsiteY0" fmla="*/ 0 h 4941"/>
                      <a:gd name="connsiteX1" fmla="*/ 123543 w 123542"/>
                      <a:gd name="connsiteY1" fmla="*/ 0 h 4941"/>
                    </a:gdLst>
                    <a:ahLst/>
                    <a:cxnLst>
                      <a:cxn ang="0">
                        <a:pos x="connsiteX0" y="connsiteY0"/>
                      </a:cxn>
                      <a:cxn ang="0">
                        <a:pos x="connsiteX1" y="connsiteY1"/>
                      </a:cxn>
                    </a:cxnLst>
                    <a:rect l="l" t="t" r="r" b="b"/>
                    <a:pathLst>
                      <a:path w="123542" h="4941">
                        <a:moveTo>
                          <a:pt x="0" y="0"/>
                        </a:moveTo>
                        <a:lnTo>
                          <a:pt x="123543" y="0"/>
                        </a:lnTo>
                      </a:path>
                    </a:pathLst>
                  </a:custGeom>
                  <a:ln w="9819" cap="rnd">
                    <a:solidFill>
                      <a:srgbClr val="A5D4A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64" name="Freeform: Shape 263">
                    <a:extLst>
                      <a:ext uri="{FF2B5EF4-FFF2-40B4-BE49-F238E27FC236}">
                        <a16:creationId xmlns:a16="http://schemas.microsoft.com/office/drawing/2014/main" id="{BA24C045-D366-4315-9FA0-ED4F3CB01FA7}"/>
                      </a:ext>
                    </a:extLst>
                  </p:cNvPr>
                  <p:cNvSpPr/>
                  <p:nvPr/>
                </p:nvSpPr>
                <p:spPr>
                  <a:xfrm>
                    <a:off x="2144249" y="6257042"/>
                    <a:ext cx="123542" cy="4941"/>
                  </a:xfrm>
                  <a:custGeom>
                    <a:avLst/>
                    <a:gdLst>
                      <a:gd name="connsiteX0" fmla="*/ 0 w 123542"/>
                      <a:gd name="connsiteY0" fmla="*/ 0 h 4941"/>
                      <a:gd name="connsiteX1" fmla="*/ 123543 w 123542"/>
                      <a:gd name="connsiteY1" fmla="*/ 0 h 4941"/>
                    </a:gdLst>
                    <a:ahLst/>
                    <a:cxnLst>
                      <a:cxn ang="0">
                        <a:pos x="connsiteX0" y="connsiteY0"/>
                      </a:cxn>
                      <a:cxn ang="0">
                        <a:pos x="connsiteX1" y="connsiteY1"/>
                      </a:cxn>
                    </a:cxnLst>
                    <a:rect l="l" t="t" r="r" b="b"/>
                    <a:pathLst>
                      <a:path w="123542" h="4941">
                        <a:moveTo>
                          <a:pt x="0" y="0"/>
                        </a:moveTo>
                        <a:lnTo>
                          <a:pt x="123543" y="0"/>
                        </a:lnTo>
                      </a:path>
                    </a:pathLst>
                  </a:custGeom>
                  <a:ln w="9819" cap="rnd">
                    <a:solidFill>
                      <a:srgbClr val="A5D4A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65" name="Freeform: Shape 264">
                    <a:extLst>
                      <a:ext uri="{FF2B5EF4-FFF2-40B4-BE49-F238E27FC236}">
                        <a16:creationId xmlns:a16="http://schemas.microsoft.com/office/drawing/2014/main" id="{54A4EB09-A259-463E-9991-17A413E10BBE}"/>
                      </a:ext>
                    </a:extLst>
                  </p:cNvPr>
                  <p:cNvSpPr/>
                  <p:nvPr/>
                </p:nvSpPr>
                <p:spPr>
                  <a:xfrm>
                    <a:off x="2020706" y="6133500"/>
                    <a:ext cx="308856" cy="185313"/>
                  </a:xfrm>
                  <a:custGeom>
                    <a:avLst/>
                    <a:gdLst>
                      <a:gd name="connsiteX0" fmla="*/ 123543 w 308856"/>
                      <a:gd name="connsiteY0" fmla="*/ 0 h 185313"/>
                      <a:gd name="connsiteX1" fmla="*/ 0 w 308856"/>
                      <a:gd name="connsiteY1" fmla="*/ 0 h 185313"/>
                      <a:gd name="connsiteX2" fmla="*/ 185314 w 308856"/>
                      <a:gd name="connsiteY2" fmla="*/ 185314 h 185313"/>
                      <a:gd name="connsiteX3" fmla="*/ 308857 w 308856"/>
                      <a:gd name="connsiteY3" fmla="*/ 185314 h 185313"/>
                      <a:gd name="connsiteX4" fmla="*/ 123543 w 308856"/>
                      <a:gd name="connsiteY4" fmla="*/ 0 h 185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856" h="185313">
                        <a:moveTo>
                          <a:pt x="123543" y="0"/>
                        </a:moveTo>
                        <a:lnTo>
                          <a:pt x="0" y="0"/>
                        </a:lnTo>
                        <a:lnTo>
                          <a:pt x="185314" y="185314"/>
                        </a:lnTo>
                        <a:lnTo>
                          <a:pt x="308857" y="185314"/>
                        </a:lnTo>
                        <a:lnTo>
                          <a:pt x="123543" y="0"/>
                        </a:lnTo>
                        <a:close/>
                      </a:path>
                    </a:pathLst>
                  </a:custGeom>
                  <a:noFill/>
                  <a:ln w="9819" cap="rnd">
                    <a:solidFill>
                      <a:srgbClr val="18932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66" name="Freeform: Shape 265">
                    <a:extLst>
                      <a:ext uri="{FF2B5EF4-FFF2-40B4-BE49-F238E27FC236}">
                        <a16:creationId xmlns:a16="http://schemas.microsoft.com/office/drawing/2014/main" id="{F524D51C-04EF-4398-BC35-50104AE05CE8}"/>
                      </a:ext>
                    </a:extLst>
                  </p:cNvPr>
                  <p:cNvSpPr/>
                  <p:nvPr/>
                </p:nvSpPr>
                <p:spPr>
                  <a:xfrm>
                    <a:off x="2298677" y="6133500"/>
                    <a:ext cx="185313" cy="185313"/>
                  </a:xfrm>
                  <a:custGeom>
                    <a:avLst/>
                    <a:gdLst>
                      <a:gd name="connsiteX0" fmla="*/ 185314 w 185313"/>
                      <a:gd name="connsiteY0" fmla="*/ 185314 h 185313"/>
                      <a:gd name="connsiteX1" fmla="*/ 0 w 185313"/>
                      <a:gd name="connsiteY1" fmla="*/ 0 h 185313"/>
                    </a:gdLst>
                    <a:ahLst/>
                    <a:cxnLst>
                      <a:cxn ang="0">
                        <a:pos x="connsiteX0" y="connsiteY0"/>
                      </a:cxn>
                      <a:cxn ang="0">
                        <a:pos x="connsiteX1" y="connsiteY1"/>
                      </a:cxn>
                    </a:cxnLst>
                    <a:rect l="l" t="t" r="r" b="b"/>
                    <a:pathLst>
                      <a:path w="185313" h="185313">
                        <a:moveTo>
                          <a:pt x="185314" y="185314"/>
                        </a:moveTo>
                        <a:lnTo>
                          <a:pt x="0" y="0"/>
                        </a:lnTo>
                      </a:path>
                    </a:pathLst>
                  </a:custGeom>
                  <a:ln w="9819" cap="rnd">
                    <a:solidFill>
                      <a:srgbClr val="A5D4A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67" name="Freeform: Shape 266">
                    <a:extLst>
                      <a:ext uri="{FF2B5EF4-FFF2-40B4-BE49-F238E27FC236}">
                        <a16:creationId xmlns:a16="http://schemas.microsoft.com/office/drawing/2014/main" id="{809EF92C-980C-49A5-ADB3-9BC1BA81B626}"/>
                      </a:ext>
                    </a:extLst>
                  </p:cNvPr>
                  <p:cNvSpPr/>
                  <p:nvPr/>
                </p:nvSpPr>
                <p:spPr>
                  <a:xfrm>
                    <a:off x="2298677" y="6195271"/>
                    <a:ext cx="123542" cy="4941"/>
                  </a:xfrm>
                  <a:custGeom>
                    <a:avLst/>
                    <a:gdLst>
                      <a:gd name="connsiteX0" fmla="*/ 0 w 123542"/>
                      <a:gd name="connsiteY0" fmla="*/ 0 h 4941"/>
                      <a:gd name="connsiteX1" fmla="*/ 123543 w 123542"/>
                      <a:gd name="connsiteY1" fmla="*/ 0 h 4941"/>
                    </a:gdLst>
                    <a:ahLst/>
                    <a:cxnLst>
                      <a:cxn ang="0">
                        <a:pos x="connsiteX0" y="connsiteY0"/>
                      </a:cxn>
                      <a:cxn ang="0">
                        <a:pos x="connsiteX1" y="connsiteY1"/>
                      </a:cxn>
                    </a:cxnLst>
                    <a:rect l="l" t="t" r="r" b="b"/>
                    <a:pathLst>
                      <a:path w="123542" h="4941">
                        <a:moveTo>
                          <a:pt x="0" y="0"/>
                        </a:moveTo>
                        <a:lnTo>
                          <a:pt x="123543" y="0"/>
                        </a:lnTo>
                      </a:path>
                    </a:pathLst>
                  </a:custGeom>
                  <a:ln w="9819" cap="rnd">
                    <a:solidFill>
                      <a:srgbClr val="A5D4A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68" name="Freeform: Shape 267">
                    <a:extLst>
                      <a:ext uri="{FF2B5EF4-FFF2-40B4-BE49-F238E27FC236}">
                        <a16:creationId xmlns:a16="http://schemas.microsoft.com/office/drawing/2014/main" id="{713D30F8-8D1D-45DE-B1C3-83A8C2337244}"/>
                      </a:ext>
                    </a:extLst>
                  </p:cNvPr>
                  <p:cNvSpPr/>
                  <p:nvPr/>
                </p:nvSpPr>
                <p:spPr>
                  <a:xfrm>
                    <a:off x="2360449" y="6257042"/>
                    <a:ext cx="123542" cy="4941"/>
                  </a:xfrm>
                  <a:custGeom>
                    <a:avLst/>
                    <a:gdLst>
                      <a:gd name="connsiteX0" fmla="*/ 0 w 123542"/>
                      <a:gd name="connsiteY0" fmla="*/ 0 h 4941"/>
                      <a:gd name="connsiteX1" fmla="*/ 123543 w 123542"/>
                      <a:gd name="connsiteY1" fmla="*/ 0 h 4941"/>
                    </a:gdLst>
                    <a:ahLst/>
                    <a:cxnLst>
                      <a:cxn ang="0">
                        <a:pos x="connsiteX0" y="connsiteY0"/>
                      </a:cxn>
                      <a:cxn ang="0">
                        <a:pos x="connsiteX1" y="connsiteY1"/>
                      </a:cxn>
                    </a:cxnLst>
                    <a:rect l="l" t="t" r="r" b="b"/>
                    <a:pathLst>
                      <a:path w="123542" h="4941">
                        <a:moveTo>
                          <a:pt x="0" y="0"/>
                        </a:moveTo>
                        <a:lnTo>
                          <a:pt x="123543" y="0"/>
                        </a:lnTo>
                      </a:path>
                    </a:pathLst>
                  </a:custGeom>
                  <a:ln w="9819" cap="rnd">
                    <a:solidFill>
                      <a:srgbClr val="A5D4A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69" name="Freeform: Shape 268">
                    <a:extLst>
                      <a:ext uri="{FF2B5EF4-FFF2-40B4-BE49-F238E27FC236}">
                        <a16:creationId xmlns:a16="http://schemas.microsoft.com/office/drawing/2014/main" id="{5B1A4935-C1D5-4C2D-AFEE-85661CC3FB60}"/>
                      </a:ext>
                    </a:extLst>
                  </p:cNvPr>
                  <p:cNvSpPr/>
                  <p:nvPr/>
                </p:nvSpPr>
                <p:spPr>
                  <a:xfrm>
                    <a:off x="2236906" y="6133500"/>
                    <a:ext cx="308856" cy="185313"/>
                  </a:xfrm>
                  <a:custGeom>
                    <a:avLst/>
                    <a:gdLst>
                      <a:gd name="connsiteX0" fmla="*/ 123543 w 308856"/>
                      <a:gd name="connsiteY0" fmla="*/ 0 h 185313"/>
                      <a:gd name="connsiteX1" fmla="*/ 0 w 308856"/>
                      <a:gd name="connsiteY1" fmla="*/ 0 h 185313"/>
                      <a:gd name="connsiteX2" fmla="*/ 185314 w 308856"/>
                      <a:gd name="connsiteY2" fmla="*/ 185314 h 185313"/>
                      <a:gd name="connsiteX3" fmla="*/ 308857 w 308856"/>
                      <a:gd name="connsiteY3" fmla="*/ 185314 h 185313"/>
                      <a:gd name="connsiteX4" fmla="*/ 123543 w 308856"/>
                      <a:gd name="connsiteY4" fmla="*/ 0 h 185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856" h="185313">
                        <a:moveTo>
                          <a:pt x="123543" y="0"/>
                        </a:moveTo>
                        <a:lnTo>
                          <a:pt x="0" y="0"/>
                        </a:lnTo>
                        <a:lnTo>
                          <a:pt x="185314" y="185314"/>
                        </a:lnTo>
                        <a:lnTo>
                          <a:pt x="308857" y="185314"/>
                        </a:lnTo>
                        <a:lnTo>
                          <a:pt x="123543" y="0"/>
                        </a:lnTo>
                        <a:close/>
                      </a:path>
                    </a:pathLst>
                  </a:custGeom>
                  <a:noFill/>
                  <a:ln w="9819" cap="rnd">
                    <a:solidFill>
                      <a:srgbClr val="18932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70" name="Freeform: Shape 269">
                    <a:extLst>
                      <a:ext uri="{FF2B5EF4-FFF2-40B4-BE49-F238E27FC236}">
                        <a16:creationId xmlns:a16="http://schemas.microsoft.com/office/drawing/2014/main" id="{175273A3-0210-47DD-91F8-369D2A55A88F}"/>
                      </a:ext>
                    </a:extLst>
                  </p:cNvPr>
                  <p:cNvSpPr/>
                  <p:nvPr/>
                </p:nvSpPr>
                <p:spPr>
                  <a:xfrm>
                    <a:off x="2422220" y="6133500"/>
                    <a:ext cx="185313" cy="185313"/>
                  </a:xfrm>
                  <a:custGeom>
                    <a:avLst/>
                    <a:gdLst>
                      <a:gd name="connsiteX0" fmla="*/ 185314 w 185313"/>
                      <a:gd name="connsiteY0" fmla="*/ 185314 h 185313"/>
                      <a:gd name="connsiteX1" fmla="*/ 0 w 185313"/>
                      <a:gd name="connsiteY1" fmla="*/ 0 h 185313"/>
                    </a:gdLst>
                    <a:ahLst/>
                    <a:cxnLst>
                      <a:cxn ang="0">
                        <a:pos x="connsiteX0" y="connsiteY0"/>
                      </a:cxn>
                      <a:cxn ang="0">
                        <a:pos x="connsiteX1" y="connsiteY1"/>
                      </a:cxn>
                    </a:cxnLst>
                    <a:rect l="l" t="t" r="r" b="b"/>
                    <a:pathLst>
                      <a:path w="185313" h="185313">
                        <a:moveTo>
                          <a:pt x="185314" y="185314"/>
                        </a:moveTo>
                        <a:lnTo>
                          <a:pt x="0" y="0"/>
                        </a:lnTo>
                      </a:path>
                    </a:pathLst>
                  </a:custGeom>
                  <a:ln w="9819" cap="rnd">
                    <a:solidFill>
                      <a:srgbClr val="A5D4A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71" name="Freeform: Shape 270">
                    <a:extLst>
                      <a:ext uri="{FF2B5EF4-FFF2-40B4-BE49-F238E27FC236}">
                        <a16:creationId xmlns:a16="http://schemas.microsoft.com/office/drawing/2014/main" id="{02A0F7CD-1090-4B5B-B383-958363DA3C87}"/>
                      </a:ext>
                    </a:extLst>
                  </p:cNvPr>
                  <p:cNvSpPr/>
                  <p:nvPr/>
                </p:nvSpPr>
                <p:spPr>
                  <a:xfrm>
                    <a:off x="2422220" y="6195271"/>
                    <a:ext cx="123542" cy="4941"/>
                  </a:xfrm>
                  <a:custGeom>
                    <a:avLst/>
                    <a:gdLst>
                      <a:gd name="connsiteX0" fmla="*/ 0 w 123542"/>
                      <a:gd name="connsiteY0" fmla="*/ 0 h 4941"/>
                      <a:gd name="connsiteX1" fmla="*/ 123543 w 123542"/>
                      <a:gd name="connsiteY1" fmla="*/ 0 h 4941"/>
                    </a:gdLst>
                    <a:ahLst/>
                    <a:cxnLst>
                      <a:cxn ang="0">
                        <a:pos x="connsiteX0" y="connsiteY0"/>
                      </a:cxn>
                      <a:cxn ang="0">
                        <a:pos x="connsiteX1" y="connsiteY1"/>
                      </a:cxn>
                    </a:cxnLst>
                    <a:rect l="l" t="t" r="r" b="b"/>
                    <a:pathLst>
                      <a:path w="123542" h="4941">
                        <a:moveTo>
                          <a:pt x="0" y="0"/>
                        </a:moveTo>
                        <a:lnTo>
                          <a:pt x="123543" y="0"/>
                        </a:lnTo>
                      </a:path>
                    </a:pathLst>
                  </a:custGeom>
                  <a:ln w="9819" cap="rnd">
                    <a:solidFill>
                      <a:srgbClr val="A5D4A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72" name="Freeform: Shape 271">
                    <a:extLst>
                      <a:ext uri="{FF2B5EF4-FFF2-40B4-BE49-F238E27FC236}">
                        <a16:creationId xmlns:a16="http://schemas.microsoft.com/office/drawing/2014/main" id="{A983EFDB-40F8-4418-925C-168E135281DA}"/>
                      </a:ext>
                    </a:extLst>
                  </p:cNvPr>
                  <p:cNvSpPr/>
                  <p:nvPr/>
                </p:nvSpPr>
                <p:spPr>
                  <a:xfrm>
                    <a:off x="2483991" y="6257042"/>
                    <a:ext cx="123542" cy="4941"/>
                  </a:xfrm>
                  <a:custGeom>
                    <a:avLst/>
                    <a:gdLst>
                      <a:gd name="connsiteX0" fmla="*/ 0 w 123542"/>
                      <a:gd name="connsiteY0" fmla="*/ 0 h 4941"/>
                      <a:gd name="connsiteX1" fmla="*/ 123543 w 123542"/>
                      <a:gd name="connsiteY1" fmla="*/ 0 h 4941"/>
                    </a:gdLst>
                    <a:ahLst/>
                    <a:cxnLst>
                      <a:cxn ang="0">
                        <a:pos x="connsiteX0" y="connsiteY0"/>
                      </a:cxn>
                      <a:cxn ang="0">
                        <a:pos x="connsiteX1" y="connsiteY1"/>
                      </a:cxn>
                    </a:cxnLst>
                    <a:rect l="l" t="t" r="r" b="b"/>
                    <a:pathLst>
                      <a:path w="123542" h="4941">
                        <a:moveTo>
                          <a:pt x="0" y="0"/>
                        </a:moveTo>
                        <a:lnTo>
                          <a:pt x="123543" y="0"/>
                        </a:lnTo>
                      </a:path>
                    </a:pathLst>
                  </a:custGeom>
                  <a:ln w="9819" cap="rnd">
                    <a:solidFill>
                      <a:srgbClr val="A5D4A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73" name="Freeform: Shape 272">
                    <a:extLst>
                      <a:ext uri="{FF2B5EF4-FFF2-40B4-BE49-F238E27FC236}">
                        <a16:creationId xmlns:a16="http://schemas.microsoft.com/office/drawing/2014/main" id="{6C2DBE17-BE52-4072-9AB4-59DACBB1F86D}"/>
                      </a:ext>
                    </a:extLst>
                  </p:cNvPr>
                  <p:cNvSpPr/>
                  <p:nvPr/>
                </p:nvSpPr>
                <p:spPr>
                  <a:xfrm>
                    <a:off x="2360449" y="6133500"/>
                    <a:ext cx="308856" cy="185313"/>
                  </a:xfrm>
                  <a:custGeom>
                    <a:avLst/>
                    <a:gdLst>
                      <a:gd name="connsiteX0" fmla="*/ 123543 w 308856"/>
                      <a:gd name="connsiteY0" fmla="*/ 0 h 185313"/>
                      <a:gd name="connsiteX1" fmla="*/ 0 w 308856"/>
                      <a:gd name="connsiteY1" fmla="*/ 0 h 185313"/>
                      <a:gd name="connsiteX2" fmla="*/ 185314 w 308856"/>
                      <a:gd name="connsiteY2" fmla="*/ 185314 h 185313"/>
                      <a:gd name="connsiteX3" fmla="*/ 308857 w 308856"/>
                      <a:gd name="connsiteY3" fmla="*/ 185314 h 185313"/>
                      <a:gd name="connsiteX4" fmla="*/ 123543 w 308856"/>
                      <a:gd name="connsiteY4" fmla="*/ 0 h 185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856" h="185313">
                        <a:moveTo>
                          <a:pt x="123543" y="0"/>
                        </a:moveTo>
                        <a:lnTo>
                          <a:pt x="0" y="0"/>
                        </a:lnTo>
                        <a:lnTo>
                          <a:pt x="185314" y="185314"/>
                        </a:lnTo>
                        <a:lnTo>
                          <a:pt x="308857" y="185314"/>
                        </a:lnTo>
                        <a:lnTo>
                          <a:pt x="123543" y="0"/>
                        </a:lnTo>
                        <a:close/>
                      </a:path>
                    </a:pathLst>
                  </a:custGeom>
                  <a:noFill/>
                  <a:ln w="9819" cap="rnd">
                    <a:solidFill>
                      <a:srgbClr val="18932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grpSp>
          </p:grpSp>
        </p:grpSp>
      </p:grpSp>
      <p:sp>
        <p:nvSpPr>
          <p:cNvPr id="5" name="Text Placeholder 4">
            <a:extLst>
              <a:ext uri="{FF2B5EF4-FFF2-40B4-BE49-F238E27FC236}">
                <a16:creationId xmlns:a16="http://schemas.microsoft.com/office/drawing/2014/main" id="{5F801C19-D484-4A9B-A09A-57AAE461647B}"/>
              </a:ext>
            </a:extLst>
          </p:cNvPr>
          <p:cNvSpPr>
            <a:spLocks noGrp="1"/>
          </p:cNvSpPr>
          <p:nvPr>
            <p:ph type="body" sz="quarter" idx="22"/>
          </p:nvPr>
        </p:nvSpPr>
        <p:spPr>
          <a:xfrm>
            <a:off x="463295" y="682940"/>
            <a:ext cx="11277600" cy="757255"/>
          </a:xfrm>
        </p:spPr>
        <p:txBody>
          <a:bodyPr/>
          <a:lstStyle/>
          <a:p>
            <a:r>
              <a:rPr lang="en-US"/>
              <a:t>Call to Action: What this means for your organization</a:t>
            </a:r>
          </a:p>
        </p:txBody>
      </p:sp>
      <p:sp>
        <p:nvSpPr>
          <p:cNvPr id="4" name="Title 3">
            <a:extLst>
              <a:ext uri="{FF2B5EF4-FFF2-40B4-BE49-F238E27FC236}">
                <a16:creationId xmlns:a16="http://schemas.microsoft.com/office/drawing/2014/main" id="{AAC88907-9761-4D26-A10C-5C24ED824517}"/>
              </a:ext>
            </a:extLst>
          </p:cNvPr>
          <p:cNvSpPr>
            <a:spLocks noGrp="1"/>
          </p:cNvSpPr>
          <p:nvPr>
            <p:ph type="title"/>
          </p:nvPr>
        </p:nvSpPr>
        <p:spPr>
          <a:xfrm>
            <a:off x="463295" y="345992"/>
            <a:ext cx="11277600" cy="334099"/>
          </a:xfrm>
        </p:spPr>
        <p:txBody>
          <a:bodyPr/>
          <a:lstStyle/>
          <a:p>
            <a:r>
              <a:rPr lang="en-US"/>
              <a:t>SEC Proposal: Enhancement and Standardization of Climate-related Disclosures</a:t>
            </a:r>
            <a:br>
              <a:rPr lang="en-US"/>
            </a:br>
            <a:endParaRPr lang="en-US"/>
          </a:p>
        </p:txBody>
      </p:sp>
    </p:spTree>
    <p:extLst>
      <p:ext uri="{BB962C8B-B14F-4D97-AF65-F5344CB8AC3E}">
        <p14:creationId xmlns:p14="http://schemas.microsoft.com/office/powerpoint/2010/main" val="289186009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EF2EB1EE-3E79-4810-BE44-0253B379787E}"/>
              </a:ext>
            </a:extLst>
          </p:cNvPr>
          <p:cNvSpPr>
            <a:spLocks noGrp="1"/>
          </p:cNvSpPr>
          <p:nvPr>
            <p:ph type="body" sz="quarter" idx="22"/>
          </p:nvPr>
        </p:nvSpPr>
        <p:spPr/>
        <p:txBody>
          <a:bodyPr/>
          <a:lstStyle/>
          <a:p>
            <a:r>
              <a:rPr lang="en-US" sz="1400"/>
              <a:t>Four months after its formation at the United Nation’s COP26 in November 2021, the International Financial Reporting Standards (IFRS) International Sustainability Standards Board (ISSB) released exposure draft standards</a:t>
            </a:r>
            <a:r>
              <a:rPr lang="en-US" sz="1400" baseline="30000"/>
              <a:t>1</a:t>
            </a:r>
            <a:r>
              <a:rPr lang="en-US" sz="1400"/>
              <a:t> for General Sustainability-related Disclosures (IFRS S1) and Climate-related Disclosures (IFRS S2). ISSB announced it will describe “sustainability”</a:t>
            </a:r>
            <a:r>
              <a:rPr lang="en-US" sz="1400" baseline="30000"/>
              <a:t>2</a:t>
            </a:r>
            <a:r>
              <a:rPr lang="en-US" sz="1400"/>
              <a:t> in IFRS S1 and set out a series of guidance and reliefs to support Scope 3</a:t>
            </a:r>
            <a:r>
              <a:rPr lang="en-US" sz="1400" baseline="30000"/>
              <a:t>3</a:t>
            </a:r>
            <a:r>
              <a:rPr lang="en-US" sz="1400">
                <a:hlinkClick r:id="rId3"/>
              </a:rPr>
              <a:t> </a:t>
            </a:r>
            <a:r>
              <a:rPr lang="en-US" sz="1400"/>
              <a:t>measurement and disclosures in IFRS S2.</a:t>
            </a:r>
          </a:p>
        </p:txBody>
      </p:sp>
      <p:sp>
        <p:nvSpPr>
          <p:cNvPr id="7" name="Title 6">
            <a:extLst>
              <a:ext uri="{FF2B5EF4-FFF2-40B4-BE49-F238E27FC236}">
                <a16:creationId xmlns:a16="http://schemas.microsoft.com/office/drawing/2014/main" id="{F8FE4B71-0FFD-4AFC-8302-CC6BAA47A41A}"/>
              </a:ext>
            </a:extLst>
          </p:cNvPr>
          <p:cNvSpPr>
            <a:spLocks noGrp="1"/>
          </p:cNvSpPr>
          <p:nvPr>
            <p:ph type="title"/>
          </p:nvPr>
        </p:nvSpPr>
        <p:spPr/>
        <p:txBody>
          <a:bodyPr/>
          <a:lstStyle/>
          <a:p>
            <a:r>
              <a:rPr lang="en-US"/>
              <a:t>ISSB Exposure Draft Standards</a:t>
            </a:r>
          </a:p>
        </p:txBody>
      </p:sp>
      <p:sp>
        <p:nvSpPr>
          <p:cNvPr id="12" name="Rectangle 11">
            <a:extLst>
              <a:ext uri="{FF2B5EF4-FFF2-40B4-BE49-F238E27FC236}">
                <a16:creationId xmlns:a16="http://schemas.microsoft.com/office/drawing/2014/main" id="{5658453D-1F59-4390-AE90-E8A16183FD13}"/>
              </a:ext>
            </a:extLst>
          </p:cNvPr>
          <p:cNvSpPr/>
          <p:nvPr/>
        </p:nvSpPr>
        <p:spPr bwMode="gray">
          <a:xfrm>
            <a:off x="6837862" y="1841256"/>
            <a:ext cx="4725511" cy="569359"/>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square" lIns="88900" tIns="88900" rIns="88900" bIns="88900" rtlCol="0" anchor="ctr"/>
          <a:lstStyle/>
          <a:p>
            <a:pPr marL="457200" marR="0" lvl="1" indent="0" algn="ctr" defTabSz="914400" rtl="0" eaLnBrk="1" fontAlgn="auto" latinLnBrk="0" hangingPunct="1">
              <a:lnSpc>
                <a:spcPct val="106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lumMod val="95000"/>
                  </a:prstClr>
                </a:solidFill>
                <a:effectLst/>
                <a:uLnTx/>
                <a:uFillTx/>
                <a:latin typeface="Calibri" panose="020F0502020204030204" pitchFamily="34" charset="0"/>
                <a:ea typeface="Calibri" panose="020F0502020204030204" pitchFamily="34" charset="0"/>
                <a:cs typeface="+mn-cs"/>
                <a:hlinkClick r:id="" action="ppaction://noaction">
                  <a:extLst>
                    <a:ext uri="{A12FA001-AC4F-418D-AE19-62706E023703}">
                      <ahyp:hlinkClr xmlns:ahyp="http://schemas.microsoft.com/office/drawing/2018/hyperlinkcolor" val="tx"/>
                    </a:ext>
                  </a:extLst>
                </a:hlinkClick>
              </a:rPr>
              <a:t>IFRS S2 </a:t>
            </a:r>
          </a:p>
          <a:p>
            <a:pPr marL="457200" marR="0" lvl="1" indent="0" algn="ctr" defTabSz="914400" rtl="0" eaLnBrk="1" fontAlgn="auto" latinLnBrk="0" hangingPunct="1">
              <a:lnSpc>
                <a:spcPct val="106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lumMod val="95000"/>
                  </a:prstClr>
                </a:solidFill>
                <a:effectLst/>
                <a:uLnTx/>
                <a:uFillTx/>
                <a:latin typeface="Calibri" panose="020F0502020204030204" pitchFamily="34" charset="0"/>
                <a:ea typeface="Calibri" panose="020F0502020204030204" pitchFamily="34" charset="0"/>
                <a:cs typeface="+mn-cs"/>
                <a:hlinkClick r:id="" action="ppaction://noaction">
                  <a:extLst>
                    <a:ext uri="{A12FA001-AC4F-418D-AE19-62706E023703}">
                      <ahyp:hlinkClr xmlns:ahyp="http://schemas.microsoft.com/office/drawing/2018/hyperlinkcolor" val="tx"/>
                    </a:ext>
                  </a:extLst>
                </a:hlinkClick>
              </a:rPr>
              <a:t>Climate-Related Disclosures</a:t>
            </a:r>
            <a:endParaRPr kumimoji="0" lang="en-US" sz="1600" b="1" i="0" u="none" strike="noStrike" kern="1200" cap="none" spc="0" normalizeH="0" baseline="0" noProof="0">
              <a:ln>
                <a:noFill/>
              </a:ln>
              <a:solidFill>
                <a:prstClr val="white">
                  <a:lumMod val="95000"/>
                </a:prstClr>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58FCCA30-D12A-4BE2-AA9A-4071EE5E9980}"/>
              </a:ext>
            </a:extLst>
          </p:cNvPr>
          <p:cNvSpPr/>
          <p:nvPr/>
        </p:nvSpPr>
        <p:spPr>
          <a:xfrm>
            <a:off x="2088417" y="2586863"/>
            <a:ext cx="4552777" cy="1106843"/>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99569" tIns="63373" rIns="63372" bIns="63374" numCol="1" spcCol="1270" anchor="ctr" anchorCtr="0">
            <a:noAutofit/>
          </a:bodyPr>
          <a:lstStyle/>
          <a:p>
            <a:pPr marL="0" marR="0" lvl="1" indent="0" algn="l" defTabSz="622300" rtl="0" eaLnBrk="1" fontAlgn="auto" latinLnBrk="0" hangingPunct="1">
              <a:lnSpc>
                <a:spcPct val="90000"/>
              </a:lnSpc>
              <a:spcBef>
                <a:spcPct val="0"/>
              </a:spcBef>
              <a:spcAft>
                <a:spcPct val="1500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Provide information about </a:t>
            </a:r>
            <a:r>
              <a:rPr kumimoji="0" lang="en-US" sz="1400" b="1" i="0" u="none" strike="noStrike" kern="1200" cap="none" spc="0" normalizeH="0" baseline="0" noProof="0">
                <a:ln>
                  <a:noFill/>
                </a:ln>
                <a:solidFill>
                  <a:prstClr val="black"/>
                </a:solidFill>
                <a:effectLst/>
                <a:uLnTx/>
                <a:uFillTx/>
                <a:latin typeface="Calibri"/>
                <a:ea typeface="+mn-ea"/>
                <a:cs typeface="+mn-cs"/>
              </a:rPr>
              <a:t>significant sustainability-related risks and opportunities</a:t>
            </a:r>
            <a:r>
              <a:rPr kumimoji="0" lang="en-US" sz="1400" b="0" i="0" u="none" strike="noStrike" kern="1200" cap="none" spc="0" normalizeH="0" baseline="0" noProof="0">
                <a:ln>
                  <a:noFill/>
                </a:ln>
                <a:solidFill>
                  <a:prstClr val="black"/>
                </a:solidFill>
                <a:effectLst/>
                <a:uLnTx/>
                <a:uFillTx/>
                <a:latin typeface="Calibri"/>
                <a:ea typeface="+mn-ea"/>
                <a:cs typeface="+mn-cs"/>
              </a:rPr>
              <a:t>, useful to the primary users of general-purpose financial reporting when they assess enterprise value and decide whether to provide resources to the company. </a:t>
            </a:r>
          </a:p>
        </p:txBody>
      </p:sp>
      <p:sp>
        <p:nvSpPr>
          <p:cNvPr id="14" name="Rectangle 13">
            <a:extLst>
              <a:ext uri="{FF2B5EF4-FFF2-40B4-BE49-F238E27FC236}">
                <a16:creationId xmlns:a16="http://schemas.microsoft.com/office/drawing/2014/main" id="{AD022B3F-6B98-48C7-B711-98A8386BB416}"/>
              </a:ext>
            </a:extLst>
          </p:cNvPr>
          <p:cNvSpPr/>
          <p:nvPr/>
        </p:nvSpPr>
        <p:spPr>
          <a:xfrm>
            <a:off x="6837863" y="3820162"/>
            <a:ext cx="4725512" cy="2262934"/>
          </a:xfrm>
          <a:prstGeom prst="rect">
            <a:avLst/>
          </a:prstGeom>
        </p:spPr>
        <p:style>
          <a:lnRef idx="2">
            <a:schemeClr val="accent3"/>
          </a:lnRef>
          <a:fillRef idx="1">
            <a:schemeClr val="lt1"/>
          </a:fillRef>
          <a:effectRef idx="0">
            <a:schemeClr val="accent3"/>
          </a:effectRef>
          <a:fontRef idx="minor">
            <a:schemeClr val="dk1"/>
          </a:fontRef>
        </p:style>
        <p:txBody>
          <a:bodyPr spcFirstLastPara="0" vert="horz" wrap="square" lIns="99569" tIns="63372" rIns="63372" bIns="63375" numCol="1" spcCol="1270" anchor="ctr" anchorCtr="0">
            <a:noAutofit/>
          </a:bodyPr>
          <a:lstStyle/>
          <a:p>
            <a:pPr marL="171450" marR="0" lvl="1" indent="-171450" algn="l" defTabSz="6223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Governance</a:t>
            </a:r>
            <a:r>
              <a:rPr kumimoji="0" lang="en-US" sz="1400" b="0" i="0" u="none" strike="noStrike" kern="1200" cap="none" spc="0" normalizeH="0" baseline="0" noProof="0">
                <a:ln>
                  <a:noFill/>
                </a:ln>
                <a:solidFill>
                  <a:prstClr val="black"/>
                </a:solidFill>
                <a:effectLst/>
                <a:uLnTx/>
                <a:uFillTx/>
                <a:latin typeface="Calibri"/>
                <a:ea typeface="+mn-ea"/>
                <a:cs typeface="+mn-cs"/>
              </a:rPr>
              <a:t>: Processes, controls and procedures to monitor and manage climate-related risks and opportunities.</a:t>
            </a:r>
          </a:p>
          <a:p>
            <a:pPr marL="171450" marR="0" lvl="1" indent="-171450" algn="l" defTabSz="6223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Strategy: </a:t>
            </a:r>
            <a:r>
              <a:rPr kumimoji="0" lang="en-US" sz="1400" b="0" i="0" u="none" strike="noStrike" kern="1200" cap="none" spc="0" normalizeH="0" baseline="0" noProof="0">
                <a:ln>
                  <a:noFill/>
                </a:ln>
                <a:solidFill>
                  <a:prstClr val="black"/>
                </a:solidFill>
                <a:effectLst/>
                <a:uLnTx/>
                <a:uFillTx/>
                <a:latin typeface="Calibri"/>
                <a:ea typeface="+mn-ea"/>
                <a:cs typeface="+mn-cs"/>
              </a:rPr>
              <a:t>Approach for addressing climate-related risks and opportunities that could affect business model and strategy over the short, medium and long term.</a:t>
            </a:r>
          </a:p>
          <a:p>
            <a:pPr marL="171450" marR="0" lvl="1" indent="-171450" algn="l" defTabSz="6223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Risk management: </a:t>
            </a:r>
            <a:r>
              <a:rPr kumimoji="0" lang="en-US" sz="1400" b="0" i="0" u="none" strike="noStrike" kern="1200" cap="none" spc="0" normalizeH="0" baseline="0" noProof="0">
                <a:ln>
                  <a:noFill/>
                </a:ln>
                <a:solidFill>
                  <a:prstClr val="black"/>
                </a:solidFill>
                <a:effectLst/>
                <a:uLnTx/>
                <a:uFillTx/>
                <a:latin typeface="Calibri"/>
                <a:ea typeface="+mn-ea"/>
                <a:cs typeface="+mn-cs"/>
              </a:rPr>
              <a:t>Processes to identify, assess and manage climate-related risks.</a:t>
            </a:r>
          </a:p>
          <a:p>
            <a:pPr marL="171450" marR="0" lvl="1" indent="-171450" algn="l" defTabSz="6223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Metrics and targets: </a:t>
            </a:r>
            <a:r>
              <a:rPr kumimoji="0" lang="en-US" sz="1400" b="0" i="0" u="none" strike="noStrike" kern="1200" cap="none" spc="0" normalizeH="0" baseline="0" noProof="0">
                <a:ln>
                  <a:noFill/>
                </a:ln>
                <a:solidFill>
                  <a:prstClr val="black"/>
                </a:solidFill>
                <a:effectLst/>
                <a:uLnTx/>
                <a:uFillTx/>
                <a:latin typeface="Calibri"/>
                <a:ea typeface="+mn-ea"/>
                <a:cs typeface="+mn-cs"/>
              </a:rPr>
              <a:t>Cross-industry metrics, industry-based metrics, and other metrics used to measure progress towards targets. </a:t>
            </a:r>
            <a:endParaRPr kumimoji="0" lang="en-US" sz="1400" b="1" i="0" u="none" strike="noStrike" kern="1200" cap="none" spc="0" normalizeH="0" baseline="0" noProof="0">
              <a:ln>
                <a:noFill/>
              </a:ln>
              <a:solidFill>
                <a:prstClr val="black"/>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ABD17DD2-B963-4409-B122-C195FE7D8D99}"/>
              </a:ext>
            </a:extLst>
          </p:cNvPr>
          <p:cNvSpPr/>
          <p:nvPr/>
        </p:nvSpPr>
        <p:spPr>
          <a:xfrm>
            <a:off x="6837863" y="2586863"/>
            <a:ext cx="4725512" cy="1106843"/>
          </a:xfrm>
          <a:prstGeom prst="rect">
            <a:avLst/>
          </a:prstGeom>
        </p:spPr>
        <p:style>
          <a:lnRef idx="2">
            <a:schemeClr val="accent3"/>
          </a:lnRef>
          <a:fillRef idx="1">
            <a:schemeClr val="lt1"/>
          </a:fillRef>
          <a:effectRef idx="0">
            <a:schemeClr val="accent3"/>
          </a:effectRef>
          <a:fontRef idx="minor">
            <a:schemeClr val="dk1"/>
          </a:fontRef>
        </p:style>
        <p:txBody>
          <a:bodyPr spcFirstLastPara="0" vert="horz" wrap="square" lIns="99569" tIns="63373" rIns="63372" bIns="63374" numCol="1" spcCol="1270" anchor="ctr" anchorCtr="0">
            <a:noAutofit/>
          </a:bodyPr>
          <a:lstStyle/>
          <a:p>
            <a:pPr marL="0" marR="0" lvl="1" indent="0" algn="l" defTabSz="622300" rtl="0" eaLnBrk="1" fontAlgn="auto" latinLnBrk="0" hangingPunct="1">
              <a:lnSpc>
                <a:spcPct val="90000"/>
              </a:lnSpc>
              <a:spcBef>
                <a:spcPct val="0"/>
              </a:spcBef>
              <a:spcAft>
                <a:spcPct val="1500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Provide information about </a:t>
            </a:r>
            <a:r>
              <a:rPr kumimoji="0" lang="en-US" sz="1400" b="1" i="0" u="none" strike="noStrike" kern="1200" cap="none" spc="0" normalizeH="0" baseline="0" noProof="0">
                <a:ln>
                  <a:noFill/>
                </a:ln>
                <a:solidFill>
                  <a:prstClr val="black"/>
                </a:solidFill>
                <a:effectLst/>
                <a:uLnTx/>
                <a:uFillTx/>
                <a:latin typeface="Calibri"/>
                <a:ea typeface="+mn-ea"/>
                <a:cs typeface="+mn-cs"/>
              </a:rPr>
              <a:t>exposure to climate-related risks and opportunities</a:t>
            </a:r>
            <a:r>
              <a:rPr kumimoji="0" lang="en-US" sz="1400" b="0" i="0" u="none" strike="noStrike" kern="1200" cap="none" spc="0" normalizeH="0" baseline="0" noProof="0">
                <a:ln>
                  <a:noFill/>
                </a:ln>
                <a:solidFill>
                  <a:prstClr val="black"/>
                </a:solidFill>
                <a:effectLst/>
                <a:uLnTx/>
                <a:uFillTx/>
                <a:latin typeface="Calibri"/>
                <a:ea typeface="+mn-ea"/>
                <a:cs typeface="+mn-cs"/>
              </a:rPr>
              <a:t>, to assist users in assessing effects on enterprise value, understanding use of resources, and evaluating strategy, business model, and operational adaptation abilities.</a:t>
            </a:r>
          </a:p>
        </p:txBody>
      </p:sp>
      <p:sp>
        <p:nvSpPr>
          <p:cNvPr id="17" name="Rectangle 16">
            <a:extLst>
              <a:ext uri="{FF2B5EF4-FFF2-40B4-BE49-F238E27FC236}">
                <a16:creationId xmlns:a16="http://schemas.microsoft.com/office/drawing/2014/main" id="{C750180D-8944-4878-A997-1FD942A5DF19}"/>
              </a:ext>
            </a:extLst>
          </p:cNvPr>
          <p:cNvSpPr/>
          <p:nvPr/>
        </p:nvSpPr>
        <p:spPr bwMode="gray">
          <a:xfrm>
            <a:off x="2088419" y="1841256"/>
            <a:ext cx="4552776" cy="569359"/>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square" lIns="88900" tIns="88900" rIns="88900" bIns="88900" rtlCol="0" anchor="ctr"/>
          <a:lstStyle/>
          <a:p>
            <a:pPr marL="457200" marR="0" lvl="1" indent="0" algn="ctr" defTabSz="914400" rtl="0" eaLnBrk="1" fontAlgn="auto" latinLnBrk="0" hangingPunct="1">
              <a:lnSpc>
                <a:spcPct val="106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lumMod val="95000"/>
                  </a:prstClr>
                </a:solidFill>
                <a:effectLst/>
                <a:uLnTx/>
                <a:uFillTx/>
                <a:latin typeface="Calibri" panose="020F0502020204030204" pitchFamily="34" charset="0"/>
                <a:ea typeface="Calibri" panose="020F0502020204030204" pitchFamily="34" charset="0"/>
                <a:cs typeface="+mn-cs"/>
                <a:hlinkClick r:id="" action="ppaction://noaction">
                  <a:extLst>
                    <a:ext uri="{A12FA001-AC4F-418D-AE19-62706E023703}">
                      <ahyp:hlinkClr xmlns:ahyp="http://schemas.microsoft.com/office/drawing/2018/hyperlinkcolor" val="tx"/>
                    </a:ext>
                  </a:extLst>
                </a:hlinkClick>
              </a:rPr>
              <a:t>IFRS S1</a:t>
            </a:r>
          </a:p>
          <a:p>
            <a:pPr marL="457200" marR="0" lvl="1" indent="0" algn="ctr" defTabSz="914400" rtl="0" eaLnBrk="1" fontAlgn="auto" latinLnBrk="0" hangingPunct="1">
              <a:lnSpc>
                <a:spcPct val="106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lumMod val="95000"/>
                  </a:prstClr>
                </a:solidFill>
                <a:effectLst/>
                <a:uLnTx/>
                <a:uFillTx/>
                <a:latin typeface="Calibri" panose="020F0502020204030204" pitchFamily="34" charset="0"/>
                <a:ea typeface="Calibri" panose="020F0502020204030204" pitchFamily="34" charset="0"/>
                <a:cs typeface="+mn-cs"/>
                <a:hlinkClick r:id="" action="ppaction://noaction">
                  <a:extLst>
                    <a:ext uri="{A12FA001-AC4F-418D-AE19-62706E023703}">
                      <ahyp:hlinkClr xmlns:ahyp="http://schemas.microsoft.com/office/drawing/2018/hyperlinkcolor" val="tx"/>
                    </a:ext>
                  </a:extLst>
                </a:hlinkClick>
              </a:rPr>
              <a:t>General Sustainability Disclosures</a:t>
            </a:r>
            <a:endParaRPr kumimoji="0" lang="en-US" sz="1600" b="1" i="0" u="none" strike="noStrike" kern="1200" cap="none" spc="0" normalizeH="0" baseline="0" noProof="0">
              <a:ln>
                <a:noFill/>
              </a:ln>
              <a:solidFill>
                <a:prstClr val="white">
                  <a:lumMod val="95000"/>
                </a:prstClr>
              </a:solidFill>
              <a:effectLst/>
              <a:uLnTx/>
              <a:uFillTx/>
              <a:latin typeface="Calibri"/>
              <a:ea typeface="+mn-ea"/>
              <a:cs typeface="+mn-cs"/>
            </a:endParaRPr>
          </a:p>
        </p:txBody>
      </p:sp>
      <p:sp>
        <p:nvSpPr>
          <p:cNvPr id="18" name="Arrow: Chevron 17">
            <a:extLst>
              <a:ext uri="{FF2B5EF4-FFF2-40B4-BE49-F238E27FC236}">
                <a16:creationId xmlns:a16="http://schemas.microsoft.com/office/drawing/2014/main" id="{84791E6A-02B0-4345-AC18-46EDA3E3E20A}"/>
              </a:ext>
            </a:extLst>
          </p:cNvPr>
          <p:cNvSpPr/>
          <p:nvPr/>
        </p:nvSpPr>
        <p:spPr bwMode="gray">
          <a:xfrm rot="5400000">
            <a:off x="455930" y="2594231"/>
            <a:ext cx="1307296" cy="1292566"/>
          </a:xfrm>
          <a:prstGeom prst="chevron">
            <a:avLst>
              <a:gd name="adj" fmla="val 34127"/>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0" tIns="0" rIns="0" bIns="0"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a:ea typeface="+mn-ea"/>
                <a:cs typeface="+mn-cs"/>
              </a:rPr>
              <a:t>Objective</a:t>
            </a:r>
          </a:p>
        </p:txBody>
      </p:sp>
      <p:sp>
        <p:nvSpPr>
          <p:cNvPr id="19" name="Arrow: Chevron 18">
            <a:extLst>
              <a:ext uri="{FF2B5EF4-FFF2-40B4-BE49-F238E27FC236}">
                <a16:creationId xmlns:a16="http://schemas.microsoft.com/office/drawing/2014/main" id="{0C1BB16C-32E6-401A-841C-CBDE95C82129}"/>
              </a:ext>
            </a:extLst>
          </p:cNvPr>
          <p:cNvSpPr/>
          <p:nvPr/>
        </p:nvSpPr>
        <p:spPr bwMode="gray">
          <a:xfrm rot="5400000">
            <a:off x="-66475" y="4230425"/>
            <a:ext cx="2352106" cy="1292566"/>
          </a:xfrm>
          <a:prstGeom prst="chevron">
            <a:avLst>
              <a:gd name="adj" fmla="val 34127"/>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0" tIns="0" rIns="0" bIns="0"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a:ea typeface="+mn-ea"/>
                <a:cs typeface="+mn-cs"/>
              </a:rPr>
              <a:t>Key disclosure topics</a:t>
            </a:r>
          </a:p>
        </p:txBody>
      </p:sp>
      <p:sp>
        <p:nvSpPr>
          <p:cNvPr id="20" name="Rectangle 19">
            <a:extLst>
              <a:ext uri="{FF2B5EF4-FFF2-40B4-BE49-F238E27FC236}">
                <a16:creationId xmlns:a16="http://schemas.microsoft.com/office/drawing/2014/main" id="{B578E3C3-8EC0-48CD-AF59-C5129F883886}"/>
              </a:ext>
            </a:extLst>
          </p:cNvPr>
          <p:cNvSpPr/>
          <p:nvPr/>
        </p:nvSpPr>
        <p:spPr>
          <a:xfrm>
            <a:off x="2088416" y="3820161"/>
            <a:ext cx="4552777" cy="2262935"/>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99569" tIns="63372" rIns="63372" bIns="63375" numCol="1" spcCol="1270" anchor="ctr" anchorCtr="0">
            <a:noAutofit/>
          </a:bodyPr>
          <a:lstStyle/>
          <a:p>
            <a:pPr marL="171450" marR="0" lvl="1" indent="-171450" algn="l" defTabSz="6223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Governance</a:t>
            </a:r>
            <a:r>
              <a:rPr kumimoji="0" lang="en-US" sz="1400" b="0" i="0" u="none" strike="noStrike" kern="1200" cap="none" spc="0" normalizeH="0" baseline="0" noProof="0">
                <a:ln>
                  <a:noFill/>
                </a:ln>
                <a:solidFill>
                  <a:prstClr val="black"/>
                </a:solidFill>
                <a:effectLst/>
                <a:uLnTx/>
                <a:uFillTx/>
                <a:latin typeface="Calibri"/>
                <a:ea typeface="+mn-ea"/>
                <a:cs typeface="+mn-cs"/>
              </a:rPr>
              <a:t>: Processes, controls and procedures to monitor and manage sustainability-related risks and opportunities.</a:t>
            </a:r>
          </a:p>
          <a:p>
            <a:pPr marL="171450" marR="0" lvl="1" indent="-171450" algn="l" defTabSz="6223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Strategy: </a:t>
            </a:r>
            <a:r>
              <a:rPr kumimoji="0" lang="en-US" sz="1400" b="0" i="0" u="none" strike="noStrike" kern="1200" cap="none" spc="0" normalizeH="0" baseline="0" noProof="0">
                <a:ln>
                  <a:noFill/>
                </a:ln>
                <a:solidFill>
                  <a:prstClr val="black"/>
                </a:solidFill>
                <a:effectLst/>
                <a:uLnTx/>
                <a:uFillTx/>
                <a:latin typeface="Calibri"/>
                <a:ea typeface="+mn-ea"/>
                <a:cs typeface="+mn-cs"/>
              </a:rPr>
              <a:t>Approach for addressing sustainability-related risks and opportunities that could affect business model and strategy over the short, medium and long term.</a:t>
            </a:r>
          </a:p>
          <a:p>
            <a:pPr marL="171450" marR="0" lvl="1" indent="-171450" algn="l" defTabSz="6223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Risk management: </a:t>
            </a:r>
            <a:r>
              <a:rPr kumimoji="0" lang="en-US" sz="1400" b="0" i="0" u="none" strike="noStrike" kern="1200" cap="none" spc="0" normalizeH="0" baseline="0" noProof="0">
                <a:ln>
                  <a:noFill/>
                </a:ln>
                <a:solidFill>
                  <a:prstClr val="black"/>
                </a:solidFill>
                <a:effectLst/>
                <a:uLnTx/>
                <a:uFillTx/>
                <a:latin typeface="Calibri"/>
                <a:ea typeface="+mn-ea"/>
                <a:cs typeface="+mn-cs"/>
              </a:rPr>
              <a:t>Processes to identify, assess and manage sustainability-related risks.</a:t>
            </a:r>
          </a:p>
          <a:p>
            <a:pPr marL="171450" marR="0" lvl="1" indent="-171450" algn="l" defTabSz="6223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Metrics and targets: </a:t>
            </a:r>
            <a:r>
              <a:rPr kumimoji="0" lang="en-US" sz="1400" b="0" i="0" u="none" strike="noStrike" kern="1200" cap="none" spc="0" normalizeH="0" baseline="0" noProof="0">
                <a:ln>
                  <a:noFill/>
                </a:ln>
                <a:solidFill>
                  <a:prstClr val="black"/>
                </a:solidFill>
                <a:effectLst/>
                <a:uLnTx/>
                <a:uFillTx/>
                <a:latin typeface="Calibri"/>
                <a:ea typeface="+mn-ea"/>
                <a:cs typeface="+mn-cs"/>
              </a:rPr>
              <a:t>Information used to assess, manage, and monitor performance of sustainability-related risks and opportunities. </a:t>
            </a:r>
            <a:endParaRPr kumimoji="0" lang="en-US" sz="1400" b="1" i="0" u="none" strike="noStrike" kern="1200" cap="none" spc="0" normalizeH="0" baseline="0" noProof="0">
              <a:ln>
                <a:noFill/>
              </a:ln>
              <a:solidFill>
                <a:prstClr val="black"/>
              </a:solidFill>
              <a:effectLst/>
              <a:uLnTx/>
              <a:uFillTx/>
              <a:latin typeface="Calibri"/>
              <a:ea typeface="+mn-ea"/>
              <a:cs typeface="+mn-cs"/>
            </a:endParaRPr>
          </a:p>
        </p:txBody>
      </p:sp>
      <p:pic>
        <p:nvPicPr>
          <p:cNvPr id="21" name="Picture 20" descr="Shape&#10;&#10;Description automatically generated">
            <a:extLst>
              <a:ext uri="{FF2B5EF4-FFF2-40B4-BE49-F238E27FC236}">
                <a16:creationId xmlns:a16="http://schemas.microsoft.com/office/drawing/2014/main" id="{8F9006CB-8DEA-4D61-AD6D-52E70A7A800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979049" y="1718402"/>
            <a:ext cx="576365" cy="815065"/>
          </a:xfrm>
          <a:prstGeom prst="rect">
            <a:avLst/>
          </a:prstGeom>
          <a:ln>
            <a:solidFill>
              <a:schemeClr val="bg2"/>
            </a:solidFill>
          </a:ln>
          <a:effectLst>
            <a:outerShdw blurRad="50800" dist="38100" dir="2700000" algn="tl" rotWithShape="0">
              <a:prstClr val="black">
                <a:alpha val="40000"/>
              </a:prstClr>
            </a:outerShdw>
          </a:effectLst>
        </p:spPr>
      </p:pic>
      <p:pic>
        <p:nvPicPr>
          <p:cNvPr id="22" name="Content Placeholder 4" descr="Shape&#10;&#10;Description automatically generated">
            <a:extLst>
              <a:ext uri="{FF2B5EF4-FFF2-40B4-BE49-F238E27FC236}">
                <a16:creationId xmlns:a16="http://schemas.microsoft.com/office/drawing/2014/main" id="{11D41240-617F-4551-A6D9-9355387FEF1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bwMode="auto">
          <a:xfrm>
            <a:off x="2232550" y="1709159"/>
            <a:ext cx="558343" cy="789580"/>
          </a:xfrm>
          <a:prstGeom prst="rect">
            <a:avLst/>
          </a:prstGeom>
          <a:noFill/>
          <a:ln>
            <a:solidFill>
              <a:schemeClr val="bg2"/>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pic>
      <p:pic>
        <p:nvPicPr>
          <p:cNvPr id="23" name="Graphic 22" descr="Badge with solid fill">
            <a:extLst>
              <a:ext uri="{FF2B5EF4-FFF2-40B4-BE49-F238E27FC236}">
                <a16:creationId xmlns:a16="http://schemas.microsoft.com/office/drawing/2014/main" id="{AF794AD0-EB48-443E-8234-FC66FC0FA78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00907" y="1537094"/>
            <a:ext cx="373533" cy="373533"/>
          </a:xfrm>
          <a:prstGeom prst="rect">
            <a:avLst/>
          </a:prstGeom>
        </p:spPr>
      </p:pic>
      <p:pic>
        <p:nvPicPr>
          <p:cNvPr id="24" name="Graphic 23" descr="Badge 1 with solid fill">
            <a:extLst>
              <a:ext uri="{FF2B5EF4-FFF2-40B4-BE49-F238E27FC236}">
                <a16:creationId xmlns:a16="http://schemas.microsoft.com/office/drawing/2014/main" id="{0024E94B-1694-47D4-B382-D7DF74051CE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21384" y="1531635"/>
            <a:ext cx="373533" cy="373533"/>
          </a:xfrm>
          <a:prstGeom prst="rect">
            <a:avLst/>
          </a:prstGeom>
        </p:spPr>
      </p:pic>
      <p:sp>
        <p:nvSpPr>
          <p:cNvPr id="25" name="TextBox 24">
            <a:extLst>
              <a:ext uri="{FF2B5EF4-FFF2-40B4-BE49-F238E27FC236}">
                <a16:creationId xmlns:a16="http://schemas.microsoft.com/office/drawing/2014/main" id="{A00F7DA8-9691-44F3-BAF4-A1FE09FE50AD}"/>
              </a:ext>
            </a:extLst>
          </p:cNvPr>
          <p:cNvSpPr txBox="1"/>
          <p:nvPr/>
        </p:nvSpPr>
        <p:spPr>
          <a:xfrm>
            <a:off x="449858" y="6175060"/>
            <a:ext cx="3772892" cy="276999"/>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1" u="none" strike="noStrike" kern="1200" cap="none" spc="0" normalizeH="0" baseline="0" noProof="0">
                <a:ln>
                  <a:noFill/>
                </a:ln>
                <a:effectLst/>
                <a:uLnTx/>
                <a:uFillTx/>
                <a:latin typeface="Calibri"/>
                <a:ea typeface="Open Sans bold" panose="020B0806030504020204" pitchFamily="34" charset="0"/>
                <a:cs typeface="Open Sans bold" panose="020B0806030504020204" pitchFamily="34" charset="0"/>
              </a:rPr>
              <a:t>1. </a:t>
            </a:r>
            <a:r>
              <a:rPr lang="en-US" sz="600" i="1">
                <a:hlinkClick r:id="rId10"/>
              </a:rPr>
              <a:t>Exposure Draft and comment letters: General Sustainability-related Disclosures</a:t>
            </a:r>
            <a:r>
              <a:rPr kumimoji="0" lang="en-US" sz="600" b="0" i="1" u="none" strike="noStrike" kern="1200" cap="none" spc="0" normalizeH="0" baseline="0" noProof="0">
                <a:ln>
                  <a:noFill/>
                </a:ln>
                <a:effectLst/>
                <a:uLnTx/>
                <a:uFillTx/>
                <a:latin typeface="Calibri"/>
                <a:ea typeface="Open Sans bold" panose="020B0806030504020204" pitchFamily="34" charset="0"/>
                <a:cs typeface="Open Sans bold" panose="020B0806030504020204" pitchFamily="34" charset="0"/>
              </a:rPr>
              <a:t>. </a:t>
            </a:r>
            <a:r>
              <a:rPr lang="en-US" sz="600" i="1">
                <a:latin typeface="Calibri"/>
                <a:ea typeface="Open Sans bold" panose="020B0806030504020204" pitchFamily="34" charset="0"/>
                <a:cs typeface="Open Sans bold" panose="020B0806030504020204" pitchFamily="34" charset="0"/>
              </a:rPr>
              <a:t>IFRS</a:t>
            </a:r>
            <a:r>
              <a:rPr kumimoji="0" lang="en-US" sz="600" b="0" i="1" u="none" strike="noStrike" kern="1200" cap="none" spc="0" normalizeH="0" baseline="0" noProof="0">
                <a:ln>
                  <a:noFill/>
                </a:ln>
                <a:effectLst/>
                <a:uLnTx/>
                <a:uFillTx/>
                <a:latin typeface="Calibri"/>
                <a:ea typeface="Open Sans bold" panose="020B0806030504020204" pitchFamily="34" charset="0"/>
                <a:cs typeface="Open Sans bold" panose="020B0806030504020204" pitchFamily="34" charset="0"/>
              </a:rPr>
              <a:t>. 2022.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1" u="none" strike="noStrike" kern="1200" cap="none" spc="0" normalizeH="0" baseline="0" noProof="0">
                <a:ln>
                  <a:noFill/>
                </a:ln>
                <a:effectLst/>
                <a:uLnTx/>
                <a:uFillTx/>
                <a:latin typeface="Calibri"/>
                <a:ea typeface="Open Sans bold" panose="020B0806030504020204" pitchFamily="34" charset="0"/>
                <a:cs typeface="Open Sans bold" panose="020B0806030504020204" pitchFamily="34" charset="0"/>
              </a:rPr>
              <a:t>2. </a:t>
            </a:r>
            <a:r>
              <a:rPr lang="en-US" sz="600" i="1">
                <a:hlinkClick r:id="rId11"/>
              </a:rPr>
              <a:t>ISSB describes the concept of sustainability and its articulation with financial value creation</a:t>
            </a:r>
            <a:r>
              <a:rPr lang="en-US" sz="600" i="1"/>
              <a:t>. </a:t>
            </a:r>
            <a:r>
              <a:rPr lang="en-US" sz="600" i="1">
                <a:latin typeface="Calibri"/>
                <a:ea typeface="Open Sans bold" panose="020B0806030504020204" pitchFamily="34" charset="0"/>
                <a:cs typeface="Open Sans bold" panose="020B0806030504020204" pitchFamily="34" charset="0"/>
              </a:rPr>
              <a:t>IFRS</a:t>
            </a:r>
            <a:r>
              <a:rPr kumimoji="0" lang="en-US" sz="600" b="0" i="1" u="none" strike="noStrike" kern="1200" cap="none" spc="0" normalizeH="0" baseline="0" noProof="0">
                <a:ln>
                  <a:noFill/>
                </a:ln>
                <a:effectLst/>
                <a:uLnTx/>
                <a:uFillTx/>
                <a:latin typeface="Calibri"/>
                <a:ea typeface="Open Sans bold" panose="020B0806030504020204" pitchFamily="34" charset="0"/>
                <a:cs typeface="Open Sans bold" panose="020B0806030504020204" pitchFamily="34" charset="0"/>
              </a:rPr>
              <a:t>. December 14, 2022.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1" u="none" strike="noStrike" kern="1200" cap="none" spc="0" normalizeH="0" baseline="0" noProof="0">
                <a:ln>
                  <a:noFill/>
                </a:ln>
                <a:effectLst/>
                <a:uLnTx/>
                <a:uFillTx/>
                <a:latin typeface="Calibri"/>
                <a:ea typeface="Open Sans bold" panose="020B0806030504020204" pitchFamily="34" charset="0"/>
                <a:cs typeface="Open Sans bold" panose="020B0806030504020204" pitchFamily="34" charset="0"/>
              </a:rPr>
              <a:t>3. </a:t>
            </a:r>
            <a:r>
              <a:rPr lang="en-US" sz="600" i="1">
                <a:hlinkClick r:id="rId3"/>
              </a:rPr>
              <a:t>ISSB announces guidance and reliefs to support Scope 3 GHG emission disclosures</a:t>
            </a:r>
            <a:r>
              <a:rPr kumimoji="0" lang="en-US" sz="600" b="0" i="1" u="none" strike="noStrike" kern="1200" cap="none" spc="0" normalizeH="0" baseline="0" noProof="0">
                <a:ln>
                  <a:noFill/>
                </a:ln>
                <a:effectLst/>
                <a:uLnTx/>
                <a:uFillTx/>
                <a:latin typeface="Calibri"/>
                <a:ea typeface="Open Sans bold" panose="020B0806030504020204" pitchFamily="34" charset="0"/>
                <a:cs typeface="Open Sans bold" panose="020B0806030504020204" pitchFamily="34" charset="0"/>
              </a:rPr>
              <a:t>. </a:t>
            </a:r>
            <a:r>
              <a:rPr lang="en-US" sz="600" i="1">
                <a:latin typeface="Calibri"/>
                <a:ea typeface="Open Sans bold" panose="020B0806030504020204" pitchFamily="34" charset="0"/>
                <a:cs typeface="Open Sans bold" panose="020B0806030504020204" pitchFamily="34" charset="0"/>
              </a:rPr>
              <a:t>IFRS</a:t>
            </a:r>
            <a:r>
              <a:rPr kumimoji="0" lang="en-US" sz="600" b="0" i="1" u="none" strike="noStrike" kern="1200" cap="none" spc="0" normalizeH="0" baseline="0" noProof="0">
                <a:ln>
                  <a:noFill/>
                </a:ln>
                <a:effectLst/>
                <a:uLnTx/>
                <a:uFillTx/>
                <a:latin typeface="Calibri"/>
                <a:ea typeface="Open Sans bold" panose="020B0806030504020204" pitchFamily="34" charset="0"/>
                <a:cs typeface="Open Sans bold" panose="020B0806030504020204" pitchFamily="34" charset="0"/>
              </a:rPr>
              <a:t>. December 15, 2022.</a:t>
            </a:r>
            <a:endParaRPr kumimoji="0" lang="en-US" sz="600" b="0" i="1" u="none" strike="noStrike" kern="1200" cap="none" spc="0" normalizeH="0" baseline="0" noProof="0">
              <a:ln>
                <a:noFill/>
              </a:ln>
              <a:effectLst/>
              <a:uLnTx/>
              <a:uFillTx/>
              <a:latin typeface="Calibri"/>
              <a:ea typeface="+mn-ea"/>
              <a:cs typeface="+mn-cs"/>
            </a:endParaRPr>
          </a:p>
        </p:txBody>
      </p:sp>
    </p:spTree>
    <p:extLst>
      <p:ext uri="{BB962C8B-B14F-4D97-AF65-F5344CB8AC3E}">
        <p14:creationId xmlns:p14="http://schemas.microsoft.com/office/powerpoint/2010/main" val="1689650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958E85A-98E2-4136-960C-019634168A60}"/>
              </a:ext>
            </a:extLst>
          </p:cNvPr>
          <p:cNvSpPr/>
          <p:nvPr/>
        </p:nvSpPr>
        <p:spPr bwMode="gray">
          <a:xfrm>
            <a:off x="10012129" y="1003579"/>
            <a:ext cx="1725719" cy="303010"/>
          </a:xfrm>
          <a:prstGeom prst="rect">
            <a:avLst/>
          </a:prstGeom>
          <a:solidFill>
            <a:schemeClr val="accent2">
              <a:lumMod val="20000"/>
              <a:lumOff val="80000"/>
            </a:schemeClr>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20" name="Oval 19">
            <a:extLst>
              <a:ext uri="{FF2B5EF4-FFF2-40B4-BE49-F238E27FC236}">
                <a16:creationId xmlns:a16="http://schemas.microsoft.com/office/drawing/2014/main" id="{E7FF48EF-44AA-4CA5-9BA2-1AC252107C3E}"/>
              </a:ext>
            </a:extLst>
          </p:cNvPr>
          <p:cNvSpPr/>
          <p:nvPr/>
        </p:nvSpPr>
        <p:spPr bwMode="gray">
          <a:xfrm>
            <a:off x="3563694" y="5501764"/>
            <a:ext cx="600110" cy="577949"/>
          </a:xfrm>
          <a:prstGeom prst="ellipse">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2" name="Text Placeholder 1">
            <a:extLst>
              <a:ext uri="{FF2B5EF4-FFF2-40B4-BE49-F238E27FC236}">
                <a16:creationId xmlns:a16="http://schemas.microsoft.com/office/drawing/2014/main" id="{48692DE1-BE13-4441-90E9-9A68FCA66DE9}"/>
              </a:ext>
            </a:extLst>
          </p:cNvPr>
          <p:cNvSpPr>
            <a:spLocks noGrp="1"/>
          </p:cNvSpPr>
          <p:nvPr>
            <p:ph type="body" sz="quarter" idx="22"/>
          </p:nvPr>
        </p:nvSpPr>
        <p:spPr/>
        <p:txBody>
          <a:bodyPr/>
          <a:lstStyle/>
          <a:p>
            <a:r>
              <a:rPr lang="en-US"/>
              <a:t>Call to action: What this means for non-EU companies with operations in the EU.</a:t>
            </a:r>
          </a:p>
        </p:txBody>
      </p:sp>
      <p:sp>
        <p:nvSpPr>
          <p:cNvPr id="5" name="Title 4">
            <a:extLst>
              <a:ext uri="{FF2B5EF4-FFF2-40B4-BE49-F238E27FC236}">
                <a16:creationId xmlns:a16="http://schemas.microsoft.com/office/drawing/2014/main" id="{67D49785-9A0F-4DF8-A083-A45178AD0A51}"/>
              </a:ext>
            </a:extLst>
          </p:cNvPr>
          <p:cNvSpPr>
            <a:spLocks noGrp="1"/>
          </p:cNvSpPr>
          <p:nvPr>
            <p:ph type="title"/>
          </p:nvPr>
        </p:nvSpPr>
        <p:spPr/>
        <p:txBody>
          <a:bodyPr/>
          <a:lstStyle/>
          <a:p>
            <a:r>
              <a:rPr lang="en-US">
                <a:latin typeface="+mj-lt"/>
              </a:rPr>
              <a:t>Global reach of the EU Corporate Sustainability Reporting Directive (CSRD) </a:t>
            </a:r>
          </a:p>
        </p:txBody>
      </p:sp>
      <p:sp>
        <p:nvSpPr>
          <p:cNvPr id="90" name="TextBox 89">
            <a:extLst>
              <a:ext uri="{FF2B5EF4-FFF2-40B4-BE49-F238E27FC236}">
                <a16:creationId xmlns:a16="http://schemas.microsoft.com/office/drawing/2014/main" id="{D2D55581-8338-4055-A6F9-D249AED101F4}"/>
              </a:ext>
            </a:extLst>
          </p:cNvPr>
          <p:cNvSpPr txBox="1"/>
          <p:nvPr/>
        </p:nvSpPr>
        <p:spPr>
          <a:xfrm>
            <a:off x="9251565" y="1861800"/>
            <a:ext cx="262892" cy="553998"/>
          </a:xfrm>
          <a:prstGeom prst="rect">
            <a:avLst/>
          </a:prstGeom>
          <a:noFill/>
        </p:spPr>
        <p:txBody>
          <a:bodyPr wrap="none" lIns="0" tIns="0" rIns="0" bIns="0" rtlCol="0" anchor="ctr">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CA" sz="36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3</a:t>
            </a:r>
            <a:endParaRPr kumimoji="0" lang="en-CA" sz="36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96" name="Rectangle 195">
            <a:extLst>
              <a:ext uri="{FF2B5EF4-FFF2-40B4-BE49-F238E27FC236}">
                <a16:creationId xmlns:a16="http://schemas.microsoft.com/office/drawing/2014/main" id="{6AB909EC-FE25-4548-8206-E3B7F6384D63}"/>
              </a:ext>
            </a:extLst>
          </p:cNvPr>
          <p:cNvSpPr/>
          <p:nvPr/>
        </p:nvSpPr>
        <p:spPr bwMode="gray">
          <a:xfrm>
            <a:off x="478257" y="1062244"/>
            <a:ext cx="2828469" cy="4246123"/>
          </a:xfrm>
          <a:prstGeom prst="rect">
            <a:avLst/>
          </a:prstGeom>
          <a:noFill/>
          <a:ln w="19050" algn="ctr">
            <a:solidFill>
              <a:schemeClr val="accent2"/>
            </a:solidFill>
            <a:miter lim="800000"/>
            <a:headEnd/>
            <a:tailEnd/>
          </a:ln>
        </p:spPr>
        <p:txBody>
          <a:bodyPr wrap="square" lIns="88900" tIns="88900" rIns="88900" bIns="88900" rtlCol="0" anchor="ctr"/>
          <a:lstStyle/>
          <a:p>
            <a:pPr marL="0" marR="0" lvl="1"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a:ln>
                  <a:noFill/>
                </a:ln>
                <a:solidFill>
                  <a:srgbClr val="53565A"/>
                </a:solidFill>
                <a:effectLst/>
                <a:uLnTx/>
                <a:uFillTx/>
                <a:latin typeface="Open Sans" panose="020B0606030504020204" pitchFamily="34" charset="0"/>
                <a:ea typeface="Open Sans" panose="020B0606030504020204" pitchFamily="34" charset="0"/>
                <a:cs typeface="Open Sans" panose="020B0606030504020204" pitchFamily="34" charset="0"/>
              </a:rPr>
              <a:t>Non-EU undertakings in scope of CSRD are required to provide information in a management report on…</a:t>
            </a:r>
          </a:p>
          <a:p>
            <a:pPr marL="0" marR="0" lvl="1" indent="0" algn="l" defTabSz="914400" rtl="0" eaLnBrk="1" fontAlgn="auto" latinLnBrk="0" hangingPunct="1">
              <a:lnSpc>
                <a:spcPct val="100000"/>
              </a:lnSpc>
              <a:spcBef>
                <a:spcPts val="0"/>
              </a:spcBef>
              <a:spcAft>
                <a:spcPts val="600"/>
              </a:spcAft>
              <a:buClrTx/>
              <a:buSzTx/>
              <a:buFontTx/>
              <a:buNone/>
              <a:tabLst/>
              <a:defRPr/>
            </a:pPr>
            <a:endParaRPr kumimoji="0" lang="en-US" sz="1400" b="1" i="0" u="none" strike="noStrike" kern="1200" cap="none" spc="0" normalizeH="0" baseline="0" noProof="0">
              <a:ln>
                <a:noFill/>
              </a:ln>
              <a:solidFill>
                <a:srgbClr val="53565A"/>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046A38"/>
                </a:solidFill>
                <a:effectLst/>
                <a:uLnTx/>
                <a:uFillTx/>
                <a:latin typeface="Open Sans" panose="020B0606030504020204" pitchFamily="34" charset="0"/>
                <a:ea typeface="Open Sans" panose="020B0606030504020204" pitchFamily="34" charset="0"/>
                <a:cs typeface="Open Sans" panose="020B0606030504020204" pitchFamily="34" charset="0"/>
              </a:rPr>
              <a:t>Environmental, social</a:t>
            </a:r>
            <a:r>
              <a:rPr kumimoji="0" lang="en-US" sz="1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and </a:t>
            </a:r>
            <a:r>
              <a:rPr kumimoji="0" lang="en-US" sz="1200" b="1" i="0" u="none" strike="noStrike" kern="1200" cap="none" spc="0" normalizeH="0" baseline="0" noProof="0">
                <a:ln>
                  <a:noFill/>
                </a:ln>
                <a:solidFill>
                  <a:srgbClr val="046A38"/>
                </a:solidFill>
                <a:effectLst/>
                <a:uLnTx/>
                <a:uFillTx/>
                <a:latin typeface="Open Sans" panose="020B0606030504020204" pitchFamily="34" charset="0"/>
                <a:ea typeface="Open Sans" panose="020B0606030504020204" pitchFamily="34" charset="0"/>
                <a:cs typeface="Open Sans" panose="020B0606030504020204" pitchFamily="34" charset="0"/>
              </a:rPr>
              <a:t>governance</a:t>
            </a: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matters</a:t>
            </a:r>
          </a:p>
          <a:p>
            <a:pPr marL="285750" marR="0" lvl="0" indent="-285750" algn="l" defTabSz="9144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 </a:t>
            </a:r>
            <a:r>
              <a:rPr kumimoji="0" lang="en-US" sz="1200" b="1" i="0" u="none" strike="noStrike" kern="1200" cap="none" spc="0" normalizeH="0" baseline="0" noProof="0">
                <a:ln>
                  <a:noFill/>
                </a:ln>
                <a:solidFill>
                  <a:srgbClr val="046A38"/>
                </a:solidFill>
                <a:effectLst/>
                <a:uLnTx/>
                <a:uFillTx/>
                <a:latin typeface="Open Sans" panose="020B0606030504020204" pitchFamily="34" charset="0"/>
                <a:ea typeface="Open Sans" panose="020B0606030504020204" pitchFamily="34" charset="0"/>
                <a:cs typeface="Open Sans" panose="020B0606030504020204" pitchFamily="34" charset="0"/>
              </a:rPr>
              <a:t>undertaking’s impacts on </a:t>
            </a: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sustainability matters</a:t>
            </a:r>
            <a:endParaRPr kumimoji="0" lang="en-US" sz="1200" b="0" i="0" u="none" strike="noStrike" kern="1200" cap="none" spc="0" normalizeH="0" baseline="0" noProof="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How </a:t>
            </a:r>
            <a:r>
              <a:rPr kumimoji="0" lang="en-US" sz="1200" b="1" i="0" u="none" strike="noStrike" kern="1200" cap="none" spc="0" normalizeH="0" baseline="0" noProof="0">
                <a:ln>
                  <a:noFill/>
                </a:ln>
                <a:solidFill>
                  <a:srgbClr val="046A38"/>
                </a:solidFill>
                <a:effectLst/>
                <a:uLnTx/>
                <a:uFillTx/>
                <a:latin typeface="Open Sans" panose="020B0606030504020204" pitchFamily="34" charset="0"/>
                <a:ea typeface="Open Sans" panose="020B0606030504020204" pitchFamily="34" charset="0"/>
                <a:cs typeface="Open Sans" panose="020B0606030504020204" pitchFamily="34" charset="0"/>
              </a:rPr>
              <a:t>sustainability matters affect </a:t>
            </a: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 undertaking’s </a:t>
            </a:r>
            <a:r>
              <a:rPr kumimoji="0" lang="en-US" sz="1200" b="1" i="0" u="none" strike="noStrike" kern="1200" cap="none" spc="0" normalizeH="0" baseline="0" noProof="0">
                <a:ln>
                  <a:noFill/>
                </a:ln>
                <a:solidFill>
                  <a:srgbClr val="046A38"/>
                </a:solidFill>
                <a:effectLst/>
                <a:uLnTx/>
                <a:uFillTx/>
                <a:latin typeface="Open Sans" panose="020B0606030504020204" pitchFamily="34" charset="0"/>
                <a:ea typeface="Open Sans" panose="020B0606030504020204" pitchFamily="34" charset="0"/>
                <a:cs typeface="Open Sans" panose="020B0606030504020204" pitchFamily="34" charset="0"/>
              </a:rPr>
              <a:t>development, performance </a:t>
            </a: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and </a:t>
            </a:r>
            <a:r>
              <a:rPr kumimoji="0" lang="en-US" sz="1200" b="1" i="0" u="none" strike="noStrike" kern="1200" cap="none" spc="0" normalizeH="0" baseline="0" noProof="0">
                <a:ln>
                  <a:noFill/>
                </a:ln>
                <a:solidFill>
                  <a:srgbClr val="046A38"/>
                </a:solidFill>
                <a:effectLst/>
                <a:uLnTx/>
                <a:uFillTx/>
                <a:latin typeface="Open Sans" panose="020B0606030504020204" pitchFamily="34" charset="0"/>
                <a:ea typeface="Open Sans" panose="020B0606030504020204" pitchFamily="34" charset="0"/>
                <a:cs typeface="Open Sans" panose="020B0606030504020204" pitchFamily="34" charset="0"/>
              </a:rPr>
              <a:t>position</a:t>
            </a:r>
          </a:p>
          <a:p>
            <a:pPr marL="0" marR="0" lvl="0" indent="0" algn="l" defTabSz="914400" rtl="0" eaLnBrk="1" fontAlgn="auto" latinLnBrk="0" hangingPunct="1">
              <a:lnSpc>
                <a:spcPct val="106000"/>
              </a:lnSpc>
              <a:spcBef>
                <a:spcPts val="0"/>
              </a:spcBef>
              <a:spcAft>
                <a:spcPts val="60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6000"/>
              </a:lnSpc>
              <a:spcBef>
                <a:spcPts val="0"/>
              </a:spcBef>
              <a:spcAft>
                <a:spcPts val="600"/>
              </a:spcAft>
              <a:buClrTx/>
              <a:buSzTx/>
              <a:buFontTx/>
              <a:buNone/>
              <a:tabLst/>
              <a:defRPr/>
            </a:pPr>
            <a:r>
              <a:rPr kumimoji="0" lang="en-US" sz="14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Information must be </a:t>
            </a:r>
            <a:r>
              <a:rPr kumimoji="0" lang="en-US" sz="1400" b="1" i="0" u="none" strike="noStrike" kern="1200" cap="none" spc="0" normalizeH="0" baseline="0" noProof="0">
                <a:ln>
                  <a:noFill/>
                </a:ln>
                <a:solidFill>
                  <a:srgbClr val="046A38"/>
                </a:solidFill>
                <a:effectLst/>
                <a:uLnTx/>
                <a:uFillTx/>
                <a:latin typeface="Open Sans" panose="020B0606030504020204" pitchFamily="34" charset="0"/>
                <a:ea typeface="Open Sans" panose="020B0606030504020204" pitchFamily="34" charset="0"/>
                <a:cs typeface="Open Sans" panose="020B0606030504020204" pitchFamily="34" charset="0"/>
              </a:rPr>
              <a:t>digitally tagged </a:t>
            </a:r>
            <a:r>
              <a:rPr kumimoji="0" lang="en-US" sz="14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 accordance with a digital taxonomy</a:t>
            </a:r>
          </a:p>
        </p:txBody>
      </p:sp>
      <p:graphicFrame>
        <p:nvGraphicFramePr>
          <p:cNvPr id="10" name="Table 10">
            <a:extLst>
              <a:ext uri="{FF2B5EF4-FFF2-40B4-BE49-F238E27FC236}">
                <a16:creationId xmlns:a16="http://schemas.microsoft.com/office/drawing/2014/main" id="{E2CD5CAD-BAD4-44C7-A02F-EE021B1E9B9D}"/>
              </a:ext>
            </a:extLst>
          </p:cNvPr>
          <p:cNvGraphicFramePr>
            <a:graphicFrameLocks noGrp="1"/>
          </p:cNvGraphicFramePr>
          <p:nvPr/>
        </p:nvGraphicFramePr>
        <p:xfrm>
          <a:off x="3474720" y="1710975"/>
          <a:ext cx="8266175" cy="3597393"/>
        </p:xfrm>
        <a:graphic>
          <a:graphicData uri="http://schemas.openxmlformats.org/drawingml/2006/table">
            <a:tbl>
              <a:tblPr firstRow="1" bandRow="1">
                <a:tableStyleId>{3B4B98B0-60AC-42C2-AFA5-B58CD77FA1E5}</a:tableStyleId>
              </a:tblPr>
              <a:tblGrid>
                <a:gridCol w="1343611">
                  <a:extLst>
                    <a:ext uri="{9D8B030D-6E8A-4147-A177-3AD203B41FA5}">
                      <a16:colId xmlns:a16="http://schemas.microsoft.com/office/drawing/2014/main" val="517881832"/>
                    </a:ext>
                  </a:extLst>
                </a:gridCol>
                <a:gridCol w="1730641">
                  <a:extLst>
                    <a:ext uri="{9D8B030D-6E8A-4147-A177-3AD203B41FA5}">
                      <a16:colId xmlns:a16="http://schemas.microsoft.com/office/drawing/2014/main" val="2380620801"/>
                    </a:ext>
                  </a:extLst>
                </a:gridCol>
                <a:gridCol w="1730641">
                  <a:extLst>
                    <a:ext uri="{9D8B030D-6E8A-4147-A177-3AD203B41FA5}">
                      <a16:colId xmlns:a16="http://schemas.microsoft.com/office/drawing/2014/main" val="437609308"/>
                    </a:ext>
                  </a:extLst>
                </a:gridCol>
                <a:gridCol w="1730641">
                  <a:extLst>
                    <a:ext uri="{9D8B030D-6E8A-4147-A177-3AD203B41FA5}">
                      <a16:colId xmlns:a16="http://schemas.microsoft.com/office/drawing/2014/main" val="4269755885"/>
                    </a:ext>
                  </a:extLst>
                </a:gridCol>
                <a:gridCol w="1730641">
                  <a:extLst>
                    <a:ext uri="{9D8B030D-6E8A-4147-A177-3AD203B41FA5}">
                      <a16:colId xmlns:a16="http://schemas.microsoft.com/office/drawing/2014/main" val="1828924949"/>
                    </a:ext>
                  </a:extLst>
                </a:gridCol>
              </a:tblGrid>
              <a:tr h="374521">
                <a:tc>
                  <a:txBody>
                    <a:bodyPr/>
                    <a:lstStyle/>
                    <a:p>
                      <a:pPr algn="ctr"/>
                      <a:endParaRPr lang="en-US" sz="1200" i="1">
                        <a:solidFill>
                          <a:srgbClr val="2C5234"/>
                        </a:solidFill>
                        <a:latin typeface="Open Sans" panose="020B0606030504020204" pitchFamily="34" charset="0"/>
                        <a:ea typeface="Open Sans" panose="020B0606030504020204" pitchFamily="34" charset="0"/>
                        <a:cs typeface="Open Sans" panose="020B0606030504020204" pitchFamily="34" charset="0"/>
                      </a:endParaRPr>
                    </a:p>
                  </a:txBody>
                  <a:tcPr>
                    <a:lnT w="12700" cap="flat" cmpd="sng" algn="ctr">
                      <a:noFill/>
                      <a:prstDash val="solid"/>
                      <a:round/>
                      <a:headEnd type="none" w="med" len="med"/>
                      <a:tailEnd type="none" w="med" len="med"/>
                    </a:lnT>
                    <a:noFill/>
                  </a:tcPr>
                </a:tc>
                <a:tc>
                  <a:txBody>
                    <a:bodyPr/>
                    <a:lstStyle/>
                    <a:p>
                      <a:pPr algn="ctr"/>
                      <a:r>
                        <a:rPr lang="en-US" sz="1400" b="1">
                          <a:solidFill>
                            <a:schemeClr val="bg1"/>
                          </a:solidFill>
                          <a:latin typeface="Open Sans" panose="020B0606030504020204" pitchFamily="34" charset="0"/>
                          <a:ea typeface="Open Sans" panose="020B0606030504020204" pitchFamily="34" charset="0"/>
                          <a:cs typeface="Open Sans" panose="020B0606030504020204" pitchFamily="34" charset="0"/>
                        </a:rPr>
                        <a:t>2024</a:t>
                      </a:r>
                    </a:p>
                  </a:txBody>
                  <a:tcPr anchor="ctr">
                    <a:solidFill>
                      <a:schemeClr val="accent1"/>
                    </a:solidFill>
                  </a:tcPr>
                </a:tc>
                <a:tc>
                  <a:txBody>
                    <a:bodyPr/>
                    <a:lstStyle/>
                    <a:p>
                      <a:pPr algn="ctr"/>
                      <a:r>
                        <a:rPr lang="en-US" sz="1400" b="1">
                          <a:solidFill>
                            <a:schemeClr val="bg1"/>
                          </a:solidFill>
                          <a:latin typeface="Open Sans" panose="020B0606030504020204" pitchFamily="34" charset="0"/>
                          <a:ea typeface="Open Sans" panose="020B0606030504020204" pitchFamily="34" charset="0"/>
                          <a:cs typeface="Open Sans" panose="020B0606030504020204" pitchFamily="34" charset="0"/>
                        </a:rPr>
                        <a:t>2025</a:t>
                      </a:r>
                    </a:p>
                  </a:txBody>
                  <a:tcPr anchor="ctr">
                    <a:solidFill>
                      <a:schemeClr val="accent2"/>
                    </a:solidFill>
                  </a:tcPr>
                </a:tc>
                <a:tc>
                  <a:txBody>
                    <a:bodyPr/>
                    <a:lstStyle/>
                    <a:p>
                      <a:pPr algn="ctr"/>
                      <a:r>
                        <a:rPr lang="en-US" sz="1400" b="1" i="0">
                          <a:solidFill>
                            <a:schemeClr val="bg1"/>
                          </a:solidFill>
                          <a:latin typeface="Open Sans" panose="020B0606030504020204" pitchFamily="34" charset="0"/>
                          <a:ea typeface="Open Sans" panose="020B0606030504020204" pitchFamily="34" charset="0"/>
                          <a:cs typeface="Open Sans" panose="020B0606030504020204" pitchFamily="34" charset="0"/>
                        </a:rPr>
                        <a:t>2026</a:t>
                      </a:r>
                    </a:p>
                  </a:txBody>
                  <a:tcPr anchor="ctr">
                    <a:solidFill>
                      <a:schemeClr val="accent3"/>
                    </a:solidFill>
                  </a:tcPr>
                </a:tc>
                <a:tc>
                  <a:txBody>
                    <a:bodyPr/>
                    <a:lstStyle/>
                    <a:p>
                      <a:pPr algn="ctr"/>
                      <a:r>
                        <a:rPr lang="en-US" sz="1400" b="1">
                          <a:solidFill>
                            <a:schemeClr val="bg1"/>
                          </a:solidFill>
                          <a:latin typeface="Open Sans" panose="020B0606030504020204" pitchFamily="34" charset="0"/>
                          <a:ea typeface="Open Sans" panose="020B0606030504020204" pitchFamily="34" charset="0"/>
                          <a:cs typeface="Open Sans" panose="020B0606030504020204" pitchFamily="34" charset="0"/>
                        </a:rPr>
                        <a:t>2028</a:t>
                      </a:r>
                    </a:p>
                  </a:txBody>
                  <a:tcPr anchor="ctr">
                    <a:solidFill>
                      <a:schemeClr val="accent4"/>
                    </a:solidFill>
                  </a:tcPr>
                </a:tc>
                <a:extLst>
                  <a:ext uri="{0D108BD9-81ED-4DB2-BD59-A6C34878D82A}">
                    <a16:rowId xmlns:a16="http://schemas.microsoft.com/office/drawing/2014/main" val="805955902"/>
                  </a:ext>
                </a:extLst>
              </a:tr>
              <a:tr h="1011207">
                <a:tc>
                  <a:txBody>
                    <a:bodyPr/>
                    <a:lstStyle/>
                    <a:p>
                      <a:pPr algn="ctr"/>
                      <a:r>
                        <a:rPr lang="en-US" sz="1200" b="1" i="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Scope</a:t>
                      </a:r>
                    </a:p>
                  </a:txBody>
                  <a:tcPr anchor="ctr">
                    <a:lnB w="12700" cap="flat" cmpd="sng" algn="ctr">
                      <a:solidFill>
                        <a:schemeClr val="bg1">
                          <a:lumMod val="85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1100" b="0">
                          <a:latin typeface="Open Sans" panose="020B0606030504020204" pitchFamily="34" charset="0"/>
                          <a:ea typeface="Open Sans" panose="020B0606030504020204" pitchFamily="34" charset="0"/>
                          <a:cs typeface="Open Sans" panose="020B0606030504020204" pitchFamily="34" charset="0"/>
                        </a:rPr>
                        <a:t>Subsidiaries of US companies already subject to NFRD</a:t>
                      </a:r>
                    </a:p>
                  </a:txBody>
                  <a:tcPr anchor="ctr">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sz="1100" b="0">
                          <a:solidFill>
                            <a:schemeClr val="tx1"/>
                          </a:solidFill>
                          <a:latin typeface="Open Sans" panose="020B0606030504020204" pitchFamily="34" charset="0"/>
                          <a:ea typeface="Open Sans" panose="020B0606030504020204" pitchFamily="34" charset="0"/>
                          <a:cs typeface="Open Sans" panose="020B0606030504020204" pitchFamily="34" charset="0"/>
                        </a:rPr>
                        <a:t>All </a:t>
                      </a:r>
                      <a:r>
                        <a:rPr lang="en-US" sz="1100" b="1">
                          <a:solidFill>
                            <a:srgbClr val="2C5234"/>
                          </a:solidFill>
                          <a:latin typeface="Open Sans" panose="020B0606030504020204" pitchFamily="34" charset="0"/>
                          <a:ea typeface="Open Sans" panose="020B0606030504020204" pitchFamily="34" charset="0"/>
                          <a:cs typeface="Open Sans" panose="020B0606030504020204" pitchFamily="34" charset="0"/>
                        </a:rPr>
                        <a:t>large</a:t>
                      </a:r>
                      <a:r>
                        <a:rPr lang="en-US" sz="1100" b="1" baseline="30000">
                          <a:solidFill>
                            <a:srgbClr val="2C5234"/>
                          </a:solidFill>
                          <a:latin typeface="Open Sans" panose="020B0606030504020204" pitchFamily="34" charset="0"/>
                          <a:ea typeface="Open Sans" panose="020B0606030504020204" pitchFamily="34" charset="0"/>
                          <a:cs typeface="Open Sans" panose="020B0606030504020204" pitchFamily="34" charset="0"/>
                        </a:rPr>
                        <a:t>2</a:t>
                      </a:r>
                      <a:r>
                        <a:rPr lang="en-US" sz="1100" b="1">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100" b="0">
                          <a:solidFill>
                            <a:schemeClr val="tx1"/>
                          </a:solidFill>
                          <a:latin typeface="Open Sans" panose="020B0606030504020204" pitchFamily="34" charset="0"/>
                          <a:ea typeface="Open Sans" panose="020B0606030504020204" pitchFamily="34" charset="0"/>
                          <a:cs typeface="Open Sans" panose="020B0606030504020204" pitchFamily="34" charset="0"/>
                        </a:rPr>
                        <a:t>EU</a:t>
                      </a:r>
                      <a:r>
                        <a:rPr lang="en-US" sz="1100" b="1">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100" b="0">
                          <a:solidFill>
                            <a:schemeClr val="tx1"/>
                          </a:solidFill>
                          <a:latin typeface="Open Sans" panose="020B0606030504020204" pitchFamily="34" charset="0"/>
                          <a:ea typeface="Open Sans" panose="020B0606030504020204" pitchFamily="34" charset="0"/>
                          <a:cs typeface="Open Sans" panose="020B0606030504020204" pitchFamily="34" charset="0"/>
                        </a:rPr>
                        <a:t>subsidiaries of US companies or US companies listed on </a:t>
                      </a:r>
                      <a:r>
                        <a:rPr lang="en-US" sz="1100" b="1">
                          <a:solidFill>
                            <a:srgbClr val="2C5234"/>
                          </a:solidFill>
                          <a:latin typeface="Open Sans" panose="020B0606030504020204" pitchFamily="34" charset="0"/>
                          <a:ea typeface="Open Sans" panose="020B0606030504020204" pitchFamily="34" charset="0"/>
                          <a:cs typeface="Open Sans" panose="020B0606030504020204" pitchFamily="34" charset="0"/>
                        </a:rPr>
                        <a:t>EU regulated market</a:t>
                      </a:r>
                    </a:p>
                  </a:txBody>
                  <a:tcPr anchor="ctr">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sz="1100" b="1">
                          <a:solidFill>
                            <a:srgbClr val="2C5234"/>
                          </a:solidFill>
                          <a:latin typeface="Open Sans" panose="020B0606030504020204" pitchFamily="34" charset="0"/>
                          <a:ea typeface="Open Sans" panose="020B0606030504020204" pitchFamily="34" charset="0"/>
                          <a:cs typeface="Open Sans" panose="020B0606030504020204" pitchFamily="34" charset="0"/>
                        </a:rPr>
                        <a:t>SME</a:t>
                      </a:r>
                      <a:r>
                        <a:rPr lang="en-US" sz="1100" b="0">
                          <a:solidFill>
                            <a:srgbClr val="2C5234"/>
                          </a:solidFill>
                          <a:latin typeface="Open Sans" panose="020B0606030504020204" pitchFamily="34" charset="0"/>
                          <a:ea typeface="Open Sans" panose="020B0606030504020204" pitchFamily="34" charset="0"/>
                          <a:cs typeface="Open Sans" panose="020B0606030504020204" pitchFamily="34" charset="0"/>
                        </a:rPr>
                        <a:t> </a:t>
                      </a:r>
                      <a:r>
                        <a:rPr lang="en-US" sz="1100" b="0">
                          <a:latin typeface="Open Sans" panose="020B0606030504020204" pitchFamily="34" charset="0"/>
                          <a:ea typeface="Open Sans" panose="020B0606030504020204" pitchFamily="34" charset="0"/>
                          <a:cs typeface="Open Sans" panose="020B0606030504020204" pitchFamily="34" charset="0"/>
                        </a:rPr>
                        <a:t>subsidiaries of US companies </a:t>
                      </a:r>
                      <a:r>
                        <a:rPr lang="en-US" sz="1100" b="1">
                          <a:solidFill>
                            <a:srgbClr val="2C5234"/>
                          </a:solidFill>
                          <a:latin typeface="Open Sans" panose="020B0606030504020204" pitchFamily="34" charset="0"/>
                          <a:ea typeface="Open Sans" panose="020B0606030504020204" pitchFamily="34" charset="0"/>
                          <a:cs typeface="Open Sans" panose="020B0606030504020204" pitchFamily="34" charset="0"/>
                        </a:rPr>
                        <a:t>listed</a:t>
                      </a:r>
                      <a:r>
                        <a:rPr lang="en-US" sz="1100" b="0">
                          <a:latin typeface="Open Sans" panose="020B0606030504020204" pitchFamily="34" charset="0"/>
                          <a:ea typeface="Open Sans" panose="020B0606030504020204" pitchFamily="34" charset="0"/>
                          <a:cs typeface="Open Sans" panose="020B0606030504020204" pitchFamily="34" charset="0"/>
                        </a:rPr>
                        <a:t> on </a:t>
                      </a:r>
                      <a:r>
                        <a:rPr lang="en-US" sz="1100" b="1">
                          <a:solidFill>
                            <a:srgbClr val="2C5234"/>
                          </a:solidFill>
                          <a:latin typeface="Open Sans" panose="020B0606030504020204" pitchFamily="34" charset="0"/>
                          <a:ea typeface="Open Sans" panose="020B0606030504020204" pitchFamily="34" charset="0"/>
                          <a:cs typeface="Open Sans" panose="020B0606030504020204" pitchFamily="34" charset="0"/>
                        </a:rPr>
                        <a:t>EU regulated market</a:t>
                      </a:r>
                      <a:endParaRPr lang="en-US" sz="1100" b="1" i="0">
                        <a:solidFill>
                          <a:srgbClr val="FF0000"/>
                        </a:solidFill>
                        <a:latin typeface="Open Sans" panose="020B0606030504020204" pitchFamily="34" charset="0"/>
                        <a:ea typeface="Open Sans" panose="020B0606030504020204" pitchFamily="34" charset="0"/>
                        <a:cs typeface="Open Sans" panose="020B0606030504020204" pitchFamily="34" charset="0"/>
                      </a:endParaRPr>
                    </a:p>
                  </a:txBody>
                  <a:tcPr anchor="ctr">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sz="1100" b="1">
                          <a:solidFill>
                            <a:srgbClr val="2C5234"/>
                          </a:solidFill>
                          <a:latin typeface="Open Sans" panose="020B0606030504020204" pitchFamily="34" charset="0"/>
                          <a:ea typeface="Open Sans" panose="020B0606030504020204" pitchFamily="34" charset="0"/>
                          <a:cs typeface="Open Sans" panose="020B0606030504020204" pitchFamily="34" charset="0"/>
                        </a:rPr>
                        <a:t>US companies with &gt; €150M of operations in EU </a:t>
                      </a:r>
                    </a:p>
                  </a:txBody>
                  <a:tcPr anchor="ctr">
                    <a:lnB w="12700" cap="flat" cmpd="sng" algn="ctr">
                      <a:solidFill>
                        <a:schemeClr val="bg1">
                          <a:lumMod val="8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88109719"/>
                  </a:ext>
                </a:extLst>
              </a:tr>
              <a:tr h="863390">
                <a:tc>
                  <a:txBody>
                    <a:bodyPr/>
                    <a:lstStyle/>
                    <a:p>
                      <a:pPr algn="ctr"/>
                      <a:r>
                        <a:rPr lang="en-US" sz="1200" b="1" i="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Required standards</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2">
                        <a:lumMod val="20000"/>
                        <a:lumOff val="80000"/>
                      </a:schemeClr>
                    </a:solidFill>
                  </a:tcPr>
                </a:tc>
                <a:tc gridSpan="3">
                  <a:txBody>
                    <a:bodyPr/>
                    <a:lstStyle/>
                    <a:p>
                      <a:pPr algn="ctr"/>
                      <a:r>
                        <a:rPr lang="en-US" sz="1100" strike="noStrike">
                          <a:solidFill>
                            <a:schemeClr val="tx1"/>
                          </a:solidFill>
                          <a:latin typeface="Open Sans" panose="020B0606030504020204" pitchFamily="34" charset="0"/>
                          <a:ea typeface="Open Sans" panose="020B0606030504020204" pitchFamily="34" charset="0"/>
                          <a:cs typeface="Open Sans" panose="020B0606030504020204" pitchFamily="34" charset="0"/>
                        </a:rPr>
                        <a:t>ESRS (or equivalent</a:t>
                      </a:r>
                      <a:r>
                        <a:rPr lang="en-US" sz="1100" strike="noStrike" baseline="30000">
                          <a:solidFill>
                            <a:schemeClr val="tx1"/>
                          </a:solidFill>
                          <a:latin typeface="Open Sans" panose="020B0606030504020204" pitchFamily="34" charset="0"/>
                          <a:ea typeface="Open Sans" panose="020B0606030504020204" pitchFamily="34" charset="0"/>
                          <a:cs typeface="Open Sans" panose="020B0606030504020204" pitchFamily="34" charset="0"/>
                        </a:rPr>
                        <a:t>1</a:t>
                      </a:r>
                      <a:r>
                        <a:rPr lang="en-US" sz="1100" strike="noStrike">
                          <a:solidFill>
                            <a:schemeClr val="tx1"/>
                          </a:solidFill>
                          <a:latin typeface="Open Sans" panose="020B0606030504020204" pitchFamily="34" charset="0"/>
                          <a:ea typeface="Open Sans" panose="020B0606030504020204" pitchFamily="34" charset="0"/>
                          <a:cs typeface="Open Sans" panose="020B0606030504020204" pitchFamily="34" charset="0"/>
                        </a:rPr>
                        <a:t> standards)</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a:latin typeface="Open Sans" panose="020B0606030504020204" pitchFamily="34" charset="0"/>
                        <a:ea typeface="Open Sans" panose="020B0606030504020204" pitchFamily="34" charset="0"/>
                        <a:cs typeface="Open Sans" panose="020B0606030504020204" pitchFamily="34" charset="0"/>
                      </a:endParaRPr>
                    </a:p>
                  </a:txBody>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a:latin typeface="Open Sans" panose="020B0606030504020204" pitchFamily="34" charset="0"/>
                          <a:ea typeface="Open Sans" panose="020B0606030504020204" pitchFamily="34" charset="0"/>
                          <a:cs typeface="Open Sans" panose="020B0606030504020204" pitchFamily="34" charset="0"/>
                        </a:rPr>
                        <a:t>ESRS, equivalent</a:t>
                      </a:r>
                      <a:r>
                        <a:rPr lang="en-US" sz="1100" baseline="30000">
                          <a:latin typeface="Open Sans" panose="020B0606030504020204" pitchFamily="34" charset="0"/>
                          <a:ea typeface="Open Sans" panose="020B0606030504020204" pitchFamily="34" charset="0"/>
                          <a:cs typeface="Open Sans" panose="020B0606030504020204" pitchFamily="34" charset="0"/>
                        </a:rPr>
                        <a:t>1</a:t>
                      </a:r>
                      <a:r>
                        <a:rPr lang="en-US" sz="1100">
                          <a:latin typeface="Open Sans" panose="020B0606030504020204" pitchFamily="34" charset="0"/>
                          <a:ea typeface="Open Sans" panose="020B0606030504020204" pitchFamily="34" charset="0"/>
                          <a:cs typeface="Open Sans" panose="020B0606030504020204" pitchFamily="34" charset="0"/>
                        </a:rPr>
                        <a:t> standards, or alternative standards to be developed</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08359493"/>
                  </a:ext>
                </a:extLst>
              </a:tr>
              <a:tr h="786494">
                <a:tc>
                  <a:txBody>
                    <a:bodyPr/>
                    <a:lstStyle/>
                    <a:p>
                      <a:pPr algn="ctr"/>
                      <a:r>
                        <a:rPr lang="en-US" sz="1200" b="1" i="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Reporting level</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2">
                        <a:lumMod val="20000"/>
                        <a:lumOff val="80000"/>
                      </a:schemeClr>
                    </a:solidFill>
                  </a:tcPr>
                </a:tc>
                <a:tc gridSpan="3">
                  <a:txBody>
                    <a:bodyPr/>
                    <a:lstStyle/>
                    <a:p>
                      <a:pPr algn="ctr"/>
                      <a:r>
                        <a:rPr lang="en-US" sz="1100" b="1">
                          <a:solidFill>
                            <a:srgbClr val="2C5234"/>
                          </a:solidFill>
                          <a:latin typeface="Open Sans" panose="020B0606030504020204" pitchFamily="34" charset="0"/>
                          <a:ea typeface="Open Sans" panose="020B0606030504020204" pitchFamily="34" charset="0"/>
                          <a:cs typeface="Open Sans" panose="020B0606030504020204" pitchFamily="34" charset="0"/>
                        </a:rPr>
                        <a:t>Stand-alone subsidiary</a:t>
                      </a:r>
                      <a:r>
                        <a:rPr lang="en-US" sz="1100" b="1" baseline="30000">
                          <a:solidFill>
                            <a:srgbClr val="2C5234"/>
                          </a:solidFill>
                          <a:latin typeface="Open Sans" panose="020B0606030504020204" pitchFamily="34" charset="0"/>
                          <a:ea typeface="Open Sans" panose="020B0606030504020204" pitchFamily="34" charset="0"/>
                          <a:cs typeface="Open Sans" panose="020B0606030504020204" pitchFamily="34" charset="0"/>
                        </a:rPr>
                        <a:t>3</a:t>
                      </a:r>
                      <a:r>
                        <a:rPr lang="en-US" sz="1100">
                          <a:latin typeface="Open Sans" panose="020B0606030504020204" pitchFamily="34" charset="0"/>
                          <a:ea typeface="Open Sans" panose="020B0606030504020204" pitchFamily="34" charset="0"/>
                          <a:cs typeface="Open Sans" panose="020B0606030504020204" pitchFamily="34" charset="0"/>
                        </a:rPr>
                        <a:t>, unless included in Parent’s report prepared under ESRS or equivalent</a:t>
                      </a:r>
                      <a:r>
                        <a:rPr lang="en-US" sz="1100" strike="noStrike" baseline="30000">
                          <a:latin typeface="Open Sans" panose="020B0606030504020204" pitchFamily="34" charset="0"/>
                          <a:ea typeface="Open Sans" panose="020B0606030504020204" pitchFamily="34" charset="0"/>
                          <a:cs typeface="Open Sans" panose="020B0606030504020204" pitchFamily="34" charset="0"/>
                        </a:rPr>
                        <a:t>1</a:t>
                      </a:r>
                      <a:r>
                        <a:rPr lang="en-US" sz="1100">
                          <a:latin typeface="Open Sans" panose="020B0606030504020204" pitchFamily="34" charset="0"/>
                          <a:ea typeface="Open Sans" panose="020B0606030504020204" pitchFamily="34" charset="0"/>
                          <a:cs typeface="Open Sans" panose="020B0606030504020204" pitchFamily="34" charset="0"/>
                        </a:rPr>
                        <a:t> </a:t>
                      </a:r>
                      <a:r>
                        <a:rPr lang="en-US" sz="1100">
                          <a:solidFill>
                            <a:schemeClr val="tx1"/>
                          </a:solidFill>
                          <a:latin typeface="Open Sans" panose="020B0606030504020204" pitchFamily="34" charset="0"/>
                          <a:ea typeface="Open Sans" panose="020B0606030504020204" pitchFamily="34" charset="0"/>
                          <a:cs typeface="Open Sans" panose="020B0606030504020204" pitchFamily="34" charset="0"/>
                        </a:rPr>
                        <a:t>standards for non-EU Parent. </a:t>
                      </a:r>
                      <a:r>
                        <a:rPr lang="en-US" sz="1100" b="1">
                          <a:solidFill>
                            <a:srgbClr val="2C5234"/>
                          </a:solidFill>
                          <a:latin typeface="Open Sans" panose="020B0606030504020204" pitchFamily="34" charset="0"/>
                          <a:ea typeface="Open Sans" panose="020B0606030504020204" pitchFamily="34" charset="0"/>
                          <a:cs typeface="Open Sans" panose="020B0606030504020204" pitchFamily="34" charset="0"/>
                        </a:rPr>
                        <a:t>Consolidated group level </a:t>
                      </a:r>
                      <a:r>
                        <a:rPr lang="en-US" sz="1100">
                          <a:latin typeface="Open Sans" panose="020B0606030504020204" pitchFamily="34" charset="0"/>
                          <a:ea typeface="Open Sans" panose="020B0606030504020204" pitchFamily="34" charset="0"/>
                          <a:cs typeface="Open Sans" panose="020B0606030504020204" pitchFamily="34" charset="0"/>
                        </a:rPr>
                        <a:t>as from January 1, 2028 </a:t>
                      </a:r>
                      <a:r>
                        <a:rPr lang="en-US" sz="1100">
                          <a:solidFill>
                            <a:schemeClr val="tx1"/>
                          </a:solidFill>
                          <a:latin typeface="Open Sans" panose="020B0606030504020204" pitchFamily="34" charset="0"/>
                          <a:ea typeface="Open Sans" panose="020B0606030504020204" pitchFamily="34" charset="0"/>
                          <a:cs typeface="Open Sans" panose="020B0606030504020204" pitchFamily="34" charset="0"/>
                        </a:rPr>
                        <a:t>for certain US companies</a:t>
                      </a:r>
                      <a:endParaRPr lang="en-US" sz="1100">
                        <a:latin typeface="Open Sans" panose="020B0606030504020204" pitchFamily="34" charset="0"/>
                        <a:ea typeface="Open Sans" panose="020B0606030504020204" pitchFamily="34" charset="0"/>
                        <a:cs typeface="Open Sans" panose="020B0606030504020204" pitchFamily="34" charset="0"/>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hMerge="1">
                  <a: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a:txBody>
                  <a:tcPr/>
                </a:tc>
                <a:tc hMerge="1">
                  <a: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en-US" sz="1100" b="1">
                          <a:solidFill>
                            <a:srgbClr val="2C5234"/>
                          </a:solidFill>
                          <a:latin typeface="Open Sans" panose="020B0606030504020204" pitchFamily="34" charset="0"/>
                          <a:ea typeface="Open Sans" panose="020B0606030504020204" pitchFamily="34" charset="0"/>
                          <a:cs typeface="Open Sans" panose="020B0606030504020204" pitchFamily="34" charset="0"/>
                        </a:rPr>
                        <a:t>Consolidated group </a:t>
                      </a:r>
                      <a:r>
                        <a:rPr lang="en-US" sz="1100">
                          <a:latin typeface="Open Sans" panose="020B0606030504020204" pitchFamily="34" charset="0"/>
                          <a:ea typeface="Open Sans" panose="020B0606030504020204" pitchFamily="34" charset="0"/>
                          <a:cs typeface="Open Sans" panose="020B0606030504020204" pitchFamily="34" charset="0"/>
                        </a:rPr>
                        <a:t>– </a:t>
                      </a:r>
                      <a:r>
                        <a:rPr lang="en-US" sz="1100">
                          <a:solidFill>
                            <a:schemeClr val="tx1"/>
                          </a:solidFill>
                          <a:latin typeface="Open Sans" panose="020B0606030504020204" pitchFamily="34" charset="0"/>
                          <a:ea typeface="Open Sans" panose="020B0606030504020204" pitchFamily="34" charset="0"/>
                          <a:cs typeface="Open Sans" panose="020B0606030504020204" pitchFamily="34" charset="0"/>
                        </a:rPr>
                        <a:t>Including non-EU activity</a:t>
                      </a:r>
                      <a:endParaRPr lang="en-US" sz="1100" strike="sngStrike" baseline="30000">
                        <a:solidFill>
                          <a:srgbClr val="FF0000"/>
                        </a:solidFill>
                        <a:latin typeface="Open Sans" panose="020B0606030504020204" pitchFamily="34" charset="0"/>
                        <a:ea typeface="Open Sans" panose="020B0606030504020204" pitchFamily="34" charset="0"/>
                        <a:cs typeface="Open Sans" panose="020B0606030504020204" pitchFamily="34" charset="0"/>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32544410"/>
                  </a:ext>
                </a:extLst>
              </a:tr>
              <a:tr h="561781">
                <a:tc>
                  <a:txBody>
                    <a:bodyPr/>
                    <a:lstStyle/>
                    <a:p>
                      <a:pPr algn="ctr"/>
                      <a:r>
                        <a:rPr lang="en-US" sz="1200" b="1" i="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Assurance</a:t>
                      </a:r>
                    </a:p>
                  </a:txBody>
                  <a:tcPr anchor="ctr">
                    <a:lnT w="12700" cap="flat" cmpd="sng" algn="ctr">
                      <a:solidFill>
                        <a:schemeClr val="bg1">
                          <a:lumMod val="85000"/>
                        </a:schemeClr>
                      </a:solidFill>
                      <a:prstDash val="solid"/>
                      <a:round/>
                      <a:headEnd type="none" w="med" len="med"/>
                      <a:tailEnd type="none" w="med" len="med"/>
                    </a:lnT>
                    <a:solidFill>
                      <a:schemeClr val="accent2">
                        <a:lumMod val="20000"/>
                        <a:lumOff val="80000"/>
                      </a:schemeClr>
                    </a:solidFill>
                  </a:tcPr>
                </a:tc>
                <a:tc gridSpan="3">
                  <a:txBody>
                    <a:bodyPr/>
                    <a:lstStyle/>
                    <a:p>
                      <a:pPr algn="ctr"/>
                      <a:r>
                        <a:rPr lang="en-US" sz="1100">
                          <a:latin typeface="Open Sans" panose="020B0606030504020204" pitchFamily="34" charset="0"/>
                          <a:ea typeface="Open Sans" panose="020B0606030504020204" pitchFamily="34" charset="0"/>
                          <a:cs typeface="Open Sans" panose="020B0606030504020204" pitchFamily="34" charset="0"/>
                        </a:rPr>
                        <a:t>Yes – </a:t>
                      </a:r>
                      <a:r>
                        <a:rPr lang="en-US" sz="1100" b="1">
                          <a:solidFill>
                            <a:srgbClr val="2C5234"/>
                          </a:solidFill>
                          <a:latin typeface="Open Sans" panose="020B0606030504020204" pitchFamily="34" charset="0"/>
                          <a:ea typeface="Open Sans" panose="020B0606030504020204" pitchFamily="34" charset="0"/>
                          <a:cs typeface="Open Sans" panose="020B0606030504020204" pitchFamily="34" charset="0"/>
                        </a:rPr>
                        <a:t>Limited assurance </a:t>
                      </a:r>
                      <a:r>
                        <a:rPr lang="en-US" sz="1100" b="0">
                          <a:solidFill>
                            <a:schemeClr val="tx1"/>
                          </a:solidFill>
                          <a:latin typeface="Open Sans" panose="020B0606030504020204" pitchFamily="34" charset="0"/>
                          <a:ea typeface="Open Sans" panose="020B0606030504020204" pitchFamily="34" charset="0"/>
                          <a:cs typeface="Open Sans" panose="020B0606030504020204" pitchFamily="34" charset="0"/>
                        </a:rPr>
                        <a:t>over </a:t>
                      </a:r>
                      <a:r>
                        <a:rPr lang="en-US" sz="1100" b="1">
                          <a:solidFill>
                            <a:srgbClr val="2C5234"/>
                          </a:solidFill>
                          <a:latin typeface="Open Sans" panose="020B0606030504020204" pitchFamily="34" charset="0"/>
                          <a:ea typeface="Open Sans" panose="020B0606030504020204" pitchFamily="34" charset="0"/>
                          <a:cs typeface="Open Sans" panose="020B0606030504020204" pitchFamily="34" charset="0"/>
                        </a:rPr>
                        <a:t>all</a:t>
                      </a:r>
                      <a:r>
                        <a:rPr lang="en-US" sz="1100" b="0">
                          <a:solidFill>
                            <a:srgbClr val="2C5234"/>
                          </a:solidFill>
                          <a:latin typeface="Open Sans" panose="020B0606030504020204" pitchFamily="34" charset="0"/>
                          <a:ea typeface="Open Sans" panose="020B0606030504020204" pitchFamily="34" charset="0"/>
                          <a:cs typeface="Open Sans" panose="020B0606030504020204" pitchFamily="34" charset="0"/>
                        </a:rPr>
                        <a:t> </a:t>
                      </a:r>
                      <a:r>
                        <a:rPr lang="en-US" sz="1100" b="0">
                          <a:solidFill>
                            <a:schemeClr val="tx1"/>
                          </a:solidFill>
                          <a:latin typeface="Open Sans" panose="020B0606030504020204" pitchFamily="34" charset="0"/>
                          <a:ea typeface="Open Sans" panose="020B0606030504020204" pitchFamily="34" charset="0"/>
                          <a:cs typeface="Open Sans" panose="020B0606030504020204" pitchFamily="34" charset="0"/>
                        </a:rPr>
                        <a:t>reported sustainability information</a:t>
                      </a:r>
                    </a:p>
                  </a:txBody>
                  <a:tcPr anchor="ctr">
                    <a:lnT w="12700" cap="flat" cmpd="sng" algn="ctr">
                      <a:solidFill>
                        <a:schemeClr val="bg1">
                          <a:lumMod val="85000"/>
                        </a:schemeClr>
                      </a:solidFill>
                      <a:prstDash val="solid"/>
                      <a:round/>
                      <a:headEnd type="none" w="med" len="med"/>
                      <a:tailEnd type="none" w="med" len="med"/>
                    </a:lnT>
                    <a:solidFill>
                      <a:schemeClr val="bg1"/>
                    </a:solidFill>
                  </a:tcPr>
                </a:tc>
                <a:tc hMerge="1">
                  <a:txBody>
                    <a:bodyPr/>
                    <a:lstStyle/>
                    <a:p>
                      <a:endParaRPr lang="en-US"/>
                    </a:p>
                  </a:txBody>
                  <a:tcPr/>
                </a:tc>
                <a:tc hMerge="1">
                  <a:txBody>
                    <a:bodyPr/>
                    <a:lstStyle/>
                    <a:p>
                      <a:pPr algn="ctr"/>
                      <a:endParaRPr lang="en-US" sz="1100">
                        <a:latin typeface="Open Sans" panose="020B0606030504020204" pitchFamily="34" charset="0"/>
                        <a:ea typeface="Open Sans" panose="020B0606030504020204" pitchFamily="34" charset="0"/>
                        <a:cs typeface="Open Sans" panose="020B0606030504020204" pitchFamily="34" charset="0"/>
                      </a:endParaRPr>
                    </a:p>
                  </a:txBody>
                  <a:tcPr anchor="ctr">
                    <a:lnT w="12700" cap="flat" cmpd="sng" algn="ctr">
                      <a:solidFill>
                        <a:schemeClr val="bg1">
                          <a:lumMod val="85000"/>
                        </a:schemeClr>
                      </a:solidFill>
                      <a:prstDash val="solid"/>
                      <a:round/>
                      <a:headEnd type="none" w="med" len="med"/>
                      <a:tailEnd type="none" w="med" len="med"/>
                    </a:lnT>
                    <a:solidFill>
                      <a:schemeClr val="bg1"/>
                    </a:solidFill>
                  </a:tcPr>
                </a:tc>
                <a:tc>
                  <a:txBody>
                    <a:bodyPr/>
                    <a:lstStyle/>
                    <a:p>
                      <a:pPr algn="ctr"/>
                      <a:r>
                        <a:rPr lang="en-US" sz="1000">
                          <a:latin typeface="Open Sans" panose="020B0606030504020204" pitchFamily="34" charset="0"/>
                          <a:ea typeface="Open Sans" panose="020B0606030504020204" pitchFamily="34" charset="0"/>
                          <a:cs typeface="Open Sans" panose="020B0606030504020204" pitchFamily="34" charset="0"/>
                        </a:rPr>
                        <a:t>Yes – </a:t>
                      </a:r>
                      <a:r>
                        <a:rPr lang="en-US" sz="1000" b="1">
                          <a:solidFill>
                            <a:srgbClr val="2C5234"/>
                          </a:solidFill>
                          <a:latin typeface="Open Sans" panose="020B0606030504020204" pitchFamily="34" charset="0"/>
                          <a:ea typeface="Open Sans" panose="020B0606030504020204" pitchFamily="34" charset="0"/>
                          <a:cs typeface="Open Sans" panose="020B0606030504020204" pitchFamily="34" charset="0"/>
                        </a:rPr>
                        <a:t>Limited assurance</a:t>
                      </a:r>
                      <a:r>
                        <a:rPr lang="en-US" sz="1000">
                          <a:latin typeface="Open Sans" panose="020B0606030504020204" pitchFamily="34" charset="0"/>
                          <a:ea typeface="Open Sans" panose="020B0606030504020204" pitchFamily="34" charset="0"/>
                          <a:cs typeface="Open Sans" panose="020B0606030504020204" pitchFamily="34" charset="0"/>
                        </a:rPr>
                        <a:t> over </a:t>
                      </a:r>
                      <a:r>
                        <a:rPr lang="en-US" sz="1000" b="1">
                          <a:solidFill>
                            <a:srgbClr val="2C5234"/>
                          </a:solidFill>
                          <a:latin typeface="Open Sans" panose="020B0606030504020204" pitchFamily="34" charset="0"/>
                          <a:ea typeface="Open Sans" panose="020B0606030504020204" pitchFamily="34" charset="0"/>
                          <a:cs typeface="Open Sans" panose="020B0606030504020204" pitchFamily="34" charset="0"/>
                        </a:rPr>
                        <a:t>all</a:t>
                      </a:r>
                      <a:r>
                        <a:rPr lang="en-US" sz="1000">
                          <a:latin typeface="Open Sans" panose="020B0606030504020204" pitchFamily="34" charset="0"/>
                          <a:ea typeface="Open Sans" panose="020B0606030504020204" pitchFamily="34" charset="0"/>
                          <a:cs typeface="Open Sans" panose="020B0606030504020204" pitchFamily="34" charset="0"/>
                        </a:rPr>
                        <a:t> reported sustainability information</a:t>
                      </a:r>
                    </a:p>
                  </a:txBody>
                  <a:tcPr anchor="ctr">
                    <a:lnT w="12700" cap="flat" cmpd="sng" algn="ctr">
                      <a:solidFill>
                        <a:schemeClr val="bg1">
                          <a:lumMod val="85000"/>
                        </a:schemeClr>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4171263545"/>
                  </a:ext>
                </a:extLst>
              </a:tr>
            </a:tbl>
          </a:graphicData>
        </a:graphic>
      </p:graphicFrame>
      <p:sp>
        <p:nvSpPr>
          <p:cNvPr id="18" name="Rectangle 17">
            <a:extLst>
              <a:ext uri="{FF2B5EF4-FFF2-40B4-BE49-F238E27FC236}">
                <a16:creationId xmlns:a16="http://schemas.microsoft.com/office/drawing/2014/main" id="{3317C392-D650-4B0F-9DE9-DF9E018FEBC7}"/>
              </a:ext>
            </a:extLst>
          </p:cNvPr>
          <p:cNvSpPr/>
          <p:nvPr/>
        </p:nvSpPr>
        <p:spPr bwMode="gray">
          <a:xfrm>
            <a:off x="4815840" y="1328821"/>
            <a:ext cx="6925054" cy="382154"/>
          </a:xfrm>
          <a:prstGeom prst="rect">
            <a:avLst/>
          </a:prstGeom>
          <a:solidFill>
            <a:schemeClr val="bg2">
              <a:lumMod val="50000"/>
            </a:schemeClr>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600" b="1" i="0" u="none" strike="noStrike" kern="1200" cap="none" spc="0" normalizeH="0" baseline="0" noProof="0">
                <a:ln>
                  <a:noFill/>
                </a:ln>
                <a:solidFill>
                  <a:prstClr val="white"/>
                </a:solidFill>
                <a:effectLst/>
                <a:uLnTx/>
                <a:uFillTx/>
                <a:latin typeface="Calibri"/>
                <a:ea typeface="+mn-ea"/>
                <a:cs typeface="+mn-cs"/>
              </a:rPr>
              <a:t>Reporting for calendar year end filers:</a:t>
            </a:r>
          </a:p>
        </p:txBody>
      </p:sp>
      <p:sp>
        <p:nvSpPr>
          <p:cNvPr id="21" name="TextBox 20">
            <a:extLst>
              <a:ext uri="{FF2B5EF4-FFF2-40B4-BE49-F238E27FC236}">
                <a16:creationId xmlns:a16="http://schemas.microsoft.com/office/drawing/2014/main" id="{9BB5E0D6-B915-4A01-8619-758CC20AADAD}"/>
              </a:ext>
            </a:extLst>
          </p:cNvPr>
          <p:cNvSpPr txBox="1"/>
          <p:nvPr/>
        </p:nvSpPr>
        <p:spPr>
          <a:xfrm>
            <a:off x="463294" y="6220551"/>
            <a:ext cx="11274554" cy="215444"/>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US" sz="700">
                <a:solidFill>
                  <a:prstClr val="black"/>
                </a:solidFill>
                <a:latin typeface="Calibri"/>
              </a:rPr>
              <a:t>1 What may be deemed ‘equivalent’ is yet to be determined</a:t>
            </a:r>
            <a:r>
              <a:rPr kumimoji="0" lang="en-US" sz="700" b="0" i="0" u="none" strike="noStrike" kern="1200" cap="none" spc="0" normalizeH="0" baseline="0" noProof="0">
                <a:ln>
                  <a:noFill/>
                </a:ln>
                <a:solidFill>
                  <a:prstClr val="black"/>
                </a:solidFill>
                <a:effectLst/>
                <a:uLnTx/>
                <a:uFillTx/>
                <a:latin typeface="Calibri"/>
                <a:ea typeface="+mn-ea"/>
                <a:cs typeface="+mn-cs"/>
              </a:rPr>
              <a:t> by the European Commission, which may also exempt non-EU listed for a transitional period	             </a:t>
            </a:r>
            <a:r>
              <a:rPr kumimoji="0" lang="en-US" sz="700" b="0" i="0" u="none" strike="noStrike" kern="1200" cap="none" spc="0" normalizeH="0" baseline="30000" noProof="0">
                <a:ln>
                  <a:noFill/>
                </a:ln>
                <a:solidFill>
                  <a:prstClr val="black"/>
                </a:solidFill>
                <a:effectLst/>
                <a:uLnTx/>
                <a:uFillTx/>
                <a:latin typeface="Calibri"/>
                <a:ea typeface="+mn-ea"/>
                <a:cs typeface="+mn-cs"/>
              </a:rPr>
              <a:t>3</a:t>
            </a:r>
            <a:r>
              <a:rPr kumimoji="0" lang="en-US" sz="700" b="0" i="0" u="none" strike="noStrike" kern="1200" cap="none" spc="0" normalizeH="0" baseline="0" noProof="0">
                <a:ln>
                  <a:noFill/>
                </a:ln>
                <a:solidFill>
                  <a:prstClr val="black"/>
                </a:solidFill>
                <a:effectLst/>
                <a:uLnTx/>
                <a:uFillTx/>
                <a:latin typeface="Calibri"/>
                <a:ea typeface="+mn-ea"/>
                <a:cs typeface="+mn-cs"/>
              </a:rPr>
              <a:t> May also present in scope EU subsidiaries with common non-EU parent in one consolidated EU report under ESRS (until 2029)</a:t>
            </a:r>
          </a:p>
          <a:p>
            <a:pPr>
              <a:buSzPct val="100000"/>
              <a:defRPr/>
            </a:pPr>
            <a:r>
              <a:rPr kumimoji="0" lang="en-US" sz="700" b="0" i="0" u="none" strike="noStrike" kern="1200" cap="none" spc="0" normalizeH="0" baseline="30000" noProof="0">
                <a:ln>
                  <a:noFill/>
                </a:ln>
                <a:effectLst/>
                <a:uLnTx/>
                <a:uFillTx/>
                <a:latin typeface="Calibri"/>
                <a:ea typeface="+mn-ea"/>
                <a:cs typeface="+mn-cs"/>
              </a:rPr>
              <a:t>2</a:t>
            </a:r>
            <a:r>
              <a:rPr kumimoji="0" lang="en-US" sz="700" b="0" i="0" u="none" strike="noStrike" kern="1200" cap="none" spc="0" normalizeH="0" baseline="0" noProof="0">
                <a:ln>
                  <a:noFill/>
                </a:ln>
                <a:effectLst/>
                <a:uLnTx/>
                <a:uFillTx/>
                <a:latin typeface="Calibri"/>
                <a:ea typeface="+mn-ea"/>
                <a:cs typeface="+mn-cs"/>
              </a:rPr>
              <a:t> </a:t>
            </a:r>
            <a:r>
              <a:rPr kumimoji="0" lang="en-US" sz="700" b="0" i="0" u="none" strike="noStrike" kern="1200" cap="none" spc="0" normalizeH="0" baseline="0" noProof="0">
                <a:ln>
                  <a:noFill/>
                </a:ln>
                <a:effectLst/>
                <a:uLnTx/>
                <a:uFillTx/>
                <a:latin typeface="Calibri"/>
                <a:ea typeface="+mn-ea"/>
                <a:cs typeface="Arial"/>
              </a:rPr>
              <a:t>Large undertaking is defined by the Accounting Directive as an entity that meets 2 or more of the 3 criteria: &gt;250 employees, &gt;€20M balance sheet , &gt;€40M turnover in EU</a:t>
            </a:r>
            <a:r>
              <a:rPr kumimoji="0" lang="en-US" sz="700" b="0" i="0" u="none" strike="noStrike" kern="1200" cap="none" spc="0" normalizeH="0" baseline="0" noProof="0">
                <a:ln>
                  <a:noFill/>
                </a:ln>
                <a:effectLst/>
                <a:uLnTx/>
                <a:uFillTx/>
                <a:latin typeface="Calibri"/>
                <a:ea typeface="+mn-ea"/>
                <a:cs typeface="+mn-cs"/>
              </a:rPr>
              <a:t> 	</a:t>
            </a:r>
            <a:r>
              <a:rPr lang="en-US" sz="700">
                <a:latin typeface="Calibri"/>
              </a:rPr>
              <a:t>            </a:t>
            </a:r>
            <a:r>
              <a:rPr kumimoji="0" lang="en-US" sz="700" b="0" i="0" u="none" strike="noStrike" kern="1200" cap="none" spc="0" normalizeH="0" baseline="0" noProof="0">
                <a:ln>
                  <a:noFill/>
                </a:ln>
                <a:effectLst/>
                <a:uLnTx/>
                <a:uFillTx/>
                <a:latin typeface="Calibri"/>
                <a:ea typeface="+mn-ea"/>
                <a:cs typeface="+mn-cs"/>
              </a:rPr>
              <a:t> </a:t>
            </a:r>
            <a:r>
              <a:rPr kumimoji="0" lang="en-US" sz="700" b="0" i="0" u="none" strike="noStrike" kern="1200" cap="none" spc="0" normalizeH="0" baseline="30000" noProof="0">
                <a:ln>
                  <a:noFill/>
                </a:ln>
                <a:effectLst/>
                <a:uLnTx/>
                <a:uFillTx/>
                <a:latin typeface="Calibri"/>
                <a:ea typeface="+mn-ea"/>
                <a:cs typeface="+mn-cs"/>
              </a:rPr>
              <a:t>4</a:t>
            </a:r>
            <a:r>
              <a:rPr kumimoji="0" lang="en-US" sz="700" b="0" i="0" u="none" strike="noStrike" kern="1200" cap="none" spc="0" normalizeH="0" baseline="0" noProof="0">
                <a:ln>
                  <a:noFill/>
                </a:ln>
                <a:effectLst/>
                <a:uLnTx/>
                <a:uFillTx/>
                <a:latin typeface="Calibri"/>
                <a:ea typeface="+mn-ea"/>
                <a:cs typeface="+mn-cs"/>
              </a:rPr>
              <a:t> Based on initial internal estimates</a:t>
            </a:r>
            <a:endParaRPr lang="en-US" sz="700" b="0" i="0" u="none" strike="noStrike" kern="1200" cap="none" spc="0" normalizeH="0" baseline="0" noProof="0">
              <a:ln>
                <a:noFill/>
              </a:ln>
              <a:effectLst/>
              <a:uLnTx/>
              <a:uFillTx/>
              <a:latin typeface="Calibri"/>
              <a:cs typeface="Calibri"/>
            </a:endParaRPr>
          </a:p>
        </p:txBody>
      </p:sp>
      <p:sp>
        <p:nvSpPr>
          <p:cNvPr id="4" name="Rectangle 3">
            <a:extLst>
              <a:ext uri="{FF2B5EF4-FFF2-40B4-BE49-F238E27FC236}">
                <a16:creationId xmlns:a16="http://schemas.microsoft.com/office/drawing/2014/main" id="{1CB24C5A-EAAD-4019-B3B2-2C11ABAD965E}"/>
              </a:ext>
            </a:extLst>
          </p:cNvPr>
          <p:cNvSpPr/>
          <p:nvPr/>
        </p:nvSpPr>
        <p:spPr bwMode="gray">
          <a:xfrm>
            <a:off x="10002986" y="987044"/>
            <a:ext cx="1737908" cy="4321324"/>
          </a:xfrm>
          <a:prstGeom prst="rect">
            <a:avLst/>
          </a:prstGeom>
          <a:noFill/>
          <a:ln w="19050" algn="ctr">
            <a:solidFill>
              <a:srgbClr val="046A38"/>
            </a:solidFill>
            <a:prstDash val="dash"/>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7A8AD774-2A8C-4314-8C04-B9D51C1982E1}"/>
              </a:ext>
            </a:extLst>
          </p:cNvPr>
          <p:cNvSpPr txBox="1"/>
          <p:nvPr/>
        </p:nvSpPr>
        <p:spPr>
          <a:xfrm>
            <a:off x="10282673" y="1062245"/>
            <a:ext cx="1725719"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US" sz="1400" b="1" i="0" u="none" strike="noStrike" kern="1200" cap="none" spc="0" normalizeH="0" baseline="0" noProof="0">
                <a:ln>
                  <a:noFill/>
                </a:ln>
                <a:solidFill>
                  <a:srgbClr val="2C5234"/>
                </a:solidFill>
                <a:effectLst/>
                <a:uLnTx/>
                <a:uFillTx/>
                <a:latin typeface="Calibri"/>
                <a:ea typeface="+mn-ea"/>
                <a:cs typeface="+mn-cs"/>
              </a:rPr>
              <a:t>Enterprise level</a:t>
            </a:r>
          </a:p>
        </p:txBody>
      </p:sp>
      <p:sp>
        <p:nvSpPr>
          <p:cNvPr id="22" name="Rectangle 21">
            <a:extLst>
              <a:ext uri="{FF2B5EF4-FFF2-40B4-BE49-F238E27FC236}">
                <a16:creationId xmlns:a16="http://schemas.microsoft.com/office/drawing/2014/main" id="{CF5E7A83-2974-40BB-B375-36D1AD19207C}"/>
              </a:ext>
            </a:extLst>
          </p:cNvPr>
          <p:cNvSpPr/>
          <p:nvPr/>
        </p:nvSpPr>
        <p:spPr bwMode="gray">
          <a:xfrm>
            <a:off x="478257" y="5403171"/>
            <a:ext cx="2828469" cy="750686"/>
          </a:xfrm>
          <a:prstGeom prst="rect">
            <a:avLst/>
          </a:prstGeom>
          <a:noFill/>
          <a:ln w="19050" algn="ctr">
            <a:solidFill>
              <a:schemeClr val="accent2"/>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200" b="1" i="0" u="none" strike="noStrike" kern="1200" cap="none" spc="0" normalizeH="0" baseline="0" noProof="0">
                <a:ln>
                  <a:noFill/>
                </a:ln>
                <a:solidFill>
                  <a:srgbClr val="046A38"/>
                </a:solidFill>
                <a:effectLst/>
                <a:uLnTx/>
                <a:uFillTx/>
                <a:latin typeface="Open Sans" panose="020B0606030504020204" pitchFamily="34" charset="0"/>
                <a:ea typeface="Open Sans" panose="020B0606030504020204" pitchFamily="34" charset="0"/>
                <a:cs typeface="Open Sans" panose="020B0606030504020204" pitchFamily="34" charset="0"/>
              </a:rPr>
              <a:t>~50K </a:t>
            </a: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companies worldwide and </a:t>
            </a:r>
            <a:r>
              <a:rPr kumimoji="0" lang="en-US" sz="1200" b="1" i="0" u="none" strike="noStrike" kern="1200" cap="none" spc="0" normalizeH="0" baseline="0" noProof="0">
                <a:ln>
                  <a:noFill/>
                </a:ln>
                <a:solidFill>
                  <a:srgbClr val="046A38"/>
                </a:solidFill>
                <a:effectLst/>
                <a:uLnTx/>
                <a:uFillTx/>
                <a:latin typeface="Open Sans" panose="020B0606030504020204" pitchFamily="34" charset="0"/>
                <a:ea typeface="Open Sans" panose="020B0606030504020204" pitchFamily="34" charset="0"/>
                <a:cs typeface="Open Sans" panose="020B0606030504020204" pitchFamily="34" charset="0"/>
              </a:rPr>
              <a:t>&gt;2K US-based companies</a:t>
            </a:r>
            <a:r>
              <a:rPr kumimoji="0" lang="en-US" sz="1200" b="1" i="0" u="none" strike="noStrike" kern="1200" cap="none" spc="0" normalizeH="0" baseline="30000" noProof="0">
                <a:ln>
                  <a:noFill/>
                </a:ln>
                <a:solidFill>
                  <a:srgbClr val="046A38"/>
                </a:solidFill>
                <a:effectLst/>
                <a:uLnTx/>
                <a:uFillTx/>
                <a:latin typeface="Open Sans" panose="020B0606030504020204" pitchFamily="34" charset="0"/>
                <a:ea typeface="Open Sans" panose="020B0606030504020204" pitchFamily="34" charset="0"/>
                <a:cs typeface="Open Sans" panose="020B0606030504020204" pitchFamily="34" charset="0"/>
              </a:rPr>
              <a:t>4</a:t>
            </a:r>
            <a:r>
              <a:rPr kumimoji="0" lang="en-US" sz="1200" b="1" i="0" u="none" strike="noStrike" kern="1200" cap="none" spc="0" normalizeH="0" baseline="0" noProof="0">
                <a:ln>
                  <a:noFill/>
                </a:ln>
                <a:solidFill>
                  <a:srgbClr val="046A38"/>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estimated to be impacted by CSRD</a:t>
            </a:r>
          </a:p>
        </p:txBody>
      </p:sp>
      <p:sp>
        <p:nvSpPr>
          <p:cNvPr id="23" name="Rectangle 22">
            <a:extLst>
              <a:ext uri="{FF2B5EF4-FFF2-40B4-BE49-F238E27FC236}">
                <a16:creationId xmlns:a16="http://schemas.microsoft.com/office/drawing/2014/main" id="{D943A400-FD3F-452F-85A4-89040CDAA6F5}"/>
              </a:ext>
            </a:extLst>
          </p:cNvPr>
          <p:cNvSpPr/>
          <p:nvPr/>
        </p:nvSpPr>
        <p:spPr bwMode="gray">
          <a:xfrm>
            <a:off x="3474719" y="5415395"/>
            <a:ext cx="8266175" cy="750686"/>
          </a:xfrm>
          <a:prstGeom prst="rect">
            <a:avLst/>
          </a:prstGeom>
          <a:noFill/>
          <a:ln w="19050" algn="ctr">
            <a:solidFill>
              <a:schemeClr val="accent2"/>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200" b="1" i="1" u="none" strike="noStrike" kern="1200" cap="none" spc="0" normalizeH="0" baseline="0" noProof="0">
                <a:ln>
                  <a:noFill/>
                </a:ln>
                <a:solidFill>
                  <a:srgbClr val="43B02A"/>
                </a:solidFill>
                <a:effectLst/>
                <a:uLnTx/>
                <a:uFillTx/>
                <a:latin typeface="Open Sans" panose="020B0606030504020204" pitchFamily="34" charset="0"/>
                <a:ea typeface="Open Sans" panose="020B0606030504020204" pitchFamily="34" charset="0"/>
                <a:cs typeface="Open Sans" panose="020B0606030504020204" pitchFamily="34" charset="0"/>
              </a:rPr>
              <a:t>Subject to double materiality</a:t>
            </a:r>
          </a:p>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How sustainability matters affect the company and the impacts of the </a:t>
            </a:r>
          </a:p>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company’s activities on people and the environment</a:t>
            </a:r>
          </a:p>
        </p:txBody>
      </p:sp>
      <p:sp>
        <p:nvSpPr>
          <p:cNvPr id="24" name="Oval 23">
            <a:extLst>
              <a:ext uri="{FF2B5EF4-FFF2-40B4-BE49-F238E27FC236}">
                <a16:creationId xmlns:a16="http://schemas.microsoft.com/office/drawing/2014/main" id="{4DABF291-7882-44CB-B6A9-008C01BCA441}"/>
              </a:ext>
            </a:extLst>
          </p:cNvPr>
          <p:cNvSpPr/>
          <p:nvPr/>
        </p:nvSpPr>
        <p:spPr bwMode="gray">
          <a:xfrm>
            <a:off x="3584960" y="5501764"/>
            <a:ext cx="594360" cy="577949"/>
          </a:xfrm>
          <a:prstGeom prst="ellipse">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grpSp>
        <p:nvGrpSpPr>
          <p:cNvPr id="25" name="Group 1003">
            <a:extLst>
              <a:ext uri="{FF2B5EF4-FFF2-40B4-BE49-F238E27FC236}">
                <a16:creationId xmlns:a16="http://schemas.microsoft.com/office/drawing/2014/main" id="{3A09B947-7D36-4084-9A91-ACFE8855FEB7}"/>
              </a:ext>
            </a:extLst>
          </p:cNvPr>
          <p:cNvGrpSpPr>
            <a:grpSpLocks noChangeAspect="1"/>
          </p:cNvGrpSpPr>
          <p:nvPr/>
        </p:nvGrpSpPr>
        <p:grpSpPr bwMode="auto">
          <a:xfrm>
            <a:off x="3586800" y="5494478"/>
            <a:ext cx="592520" cy="592520"/>
            <a:chOff x="2647" y="3988"/>
            <a:chExt cx="340" cy="340"/>
          </a:xfrm>
          <a:solidFill>
            <a:srgbClr val="046A38"/>
          </a:solidFill>
        </p:grpSpPr>
        <p:sp>
          <p:nvSpPr>
            <p:cNvPr id="26" name="Freeform 1004">
              <a:extLst>
                <a:ext uri="{FF2B5EF4-FFF2-40B4-BE49-F238E27FC236}">
                  <a16:creationId xmlns:a16="http://schemas.microsoft.com/office/drawing/2014/main" id="{68FCD906-3F27-4FF9-81DC-10E09F694EAC}"/>
                </a:ext>
              </a:extLst>
            </p:cNvPr>
            <p:cNvSpPr>
              <a:spLocks noEditPoints="1"/>
            </p:cNvSpPr>
            <p:nvPr/>
          </p:nvSpPr>
          <p:spPr bwMode="auto">
            <a:xfrm>
              <a:off x="2647" y="3988"/>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Freeform 1005">
              <a:extLst>
                <a:ext uri="{FF2B5EF4-FFF2-40B4-BE49-F238E27FC236}">
                  <a16:creationId xmlns:a16="http://schemas.microsoft.com/office/drawing/2014/main" id="{80FB99A4-DC74-4B12-A83D-653189B7F466}"/>
                </a:ext>
              </a:extLst>
            </p:cNvPr>
            <p:cNvSpPr>
              <a:spLocks noEditPoints="1"/>
            </p:cNvSpPr>
            <p:nvPr/>
          </p:nvSpPr>
          <p:spPr bwMode="auto">
            <a:xfrm>
              <a:off x="2710" y="4078"/>
              <a:ext cx="213" cy="186"/>
            </a:xfrm>
            <a:custGeom>
              <a:avLst/>
              <a:gdLst>
                <a:gd name="T0" fmla="*/ 320 w 321"/>
                <a:gd name="T1" fmla="*/ 27 h 280"/>
                <a:gd name="T2" fmla="*/ 312 w 321"/>
                <a:gd name="T3" fmla="*/ 19 h 280"/>
                <a:gd name="T4" fmla="*/ 147 w 321"/>
                <a:gd name="T5" fmla="*/ 32 h 280"/>
                <a:gd name="T6" fmla="*/ 133 w 321"/>
                <a:gd name="T7" fmla="*/ 56 h 280"/>
                <a:gd name="T8" fmla="*/ 9 w 321"/>
                <a:gd name="T9" fmla="*/ 55 h 280"/>
                <a:gd name="T10" fmla="*/ 1 w 321"/>
                <a:gd name="T11" fmla="*/ 63 h 280"/>
                <a:gd name="T12" fmla="*/ 4 w 321"/>
                <a:gd name="T13" fmla="*/ 73 h 280"/>
                <a:gd name="T14" fmla="*/ 114 w 321"/>
                <a:gd name="T15" fmla="*/ 140 h 280"/>
                <a:gd name="T16" fmla="*/ 125 w 321"/>
                <a:gd name="T17" fmla="*/ 139 h 280"/>
                <a:gd name="T18" fmla="*/ 129 w 321"/>
                <a:gd name="T19" fmla="*/ 138 h 280"/>
                <a:gd name="T20" fmla="*/ 129 w 321"/>
                <a:gd name="T21" fmla="*/ 269 h 280"/>
                <a:gd name="T22" fmla="*/ 139 w 321"/>
                <a:gd name="T23" fmla="*/ 280 h 280"/>
                <a:gd name="T24" fmla="*/ 150 w 321"/>
                <a:gd name="T25" fmla="*/ 269 h 280"/>
                <a:gd name="T26" fmla="*/ 150 w 321"/>
                <a:gd name="T27" fmla="*/ 125 h 280"/>
                <a:gd name="T28" fmla="*/ 165 w 321"/>
                <a:gd name="T29" fmla="*/ 133 h 280"/>
                <a:gd name="T30" fmla="*/ 176 w 321"/>
                <a:gd name="T31" fmla="*/ 134 h 280"/>
                <a:gd name="T32" fmla="*/ 318 w 321"/>
                <a:gd name="T33" fmla="*/ 37 h 280"/>
                <a:gd name="T34" fmla="*/ 320 w 321"/>
                <a:gd name="T35" fmla="*/ 27 h 280"/>
                <a:gd name="T36" fmla="*/ 119 w 321"/>
                <a:gd name="T37" fmla="*/ 118 h 280"/>
                <a:gd name="T38" fmla="*/ 33 w 321"/>
                <a:gd name="T39" fmla="*/ 72 h 280"/>
                <a:gd name="T40" fmla="*/ 124 w 321"/>
                <a:gd name="T41" fmla="*/ 75 h 280"/>
                <a:gd name="T42" fmla="*/ 131 w 321"/>
                <a:gd name="T43" fmla="*/ 82 h 280"/>
                <a:gd name="T44" fmla="*/ 132 w 321"/>
                <a:gd name="T45" fmla="*/ 92 h 280"/>
                <a:gd name="T46" fmla="*/ 134 w 321"/>
                <a:gd name="T47" fmla="*/ 96 h 280"/>
                <a:gd name="T48" fmla="*/ 132 w 321"/>
                <a:gd name="T49" fmla="*/ 99 h 280"/>
                <a:gd name="T50" fmla="*/ 119 w 321"/>
                <a:gd name="T51" fmla="*/ 118 h 280"/>
                <a:gd name="T52" fmla="*/ 171 w 321"/>
                <a:gd name="T53" fmla="*/ 112 h 280"/>
                <a:gd name="T54" fmla="*/ 153 w 321"/>
                <a:gd name="T55" fmla="*/ 87 h 280"/>
                <a:gd name="T56" fmla="*/ 153 w 321"/>
                <a:gd name="T57" fmla="*/ 87 h 280"/>
                <a:gd name="T58" fmla="*/ 162 w 321"/>
                <a:gd name="T59" fmla="*/ 47 h 280"/>
                <a:gd name="T60" fmla="*/ 224 w 321"/>
                <a:gd name="T61" fmla="*/ 29 h 280"/>
                <a:gd name="T62" fmla="*/ 290 w 321"/>
                <a:gd name="T63" fmla="*/ 36 h 280"/>
                <a:gd name="T64" fmla="*/ 171 w 321"/>
                <a:gd name="T65" fmla="*/ 11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1" h="280">
                  <a:moveTo>
                    <a:pt x="320" y="27"/>
                  </a:moveTo>
                  <a:cubicBezTo>
                    <a:pt x="319" y="23"/>
                    <a:pt x="316" y="20"/>
                    <a:pt x="312" y="19"/>
                  </a:cubicBezTo>
                  <a:cubicBezTo>
                    <a:pt x="229" y="0"/>
                    <a:pt x="173" y="4"/>
                    <a:pt x="147" y="32"/>
                  </a:cubicBezTo>
                  <a:cubicBezTo>
                    <a:pt x="140" y="40"/>
                    <a:pt x="136" y="48"/>
                    <a:pt x="133" y="56"/>
                  </a:cubicBezTo>
                  <a:cubicBezTo>
                    <a:pt x="110" y="41"/>
                    <a:pt x="68" y="41"/>
                    <a:pt x="9" y="55"/>
                  </a:cubicBezTo>
                  <a:cubicBezTo>
                    <a:pt x="5" y="56"/>
                    <a:pt x="2" y="59"/>
                    <a:pt x="1" y="63"/>
                  </a:cubicBezTo>
                  <a:cubicBezTo>
                    <a:pt x="0" y="66"/>
                    <a:pt x="1" y="70"/>
                    <a:pt x="4" y="73"/>
                  </a:cubicBezTo>
                  <a:cubicBezTo>
                    <a:pt x="11" y="81"/>
                    <a:pt x="71" y="140"/>
                    <a:pt x="114" y="140"/>
                  </a:cubicBezTo>
                  <a:cubicBezTo>
                    <a:pt x="118" y="140"/>
                    <a:pt x="122" y="140"/>
                    <a:pt x="125" y="139"/>
                  </a:cubicBezTo>
                  <a:cubicBezTo>
                    <a:pt x="126" y="139"/>
                    <a:pt x="127" y="138"/>
                    <a:pt x="129" y="138"/>
                  </a:cubicBezTo>
                  <a:cubicBezTo>
                    <a:pt x="129" y="269"/>
                    <a:pt x="129" y="269"/>
                    <a:pt x="129" y="269"/>
                  </a:cubicBezTo>
                  <a:cubicBezTo>
                    <a:pt x="129" y="275"/>
                    <a:pt x="133" y="280"/>
                    <a:pt x="139" y="280"/>
                  </a:cubicBezTo>
                  <a:cubicBezTo>
                    <a:pt x="145" y="280"/>
                    <a:pt x="150" y="275"/>
                    <a:pt x="150" y="269"/>
                  </a:cubicBezTo>
                  <a:cubicBezTo>
                    <a:pt x="150" y="125"/>
                    <a:pt x="150" y="125"/>
                    <a:pt x="150" y="125"/>
                  </a:cubicBezTo>
                  <a:cubicBezTo>
                    <a:pt x="154" y="129"/>
                    <a:pt x="160" y="132"/>
                    <a:pt x="165" y="133"/>
                  </a:cubicBezTo>
                  <a:cubicBezTo>
                    <a:pt x="169" y="134"/>
                    <a:pt x="173" y="134"/>
                    <a:pt x="176" y="134"/>
                  </a:cubicBezTo>
                  <a:cubicBezTo>
                    <a:pt x="230" y="134"/>
                    <a:pt x="309" y="47"/>
                    <a:pt x="318" y="37"/>
                  </a:cubicBezTo>
                  <a:cubicBezTo>
                    <a:pt x="320" y="34"/>
                    <a:pt x="321" y="30"/>
                    <a:pt x="320" y="27"/>
                  </a:cubicBezTo>
                  <a:close/>
                  <a:moveTo>
                    <a:pt x="119" y="118"/>
                  </a:moveTo>
                  <a:cubicBezTo>
                    <a:pt x="100" y="124"/>
                    <a:pt x="61" y="97"/>
                    <a:pt x="33" y="72"/>
                  </a:cubicBezTo>
                  <a:cubicBezTo>
                    <a:pt x="92" y="60"/>
                    <a:pt x="116" y="68"/>
                    <a:pt x="124" y="75"/>
                  </a:cubicBezTo>
                  <a:cubicBezTo>
                    <a:pt x="127" y="77"/>
                    <a:pt x="129" y="80"/>
                    <a:pt x="131" y="82"/>
                  </a:cubicBezTo>
                  <a:cubicBezTo>
                    <a:pt x="131" y="87"/>
                    <a:pt x="132" y="91"/>
                    <a:pt x="132" y="92"/>
                  </a:cubicBezTo>
                  <a:cubicBezTo>
                    <a:pt x="133" y="94"/>
                    <a:pt x="133" y="95"/>
                    <a:pt x="134" y="96"/>
                  </a:cubicBezTo>
                  <a:cubicBezTo>
                    <a:pt x="133" y="97"/>
                    <a:pt x="133" y="98"/>
                    <a:pt x="132" y="99"/>
                  </a:cubicBezTo>
                  <a:cubicBezTo>
                    <a:pt x="129" y="116"/>
                    <a:pt x="122" y="118"/>
                    <a:pt x="119" y="118"/>
                  </a:cubicBezTo>
                  <a:close/>
                  <a:moveTo>
                    <a:pt x="171" y="112"/>
                  </a:moveTo>
                  <a:cubicBezTo>
                    <a:pt x="168" y="112"/>
                    <a:pt x="158" y="109"/>
                    <a:pt x="153" y="87"/>
                  </a:cubicBezTo>
                  <a:cubicBezTo>
                    <a:pt x="153" y="87"/>
                    <a:pt x="153" y="87"/>
                    <a:pt x="153" y="87"/>
                  </a:cubicBezTo>
                  <a:cubicBezTo>
                    <a:pt x="153" y="86"/>
                    <a:pt x="147" y="63"/>
                    <a:pt x="162" y="47"/>
                  </a:cubicBezTo>
                  <a:cubicBezTo>
                    <a:pt x="171" y="38"/>
                    <a:pt x="189" y="29"/>
                    <a:pt x="224" y="29"/>
                  </a:cubicBezTo>
                  <a:cubicBezTo>
                    <a:pt x="241" y="29"/>
                    <a:pt x="263" y="31"/>
                    <a:pt x="290" y="36"/>
                  </a:cubicBezTo>
                  <a:cubicBezTo>
                    <a:pt x="253" y="74"/>
                    <a:pt x="198" y="119"/>
                    <a:pt x="171" y="1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1428076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90190-D68C-4A89-BEC7-BDE211D34DB5}"/>
              </a:ext>
            </a:extLst>
          </p:cNvPr>
          <p:cNvSpPr>
            <a:spLocks noGrp="1"/>
          </p:cNvSpPr>
          <p:nvPr>
            <p:ph type="title"/>
          </p:nvPr>
        </p:nvSpPr>
        <p:spPr/>
        <p:txBody>
          <a:bodyPr/>
          <a:lstStyle/>
          <a:p>
            <a:r>
              <a:rPr lang="en-US" dirty="0"/>
              <a:t>Governance and Internal Controls</a:t>
            </a:r>
          </a:p>
        </p:txBody>
      </p:sp>
    </p:spTree>
    <p:extLst>
      <p:ext uri="{BB962C8B-B14F-4D97-AF65-F5344CB8AC3E}">
        <p14:creationId xmlns:p14="http://schemas.microsoft.com/office/powerpoint/2010/main" val="306262023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EF2EB1EE-3E79-4810-BE44-0253B379787E}"/>
              </a:ext>
            </a:extLst>
          </p:cNvPr>
          <p:cNvSpPr>
            <a:spLocks noGrp="1"/>
          </p:cNvSpPr>
          <p:nvPr>
            <p:ph type="body" sz="quarter" idx="22"/>
          </p:nvPr>
        </p:nvSpPr>
        <p:spPr/>
        <p:txBody>
          <a:bodyPr/>
          <a:lstStyle/>
          <a:p>
            <a:r>
              <a:rPr lang="en-US"/>
              <a:t>ESG risks and opportunities are business risks and opportunities. As the pace and impact of societal and environmental disruption continues to intensify, organizations need to build capacity to drive ESG performance and resilience.</a:t>
            </a:r>
          </a:p>
        </p:txBody>
      </p:sp>
      <p:sp>
        <p:nvSpPr>
          <p:cNvPr id="7" name="Title 6">
            <a:extLst>
              <a:ext uri="{FF2B5EF4-FFF2-40B4-BE49-F238E27FC236}">
                <a16:creationId xmlns:a16="http://schemas.microsoft.com/office/drawing/2014/main" id="{F8FE4B71-0FFD-4AFC-8302-CC6BAA47A41A}"/>
              </a:ext>
            </a:extLst>
          </p:cNvPr>
          <p:cNvSpPr>
            <a:spLocks noGrp="1"/>
          </p:cNvSpPr>
          <p:nvPr>
            <p:ph type="title"/>
          </p:nvPr>
        </p:nvSpPr>
        <p:spPr/>
        <p:txBody>
          <a:bodyPr/>
          <a:lstStyle/>
          <a:p>
            <a:r>
              <a:rPr lang="en-US"/>
              <a:t>The ESG Landscape</a:t>
            </a:r>
          </a:p>
        </p:txBody>
      </p:sp>
      <p:sp>
        <p:nvSpPr>
          <p:cNvPr id="69" name="Oval 68">
            <a:extLst>
              <a:ext uri="{FF2B5EF4-FFF2-40B4-BE49-F238E27FC236}">
                <a16:creationId xmlns:a16="http://schemas.microsoft.com/office/drawing/2014/main" id="{0D319217-9083-43E4-ADA3-370D6E5C962B}"/>
              </a:ext>
            </a:extLst>
          </p:cNvPr>
          <p:cNvSpPr/>
          <p:nvPr/>
        </p:nvSpPr>
        <p:spPr bwMode="gray">
          <a:xfrm>
            <a:off x="5308270" y="3111335"/>
            <a:ext cx="1531917" cy="1531917"/>
          </a:xfrm>
          <a:prstGeom prst="ellipse">
            <a:avLst/>
          </a:prstGeom>
          <a:solidFill>
            <a:schemeClr val="bg1">
              <a:lumMod val="95000"/>
            </a:schemeClr>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72" name="Freeform 5">
            <a:extLst>
              <a:ext uri="{FF2B5EF4-FFF2-40B4-BE49-F238E27FC236}">
                <a16:creationId xmlns:a16="http://schemas.microsoft.com/office/drawing/2014/main" id="{C3A22E46-9B4D-4DDE-B7A5-164AB1DAD3EC}"/>
              </a:ext>
            </a:extLst>
          </p:cNvPr>
          <p:cNvSpPr>
            <a:spLocks/>
          </p:cNvSpPr>
          <p:nvPr/>
        </p:nvSpPr>
        <p:spPr bwMode="auto">
          <a:xfrm>
            <a:off x="6108188" y="2630321"/>
            <a:ext cx="709834" cy="372582"/>
          </a:xfrm>
          <a:custGeom>
            <a:avLst/>
            <a:gdLst>
              <a:gd name="T0" fmla="*/ 0 w 4927"/>
              <a:gd name="T1" fmla="*/ 0 h 2618"/>
              <a:gd name="T2" fmla="*/ 4927 w 4927"/>
              <a:gd name="T3" fmla="*/ 1601 h 2618"/>
              <a:gd name="T4" fmla="*/ 4188 w 4927"/>
              <a:gd name="T5" fmla="*/ 2618 h 2618"/>
              <a:gd name="T6" fmla="*/ 0 w 4927"/>
              <a:gd name="T7" fmla="*/ 1257 h 2618"/>
              <a:gd name="T8" fmla="*/ 0 w 4927"/>
              <a:gd name="T9" fmla="*/ 0 h 2618"/>
            </a:gdLst>
            <a:ahLst/>
            <a:cxnLst>
              <a:cxn ang="0">
                <a:pos x="T0" y="T1"/>
              </a:cxn>
              <a:cxn ang="0">
                <a:pos x="T2" y="T3"/>
              </a:cxn>
              <a:cxn ang="0">
                <a:pos x="T4" y="T5"/>
              </a:cxn>
              <a:cxn ang="0">
                <a:pos x="T6" y="T7"/>
              </a:cxn>
              <a:cxn ang="0">
                <a:pos x="T8" y="T9"/>
              </a:cxn>
            </a:cxnLst>
            <a:rect l="0" t="0" r="r" b="b"/>
            <a:pathLst>
              <a:path w="4927" h="2618">
                <a:moveTo>
                  <a:pt x="0" y="0"/>
                </a:moveTo>
                <a:cubicBezTo>
                  <a:pt x="1770" y="0"/>
                  <a:pt x="3495" y="560"/>
                  <a:pt x="4927" y="1601"/>
                </a:cubicBezTo>
                <a:lnTo>
                  <a:pt x="4188" y="2618"/>
                </a:lnTo>
                <a:cubicBezTo>
                  <a:pt x="2971" y="1733"/>
                  <a:pt x="1505" y="1257"/>
                  <a:pt x="0" y="1257"/>
                </a:cubicBezTo>
                <a:lnTo>
                  <a:pt x="0" y="0"/>
                </a:lnTo>
                <a:close/>
              </a:path>
            </a:pathLst>
          </a:custGeom>
          <a:solidFill>
            <a:srgbClr val="86BC25"/>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
            <a:extLst>
              <a:ext uri="{FF2B5EF4-FFF2-40B4-BE49-F238E27FC236}">
                <a16:creationId xmlns:a16="http://schemas.microsoft.com/office/drawing/2014/main" id="{465B661E-66D3-47C5-83CD-C86940BF7EE1}"/>
              </a:ext>
            </a:extLst>
          </p:cNvPr>
          <p:cNvSpPr>
            <a:spLocks/>
          </p:cNvSpPr>
          <p:nvPr/>
        </p:nvSpPr>
        <p:spPr bwMode="auto">
          <a:xfrm>
            <a:off x="6730229" y="2871215"/>
            <a:ext cx="544956" cy="652019"/>
          </a:xfrm>
          <a:custGeom>
            <a:avLst/>
            <a:gdLst>
              <a:gd name="T0" fmla="*/ 739 w 3784"/>
              <a:gd name="T1" fmla="*/ 0 h 4579"/>
              <a:gd name="T2" fmla="*/ 3784 w 3784"/>
              <a:gd name="T3" fmla="*/ 4191 h 4579"/>
              <a:gd name="T4" fmla="*/ 2588 w 3784"/>
              <a:gd name="T5" fmla="*/ 4579 h 4579"/>
              <a:gd name="T6" fmla="*/ 0 w 3784"/>
              <a:gd name="T7" fmla="*/ 1017 h 4579"/>
              <a:gd name="T8" fmla="*/ 739 w 3784"/>
              <a:gd name="T9" fmla="*/ 0 h 4579"/>
            </a:gdLst>
            <a:ahLst/>
            <a:cxnLst>
              <a:cxn ang="0">
                <a:pos x="T0" y="T1"/>
              </a:cxn>
              <a:cxn ang="0">
                <a:pos x="T2" y="T3"/>
              </a:cxn>
              <a:cxn ang="0">
                <a:pos x="T4" y="T5"/>
              </a:cxn>
              <a:cxn ang="0">
                <a:pos x="T6" y="T7"/>
              </a:cxn>
              <a:cxn ang="0">
                <a:pos x="T8" y="T9"/>
              </a:cxn>
            </a:cxnLst>
            <a:rect l="0" t="0" r="r" b="b"/>
            <a:pathLst>
              <a:path w="3784" h="4579">
                <a:moveTo>
                  <a:pt x="739" y="0"/>
                </a:moveTo>
                <a:cubicBezTo>
                  <a:pt x="2171" y="1040"/>
                  <a:pt x="3237" y="2507"/>
                  <a:pt x="3784" y="4191"/>
                </a:cubicBezTo>
                <a:lnTo>
                  <a:pt x="2588" y="4579"/>
                </a:lnTo>
                <a:cubicBezTo>
                  <a:pt x="2124" y="3148"/>
                  <a:pt x="1218" y="1901"/>
                  <a:pt x="0" y="1017"/>
                </a:cubicBezTo>
                <a:lnTo>
                  <a:pt x="739" y="0"/>
                </a:lnTo>
                <a:close/>
              </a:path>
            </a:pathLst>
          </a:custGeom>
          <a:solidFill>
            <a:srgbClr val="43B02A"/>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9">
            <a:extLst>
              <a:ext uri="{FF2B5EF4-FFF2-40B4-BE49-F238E27FC236}">
                <a16:creationId xmlns:a16="http://schemas.microsoft.com/office/drawing/2014/main" id="{CEBBEBD2-0AEB-4839-A888-763F03C83601}"/>
              </a:ext>
            </a:extLst>
          </p:cNvPr>
          <p:cNvSpPr>
            <a:spLocks/>
          </p:cNvSpPr>
          <p:nvPr/>
        </p:nvSpPr>
        <p:spPr bwMode="auto">
          <a:xfrm>
            <a:off x="7109236" y="3488974"/>
            <a:ext cx="251600" cy="737670"/>
          </a:xfrm>
          <a:custGeom>
            <a:avLst/>
            <a:gdLst>
              <a:gd name="T0" fmla="*/ 1196 w 1743"/>
              <a:gd name="T1" fmla="*/ 0 h 5180"/>
              <a:gd name="T2" fmla="*/ 1196 w 1743"/>
              <a:gd name="T3" fmla="*/ 5180 h 5180"/>
              <a:gd name="T4" fmla="*/ 0 w 1743"/>
              <a:gd name="T5" fmla="*/ 4792 h 5180"/>
              <a:gd name="T6" fmla="*/ 0 w 1743"/>
              <a:gd name="T7" fmla="*/ 389 h 5180"/>
              <a:gd name="T8" fmla="*/ 1196 w 1743"/>
              <a:gd name="T9" fmla="*/ 0 h 5180"/>
            </a:gdLst>
            <a:ahLst/>
            <a:cxnLst>
              <a:cxn ang="0">
                <a:pos x="T0" y="T1"/>
              </a:cxn>
              <a:cxn ang="0">
                <a:pos x="T2" y="T3"/>
              </a:cxn>
              <a:cxn ang="0">
                <a:pos x="T4" y="T5"/>
              </a:cxn>
              <a:cxn ang="0">
                <a:pos x="T6" y="T7"/>
              </a:cxn>
              <a:cxn ang="0">
                <a:pos x="T8" y="T9"/>
              </a:cxn>
            </a:cxnLst>
            <a:rect l="0" t="0" r="r" b="b"/>
            <a:pathLst>
              <a:path w="1743" h="5180">
                <a:moveTo>
                  <a:pt x="1196" y="0"/>
                </a:moveTo>
                <a:cubicBezTo>
                  <a:pt x="1743" y="1684"/>
                  <a:pt x="1743" y="3497"/>
                  <a:pt x="1196" y="5180"/>
                </a:cubicBezTo>
                <a:lnTo>
                  <a:pt x="0" y="4792"/>
                </a:lnTo>
                <a:cubicBezTo>
                  <a:pt x="465" y="3361"/>
                  <a:pt x="465" y="1820"/>
                  <a:pt x="0" y="389"/>
                </a:cubicBezTo>
                <a:lnTo>
                  <a:pt x="1196" y="0"/>
                </a:lnTo>
                <a:close/>
              </a:path>
            </a:pathLst>
          </a:custGeom>
          <a:solidFill>
            <a:srgbClr val="26890D"/>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11">
            <a:extLst>
              <a:ext uri="{FF2B5EF4-FFF2-40B4-BE49-F238E27FC236}">
                <a16:creationId xmlns:a16="http://schemas.microsoft.com/office/drawing/2014/main" id="{34B07E37-C983-42A3-AA21-D7EACC265FC1}"/>
              </a:ext>
            </a:extLst>
          </p:cNvPr>
          <p:cNvSpPr>
            <a:spLocks/>
          </p:cNvSpPr>
          <p:nvPr/>
        </p:nvSpPr>
        <p:spPr bwMode="auto">
          <a:xfrm>
            <a:off x="6730229" y="4192383"/>
            <a:ext cx="544956" cy="652019"/>
          </a:xfrm>
          <a:custGeom>
            <a:avLst/>
            <a:gdLst>
              <a:gd name="T0" fmla="*/ 3784 w 3784"/>
              <a:gd name="T1" fmla="*/ 388 h 4579"/>
              <a:gd name="T2" fmla="*/ 739 w 3784"/>
              <a:gd name="T3" fmla="*/ 4579 h 4579"/>
              <a:gd name="T4" fmla="*/ 0 w 3784"/>
              <a:gd name="T5" fmla="*/ 3562 h 4579"/>
              <a:gd name="T6" fmla="*/ 2588 w 3784"/>
              <a:gd name="T7" fmla="*/ 0 h 4579"/>
              <a:gd name="T8" fmla="*/ 3784 w 3784"/>
              <a:gd name="T9" fmla="*/ 388 h 4579"/>
            </a:gdLst>
            <a:ahLst/>
            <a:cxnLst>
              <a:cxn ang="0">
                <a:pos x="T0" y="T1"/>
              </a:cxn>
              <a:cxn ang="0">
                <a:pos x="T2" y="T3"/>
              </a:cxn>
              <a:cxn ang="0">
                <a:pos x="T4" y="T5"/>
              </a:cxn>
              <a:cxn ang="0">
                <a:pos x="T6" y="T7"/>
              </a:cxn>
              <a:cxn ang="0">
                <a:pos x="T8" y="T9"/>
              </a:cxn>
            </a:cxnLst>
            <a:rect l="0" t="0" r="r" b="b"/>
            <a:pathLst>
              <a:path w="3784" h="4579">
                <a:moveTo>
                  <a:pt x="3784" y="388"/>
                </a:moveTo>
                <a:cubicBezTo>
                  <a:pt x="3237" y="2072"/>
                  <a:pt x="2171" y="3539"/>
                  <a:pt x="739" y="4579"/>
                </a:cubicBezTo>
                <a:lnTo>
                  <a:pt x="0" y="3562"/>
                </a:lnTo>
                <a:cubicBezTo>
                  <a:pt x="1218" y="2678"/>
                  <a:pt x="2124" y="1431"/>
                  <a:pt x="2588" y="0"/>
                </a:cubicBezTo>
                <a:lnTo>
                  <a:pt x="3784" y="388"/>
                </a:lnTo>
                <a:close/>
              </a:path>
            </a:pathLst>
          </a:custGeom>
          <a:solidFill>
            <a:srgbClr val="046A38"/>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1" name="Freeform 13">
            <a:extLst>
              <a:ext uri="{FF2B5EF4-FFF2-40B4-BE49-F238E27FC236}">
                <a16:creationId xmlns:a16="http://schemas.microsoft.com/office/drawing/2014/main" id="{170DF04A-CEC5-4B4B-878B-4E14150F75B9}"/>
              </a:ext>
            </a:extLst>
          </p:cNvPr>
          <p:cNvSpPr>
            <a:spLocks/>
          </p:cNvSpPr>
          <p:nvPr/>
        </p:nvSpPr>
        <p:spPr bwMode="auto">
          <a:xfrm>
            <a:off x="6108188" y="4712714"/>
            <a:ext cx="709834" cy="372582"/>
          </a:xfrm>
          <a:custGeom>
            <a:avLst/>
            <a:gdLst>
              <a:gd name="T0" fmla="*/ 4927 w 4927"/>
              <a:gd name="T1" fmla="*/ 1017 h 2618"/>
              <a:gd name="T2" fmla="*/ 0 w 4927"/>
              <a:gd name="T3" fmla="*/ 2618 h 2618"/>
              <a:gd name="T4" fmla="*/ 0 w 4927"/>
              <a:gd name="T5" fmla="*/ 1361 h 2618"/>
              <a:gd name="T6" fmla="*/ 4188 w 4927"/>
              <a:gd name="T7" fmla="*/ 0 h 2618"/>
              <a:gd name="T8" fmla="*/ 4927 w 4927"/>
              <a:gd name="T9" fmla="*/ 1017 h 2618"/>
            </a:gdLst>
            <a:ahLst/>
            <a:cxnLst>
              <a:cxn ang="0">
                <a:pos x="T0" y="T1"/>
              </a:cxn>
              <a:cxn ang="0">
                <a:pos x="T2" y="T3"/>
              </a:cxn>
              <a:cxn ang="0">
                <a:pos x="T4" y="T5"/>
              </a:cxn>
              <a:cxn ang="0">
                <a:pos x="T6" y="T7"/>
              </a:cxn>
              <a:cxn ang="0">
                <a:pos x="T8" y="T9"/>
              </a:cxn>
            </a:cxnLst>
            <a:rect l="0" t="0" r="r" b="b"/>
            <a:pathLst>
              <a:path w="4927" h="2618">
                <a:moveTo>
                  <a:pt x="4927" y="1017"/>
                </a:moveTo>
                <a:cubicBezTo>
                  <a:pt x="3495" y="2058"/>
                  <a:pt x="1770" y="2618"/>
                  <a:pt x="0" y="2618"/>
                </a:cubicBezTo>
                <a:lnTo>
                  <a:pt x="0" y="1361"/>
                </a:lnTo>
                <a:cubicBezTo>
                  <a:pt x="1505" y="1361"/>
                  <a:pt x="2971" y="885"/>
                  <a:pt x="4188" y="0"/>
                </a:cubicBezTo>
                <a:lnTo>
                  <a:pt x="4927" y="1017"/>
                </a:lnTo>
                <a:close/>
              </a:path>
            </a:pathLst>
          </a:custGeom>
          <a:solidFill>
            <a:srgbClr val="0D839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4" name="Freeform 15">
            <a:extLst>
              <a:ext uri="{FF2B5EF4-FFF2-40B4-BE49-F238E27FC236}">
                <a16:creationId xmlns:a16="http://schemas.microsoft.com/office/drawing/2014/main" id="{A47EF660-76BC-40AD-9E40-2084DF8146DF}"/>
              </a:ext>
            </a:extLst>
          </p:cNvPr>
          <p:cNvSpPr>
            <a:spLocks/>
          </p:cNvSpPr>
          <p:nvPr/>
        </p:nvSpPr>
        <p:spPr bwMode="auto">
          <a:xfrm>
            <a:off x="5376942" y="4712714"/>
            <a:ext cx="709834" cy="372582"/>
          </a:xfrm>
          <a:custGeom>
            <a:avLst/>
            <a:gdLst>
              <a:gd name="T0" fmla="*/ 4927 w 4927"/>
              <a:gd name="T1" fmla="*/ 2618 h 2618"/>
              <a:gd name="T2" fmla="*/ 0 w 4927"/>
              <a:gd name="T3" fmla="*/ 1017 h 2618"/>
              <a:gd name="T4" fmla="*/ 739 w 4927"/>
              <a:gd name="T5" fmla="*/ 0 h 2618"/>
              <a:gd name="T6" fmla="*/ 4927 w 4927"/>
              <a:gd name="T7" fmla="*/ 1361 h 2618"/>
              <a:gd name="T8" fmla="*/ 4927 w 4927"/>
              <a:gd name="T9" fmla="*/ 2618 h 2618"/>
            </a:gdLst>
            <a:ahLst/>
            <a:cxnLst>
              <a:cxn ang="0">
                <a:pos x="T0" y="T1"/>
              </a:cxn>
              <a:cxn ang="0">
                <a:pos x="T2" y="T3"/>
              </a:cxn>
              <a:cxn ang="0">
                <a:pos x="T4" y="T5"/>
              </a:cxn>
              <a:cxn ang="0">
                <a:pos x="T6" y="T7"/>
              </a:cxn>
              <a:cxn ang="0">
                <a:pos x="T8" y="T9"/>
              </a:cxn>
            </a:cxnLst>
            <a:rect l="0" t="0" r="r" b="b"/>
            <a:pathLst>
              <a:path w="4927" h="2618">
                <a:moveTo>
                  <a:pt x="4927" y="2618"/>
                </a:moveTo>
                <a:cubicBezTo>
                  <a:pt x="3157" y="2618"/>
                  <a:pt x="1432" y="2058"/>
                  <a:pt x="0" y="1017"/>
                </a:cubicBezTo>
                <a:lnTo>
                  <a:pt x="739" y="0"/>
                </a:lnTo>
                <a:cubicBezTo>
                  <a:pt x="1956" y="885"/>
                  <a:pt x="3422" y="1361"/>
                  <a:pt x="4927" y="1361"/>
                </a:cubicBezTo>
                <a:lnTo>
                  <a:pt x="4927" y="2618"/>
                </a:lnTo>
                <a:close/>
              </a:path>
            </a:pathLst>
          </a:custGeom>
          <a:solidFill>
            <a:srgbClr val="007CB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7" name="Freeform 17">
            <a:extLst>
              <a:ext uri="{FF2B5EF4-FFF2-40B4-BE49-F238E27FC236}">
                <a16:creationId xmlns:a16="http://schemas.microsoft.com/office/drawing/2014/main" id="{464B0C3E-E5D0-4210-B8DF-BFC48294B957}"/>
              </a:ext>
            </a:extLst>
          </p:cNvPr>
          <p:cNvSpPr>
            <a:spLocks/>
          </p:cNvSpPr>
          <p:nvPr/>
        </p:nvSpPr>
        <p:spPr bwMode="auto">
          <a:xfrm>
            <a:off x="4919779" y="4192383"/>
            <a:ext cx="544956" cy="652019"/>
          </a:xfrm>
          <a:custGeom>
            <a:avLst/>
            <a:gdLst>
              <a:gd name="T0" fmla="*/ 3045 w 3784"/>
              <a:gd name="T1" fmla="*/ 4579 h 4579"/>
              <a:gd name="T2" fmla="*/ 0 w 3784"/>
              <a:gd name="T3" fmla="*/ 388 h 4579"/>
              <a:gd name="T4" fmla="*/ 1195 w 3784"/>
              <a:gd name="T5" fmla="*/ 0 h 4579"/>
              <a:gd name="T6" fmla="*/ 3784 w 3784"/>
              <a:gd name="T7" fmla="*/ 3562 h 4579"/>
              <a:gd name="T8" fmla="*/ 3045 w 3784"/>
              <a:gd name="T9" fmla="*/ 4579 h 4579"/>
            </a:gdLst>
            <a:ahLst/>
            <a:cxnLst>
              <a:cxn ang="0">
                <a:pos x="T0" y="T1"/>
              </a:cxn>
              <a:cxn ang="0">
                <a:pos x="T2" y="T3"/>
              </a:cxn>
              <a:cxn ang="0">
                <a:pos x="T4" y="T5"/>
              </a:cxn>
              <a:cxn ang="0">
                <a:pos x="T6" y="T7"/>
              </a:cxn>
              <a:cxn ang="0">
                <a:pos x="T8" y="T9"/>
              </a:cxn>
            </a:cxnLst>
            <a:rect l="0" t="0" r="r" b="b"/>
            <a:pathLst>
              <a:path w="3784" h="4579">
                <a:moveTo>
                  <a:pt x="3045" y="4579"/>
                </a:moveTo>
                <a:cubicBezTo>
                  <a:pt x="1613" y="3539"/>
                  <a:pt x="547" y="2072"/>
                  <a:pt x="0" y="388"/>
                </a:cubicBezTo>
                <a:lnTo>
                  <a:pt x="1195" y="0"/>
                </a:lnTo>
                <a:cubicBezTo>
                  <a:pt x="1660" y="1431"/>
                  <a:pt x="2566" y="2678"/>
                  <a:pt x="3784" y="3562"/>
                </a:cubicBezTo>
                <a:lnTo>
                  <a:pt x="3045" y="4579"/>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 name="Freeform 19">
            <a:extLst>
              <a:ext uri="{FF2B5EF4-FFF2-40B4-BE49-F238E27FC236}">
                <a16:creationId xmlns:a16="http://schemas.microsoft.com/office/drawing/2014/main" id="{8788BDE2-B33C-4446-8077-FB720C431893}"/>
              </a:ext>
            </a:extLst>
          </p:cNvPr>
          <p:cNvSpPr>
            <a:spLocks/>
          </p:cNvSpPr>
          <p:nvPr/>
        </p:nvSpPr>
        <p:spPr bwMode="auto">
          <a:xfrm>
            <a:off x="4834128" y="3488974"/>
            <a:ext cx="251600" cy="737670"/>
          </a:xfrm>
          <a:custGeom>
            <a:avLst/>
            <a:gdLst>
              <a:gd name="T0" fmla="*/ 547 w 1742"/>
              <a:gd name="T1" fmla="*/ 5180 h 5180"/>
              <a:gd name="T2" fmla="*/ 547 w 1742"/>
              <a:gd name="T3" fmla="*/ 0 h 5180"/>
              <a:gd name="T4" fmla="*/ 1742 w 1742"/>
              <a:gd name="T5" fmla="*/ 389 h 5180"/>
              <a:gd name="T6" fmla="*/ 1742 w 1742"/>
              <a:gd name="T7" fmla="*/ 4792 h 5180"/>
              <a:gd name="T8" fmla="*/ 547 w 1742"/>
              <a:gd name="T9" fmla="*/ 5180 h 5180"/>
            </a:gdLst>
            <a:ahLst/>
            <a:cxnLst>
              <a:cxn ang="0">
                <a:pos x="T0" y="T1"/>
              </a:cxn>
              <a:cxn ang="0">
                <a:pos x="T2" y="T3"/>
              </a:cxn>
              <a:cxn ang="0">
                <a:pos x="T4" y="T5"/>
              </a:cxn>
              <a:cxn ang="0">
                <a:pos x="T6" y="T7"/>
              </a:cxn>
              <a:cxn ang="0">
                <a:pos x="T8" y="T9"/>
              </a:cxn>
            </a:cxnLst>
            <a:rect l="0" t="0" r="r" b="b"/>
            <a:pathLst>
              <a:path w="1742" h="5180">
                <a:moveTo>
                  <a:pt x="547" y="5180"/>
                </a:moveTo>
                <a:cubicBezTo>
                  <a:pt x="0" y="3497"/>
                  <a:pt x="0" y="1684"/>
                  <a:pt x="547" y="0"/>
                </a:cubicBezTo>
                <a:lnTo>
                  <a:pt x="1742" y="389"/>
                </a:lnTo>
                <a:cubicBezTo>
                  <a:pt x="1278" y="1820"/>
                  <a:pt x="1278" y="3361"/>
                  <a:pt x="1742" y="4792"/>
                </a:cubicBezTo>
                <a:lnTo>
                  <a:pt x="547" y="5180"/>
                </a:lnTo>
                <a:close/>
              </a:path>
            </a:pathLst>
          </a:custGeom>
          <a:solidFill>
            <a:schemeClr val="accent2">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1" name="Freeform 21">
            <a:extLst>
              <a:ext uri="{FF2B5EF4-FFF2-40B4-BE49-F238E27FC236}">
                <a16:creationId xmlns:a16="http://schemas.microsoft.com/office/drawing/2014/main" id="{EC27BFFB-F708-44BD-94F5-DA4A3C5DE3EC}"/>
              </a:ext>
            </a:extLst>
          </p:cNvPr>
          <p:cNvSpPr>
            <a:spLocks/>
          </p:cNvSpPr>
          <p:nvPr/>
        </p:nvSpPr>
        <p:spPr bwMode="auto">
          <a:xfrm>
            <a:off x="4919779" y="2871215"/>
            <a:ext cx="544956" cy="652019"/>
          </a:xfrm>
          <a:custGeom>
            <a:avLst/>
            <a:gdLst>
              <a:gd name="T0" fmla="*/ 0 w 3784"/>
              <a:gd name="T1" fmla="*/ 4191 h 4579"/>
              <a:gd name="T2" fmla="*/ 3045 w 3784"/>
              <a:gd name="T3" fmla="*/ 0 h 4579"/>
              <a:gd name="T4" fmla="*/ 3784 w 3784"/>
              <a:gd name="T5" fmla="*/ 1017 h 4579"/>
              <a:gd name="T6" fmla="*/ 1196 w 3784"/>
              <a:gd name="T7" fmla="*/ 4579 h 4579"/>
              <a:gd name="T8" fmla="*/ 0 w 3784"/>
              <a:gd name="T9" fmla="*/ 4191 h 4579"/>
            </a:gdLst>
            <a:ahLst/>
            <a:cxnLst>
              <a:cxn ang="0">
                <a:pos x="T0" y="T1"/>
              </a:cxn>
              <a:cxn ang="0">
                <a:pos x="T2" y="T3"/>
              </a:cxn>
              <a:cxn ang="0">
                <a:pos x="T4" y="T5"/>
              </a:cxn>
              <a:cxn ang="0">
                <a:pos x="T6" y="T7"/>
              </a:cxn>
              <a:cxn ang="0">
                <a:pos x="T8" y="T9"/>
              </a:cxn>
            </a:cxnLst>
            <a:rect l="0" t="0" r="r" b="b"/>
            <a:pathLst>
              <a:path w="3784" h="4579">
                <a:moveTo>
                  <a:pt x="0" y="4191"/>
                </a:moveTo>
                <a:cubicBezTo>
                  <a:pt x="547" y="2507"/>
                  <a:pt x="1613" y="1040"/>
                  <a:pt x="3045" y="0"/>
                </a:cubicBezTo>
                <a:lnTo>
                  <a:pt x="3784" y="1017"/>
                </a:lnTo>
                <a:cubicBezTo>
                  <a:pt x="2566" y="1901"/>
                  <a:pt x="1660" y="3148"/>
                  <a:pt x="1196" y="4579"/>
                </a:cubicBezTo>
                <a:lnTo>
                  <a:pt x="0" y="4191"/>
                </a:lnTo>
                <a:close/>
              </a:path>
            </a:pathLst>
          </a:custGeom>
          <a:solidFill>
            <a:schemeClr val="accent3">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2" name="Freeform 23">
            <a:extLst>
              <a:ext uri="{FF2B5EF4-FFF2-40B4-BE49-F238E27FC236}">
                <a16:creationId xmlns:a16="http://schemas.microsoft.com/office/drawing/2014/main" id="{EA727D35-942D-4233-983C-E25611371D53}"/>
              </a:ext>
            </a:extLst>
          </p:cNvPr>
          <p:cNvSpPr>
            <a:spLocks/>
          </p:cNvSpPr>
          <p:nvPr/>
        </p:nvSpPr>
        <p:spPr bwMode="auto">
          <a:xfrm>
            <a:off x="5376942" y="2630321"/>
            <a:ext cx="709834" cy="372582"/>
          </a:xfrm>
          <a:custGeom>
            <a:avLst/>
            <a:gdLst>
              <a:gd name="T0" fmla="*/ 0 w 4927"/>
              <a:gd name="T1" fmla="*/ 1601 h 2618"/>
              <a:gd name="T2" fmla="*/ 4927 w 4927"/>
              <a:gd name="T3" fmla="*/ 0 h 2618"/>
              <a:gd name="T4" fmla="*/ 4927 w 4927"/>
              <a:gd name="T5" fmla="*/ 1257 h 2618"/>
              <a:gd name="T6" fmla="*/ 739 w 4927"/>
              <a:gd name="T7" fmla="*/ 2618 h 2618"/>
              <a:gd name="T8" fmla="*/ 0 w 4927"/>
              <a:gd name="T9" fmla="*/ 1601 h 2618"/>
            </a:gdLst>
            <a:ahLst/>
            <a:cxnLst>
              <a:cxn ang="0">
                <a:pos x="T0" y="T1"/>
              </a:cxn>
              <a:cxn ang="0">
                <a:pos x="T2" y="T3"/>
              </a:cxn>
              <a:cxn ang="0">
                <a:pos x="T4" y="T5"/>
              </a:cxn>
              <a:cxn ang="0">
                <a:pos x="T6" y="T7"/>
              </a:cxn>
              <a:cxn ang="0">
                <a:pos x="T8" y="T9"/>
              </a:cxn>
            </a:cxnLst>
            <a:rect l="0" t="0" r="r" b="b"/>
            <a:pathLst>
              <a:path w="4927" h="2618">
                <a:moveTo>
                  <a:pt x="0" y="1601"/>
                </a:moveTo>
                <a:cubicBezTo>
                  <a:pt x="1432" y="560"/>
                  <a:pt x="3157" y="0"/>
                  <a:pt x="4927" y="0"/>
                </a:cubicBezTo>
                <a:lnTo>
                  <a:pt x="4927" y="1257"/>
                </a:lnTo>
                <a:cubicBezTo>
                  <a:pt x="3422" y="1257"/>
                  <a:pt x="1956" y="1733"/>
                  <a:pt x="739" y="2618"/>
                </a:cubicBezTo>
                <a:lnTo>
                  <a:pt x="0" y="1601"/>
                </a:lnTo>
                <a:close/>
              </a:path>
            </a:pathLst>
          </a:custGeom>
          <a:solidFill>
            <a:schemeClr val="accent5">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3" name="Oval 92">
            <a:extLst>
              <a:ext uri="{FF2B5EF4-FFF2-40B4-BE49-F238E27FC236}">
                <a16:creationId xmlns:a16="http://schemas.microsoft.com/office/drawing/2014/main" id="{70915B40-871B-4458-8248-9858DADE4DFC}"/>
              </a:ext>
            </a:extLst>
          </p:cNvPr>
          <p:cNvSpPr/>
          <p:nvPr/>
        </p:nvSpPr>
        <p:spPr bwMode="gray">
          <a:xfrm>
            <a:off x="6204865" y="2545661"/>
            <a:ext cx="478624" cy="478624"/>
          </a:xfrm>
          <a:prstGeom prst="ellipse">
            <a:avLst/>
          </a:prstGeom>
          <a:solidFill>
            <a:schemeClr val="bg1"/>
          </a:solidFill>
          <a:ln w="9525" algn="ctr">
            <a:solidFill>
              <a:schemeClr val="accent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94" name="Oval 93">
            <a:extLst>
              <a:ext uri="{FF2B5EF4-FFF2-40B4-BE49-F238E27FC236}">
                <a16:creationId xmlns:a16="http://schemas.microsoft.com/office/drawing/2014/main" id="{CEBD195F-2964-410C-B8BB-B43CC1D40A18}"/>
              </a:ext>
            </a:extLst>
          </p:cNvPr>
          <p:cNvSpPr/>
          <p:nvPr/>
        </p:nvSpPr>
        <p:spPr bwMode="gray">
          <a:xfrm>
            <a:off x="6781667" y="2950650"/>
            <a:ext cx="478624" cy="478624"/>
          </a:xfrm>
          <a:prstGeom prst="ellipse">
            <a:avLst/>
          </a:prstGeom>
          <a:solidFill>
            <a:schemeClr val="bg1"/>
          </a:solidFill>
          <a:ln w="9525" algn="ctr">
            <a:solidFill>
              <a:schemeClr val="accent2"/>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95" name="Oval 94">
            <a:extLst>
              <a:ext uri="{FF2B5EF4-FFF2-40B4-BE49-F238E27FC236}">
                <a16:creationId xmlns:a16="http://schemas.microsoft.com/office/drawing/2014/main" id="{177C81D7-DAED-4310-993A-EE593478A683}"/>
              </a:ext>
            </a:extLst>
          </p:cNvPr>
          <p:cNvSpPr/>
          <p:nvPr/>
        </p:nvSpPr>
        <p:spPr bwMode="gray">
          <a:xfrm>
            <a:off x="7002570" y="3613359"/>
            <a:ext cx="478624" cy="478624"/>
          </a:xfrm>
          <a:prstGeom prst="ellipse">
            <a:avLst/>
          </a:prstGeom>
          <a:solidFill>
            <a:schemeClr val="bg1"/>
          </a:solidFill>
          <a:ln w="9525" algn="ctr">
            <a:solidFill>
              <a:schemeClr val="accent3"/>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96" name="Oval 95">
            <a:extLst>
              <a:ext uri="{FF2B5EF4-FFF2-40B4-BE49-F238E27FC236}">
                <a16:creationId xmlns:a16="http://schemas.microsoft.com/office/drawing/2014/main" id="{2A526872-CFF4-4CC7-A8D0-837941A993F7}"/>
              </a:ext>
            </a:extLst>
          </p:cNvPr>
          <p:cNvSpPr/>
          <p:nvPr/>
        </p:nvSpPr>
        <p:spPr bwMode="gray">
          <a:xfrm>
            <a:off x="6793939" y="4288340"/>
            <a:ext cx="478624" cy="478624"/>
          </a:xfrm>
          <a:prstGeom prst="ellipse">
            <a:avLst/>
          </a:prstGeom>
          <a:solidFill>
            <a:schemeClr val="bg1"/>
          </a:solidFill>
          <a:ln w="9525" algn="ctr">
            <a:solidFill>
              <a:schemeClr val="accent4"/>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97" name="Oval 96">
            <a:extLst>
              <a:ext uri="{FF2B5EF4-FFF2-40B4-BE49-F238E27FC236}">
                <a16:creationId xmlns:a16="http://schemas.microsoft.com/office/drawing/2014/main" id="{01AB6ED0-F5EE-4D52-AAC9-3750D01B6C39}"/>
              </a:ext>
            </a:extLst>
          </p:cNvPr>
          <p:cNvSpPr/>
          <p:nvPr/>
        </p:nvSpPr>
        <p:spPr bwMode="gray">
          <a:xfrm>
            <a:off x="6223273" y="4705601"/>
            <a:ext cx="478624" cy="478624"/>
          </a:xfrm>
          <a:prstGeom prst="ellipse">
            <a:avLst/>
          </a:prstGeom>
          <a:solidFill>
            <a:schemeClr val="bg1"/>
          </a:solidFill>
          <a:ln w="9525" algn="ctr">
            <a:solidFill>
              <a:schemeClr val="accent5"/>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98" name="Oval 97">
            <a:extLst>
              <a:ext uri="{FF2B5EF4-FFF2-40B4-BE49-F238E27FC236}">
                <a16:creationId xmlns:a16="http://schemas.microsoft.com/office/drawing/2014/main" id="{4180CEC5-CA03-42AF-A695-B1102926308C}"/>
              </a:ext>
            </a:extLst>
          </p:cNvPr>
          <p:cNvSpPr/>
          <p:nvPr/>
        </p:nvSpPr>
        <p:spPr bwMode="gray">
          <a:xfrm>
            <a:off x="5505338" y="4699465"/>
            <a:ext cx="478624" cy="478624"/>
          </a:xfrm>
          <a:prstGeom prst="ellipse">
            <a:avLst/>
          </a:prstGeom>
          <a:solidFill>
            <a:schemeClr val="bg1"/>
          </a:solidFill>
          <a:ln w="9525" algn="ctr">
            <a:solidFill>
              <a:schemeClr val="accent6"/>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99" name="Oval 98">
            <a:extLst>
              <a:ext uri="{FF2B5EF4-FFF2-40B4-BE49-F238E27FC236}">
                <a16:creationId xmlns:a16="http://schemas.microsoft.com/office/drawing/2014/main" id="{AE7E4337-A01C-412A-B9CD-BABDD9340949}"/>
              </a:ext>
            </a:extLst>
          </p:cNvPr>
          <p:cNvSpPr/>
          <p:nvPr/>
        </p:nvSpPr>
        <p:spPr bwMode="gray">
          <a:xfrm>
            <a:off x="4916263" y="4282204"/>
            <a:ext cx="478624" cy="478624"/>
          </a:xfrm>
          <a:prstGeom prst="ellipse">
            <a:avLst/>
          </a:prstGeom>
          <a:solidFill>
            <a:schemeClr val="bg1"/>
          </a:solidFill>
          <a:ln w="9525" algn="ctr">
            <a:solidFill>
              <a:schemeClr val="accent1">
                <a:lumMod val="50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100" name="Oval 99">
            <a:extLst>
              <a:ext uri="{FF2B5EF4-FFF2-40B4-BE49-F238E27FC236}">
                <a16:creationId xmlns:a16="http://schemas.microsoft.com/office/drawing/2014/main" id="{32AA742C-CD46-41E3-8A81-0974DD0530AA}"/>
              </a:ext>
            </a:extLst>
          </p:cNvPr>
          <p:cNvSpPr/>
          <p:nvPr/>
        </p:nvSpPr>
        <p:spPr bwMode="gray">
          <a:xfrm>
            <a:off x="4719904" y="3607222"/>
            <a:ext cx="478624" cy="478624"/>
          </a:xfrm>
          <a:prstGeom prst="ellipse">
            <a:avLst/>
          </a:prstGeom>
          <a:solidFill>
            <a:schemeClr val="bg1"/>
          </a:solidFill>
          <a:ln w="9525" algn="ctr">
            <a:solidFill>
              <a:schemeClr val="accent2">
                <a:lumMod val="50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101" name="Oval 100">
            <a:extLst>
              <a:ext uri="{FF2B5EF4-FFF2-40B4-BE49-F238E27FC236}">
                <a16:creationId xmlns:a16="http://schemas.microsoft.com/office/drawing/2014/main" id="{17770A27-587B-4D7D-B224-BB885ED1D3CB}"/>
              </a:ext>
            </a:extLst>
          </p:cNvPr>
          <p:cNvSpPr/>
          <p:nvPr/>
        </p:nvSpPr>
        <p:spPr bwMode="gray">
          <a:xfrm>
            <a:off x="4916902" y="2939143"/>
            <a:ext cx="478624" cy="478624"/>
          </a:xfrm>
          <a:prstGeom prst="ellipse">
            <a:avLst/>
          </a:prstGeom>
          <a:solidFill>
            <a:schemeClr val="bg1"/>
          </a:solidFill>
          <a:ln w="9525" algn="ctr">
            <a:solidFill>
              <a:schemeClr val="accent3">
                <a:lumMod val="50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123" name="Oval 122">
            <a:extLst>
              <a:ext uri="{FF2B5EF4-FFF2-40B4-BE49-F238E27FC236}">
                <a16:creationId xmlns:a16="http://schemas.microsoft.com/office/drawing/2014/main" id="{F6E36670-D685-47C7-9F6C-6B7008C438D6}"/>
              </a:ext>
            </a:extLst>
          </p:cNvPr>
          <p:cNvSpPr/>
          <p:nvPr/>
        </p:nvSpPr>
        <p:spPr bwMode="gray">
          <a:xfrm>
            <a:off x="5501470" y="2545661"/>
            <a:ext cx="478624" cy="478624"/>
          </a:xfrm>
          <a:prstGeom prst="ellipse">
            <a:avLst/>
          </a:prstGeom>
          <a:solidFill>
            <a:schemeClr val="bg1"/>
          </a:solidFill>
          <a:ln w="9525" algn="ctr">
            <a:solidFill>
              <a:schemeClr val="accent5">
                <a:lumMod val="50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124" name="Rectangle: Rounded Corners 123">
            <a:extLst>
              <a:ext uri="{FF2B5EF4-FFF2-40B4-BE49-F238E27FC236}">
                <a16:creationId xmlns:a16="http://schemas.microsoft.com/office/drawing/2014/main" id="{E9F831A2-EFC8-44F8-890B-E94B74C65A01}"/>
              </a:ext>
            </a:extLst>
          </p:cNvPr>
          <p:cNvSpPr/>
          <p:nvPr/>
        </p:nvSpPr>
        <p:spPr bwMode="gray">
          <a:xfrm>
            <a:off x="7803374" y="1579418"/>
            <a:ext cx="3885352" cy="681393"/>
          </a:xfrm>
          <a:prstGeom prst="roundRect">
            <a:avLst>
              <a:gd name="adj" fmla="val 9702"/>
            </a:avLst>
          </a:prstGeom>
          <a:solidFill>
            <a:schemeClr val="bg1">
              <a:lumMod val="95000"/>
            </a:schemeClr>
          </a:solidFill>
          <a:ln w="6350" algn="ctr">
            <a:noFill/>
            <a:miter lim="800000"/>
            <a:headEnd/>
            <a:tailEnd/>
          </a:ln>
        </p:spPr>
        <p:txBody>
          <a:bodyPr wrap="square" lIns="88900" tIns="88900" rIns="88900" bIns="88900" rtlCol="0" anchor="ctr"/>
          <a:lstStyle/>
          <a:p>
            <a:pPr marL="0" marR="0" lvl="0" indent="0" algn="l" defTabSz="914400" rtl="0" eaLnBrk="1" fontAlgn="auto" latinLnBrk="0" hangingPunct="1">
              <a:lnSpc>
                <a:spcPct val="100000"/>
              </a:lnSpc>
              <a:spcBef>
                <a:spcPts val="400"/>
              </a:spcBef>
              <a:spcAft>
                <a:spcPts val="0"/>
              </a:spcAft>
              <a:buClrTx/>
              <a:buSzTx/>
              <a:buFont typeface="Wingdings 2" pitchFamily="18" charset="2"/>
              <a:buNone/>
              <a:tabLst/>
              <a:defRPr/>
            </a:pPr>
            <a:r>
              <a:rPr kumimoji="0" lang="en-US" sz="1200" b="1" i="0" u="none" strike="noStrike" kern="1200" cap="none" spc="0" normalizeH="0" baseline="0" noProof="0">
                <a:ln>
                  <a:noFill/>
                </a:ln>
                <a:solidFill>
                  <a:prstClr val="black"/>
                </a:solidFill>
                <a:effectLst/>
                <a:uLnTx/>
                <a:uFillTx/>
                <a:latin typeface="Calibri"/>
                <a:ea typeface="+mn-ea"/>
                <a:cs typeface="+mn-cs"/>
              </a:rPr>
              <a:t>Risk </a:t>
            </a:r>
          </a:p>
          <a:p>
            <a:pPr marL="0" marR="0" lvl="0" indent="0" algn="l" defTabSz="914400" rtl="0" eaLnBrk="1" fontAlgn="auto" latinLnBrk="0" hangingPunct="1">
              <a:lnSpc>
                <a:spcPct val="100000"/>
              </a:lnSpc>
              <a:spcBef>
                <a:spcPts val="400"/>
              </a:spcBef>
              <a:spcAft>
                <a:spcPts val="0"/>
              </a:spcAft>
              <a:buClrTx/>
              <a:buSzTx/>
              <a:buFont typeface="Wingdings 2" pitchFamily="18" charset="2"/>
              <a:buNone/>
              <a:tabLst/>
              <a:defRPr/>
            </a:pPr>
            <a:r>
              <a:rPr kumimoji="0" lang="en-US" sz="1000" b="0" i="0" u="none" strike="noStrike" kern="1200" cap="none" spc="0" normalizeH="0" baseline="0" noProof="0">
                <a:ln>
                  <a:noFill/>
                </a:ln>
                <a:solidFill>
                  <a:prstClr val="black"/>
                </a:solidFill>
                <a:effectLst/>
                <a:uLnTx/>
                <a:uFillTx/>
                <a:latin typeface="Calibri"/>
                <a:ea typeface="+mn-ea"/>
                <a:cs typeface="+mn-cs"/>
              </a:rPr>
              <a:t>Identify, manage and respond to latent and emerging ESG risks; integrate ESG risk capabilities into existing risk and control frameworks</a:t>
            </a:r>
          </a:p>
        </p:txBody>
      </p:sp>
      <p:sp>
        <p:nvSpPr>
          <p:cNvPr id="125" name="Rectangle: Rounded Corners 124">
            <a:extLst>
              <a:ext uri="{FF2B5EF4-FFF2-40B4-BE49-F238E27FC236}">
                <a16:creationId xmlns:a16="http://schemas.microsoft.com/office/drawing/2014/main" id="{A411C6EA-2729-403C-9327-4B573858E2FA}"/>
              </a:ext>
            </a:extLst>
          </p:cNvPr>
          <p:cNvSpPr/>
          <p:nvPr/>
        </p:nvSpPr>
        <p:spPr bwMode="gray">
          <a:xfrm>
            <a:off x="7803374" y="2459698"/>
            <a:ext cx="3885352" cy="797228"/>
          </a:xfrm>
          <a:prstGeom prst="roundRect">
            <a:avLst>
              <a:gd name="adj" fmla="val 9702"/>
            </a:avLst>
          </a:prstGeom>
          <a:solidFill>
            <a:schemeClr val="bg1">
              <a:lumMod val="95000"/>
            </a:schemeClr>
          </a:solidFill>
          <a:ln w="6350" algn="ctr">
            <a:noFill/>
            <a:miter lim="800000"/>
            <a:headEnd/>
            <a:tailEnd/>
          </a:ln>
        </p:spPr>
        <p:txBody>
          <a:bodyPr wrap="square" lIns="88900" tIns="88900" rIns="88900" bIns="88900" rtlCol="0" anchor="ctr"/>
          <a:lstStyle/>
          <a:p>
            <a:pPr marL="0" marR="0" lvl="0" indent="0" algn="l" defTabSz="914400" rtl="0" eaLnBrk="1" fontAlgn="auto" latinLnBrk="0" hangingPunct="1">
              <a:lnSpc>
                <a:spcPct val="100000"/>
              </a:lnSpc>
              <a:spcBef>
                <a:spcPts val="400"/>
              </a:spcBef>
              <a:spcAft>
                <a:spcPts val="0"/>
              </a:spcAft>
              <a:buClrTx/>
              <a:buSzTx/>
              <a:buFont typeface="Wingdings 2" pitchFamily="18" charset="2"/>
              <a:buNone/>
              <a:tabLst/>
              <a:defRPr/>
            </a:pPr>
            <a:r>
              <a:rPr kumimoji="0" lang="en-US" sz="1200" b="1" i="0" u="none" strike="noStrike" kern="1200" cap="none" spc="0" normalizeH="0" baseline="0" noProof="0">
                <a:ln>
                  <a:noFill/>
                </a:ln>
                <a:solidFill>
                  <a:prstClr val="black"/>
                </a:solidFill>
                <a:effectLst/>
                <a:uLnTx/>
                <a:uFillTx/>
                <a:latin typeface="Calibri"/>
                <a:ea typeface="+mn-ea"/>
                <a:cs typeface="+mn-cs"/>
              </a:rPr>
              <a:t>Finance</a:t>
            </a:r>
          </a:p>
          <a:p>
            <a:pPr marL="0" marR="0" lvl="0" indent="0" algn="l" defTabSz="914400" rtl="0" eaLnBrk="1" fontAlgn="auto" latinLnBrk="0" hangingPunct="1">
              <a:lnSpc>
                <a:spcPct val="100000"/>
              </a:lnSpc>
              <a:spcBef>
                <a:spcPts val="400"/>
              </a:spcBef>
              <a:spcAft>
                <a:spcPts val="0"/>
              </a:spcAft>
              <a:buClrTx/>
              <a:buSzTx/>
              <a:buFont typeface="Wingdings 2" pitchFamily="18" charset="2"/>
              <a:buNone/>
              <a:tabLst/>
              <a:defRPr/>
            </a:pPr>
            <a:r>
              <a:rPr kumimoji="0" lang="en-US" sz="1000" b="0" i="0" u="none" strike="noStrike" kern="1200" cap="none" spc="0" normalizeH="0" baseline="0" noProof="0">
                <a:ln>
                  <a:noFill/>
                </a:ln>
                <a:solidFill>
                  <a:prstClr val="black"/>
                </a:solidFill>
                <a:effectLst/>
                <a:uLnTx/>
                <a:uFillTx/>
                <a:latin typeface="Calibri"/>
                <a:ea typeface="+mn-ea"/>
                <a:cs typeface="+mn-cs"/>
              </a:rPr>
              <a:t>Incorporate ESG-related risks into annual reporting and regulatory filings, investor engagement, pricing, forecasting and budgeting, capital-allocation and annual reporting</a:t>
            </a:r>
          </a:p>
        </p:txBody>
      </p:sp>
      <p:sp>
        <p:nvSpPr>
          <p:cNvPr id="126" name="Rectangle: Rounded Corners 125">
            <a:extLst>
              <a:ext uri="{FF2B5EF4-FFF2-40B4-BE49-F238E27FC236}">
                <a16:creationId xmlns:a16="http://schemas.microsoft.com/office/drawing/2014/main" id="{A16FB674-25E6-4AE2-B063-19542F85D743}"/>
              </a:ext>
            </a:extLst>
          </p:cNvPr>
          <p:cNvSpPr/>
          <p:nvPr/>
        </p:nvSpPr>
        <p:spPr bwMode="gray">
          <a:xfrm>
            <a:off x="7803374" y="3455813"/>
            <a:ext cx="3885352" cy="912675"/>
          </a:xfrm>
          <a:prstGeom prst="roundRect">
            <a:avLst>
              <a:gd name="adj" fmla="val 9702"/>
            </a:avLst>
          </a:prstGeom>
          <a:solidFill>
            <a:schemeClr val="bg1">
              <a:lumMod val="95000"/>
            </a:schemeClr>
          </a:solidFill>
          <a:ln w="6350" algn="ctr">
            <a:noFill/>
            <a:miter lim="800000"/>
            <a:headEnd/>
            <a:tailEnd/>
          </a:ln>
        </p:spPr>
        <p:txBody>
          <a:bodyPr wrap="square" lIns="88900" tIns="88900" rIns="88900" bIns="88900" rtlCol="0" anchor="ctr"/>
          <a:lstStyle/>
          <a:p>
            <a:pPr marL="0" marR="0" lvl="0" indent="0" algn="l" defTabSz="914400" rtl="0" eaLnBrk="1" fontAlgn="auto" latinLnBrk="0" hangingPunct="1">
              <a:lnSpc>
                <a:spcPct val="100000"/>
              </a:lnSpc>
              <a:spcBef>
                <a:spcPts val="400"/>
              </a:spcBef>
              <a:spcAft>
                <a:spcPts val="0"/>
              </a:spcAft>
              <a:buClrTx/>
              <a:buSzTx/>
              <a:buFont typeface="Wingdings 2" pitchFamily="18" charset="2"/>
              <a:buNone/>
              <a:tabLst/>
              <a:defRPr/>
            </a:pPr>
            <a:r>
              <a:rPr kumimoji="0" lang="en-US" sz="1200" b="1" i="0" u="none" strike="noStrike" kern="1200" cap="none" spc="0" normalizeH="0" baseline="0" noProof="0">
                <a:ln>
                  <a:noFill/>
                </a:ln>
                <a:solidFill>
                  <a:prstClr val="black"/>
                </a:solidFill>
                <a:effectLst/>
                <a:uLnTx/>
                <a:uFillTx/>
                <a:latin typeface="Calibri"/>
                <a:ea typeface="+mn-ea"/>
                <a:cs typeface="+mn-cs"/>
              </a:rPr>
              <a:t>Legal</a:t>
            </a:r>
          </a:p>
          <a:p>
            <a:pPr marL="0" marR="0" lvl="0" indent="0" algn="l" defTabSz="914400" rtl="0" eaLnBrk="1" fontAlgn="auto" latinLnBrk="0" hangingPunct="1">
              <a:lnSpc>
                <a:spcPct val="100000"/>
              </a:lnSpc>
              <a:spcBef>
                <a:spcPts val="400"/>
              </a:spcBef>
              <a:spcAft>
                <a:spcPts val="0"/>
              </a:spcAft>
              <a:buClrTx/>
              <a:buSzTx/>
              <a:buFont typeface="Wingdings 2" pitchFamily="18" charset="2"/>
              <a:buNone/>
              <a:tabLst/>
              <a:defRPr/>
            </a:pPr>
            <a:r>
              <a:rPr kumimoji="0" lang="en-US" sz="1000" b="0" i="0" u="none" strike="noStrike" kern="1200" cap="none" spc="0" normalizeH="0" baseline="0" noProof="0">
                <a:ln>
                  <a:noFill/>
                </a:ln>
                <a:solidFill>
                  <a:prstClr val="black"/>
                </a:solidFill>
                <a:effectLst/>
                <a:uLnTx/>
                <a:uFillTx/>
                <a:latin typeface="Calibri"/>
                <a:ea typeface="+mn-ea"/>
                <a:cs typeface="+mn-cs"/>
              </a:rPr>
              <a:t>Understand and manage risk and liability considerations related to ESG performance – e.g., inadequate, or inaccurate disclosure of material financial risks</a:t>
            </a:r>
            <a:endParaRPr kumimoji="0" lang="en-US" sz="1000" b="0" i="0" u="none" strike="noStrike" kern="1200" cap="none" spc="0" normalizeH="0" baseline="0" noProof="0">
              <a:ln>
                <a:noFill/>
              </a:ln>
              <a:solidFill>
                <a:prstClr val="black"/>
              </a:solidFill>
              <a:effectLst/>
              <a:uLnTx/>
              <a:uFillTx/>
              <a:latin typeface="Calibri"/>
              <a:ea typeface="+mn-ea"/>
              <a:cs typeface="Calibri"/>
            </a:endParaRPr>
          </a:p>
        </p:txBody>
      </p:sp>
      <p:sp>
        <p:nvSpPr>
          <p:cNvPr id="127" name="Rectangle: Rounded Corners 126">
            <a:extLst>
              <a:ext uri="{FF2B5EF4-FFF2-40B4-BE49-F238E27FC236}">
                <a16:creationId xmlns:a16="http://schemas.microsoft.com/office/drawing/2014/main" id="{9A7951CA-C507-4023-916A-B8222E4761E2}"/>
              </a:ext>
            </a:extLst>
          </p:cNvPr>
          <p:cNvSpPr/>
          <p:nvPr/>
        </p:nvSpPr>
        <p:spPr bwMode="gray">
          <a:xfrm>
            <a:off x="7803374" y="4567375"/>
            <a:ext cx="3885352" cy="755765"/>
          </a:xfrm>
          <a:prstGeom prst="roundRect">
            <a:avLst>
              <a:gd name="adj" fmla="val 9702"/>
            </a:avLst>
          </a:prstGeom>
          <a:solidFill>
            <a:schemeClr val="bg1">
              <a:lumMod val="95000"/>
            </a:schemeClr>
          </a:solidFill>
          <a:ln w="6350" algn="ctr">
            <a:noFill/>
            <a:miter lim="800000"/>
            <a:headEnd/>
            <a:tailEnd/>
          </a:ln>
        </p:spPr>
        <p:txBody>
          <a:bodyPr wrap="square" lIns="88900" tIns="88900" rIns="88900" bIns="88900" rtlCol="0" anchor="ctr"/>
          <a:lstStyle/>
          <a:p>
            <a:pPr marL="0" marR="0" lvl="0" indent="0" algn="l" defTabSz="914400" rtl="0" eaLnBrk="1" fontAlgn="auto" latinLnBrk="0" hangingPunct="1">
              <a:lnSpc>
                <a:spcPct val="100000"/>
              </a:lnSpc>
              <a:spcBef>
                <a:spcPts val="400"/>
              </a:spcBef>
              <a:spcAft>
                <a:spcPts val="0"/>
              </a:spcAft>
              <a:buClrTx/>
              <a:buSzTx/>
              <a:buFont typeface="Wingdings 2" pitchFamily="18" charset="2"/>
              <a:buNone/>
              <a:tabLst/>
              <a:defRPr/>
            </a:pPr>
            <a:r>
              <a:rPr kumimoji="0" lang="en-US" sz="1200" b="1" i="0" u="none" strike="noStrike" kern="1200" cap="none" spc="0" normalizeH="0" baseline="0" noProof="0">
                <a:ln>
                  <a:noFill/>
                </a:ln>
                <a:solidFill>
                  <a:prstClr val="black"/>
                </a:solidFill>
                <a:effectLst/>
                <a:uLnTx/>
                <a:uFillTx/>
                <a:latin typeface="Calibri"/>
                <a:ea typeface="+mn-ea"/>
                <a:cs typeface="+mn-cs"/>
              </a:rPr>
              <a:t>Compliance</a:t>
            </a:r>
          </a:p>
          <a:p>
            <a:pPr marL="0" marR="0" lvl="0" indent="0" algn="l" defTabSz="914400" rtl="0" eaLnBrk="1" fontAlgn="auto" latinLnBrk="0" hangingPunct="1">
              <a:lnSpc>
                <a:spcPct val="100000"/>
              </a:lnSpc>
              <a:spcBef>
                <a:spcPts val="400"/>
              </a:spcBef>
              <a:spcAft>
                <a:spcPts val="0"/>
              </a:spcAft>
              <a:buClrTx/>
              <a:buSzTx/>
              <a:buFont typeface="Wingdings 2" pitchFamily="18" charset="2"/>
              <a:buNone/>
              <a:tabLst/>
              <a:defRPr/>
            </a:pPr>
            <a:r>
              <a:rPr kumimoji="0" lang="en-US" sz="1000" b="0" i="0" u="none" strike="noStrike" kern="1200" cap="none" spc="0" normalizeH="0" baseline="0" noProof="0">
                <a:ln>
                  <a:noFill/>
                </a:ln>
                <a:solidFill>
                  <a:prstClr val="black"/>
                </a:solidFill>
                <a:effectLst/>
                <a:uLnTx/>
                <a:uFillTx/>
                <a:latin typeface="Calibri"/>
                <a:ea typeface="+mn-ea"/>
                <a:cs typeface="+mn-cs"/>
              </a:rPr>
              <a:t>Broaden the integration of ESG performance into the existing management control frameworks to support compliance</a:t>
            </a:r>
            <a:br>
              <a:rPr kumimoji="0" lang="en-US" sz="1000" b="0" i="0" u="none" strike="noStrike" kern="1200" cap="none" spc="0" normalizeH="0" baseline="0" noProof="0">
                <a:ln>
                  <a:noFill/>
                </a:ln>
                <a:solidFill>
                  <a:prstClr val="black"/>
                </a:solidFill>
                <a:effectLst/>
                <a:uLnTx/>
                <a:uFillTx/>
                <a:latin typeface="Calibri"/>
                <a:ea typeface="+mn-ea"/>
                <a:cs typeface="+mn-cs"/>
              </a:rPr>
            </a:br>
            <a:r>
              <a:rPr kumimoji="0" lang="en-US" sz="1000" b="0" i="0" u="none" strike="noStrike" kern="1200" cap="none" spc="0" normalizeH="0" baseline="0" noProof="0">
                <a:ln>
                  <a:noFill/>
                </a:ln>
                <a:solidFill>
                  <a:prstClr val="black"/>
                </a:solidFill>
                <a:effectLst/>
                <a:uLnTx/>
                <a:uFillTx/>
                <a:latin typeface="Calibri"/>
                <a:ea typeface="+mn-ea"/>
                <a:cs typeface="+mn-cs"/>
              </a:rPr>
              <a:t>around ESG risk</a:t>
            </a:r>
          </a:p>
        </p:txBody>
      </p:sp>
      <p:sp>
        <p:nvSpPr>
          <p:cNvPr id="128" name="Rectangle: Rounded Corners 127">
            <a:extLst>
              <a:ext uri="{FF2B5EF4-FFF2-40B4-BE49-F238E27FC236}">
                <a16:creationId xmlns:a16="http://schemas.microsoft.com/office/drawing/2014/main" id="{6202E9EB-9B81-4F63-BBC2-5DDB6A2A5E1C}"/>
              </a:ext>
            </a:extLst>
          </p:cNvPr>
          <p:cNvSpPr/>
          <p:nvPr/>
        </p:nvSpPr>
        <p:spPr bwMode="gray">
          <a:xfrm>
            <a:off x="7800885" y="5545778"/>
            <a:ext cx="3885352" cy="788472"/>
          </a:xfrm>
          <a:prstGeom prst="roundRect">
            <a:avLst>
              <a:gd name="adj" fmla="val 9702"/>
            </a:avLst>
          </a:prstGeom>
          <a:solidFill>
            <a:schemeClr val="bg1">
              <a:lumMod val="95000"/>
            </a:schemeClr>
          </a:solidFill>
          <a:ln w="6350" algn="ctr">
            <a:noFill/>
            <a:miter lim="800000"/>
            <a:headEnd/>
            <a:tailEnd/>
          </a:ln>
        </p:spPr>
        <p:txBody>
          <a:bodyPr wrap="square" lIns="88900" tIns="88900" rIns="88900" bIns="88900" rtlCol="0" anchor="ctr"/>
          <a:lstStyle/>
          <a:p>
            <a:pPr marL="0" marR="0" lvl="0" indent="0" algn="l" defTabSz="914400" rtl="0" eaLnBrk="1" fontAlgn="auto" latinLnBrk="0" hangingPunct="1">
              <a:lnSpc>
                <a:spcPct val="100000"/>
              </a:lnSpc>
              <a:spcBef>
                <a:spcPts val="400"/>
              </a:spcBef>
              <a:spcAft>
                <a:spcPts val="0"/>
              </a:spcAft>
              <a:buClrTx/>
              <a:buSzTx/>
              <a:buFont typeface="Wingdings 2" pitchFamily="18" charset="2"/>
              <a:buNone/>
              <a:tabLst/>
              <a:defRPr/>
            </a:pPr>
            <a:r>
              <a:rPr kumimoji="0" lang="en-US" sz="1200" b="1" i="0" u="none" strike="noStrike" kern="1200" cap="none" spc="0" normalizeH="0" baseline="0" noProof="0">
                <a:ln>
                  <a:noFill/>
                </a:ln>
                <a:solidFill>
                  <a:prstClr val="black"/>
                </a:solidFill>
                <a:effectLst/>
                <a:uLnTx/>
                <a:uFillTx/>
                <a:latin typeface="Calibri"/>
                <a:ea typeface="+mn-ea"/>
                <a:cs typeface="+mn-cs"/>
              </a:rPr>
              <a:t>Internal audit</a:t>
            </a:r>
          </a:p>
          <a:p>
            <a:pPr marL="0" marR="0" lvl="0" indent="0" algn="l" defTabSz="914400" rtl="0" eaLnBrk="1" fontAlgn="auto" latinLnBrk="0" hangingPunct="1">
              <a:lnSpc>
                <a:spcPct val="100000"/>
              </a:lnSpc>
              <a:spcBef>
                <a:spcPts val="400"/>
              </a:spcBef>
              <a:spcAft>
                <a:spcPts val="0"/>
              </a:spcAft>
              <a:buClrTx/>
              <a:buSzTx/>
              <a:buFont typeface="Wingdings 2" pitchFamily="18" charset="2"/>
              <a:buNone/>
              <a:tabLst/>
              <a:defRPr/>
            </a:pPr>
            <a:r>
              <a:rPr kumimoji="0" lang="en-US" sz="1000" b="0" i="0" u="none" strike="noStrike" kern="1200" cap="none" spc="0" normalizeH="0" baseline="0" noProof="0">
                <a:ln>
                  <a:noFill/>
                </a:ln>
                <a:solidFill>
                  <a:prstClr val="black"/>
                </a:solidFill>
                <a:effectLst/>
                <a:uLnTx/>
                <a:uFillTx/>
                <a:latin typeface="Calibri"/>
                <a:ea typeface="+mn-ea"/>
                <a:cs typeface="+mn-cs"/>
              </a:rPr>
              <a:t>Integrate ESG risk and compliance considerations into the internal audit plan to instill discipline and enhance controls related to material ESG risks</a:t>
            </a:r>
          </a:p>
        </p:txBody>
      </p:sp>
      <p:sp>
        <p:nvSpPr>
          <p:cNvPr id="129" name="Rectangle: Rounded Corners 128">
            <a:extLst>
              <a:ext uri="{FF2B5EF4-FFF2-40B4-BE49-F238E27FC236}">
                <a16:creationId xmlns:a16="http://schemas.microsoft.com/office/drawing/2014/main" id="{D87FEAE4-E8D8-48AB-9889-36FA500228B2}"/>
              </a:ext>
            </a:extLst>
          </p:cNvPr>
          <p:cNvSpPr/>
          <p:nvPr/>
        </p:nvSpPr>
        <p:spPr bwMode="gray">
          <a:xfrm>
            <a:off x="505765" y="1579418"/>
            <a:ext cx="3885352" cy="681393"/>
          </a:xfrm>
          <a:prstGeom prst="roundRect">
            <a:avLst>
              <a:gd name="adj" fmla="val 9702"/>
            </a:avLst>
          </a:prstGeom>
          <a:solidFill>
            <a:schemeClr val="bg1">
              <a:lumMod val="95000"/>
            </a:schemeClr>
          </a:solidFill>
          <a:ln w="6350" algn="ctr">
            <a:noFill/>
            <a:miter lim="800000"/>
            <a:headEnd/>
            <a:tailEnd/>
          </a:ln>
        </p:spPr>
        <p:txBody>
          <a:bodyPr wrap="square" lIns="88900" tIns="88900" rIns="88900" bIns="88900" rtlCol="0" anchor="ctr"/>
          <a:lstStyle/>
          <a:p>
            <a:pPr marL="0" marR="0" lvl="0" indent="0" algn="r" defTabSz="914400" rtl="0" eaLnBrk="1" fontAlgn="auto" latinLnBrk="0" hangingPunct="1">
              <a:lnSpc>
                <a:spcPct val="100000"/>
              </a:lnSpc>
              <a:spcBef>
                <a:spcPts val="400"/>
              </a:spcBef>
              <a:spcAft>
                <a:spcPts val="0"/>
              </a:spcAft>
              <a:buClrTx/>
              <a:buSzTx/>
              <a:buFont typeface="Wingdings 2" pitchFamily="18" charset="2"/>
              <a:buNone/>
              <a:tabLst/>
              <a:defRPr/>
            </a:pPr>
            <a:r>
              <a:rPr kumimoji="0" lang="en-US" sz="1200" b="1" i="0" u="none" strike="noStrike" kern="1200" cap="none" spc="0" normalizeH="0" baseline="0" noProof="0">
                <a:ln>
                  <a:noFill/>
                </a:ln>
                <a:solidFill>
                  <a:prstClr val="black"/>
                </a:solidFill>
                <a:effectLst/>
                <a:uLnTx/>
                <a:uFillTx/>
                <a:latin typeface="Calibri"/>
                <a:ea typeface="+mn-ea"/>
                <a:cs typeface="+mn-cs"/>
              </a:rPr>
              <a:t>Strategy</a:t>
            </a:r>
          </a:p>
          <a:p>
            <a:pPr marL="0" marR="0" lvl="0" indent="0" algn="r" defTabSz="914400" rtl="0" eaLnBrk="1" fontAlgn="auto" latinLnBrk="0" hangingPunct="1">
              <a:lnSpc>
                <a:spcPct val="100000"/>
              </a:lnSpc>
              <a:spcBef>
                <a:spcPts val="400"/>
              </a:spcBef>
              <a:spcAft>
                <a:spcPts val="0"/>
              </a:spcAft>
              <a:buClrTx/>
              <a:buSzTx/>
              <a:buFont typeface="Wingdings 2" pitchFamily="18" charset="2"/>
              <a:buNone/>
              <a:tabLst/>
              <a:defRPr/>
            </a:pPr>
            <a:r>
              <a:rPr kumimoji="0" lang="en-US" sz="1000" b="0" i="0" u="none" strike="noStrike" kern="1200" cap="none" spc="0" normalizeH="0" baseline="0" noProof="0">
                <a:ln>
                  <a:noFill/>
                </a:ln>
                <a:solidFill>
                  <a:prstClr val="black"/>
                </a:solidFill>
                <a:effectLst/>
                <a:uLnTx/>
                <a:uFillTx/>
                <a:latin typeface="Calibri"/>
                <a:ea typeface="+mn-ea"/>
                <a:cs typeface="+mn-cs"/>
              </a:rPr>
              <a:t>Integrate ESG factors to drive innovative and brand-enhancing strategies, including strategic choices across the value chain</a:t>
            </a:r>
          </a:p>
        </p:txBody>
      </p:sp>
      <p:sp>
        <p:nvSpPr>
          <p:cNvPr id="130" name="Rectangle: Rounded Corners 129">
            <a:extLst>
              <a:ext uri="{FF2B5EF4-FFF2-40B4-BE49-F238E27FC236}">
                <a16:creationId xmlns:a16="http://schemas.microsoft.com/office/drawing/2014/main" id="{99D49B1C-1EDF-4469-B26D-4DA314B84329}"/>
              </a:ext>
            </a:extLst>
          </p:cNvPr>
          <p:cNvSpPr/>
          <p:nvPr/>
        </p:nvSpPr>
        <p:spPr bwMode="gray">
          <a:xfrm>
            <a:off x="505765" y="2465636"/>
            <a:ext cx="3885352" cy="797228"/>
          </a:xfrm>
          <a:prstGeom prst="roundRect">
            <a:avLst>
              <a:gd name="adj" fmla="val 9702"/>
            </a:avLst>
          </a:prstGeom>
          <a:solidFill>
            <a:schemeClr val="bg1">
              <a:lumMod val="95000"/>
            </a:schemeClr>
          </a:solidFill>
          <a:ln w="6350" algn="ctr">
            <a:noFill/>
            <a:miter lim="800000"/>
            <a:headEnd/>
            <a:tailEnd/>
          </a:ln>
        </p:spPr>
        <p:txBody>
          <a:bodyPr wrap="square" lIns="88900" tIns="88900" rIns="88900" bIns="88900" rtlCol="0" anchor="ctr"/>
          <a:lstStyle/>
          <a:p>
            <a:pPr marL="0" marR="0" lvl="0" indent="0" algn="r" defTabSz="914400" rtl="0" eaLnBrk="1" fontAlgn="auto" latinLnBrk="0" hangingPunct="1">
              <a:lnSpc>
                <a:spcPct val="100000"/>
              </a:lnSpc>
              <a:spcBef>
                <a:spcPts val="400"/>
              </a:spcBef>
              <a:spcAft>
                <a:spcPts val="0"/>
              </a:spcAft>
              <a:buClrTx/>
              <a:buSzTx/>
              <a:buFont typeface="Wingdings 2" pitchFamily="18" charset="2"/>
              <a:buNone/>
              <a:tabLst/>
              <a:defRPr/>
            </a:pPr>
            <a:r>
              <a:rPr kumimoji="0" lang="en-US" sz="1200" b="1" i="0" u="none" strike="noStrike" kern="1200" cap="none" spc="0" normalizeH="0" baseline="0" noProof="0">
                <a:ln>
                  <a:noFill/>
                </a:ln>
                <a:solidFill>
                  <a:prstClr val="black"/>
                </a:solidFill>
                <a:effectLst/>
                <a:uLnTx/>
                <a:uFillTx/>
                <a:latin typeface="Calibri"/>
                <a:ea typeface="+mn-ea"/>
                <a:cs typeface="+mn-cs"/>
              </a:rPr>
              <a:t>Communication</a:t>
            </a:r>
          </a:p>
          <a:p>
            <a:pPr marL="0" marR="0" lvl="0" indent="0" algn="r" defTabSz="914400" rtl="0" eaLnBrk="1" fontAlgn="auto" latinLnBrk="0" hangingPunct="1">
              <a:lnSpc>
                <a:spcPct val="100000"/>
              </a:lnSpc>
              <a:spcBef>
                <a:spcPts val="400"/>
              </a:spcBef>
              <a:spcAft>
                <a:spcPts val="0"/>
              </a:spcAft>
              <a:buClrTx/>
              <a:buSzTx/>
              <a:buFont typeface="Wingdings 2" pitchFamily="18" charset="2"/>
              <a:buNone/>
              <a:tabLst/>
              <a:defRPr/>
            </a:pPr>
            <a:r>
              <a:rPr kumimoji="0" lang="en-US" sz="1000" b="0" i="0" u="none" strike="noStrike" kern="1200" cap="none" spc="0" normalizeH="0" baseline="0" noProof="0">
                <a:ln>
                  <a:noFill/>
                </a:ln>
                <a:solidFill>
                  <a:prstClr val="black"/>
                </a:solidFill>
                <a:effectLst/>
                <a:uLnTx/>
                <a:uFillTx/>
                <a:latin typeface="Calibri"/>
                <a:ea typeface="+mn-ea"/>
                <a:cs typeface="+mn-cs"/>
              </a:rPr>
              <a:t>Optimize strategic communications to stakeholders to navigate changing expectations and credibly demonstrate prioritization and management of ESG risks and opportunities</a:t>
            </a:r>
            <a:endParaRPr kumimoji="0" lang="en-US" sz="1000" b="0" i="0" u="none" strike="noStrike" kern="1200" cap="none" spc="0" normalizeH="0" baseline="0" noProof="0">
              <a:ln>
                <a:noFill/>
              </a:ln>
              <a:solidFill>
                <a:prstClr val="black"/>
              </a:solidFill>
              <a:effectLst/>
              <a:uLnTx/>
              <a:uFillTx/>
              <a:latin typeface="Calibri"/>
              <a:ea typeface="+mn-ea"/>
              <a:cs typeface="Calibri"/>
            </a:endParaRPr>
          </a:p>
        </p:txBody>
      </p:sp>
      <p:sp>
        <p:nvSpPr>
          <p:cNvPr id="131" name="Rectangle: Rounded Corners 130">
            <a:extLst>
              <a:ext uri="{FF2B5EF4-FFF2-40B4-BE49-F238E27FC236}">
                <a16:creationId xmlns:a16="http://schemas.microsoft.com/office/drawing/2014/main" id="{C30728B8-F769-4688-8E2F-F1369E180B82}"/>
              </a:ext>
            </a:extLst>
          </p:cNvPr>
          <p:cNvSpPr/>
          <p:nvPr/>
        </p:nvSpPr>
        <p:spPr bwMode="gray">
          <a:xfrm>
            <a:off x="505765" y="3467689"/>
            <a:ext cx="3885352" cy="912675"/>
          </a:xfrm>
          <a:prstGeom prst="roundRect">
            <a:avLst>
              <a:gd name="adj" fmla="val 9702"/>
            </a:avLst>
          </a:prstGeom>
          <a:solidFill>
            <a:schemeClr val="bg1">
              <a:lumMod val="95000"/>
            </a:schemeClr>
          </a:solidFill>
          <a:ln w="6350" algn="ctr">
            <a:noFill/>
            <a:miter lim="800000"/>
            <a:headEnd/>
            <a:tailEnd/>
          </a:ln>
        </p:spPr>
        <p:txBody>
          <a:bodyPr wrap="square" lIns="88900" tIns="88900" rIns="88900" bIns="88900" rtlCol="0" anchor="ctr"/>
          <a:lstStyle/>
          <a:p>
            <a:pPr marL="0" marR="0" lvl="0" indent="0" algn="r" defTabSz="914400" rtl="0" eaLnBrk="1" fontAlgn="auto" latinLnBrk="0" hangingPunct="1">
              <a:lnSpc>
                <a:spcPct val="100000"/>
              </a:lnSpc>
              <a:spcBef>
                <a:spcPts val="400"/>
              </a:spcBef>
              <a:spcAft>
                <a:spcPts val="0"/>
              </a:spcAft>
              <a:buClrTx/>
              <a:buSzTx/>
              <a:buFont typeface="Wingdings 2" pitchFamily="18" charset="2"/>
              <a:buNone/>
              <a:tabLst/>
              <a:defRPr/>
            </a:pPr>
            <a:r>
              <a:rPr kumimoji="0" lang="en-US" sz="1200" b="1" i="0" u="none" strike="noStrike" kern="1200" cap="none" spc="0" normalizeH="0" baseline="0" noProof="0">
                <a:ln>
                  <a:noFill/>
                </a:ln>
                <a:solidFill>
                  <a:prstClr val="black"/>
                </a:solidFill>
                <a:effectLst/>
                <a:uLnTx/>
                <a:uFillTx/>
                <a:latin typeface="Calibri"/>
                <a:ea typeface="+mn-ea"/>
                <a:cs typeface="+mn-cs"/>
              </a:rPr>
              <a:t>Human resources</a:t>
            </a:r>
          </a:p>
          <a:p>
            <a:pPr marL="0" marR="0" lvl="0" indent="0" algn="r" defTabSz="914400" rtl="0" eaLnBrk="1" fontAlgn="auto" latinLnBrk="0" hangingPunct="1">
              <a:lnSpc>
                <a:spcPct val="100000"/>
              </a:lnSpc>
              <a:spcBef>
                <a:spcPts val="400"/>
              </a:spcBef>
              <a:spcAft>
                <a:spcPts val="0"/>
              </a:spcAft>
              <a:buClrTx/>
              <a:buSzTx/>
              <a:buFont typeface="Wingdings 2" pitchFamily="18" charset="2"/>
              <a:buNone/>
              <a:tabLst/>
              <a:defRPr/>
            </a:pPr>
            <a:r>
              <a:rPr kumimoji="0" lang="en-US" sz="1000" b="0" i="0" u="none" strike="noStrike" kern="1200" cap="none" spc="0" normalizeH="0" baseline="0" noProof="0">
                <a:ln>
                  <a:noFill/>
                </a:ln>
                <a:solidFill>
                  <a:prstClr val="black"/>
                </a:solidFill>
                <a:effectLst/>
                <a:uLnTx/>
                <a:uFillTx/>
                <a:latin typeface="Calibri"/>
                <a:ea typeface="+mn-ea"/>
                <a:cs typeface="+mn-cs"/>
              </a:rPr>
              <a:t>Invest in leading practices around employee health and safety, diversity, equity, and inclusion, and development to attract, retain and incentivize talent to innovate, drive productivity and deliver on the business strategy</a:t>
            </a:r>
          </a:p>
        </p:txBody>
      </p:sp>
      <p:sp>
        <p:nvSpPr>
          <p:cNvPr id="132" name="Rectangle: Rounded Corners 131">
            <a:extLst>
              <a:ext uri="{FF2B5EF4-FFF2-40B4-BE49-F238E27FC236}">
                <a16:creationId xmlns:a16="http://schemas.microsoft.com/office/drawing/2014/main" id="{0FEBD11F-DEBB-4B39-AE64-5AE29B3BCA28}"/>
              </a:ext>
            </a:extLst>
          </p:cNvPr>
          <p:cNvSpPr/>
          <p:nvPr/>
        </p:nvSpPr>
        <p:spPr bwMode="gray">
          <a:xfrm>
            <a:off x="505765" y="4585189"/>
            <a:ext cx="3885352" cy="755765"/>
          </a:xfrm>
          <a:prstGeom prst="roundRect">
            <a:avLst>
              <a:gd name="adj" fmla="val 9702"/>
            </a:avLst>
          </a:prstGeom>
          <a:solidFill>
            <a:schemeClr val="bg1">
              <a:lumMod val="95000"/>
            </a:schemeClr>
          </a:solidFill>
          <a:ln w="6350" algn="ctr">
            <a:noFill/>
            <a:miter lim="800000"/>
            <a:headEnd/>
            <a:tailEnd/>
          </a:ln>
        </p:spPr>
        <p:txBody>
          <a:bodyPr wrap="square" lIns="88900" tIns="88900" rIns="88900" bIns="88900" rtlCol="0" anchor="ctr"/>
          <a:lstStyle/>
          <a:p>
            <a:pPr marL="0" marR="0" lvl="0" indent="0" algn="r" defTabSz="914400" rtl="0" eaLnBrk="1" fontAlgn="auto" latinLnBrk="0" hangingPunct="1">
              <a:lnSpc>
                <a:spcPct val="100000"/>
              </a:lnSpc>
              <a:spcBef>
                <a:spcPts val="400"/>
              </a:spcBef>
              <a:spcAft>
                <a:spcPts val="0"/>
              </a:spcAft>
              <a:buClrTx/>
              <a:buSzTx/>
              <a:buFont typeface="Wingdings 2" pitchFamily="18" charset="2"/>
              <a:buNone/>
              <a:tabLst/>
              <a:defRPr/>
            </a:pPr>
            <a:r>
              <a:rPr kumimoji="0" lang="en-US" sz="1200" b="1" i="0" u="none" strike="noStrike" kern="1200" cap="none" spc="0" normalizeH="0" baseline="0" noProof="0">
                <a:ln>
                  <a:noFill/>
                </a:ln>
                <a:solidFill>
                  <a:prstClr val="black"/>
                </a:solidFill>
                <a:effectLst/>
                <a:uLnTx/>
                <a:uFillTx/>
                <a:latin typeface="Calibri"/>
                <a:ea typeface="+mn-ea"/>
                <a:cs typeface="+mn-cs"/>
              </a:rPr>
              <a:t>Sustainability function</a:t>
            </a:r>
          </a:p>
          <a:p>
            <a:pPr marL="0" marR="0" lvl="0" indent="0" algn="r" defTabSz="914400" rtl="0" eaLnBrk="1" fontAlgn="auto" latinLnBrk="0" hangingPunct="1">
              <a:lnSpc>
                <a:spcPct val="100000"/>
              </a:lnSpc>
              <a:spcBef>
                <a:spcPts val="400"/>
              </a:spcBef>
              <a:spcAft>
                <a:spcPts val="0"/>
              </a:spcAft>
              <a:buClrTx/>
              <a:buSzTx/>
              <a:buFont typeface="Wingdings 2" pitchFamily="18" charset="2"/>
              <a:buNone/>
              <a:tabLst/>
              <a:defRPr/>
            </a:pPr>
            <a:r>
              <a:rPr kumimoji="0" lang="en-US" sz="1000" b="0" i="0" u="none" strike="noStrike" kern="1200" cap="none" spc="0" normalizeH="0" baseline="0" noProof="0">
                <a:ln>
                  <a:noFill/>
                </a:ln>
                <a:solidFill>
                  <a:prstClr val="black"/>
                </a:solidFill>
                <a:effectLst/>
                <a:uLnTx/>
                <a:uFillTx/>
                <a:latin typeface="Calibri"/>
                <a:ea typeface="+mn-ea"/>
                <a:cs typeface="+mn-cs"/>
              </a:rPr>
              <a:t>Design and activate strategies to deliver on the corporate strategy, Purpose and ESG objectives to drive performance</a:t>
            </a:r>
          </a:p>
        </p:txBody>
      </p:sp>
      <p:sp>
        <p:nvSpPr>
          <p:cNvPr id="136" name="Rectangle: Rounded Corners 135">
            <a:extLst>
              <a:ext uri="{FF2B5EF4-FFF2-40B4-BE49-F238E27FC236}">
                <a16:creationId xmlns:a16="http://schemas.microsoft.com/office/drawing/2014/main" id="{BBB2D090-A21B-44DD-BB02-DA2E7AED7095}"/>
              </a:ext>
            </a:extLst>
          </p:cNvPr>
          <p:cNvSpPr/>
          <p:nvPr/>
        </p:nvSpPr>
        <p:spPr bwMode="gray">
          <a:xfrm>
            <a:off x="505765" y="5545778"/>
            <a:ext cx="3885352" cy="788472"/>
          </a:xfrm>
          <a:prstGeom prst="roundRect">
            <a:avLst>
              <a:gd name="adj" fmla="val 9702"/>
            </a:avLst>
          </a:prstGeom>
          <a:solidFill>
            <a:schemeClr val="bg1">
              <a:lumMod val="95000"/>
            </a:schemeClr>
          </a:solidFill>
          <a:ln w="6350" algn="ctr">
            <a:noFill/>
            <a:miter lim="800000"/>
            <a:headEnd/>
            <a:tailEnd/>
          </a:ln>
        </p:spPr>
        <p:txBody>
          <a:bodyPr wrap="square" lIns="88900" tIns="88900" rIns="88900" bIns="88900" rtlCol="0" anchor="ctr"/>
          <a:lstStyle/>
          <a:p>
            <a:pPr marL="0" marR="0" lvl="0" indent="0" algn="r" defTabSz="914400" rtl="0" eaLnBrk="1" fontAlgn="auto" latinLnBrk="0" hangingPunct="1">
              <a:lnSpc>
                <a:spcPct val="100000"/>
              </a:lnSpc>
              <a:spcBef>
                <a:spcPts val="400"/>
              </a:spcBef>
              <a:spcAft>
                <a:spcPts val="0"/>
              </a:spcAft>
              <a:buClrTx/>
              <a:buSzTx/>
              <a:buFont typeface="Wingdings 2" pitchFamily="18" charset="2"/>
              <a:buNone/>
              <a:tabLst/>
              <a:defRPr/>
            </a:pPr>
            <a:r>
              <a:rPr kumimoji="0" lang="en-US" sz="1200" b="1" i="0" u="none" strike="noStrike" kern="1200" cap="none" spc="0" normalizeH="0" baseline="0" noProof="0">
                <a:ln>
                  <a:noFill/>
                </a:ln>
                <a:solidFill>
                  <a:prstClr val="black"/>
                </a:solidFill>
                <a:effectLst/>
                <a:uLnTx/>
                <a:uFillTx/>
                <a:latin typeface="Calibri"/>
                <a:ea typeface="+mn-ea"/>
                <a:cs typeface="+mn-cs"/>
              </a:rPr>
              <a:t>Operations</a:t>
            </a:r>
          </a:p>
          <a:p>
            <a:pPr marL="0" marR="0" lvl="0" indent="0" algn="r" defTabSz="914400" rtl="0" eaLnBrk="1" fontAlgn="auto" latinLnBrk="0" hangingPunct="1">
              <a:lnSpc>
                <a:spcPct val="100000"/>
              </a:lnSpc>
              <a:spcBef>
                <a:spcPts val="400"/>
              </a:spcBef>
              <a:spcAft>
                <a:spcPts val="0"/>
              </a:spcAft>
              <a:buClrTx/>
              <a:buSzTx/>
              <a:buFont typeface="Wingdings 2" pitchFamily="18" charset="2"/>
              <a:buNone/>
              <a:tabLst/>
              <a:defRPr/>
            </a:pPr>
            <a:r>
              <a:rPr kumimoji="0" lang="en-US" sz="1000" b="0" i="0" u="none" strike="noStrike" kern="1200" cap="none" spc="0" normalizeH="0" baseline="0" noProof="0">
                <a:ln>
                  <a:noFill/>
                </a:ln>
                <a:solidFill>
                  <a:prstClr val="black"/>
                </a:solidFill>
                <a:effectLst/>
                <a:uLnTx/>
                <a:uFillTx/>
                <a:latin typeface="Calibri"/>
                <a:ea typeface="+mn-ea"/>
                <a:cs typeface="+mn-cs"/>
              </a:rPr>
              <a:t>Prioritize and measure opportunities for cost savings, risk mitigation, and reputation enhancement and implement solutions to reduce resource inputs and wasteful outputs</a:t>
            </a:r>
          </a:p>
        </p:txBody>
      </p:sp>
      <p:grpSp>
        <p:nvGrpSpPr>
          <p:cNvPr id="137" name="Group 136">
            <a:extLst>
              <a:ext uri="{FF2B5EF4-FFF2-40B4-BE49-F238E27FC236}">
                <a16:creationId xmlns:a16="http://schemas.microsoft.com/office/drawing/2014/main" id="{0964D005-ED58-416F-99E3-EBC2023AF559}"/>
              </a:ext>
            </a:extLst>
          </p:cNvPr>
          <p:cNvGrpSpPr/>
          <p:nvPr/>
        </p:nvGrpSpPr>
        <p:grpSpPr>
          <a:xfrm>
            <a:off x="6563916" y="1801504"/>
            <a:ext cx="1131093" cy="4143446"/>
            <a:chOff x="6563916" y="1801504"/>
            <a:chExt cx="1131093" cy="4143446"/>
          </a:xfrm>
        </p:grpSpPr>
        <p:sp>
          <p:nvSpPr>
            <p:cNvPr id="138" name="Freeform: Shape 137">
              <a:extLst>
                <a:ext uri="{FF2B5EF4-FFF2-40B4-BE49-F238E27FC236}">
                  <a16:creationId xmlns:a16="http://schemas.microsoft.com/office/drawing/2014/main" id="{C183B95D-D022-4645-90B7-1EB7264F978C}"/>
                </a:ext>
              </a:extLst>
            </p:cNvPr>
            <p:cNvSpPr/>
            <p:nvPr/>
          </p:nvSpPr>
          <p:spPr bwMode="gray">
            <a:xfrm>
              <a:off x="6563916" y="1801504"/>
              <a:ext cx="1110675" cy="711905"/>
            </a:xfrm>
            <a:custGeom>
              <a:avLst/>
              <a:gdLst>
                <a:gd name="connsiteX0" fmla="*/ 0 w 1128215"/>
                <a:gd name="connsiteY0" fmla="*/ 746078 h 746078"/>
                <a:gd name="connsiteX1" fmla="*/ 400334 w 1128215"/>
                <a:gd name="connsiteY1" fmla="*/ 9099 h 746078"/>
                <a:gd name="connsiteX2" fmla="*/ 1128215 w 1128215"/>
                <a:gd name="connsiteY2" fmla="*/ 0 h 746078"/>
              </a:gdLst>
              <a:ahLst/>
              <a:cxnLst>
                <a:cxn ang="0">
                  <a:pos x="connsiteX0" y="connsiteY0"/>
                </a:cxn>
                <a:cxn ang="0">
                  <a:pos x="connsiteX1" y="connsiteY1"/>
                </a:cxn>
                <a:cxn ang="0">
                  <a:pos x="connsiteX2" y="connsiteY2"/>
                </a:cxn>
              </a:cxnLst>
              <a:rect l="l" t="t" r="r" b="b"/>
              <a:pathLst>
                <a:path w="1128215" h="746078">
                  <a:moveTo>
                    <a:pt x="0" y="746078"/>
                  </a:moveTo>
                  <a:lnTo>
                    <a:pt x="400334" y="9099"/>
                  </a:lnTo>
                  <a:lnTo>
                    <a:pt x="1128215" y="0"/>
                  </a:lnTo>
                </a:path>
              </a:pathLst>
            </a:custGeom>
            <a:noFill/>
            <a:ln w="9525" algn="ctr">
              <a:solidFill>
                <a:schemeClr val="bg1">
                  <a:lumMod val="75000"/>
                </a:schemeClr>
              </a:solidFill>
              <a:prstDash val="dash"/>
              <a:miter lim="800000"/>
              <a:headEnd type="diamond"/>
              <a:tailEnd type="stealth"/>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9" name="Freeform: Shape 138">
              <a:extLst>
                <a:ext uri="{FF2B5EF4-FFF2-40B4-BE49-F238E27FC236}">
                  <a16:creationId xmlns:a16="http://schemas.microsoft.com/office/drawing/2014/main" id="{8DC1E33A-26A3-4A0F-9799-1102B2CBD4CD}"/>
                </a:ext>
              </a:extLst>
            </p:cNvPr>
            <p:cNvSpPr/>
            <p:nvPr/>
          </p:nvSpPr>
          <p:spPr bwMode="gray">
            <a:xfrm>
              <a:off x="7259242" y="2736554"/>
              <a:ext cx="415350" cy="267392"/>
            </a:xfrm>
            <a:custGeom>
              <a:avLst/>
              <a:gdLst>
                <a:gd name="connsiteX0" fmla="*/ 0 w 1128215"/>
                <a:gd name="connsiteY0" fmla="*/ 746078 h 746078"/>
                <a:gd name="connsiteX1" fmla="*/ 400334 w 1128215"/>
                <a:gd name="connsiteY1" fmla="*/ 9099 h 746078"/>
                <a:gd name="connsiteX2" fmla="*/ 1128215 w 1128215"/>
                <a:gd name="connsiteY2" fmla="*/ 0 h 746078"/>
              </a:gdLst>
              <a:ahLst/>
              <a:cxnLst>
                <a:cxn ang="0">
                  <a:pos x="connsiteX0" y="connsiteY0"/>
                </a:cxn>
                <a:cxn ang="0">
                  <a:pos x="connsiteX1" y="connsiteY1"/>
                </a:cxn>
                <a:cxn ang="0">
                  <a:pos x="connsiteX2" y="connsiteY2"/>
                </a:cxn>
              </a:cxnLst>
              <a:rect l="l" t="t" r="r" b="b"/>
              <a:pathLst>
                <a:path w="1128215" h="746078">
                  <a:moveTo>
                    <a:pt x="0" y="746078"/>
                  </a:moveTo>
                  <a:lnTo>
                    <a:pt x="400334" y="9099"/>
                  </a:lnTo>
                  <a:lnTo>
                    <a:pt x="1128215" y="0"/>
                  </a:lnTo>
                </a:path>
              </a:pathLst>
            </a:custGeom>
            <a:noFill/>
            <a:ln w="9525" algn="ctr">
              <a:solidFill>
                <a:schemeClr val="bg1">
                  <a:lumMod val="75000"/>
                </a:schemeClr>
              </a:solidFill>
              <a:prstDash val="dash"/>
              <a:miter lim="800000"/>
              <a:headEnd type="diamond"/>
              <a:tailEnd type="stealth"/>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0" name="Freeform: Shape 139">
              <a:extLst>
                <a:ext uri="{FF2B5EF4-FFF2-40B4-BE49-F238E27FC236}">
                  <a16:creationId xmlns:a16="http://schemas.microsoft.com/office/drawing/2014/main" id="{804B23DE-E879-4D87-B171-9B9EB32428F6}"/>
                </a:ext>
              </a:extLst>
            </p:cNvPr>
            <p:cNvSpPr/>
            <p:nvPr/>
          </p:nvSpPr>
          <p:spPr bwMode="gray">
            <a:xfrm>
              <a:off x="7529513" y="3845718"/>
              <a:ext cx="165496" cy="45719"/>
            </a:xfrm>
            <a:custGeom>
              <a:avLst/>
              <a:gdLst>
                <a:gd name="connsiteX0" fmla="*/ 0 w 147638"/>
                <a:gd name="connsiteY0" fmla="*/ 0 h 0"/>
                <a:gd name="connsiteX1" fmla="*/ 147638 w 147638"/>
                <a:gd name="connsiteY1" fmla="*/ 0 h 0"/>
              </a:gdLst>
              <a:ahLst/>
              <a:cxnLst>
                <a:cxn ang="0">
                  <a:pos x="connsiteX0" y="connsiteY0"/>
                </a:cxn>
                <a:cxn ang="0">
                  <a:pos x="connsiteX1" y="connsiteY1"/>
                </a:cxn>
              </a:cxnLst>
              <a:rect l="l" t="t" r="r" b="b"/>
              <a:pathLst>
                <a:path w="147638">
                  <a:moveTo>
                    <a:pt x="0" y="0"/>
                  </a:moveTo>
                  <a:lnTo>
                    <a:pt x="147638" y="0"/>
                  </a:lnTo>
                </a:path>
              </a:pathLst>
            </a:custGeom>
            <a:noFill/>
            <a:ln w="9525" algn="ctr">
              <a:solidFill>
                <a:schemeClr val="bg1">
                  <a:lumMod val="75000"/>
                </a:schemeClr>
              </a:solidFill>
              <a:prstDash val="dash"/>
              <a:miter lim="800000"/>
              <a:headEnd type="diamond"/>
              <a:tailEnd type="stealth"/>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1" name="Freeform: Shape 140">
              <a:extLst>
                <a:ext uri="{FF2B5EF4-FFF2-40B4-BE49-F238E27FC236}">
                  <a16:creationId xmlns:a16="http://schemas.microsoft.com/office/drawing/2014/main" id="{45B7A050-C3FA-47BA-824C-5A58FA274282}"/>
                </a:ext>
              </a:extLst>
            </p:cNvPr>
            <p:cNvSpPr/>
            <p:nvPr/>
          </p:nvSpPr>
          <p:spPr bwMode="gray">
            <a:xfrm flipV="1">
              <a:off x="7259242" y="4749425"/>
              <a:ext cx="415350" cy="267392"/>
            </a:xfrm>
            <a:custGeom>
              <a:avLst/>
              <a:gdLst>
                <a:gd name="connsiteX0" fmla="*/ 0 w 1128215"/>
                <a:gd name="connsiteY0" fmla="*/ 746078 h 746078"/>
                <a:gd name="connsiteX1" fmla="*/ 400334 w 1128215"/>
                <a:gd name="connsiteY1" fmla="*/ 9099 h 746078"/>
                <a:gd name="connsiteX2" fmla="*/ 1128215 w 1128215"/>
                <a:gd name="connsiteY2" fmla="*/ 0 h 746078"/>
              </a:gdLst>
              <a:ahLst/>
              <a:cxnLst>
                <a:cxn ang="0">
                  <a:pos x="connsiteX0" y="connsiteY0"/>
                </a:cxn>
                <a:cxn ang="0">
                  <a:pos x="connsiteX1" y="connsiteY1"/>
                </a:cxn>
                <a:cxn ang="0">
                  <a:pos x="connsiteX2" y="connsiteY2"/>
                </a:cxn>
              </a:cxnLst>
              <a:rect l="l" t="t" r="r" b="b"/>
              <a:pathLst>
                <a:path w="1128215" h="746078">
                  <a:moveTo>
                    <a:pt x="0" y="746078"/>
                  </a:moveTo>
                  <a:lnTo>
                    <a:pt x="400334" y="9099"/>
                  </a:lnTo>
                  <a:lnTo>
                    <a:pt x="1128215" y="0"/>
                  </a:lnTo>
                </a:path>
              </a:pathLst>
            </a:custGeom>
            <a:noFill/>
            <a:ln w="9525" algn="ctr">
              <a:solidFill>
                <a:schemeClr val="bg1">
                  <a:lumMod val="75000"/>
                </a:schemeClr>
              </a:solidFill>
              <a:prstDash val="dash"/>
              <a:miter lim="800000"/>
              <a:headEnd type="diamond"/>
              <a:tailEnd type="stealth"/>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2" name="Freeform: Shape 141">
              <a:extLst>
                <a:ext uri="{FF2B5EF4-FFF2-40B4-BE49-F238E27FC236}">
                  <a16:creationId xmlns:a16="http://schemas.microsoft.com/office/drawing/2014/main" id="{9C2BBA19-4A38-4271-B4D2-7015F4BC7A25}"/>
                </a:ext>
              </a:extLst>
            </p:cNvPr>
            <p:cNvSpPr/>
            <p:nvPr/>
          </p:nvSpPr>
          <p:spPr bwMode="gray">
            <a:xfrm flipV="1">
              <a:off x="6563916" y="5233045"/>
              <a:ext cx="1110675" cy="711905"/>
            </a:xfrm>
            <a:custGeom>
              <a:avLst/>
              <a:gdLst>
                <a:gd name="connsiteX0" fmla="*/ 0 w 1128215"/>
                <a:gd name="connsiteY0" fmla="*/ 746078 h 746078"/>
                <a:gd name="connsiteX1" fmla="*/ 400334 w 1128215"/>
                <a:gd name="connsiteY1" fmla="*/ 9099 h 746078"/>
                <a:gd name="connsiteX2" fmla="*/ 1128215 w 1128215"/>
                <a:gd name="connsiteY2" fmla="*/ 0 h 746078"/>
              </a:gdLst>
              <a:ahLst/>
              <a:cxnLst>
                <a:cxn ang="0">
                  <a:pos x="connsiteX0" y="connsiteY0"/>
                </a:cxn>
                <a:cxn ang="0">
                  <a:pos x="connsiteX1" y="connsiteY1"/>
                </a:cxn>
                <a:cxn ang="0">
                  <a:pos x="connsiteX2" y="connsiteY2"/>
                </a:cxn>
              </a:cxnLst>
              <a:rect l="l" t="t" r="r" b="b"/>
              <a:pathLst>
                <a:path w="1128215" h="746078">
                  <a:moveTo>
                    <a:pt x="0" y="746078"/>
                  </a:moveTo>
                  <a:lnTo>
                    <a:pt x="400334" y="9099"/>
                  </a:lnTo>
                  <a:lnTo>
                    <a:pt x="1128215" y="0"/>
                  </a:lnTo>
                </a:path>
              </a:pathLst>
            </a:custGeom>
            <a:noFill/>
            <a:ln w="9525" algn="ctr">
              <a:solidFill>
                <a:schemeClr val="bg1">
                  <a:lumMod val="75000"/>
                </a:schemeClr>
              </a:solidFill>
              <a:prstDash val="dash"/>
              <a:miter lim="800000"/>
              <a:headEnd type="diamond"/>
              <a:tailEnd type="stealth"/>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3" name="Group 142">
            <a:extLst>
              <a:ext uri="{FF2B5EF4-FFF2-40B4-BE49-F238E27FC236}">
                <a16:creationId xmlns:a16="http://schemas.microsoft.com/office/drawing/2014/main" id="{F0C6F941-FA36-4933-AA79-585C67DF4704}"/>
              </a:ext>
            </a:extLst>
          </p:cNvPr>
          <p:cNvGrpSpPr/>
          <p:nvPr/>
        </p:nvGrpSpPr>
        <p:grpSpPr>
          <a:xfrm flipH="1">
            <a:off x="4462405" y="1801504"/>
            <a:ext cx="1131093" cy="4143446"/>
            <a:chOff x="6563916" y="1801504"/>
            <a:chExt cx="1131093" cy="4143446"/>
          </a:xfrm>
        </p:grpSpPr>
        <p:sp>
          <p:nvSpPr>
            <p:cNvPr id="144" name="Freeform: Shape 143">
              <a:extLst>
                <a:ext uri="{FF2B5EF4-FFF2-40B4-BE49-F238E27FC236}">
                  <a16:creationId xmlns:a16="http://schemas.microsoft.com/office/drawing/2014/main" id="{F9316390-67FE-4667-A04B-671744CDB891}"/>
                </a:ext>
              </a:extLst>
            </p:cNvPr>
            <p:cNvSpPr/>
            <p:nvPr/>
          </p:nvSpPr>
          <p:spPr bwMode="gray">
            <a:xfrm>
              <a:off x="6563916" y="1801504"/>
              <a:ext cx="1110675" cy="711905"/>
            </a:xfrm>
            <a:custGeom>
              <a:avLst/>
              <a:gdLst>
                <a:gd name="connsiteX0" fmla="*/ 0 w 1128215"/>
                <a:gd name="connsiteY0" fmla="*/ 746078 h 746078"/>
                <a:gd name="connsiteX1" fmla="*/ 400334 w 1128215"/>
                <a:gd name="connsiteY1" fmla="*/ 9099 h 746078"/>
                <a:gd name="connsiteX2" fmla="*/ 1128215 w 1128215"/>
                <a:gd name="connsiteY2" fmla="*/ 0 h 746078"/>
              </a:gdLst>
              <a:ahLst/>
              <a:cxnLst>
                <a:cxn ang="0">
                  <a:pos x="connsiteX0" y="connsiteY0"/>
                </a:cxn>
                <a:cxn ang="0">
                  <a:pos x="connsiteX1" y="connsiteY1"/>
                </a:cxn>
                <a:cxn ang="0">
                  <a:pos x="connsiteX2" y="connsiteY2"/>
                </a:cxn>
              </a:cxnLst>
              <a:rect l="l" t="t" r="r" b="b"/>
              <a:pathLst>
                <a:path w="1128215" h="746078">
                  <a:moveTo>
                    <a:pt x="0" y="746078"/>
                  </a:moveTo>
                  <a:lnTo>
                    <a:pt x="400334" y="9099"/>
                  </a:lnTo>
                  <a:lnTo>
                    <a:pt x="1128215" y="0"/>
                  </a:lnTo>
                </a:path>
              </a:pathLst>
            </a:custGeom>
            <a:noFill/>
            <a:ln w="9525" algn="ctr">
              <a:solidFill>
                <a:schemeClr val="bg1">
                  <a:lumMod val="75000"/>
                </a:schemeClr>
              </a:solidFill>
              <a:prstDash val="dash"/>
              <a:miter lim="800000"/>
              <a:headEnd type="diamond"/>
              <a:tailEnd type="stealth"/>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5" name="Freeform: Shape 144">
              <a:extLst>
                <a:ext uri="{FF2B5EF4-FFF2-40B4-BE49-F238E27FC236}">
                  <a16:creationId xmlns:a16="http://schemas.microsoft.com/office/drawing/2014/main" id="{D5F61CAE-2EFE-4692-BD15-6C788511DF35}"/>
                </a:ext>
              </a:extLst>
            </p:cNvPr>
            <p:cNvSpPr/>
            <p:nvPr/>
          </p:nvSpPr>
          <p:spPr bwMode="gray">
            <a:xfrm>
              <a:off x="7259242" y="2736554"/>
              <a:ext cx="415350" cy="267392"/>
            </a:xfrm>
            <a:custGeom>
              <a:avLst/>
              <a:gdLst>
                <a:gd name="connsiteX0" fmla="*/ 0 w 1128215"/>
                <a:gd name="connsiteY0" fmla="*/ 746078 h 746078"/>
                <a:gd name="connsiteX1" fmla="*/ 400334 w 1128215"/>
                <a:gd name="connsiteY1" fmla="*/ 9099 h 746078"/>
                <a:gd name="connsiteX2" fmla="*/ 1128215 w 1128215"/>
                <a:gd name="connsiteY2" fmla="*/ 0 h 746078"/>
              </a:gdLst>
              <a:ahLst/>
              <a:cxnLst>
                <a:cxn ang="0">
                  <a:pos x="connsiteX0" y="connsiteY0"/>
                </a:cxn>
                <a:cxn ang="0">
                  <a:pos x="connsiteX1" y="connsiteY1"/>
                </a:cxn>
                <a:cxn ang="0">
                  <a:pos x="connsiteX2" y="connsiteY2"/>
                </a:cxn>
              </a:cxnLst>
              <a:rect l="l" t="t" r="r" b="b"/>
              <a:pathLst>
                <a:path w="1128215" h="746078">
                  <a:moveTo>
                    <a:pt x="0" y="746078"/>
                  </a:moveTo>
                  <a:lnTo>
                    <a:pt x="400334" y="9099"/>
                  </a:lnTo>
                  <a:lnTo>
                    <a:pt x="1128215" y="0"/>
                  </a:lnTo>
                </a:path>
              </a:pathLst>
            </a:custGeom>
            <a:noFill/>
            <a:ln w="9525" algn="ctr">
              <a:solidFill>
                <a:schemeClr val="bg1">
                  <a:lumMod val="75000"/>
                </a:schemeClr>
              </a:solidFill>
              <a:prstDash val="dash"/>
              <a:miter lim="800000"/>
              <a:headEnd type="diamond"/>
              <a:tailEnd type="stealth"/>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6" name="Freeform: Shape 145">
              <a:extLst>
                <a:ext uri="{FF2B5EF4-FFF2-40B4-BE49-F238E27FC236}">
                  <a16:creationId xmlns:a16="http://schemas.microsoft.com/office/drawing/2014/main" id="{5CFE2089-2ED3-4823-A923-140C67EA8F91}"/>
                </a:ext>
              </a:extLst>
            </p:cNvPr>
            <p:cNvSpPr/>
            <p:nvPr/>
          </p:nvSpPr>
          <p:spPr bwMode="gray">
            <a:xfrm>
              <a:off x="7529513" y="3845718"/>
              <a:ext cx="165496" cy="45719"/>
            </a:xfrm>
            <a:custGeom>
              <a:avLst/>
              <a:gdLst>
                <a:gd name="connsiteX0" fmla="*/ 0 w 147638"/>
                <a:gd name="connsiteY0" fmla="*/ 0 h 0"/>
                <a:gd name="connsiteX1" fmla="*/ 147638 w 147638"/>
                <a:gd name="connsiteY1" fmla="*/ 0 h 0"/>
              </a:gdLst>
              <a:ahLst/>
              <a:cxnLst>
                <a:cxn ang="0">
                  <a:pos x="connsiteX0" y="connsiteY0"/>
                </a:cxn>
                <a:cxn ang="0">
                  <a:pos x="connsiteX1" y="connsiteY1"/>
                </a:cxn>
              </a:cxnLst>
              <a:rect l="l" t="t" r="r" b="b"/>
              <a:pathLst>
                <a:path w="147638">
                  <a:moveTo>
                    <a:pt x="0" y="0"/>
                  </a:moveTo>
                  <a:lnTo>
                    <a:pt x="147638" y="0"/>
                  </a:lnTo>
                </a:path>
              </a:pathLst>
            </a:custGeom>
            <a:noFill/>
            <a:ln w="9525" algn="ctr">
              <a:solidFill>
                <a:schemeClr val="bg1">
                  <a:lumMod val="75000"/>
                </a:schemeClr>
              </a:solidFill>
              <a:prstDash val="dash"/>
              <a:miter lim="800000"/>
              <a:headEnd type="diamond"/>
              <a:tailEnd type="stealth"/>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7" name="Freeform: Shape 146">
              <a:extLst>
                <a:ext uri="{FF2B5EF4-FFF2-40B4-BE49-F238E27FC236}">
                  <a16:creationId xmlns:a16="http://schemas.microsoft.com/office/drawing/2014/main" id="{F3DA12CB-10B9-4141-9D64-E104A190D213}"/>
                </a:ext>
              </a:extLst>
            </p:cNvPr>
            <p:cNvSpPr/>
            <p:nvPr/>
          </p:nvSpPr>
          <p:spPr bwMode="gray">
            <a:xfrm flipV="1">
              <a:off x="7259242" y="4749425"/>
              <a:ext cx="415350" cy="267392"/>
            </a:xfrm>
            <a:custGeom>
              <a:avLst/>
              <a:gdLst>
                <a:gd name="connsiteX0" fmla="*/ 0 w 1128215"/>
                <a:gd name="connsiteY0" fmla="*/ 746078 h 746078"/>
                <a:gd name="connsiteX1" fmla="*/ 400334 w 1128215"/>
                <a:gd name="connsiteY1" fmla="*/ 9099 h 746078"/>
                <a:gd name="connsiteX2" fmla="*/ 1128215 w 1128215"/>
                <a:gd name="connsiteY2" fmla="*/ 0 h 746078"/>
              </a:gdLst>
              <a:ahLst/>
              <a:cxnLst>
                <a:cxn ang="0">
                  <a:pos x="connsiteX0" y="connsiteY0"/>
                </a:cxn>
                <a:cxn ang="0">
                  <a:pos x="connsiteX1" y="connsiteY1"/>
                </a:cxn>
                <a:cxn ang="0">
                  <a:pos x="connsiteX2" y="connsiteY2"/>
                </a:cxn>
              </a:cxnLst>
              <a:rect l="l" t="t" r="r" b="b"/>
              <a:pathLst>
                <a:path w="1128215" h="746078">
                  <a:moveTo>
                    <a:pt x="0" y="746078"/>
                  </a:moveTo>
                  <a:lnTo>
                    <a:pt x="400334" y="9099"/>
                  </a:lnTo>
                  <a:lnTo>
                    <a:pt x="1128215" y="0"/>
                  </a:lnTo>
                </a:path>
              </a:pathLst>
            </a:custGeom>
            <a:noFill/>
            <a:ln w="9525" algn="ctr">
              <a:solidFill>
                <a:schemeClr val="bg1">
                  <a:lumMod val="75000"/>
                </a:schemeClr>
              </a:solidFill>
              <a:prstDash val="dash"/>
              <a:miter lim="800000"/>
              <a:headEnd type="diamond"/>
              <a:tailEnd type="stealth"/>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8" name="Freeform: Shape 147">
              <a:extLst>
                <a:ext uri="{FF2B5EF4-FFF2-40B4-BE49-F238E27FC236}">
                  <a16:creationId xmlns:a16="http://schemas.microsoft.com/office/drawing/2014/main" id="{66BA864C-9E92-4814-98D7-E3E60472FEB0}"/>
                </a:ext>
              </a:extLst>
            </p:cNvPr>
            <p:cNvSpPr/>
            <p:nvPr/>
          </p:nvSpPr>
          <p:spPr bwMode="gray">
            <a:xfrm flipV="1">
              <a:off x="6563916" y="5233045"/>
              <a:ext cx="1110675" cy="711905"/>
            </a:xfrm>
            <a:custGeom>
              <a:avLst/>
              <a:gdLst>
                <a:gd name="connsiteX0" fmla="*/ 0 w 1128215"/>
                <a:gd name="connsiteY0" fmla="*/ 746078 h 746078"/>
                <a:gd name="connsiteX1" fmla="*/ 400334 w 1128215"/>
                <a:gd name="connsiteY1" fmla="*/ 9099 h 746078"/>
                <a:gd name="connsiteX2" fmla="*/ 1128215 w 1128215"/>
                <a:gd name="connsiteY2" fmla="*/ 0 h 746078"/>
              </a:gdLst>
              <a:ahLst/>
              <a:cxnLst>
                <a:cxn ang="0">
                  <a:pos x="connsiteX0" y="connsiteY0"/>
                </a:cxn>
                <a:cxn ang="0">
                  <a:pos x="connsiteX1" y="connsiteY1"/>
                </a:cxn>
                <a:cxn ang="0">
                  <a:pos x="connsiteX2" y="connsiteY2"/>
                </a:cxn>
              </a:cxnLst>
              <a:rect l="l" t="t" r="r" b="b"/>
              <a:pathLst>
                <a:path w="1128215" h="746078">
                  <a:moveTo>
                    <a:pt x="0" y="746078"/>
                  </a:moveTo>
                  <a:lnTo>
                    <a:pt x="400334" y="9099"/>
                  </a:lnTo>
                  <a:lnTo>
                    <a:pt x="1128215" y="0"/>
                  </a:lnTo>
                </a:path>
              </a:pathLst>
            </a:custGeom>
            <a:noFill/>
            <a:ln w="9525" algn="ctr">
              <a:solidFill>
                <a:schemeClr val="bg1">
                  <a:lumMod val="75000"/>
                </a:schemeClr>
              </a:solidFill>
              <a:prstDash val="dash"/>
              <a:miter lim="800000"/>
              <a:headEnd type="diamond"/>
              <a:tailEnd type="stealth"/>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9" name="Rectangle 148">
            <a:extLst>
              <a:ext uri="{FF2B5EF4-FFF2-40B4-BE49-F238E27FC236}">
                <a16:creationId xmlns:a16="http://schemas.microsoft.com/office/drawing/2014/main" id="{CF0E5577-B5AA-4EC3-A7C9-665D8DB5EB1D}"/>
              </a:ext>
            </a:extLst>
          </p:cNvPr>
          <p:cNvSpPr/>
          <p:nvPr/>
        </p:nvSpPr>
        <p:spPr>
          <a:xfrm>
            <a:off x="5420470" y="3433720"/>
            <a:ext cx="1335622" cy="830997"/>
          </a:xfrm>
          <a:prstGeom prst="rect">
            <a:avLst/>
          </a:prstGeom>
        </p:spPr>
        <p:txBody>
          <a:bodyPr wrap="none" anchor="ctr">
            <a:spAutoFit/>
          </a:bodyPr>
          <a:lstStyle/>
          <a:p>
            <a:pPr marL="0" marR="0" lvl="0" indent="0" algn="ctr" defTabSz="1133947" rtl="0" eaLnBrk="1" fontAlgn="auto" latinLnBrk="0" hangingPunct="1">
              <a:lnSpc>
                <a:spcPct val="100000"/>
              </a:lnSpc>
              <a:spcBef>
                <a:spcPts val="744"/>
              </a:spcBef>
              <a:spcAft>
                <a:spcPts val="0"/>
              </a:spcAft>
              <a:buClrTx/>
              <a:buSzPct val="100000"/>
              <a:buFontTx/>
              <a:buNone/>
              <a:tabLst/>
              <a:defRPr/>
            </a:pPr>
            <a:r>
              <a:rPr kumimoji="0" lang="en-GB" sz="1600" b="1" i="0" u="none" strike="noStrike" kern="0" cap="none" spc="0" normalizeH="0" baseline="0" noProof="0">
                <a:ln>
                  <a:noFill/>
                </a:ln>
                <a:solidFill>
                  <a:prstClr val="black"/>
                </a:solidFill>
                <a:effectLst/>
                <a:uLnTx/>
                <a:uFillTx/>
                <a:latin typeface="Calibri"/>
                <a:ea typeface="Open Sans" panose="020B0606030504020204" pitchFamily="34" charset="0"/>
                <a:cs typeface="Calibri" panose="020F0502020204030204" pitchFamily="34" charset="0"/>
              </a:rPr>
              <a:t>Chief</a:t>
            </a:r>
            <a:br>
              <a:rPr kumimoji="0" lang="en-GB" sz="1600" b="1" i="0" u="none" strike="noStrike" kern="0" cap="none" spc="0" normalizeH="0" baseline="0" noProof="0">
                <a:ln>
                  <a:noFill/>
                </a:ln>
                <a:solidFill>
                  <a:prstClr val="black"/>
                </a:solidFill>
                <a:effectLst/>
                <a:uLnTx/>
                <a:uFillTx/>
                <a:latin typeface="Calibri"/>
                <a:ea typeface="Open Sans" panose="020B0606030504020204" pitchFamily="34" charset="0"/>
                <a:cs typeface="Calibri" panose="020F0502020204030204" pitchFamily="34" charset="0"/>
              </a:rPr>
            </a:br>
            <a:r>
              <a:rPr kumimoji="0" lang="en-GB" sz="1600" b="1" i="0" u="none" strike="noStrike" kern="0" cap="none" spc="0" normalizeH="0" baseline="0" noProof="0">
                <a:ln>
                  <a:noFill/>
                </a:ln>
                <a:solidFill>
                  <a:prstClr val="black"/>
                </a:solidFill>
                <a:effectLst/>
                <a:uLnTx/>
                <a:uFillTx/>
                <a:latin typeface="Calibri"/>
                <a:ea typeface="Open Sans" panose="020B0606030504020204" pitchFamily="34" charset="0"/>
                <a:cs typeface="Calibri" panose="020F0502020204030204" pitchFamily="34" charset="0"/>
              </a:rPr>
              <a:t>Sustainability</a:t>
            </a:r>
            <a:br>
              <a:rPr kumimoji="0" lang="en-GB" sz="1600" b="1" i="0" u="none" strike="noStrike" kern="0" cap="none" spc="0" normalizeH="0" baseline="0" noProof="0">
                <a:ln>
                  <a:noFill/>
                </a:ln>
                <a:solidFill>
                  <a:prstClr val="black"/>
                </a:solidFill>
                <a:effectLst/>
                <a:uLnTx/>
                <a:uFillTx/>
                <a:latin typeface="Calibri"/>
                <a:ea typeface="Open Sans" panose="020B0606030504020204" pitchFamily="34" charset="0"/>
                <a:cs typeface="Calibri" panose="020F0502020204030204" pitchFamily="34" charset="0"/>
              </a:rPr>
            </a:br>
            <a:r>
              <a:rPr kumimoji="0" lang="en-GB" sz="1600" b="1" i="0" u="none" strike="noStrike" kern="0" cap="none" spc="0" normalizeH="0" baseline="0" noProof="0">
                <a:ln>
                  <a:noFill/>
                </a:ln>
                <a:solidFill>
                  <a:prstClr val="black"/>
                </a:solidFill>
                <a:effectLst/>
                <a:uLnTx/>
                <a:uFillTx/>
                <a:latin typeface="Calibri"/>
                <a:ea typeface="Open Sans" panose="020B0606030504020204" pitchFamily="34" charset="0"/>
                <a:cs typeface="Calibri" panose="020F0502020204030204" pitchFamily="34" charset="0"/>
              </a:rPr>
              <a:t>Officer</a:t>
            </a:r>
          </a:p>
        </p:txBody>
      </p:sp>
      <p:grpSp>
        <p:nvGrpSpPr>
          <p:cNvPr id="150" name="Group 498">
            <a:extLst>
              <a:ext uri="{FF2B5EF4-FFF2-40B4-BE49-F238E27FC236}">
                <a16:creationId xmlns:a16="http://schemas.microsoft.com/office/drawing/2014/main" id="{92694CBE-ECB9-4BF6-939A-F459025A1093}"/>
              </a:ext>
            </a:extLst>
          </p:cNvPr>
          <p:cNvGrpSpPr>
            <a:grpSpLocks noChangeAspect="1"/>
          </p:cNvGrpSpPr>
          <p:nvPr/>
        </p:nvGrpSpPr>
        <p:grpSpPr bwMode="auto">
          <a:xfrm>
            <a:off x="6238437" y="2579233"/>
            <a:ext cx="411480" cy="411480"/>
            <a:chOff x="1543" y="2005"/>
            <a:chExt cx="340" cy="340"/>
          </a:xfrm>
          <a:solidFill>
            <a:schemeClr val="accent1"/>
          </a:solidFill>
        </p:grpSpPr>
        <p:sp>
          <p:nvSpPr>
            <p:cNvPr id="151" name="Freeform 499">
              <a:extLst>
                <a:ext uri="{FF2B5EF4-FFF2-40B4-BE49-F238E27FC236}">
                  <a16:creationId xmlns:a16="http://schemas.microsoft.com/office/drawing/2014/main" id="{F8234A27-98DD-422D-A1BC-81B33AEF7FCE}"/>
                </a:ext>
              </a:extLst>
            </p:cNvPr>
            <p:cNvSpPr>
              <a:spLocks noEditPoints="1"/>
            </p:cNvSpPr>
            <p:nvPr/>
          </p:nvSpPr>
          <p:spPr bwMode="auto">
            <a:xfrm>
              <a:off x="1543" y="2005"/>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4 w 512"/>
                <a:gd name="T11" fmla="*/ 368 h 512"/>
                <a:gd name="T12" fmla="*/ 405 w 512"/>
                <a:gd name="T13" fmla="*/ 373 h 512"/>
                <a:gd name="T14" fmla="*/ 106 w 512"/>
                <a:gd name="T15" fmla="*/ 373 h 512"/>
                <a:gd name="T16" fmla="*/ 97 w 512"/>
                <a:gd name="T17" fmla="*/ 368 h 512"/>
                <a:gd name="T18" fmla="*/ 97 w 512"/>
                <a:gd name="T19" fmla="*/ 357 h 512"/>
                <a:gd name="T20" fmla="*/ 247 w 512"/>
                <a:gd name="T21" fmla="*/ 111 h 512"/>
                <a:gd name="T22" fmla="*/ 265 w 512"/>
                <a:gd name="T23" fmla="*/ 111 h 512"/>
                <a:gd name="T24" fmla="*/ 414 w 512"/>
                <a:gd name="T25" fmla="*/ 357 h 512"/>
                <a:gd name="T26" fmla="*/ 414 w 512"/>
                <a:gd name="T27" fmla="*/ 36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4" y="368"/>
                  </a:moveTo>
                  <a:cubicBezTo>
                    <a:pt x="412" y="371"/>
                    <a:pt x="409" y="373"/>
                    <a:pt x="405" y="373"/>
                  </a:cubicBezTo>
                  <a:cubicBezTo>
                    <a:pt x="106" y="373"/>
                    <a:pt x="106" y="373"/>
                    <a:pt x="106" y="373"/>
                  </a:cubicBezTo>
                  <a:cubicBezTo>
                    <a:pt x="102" y="373"/>
                    <a:pt x="99" y="371"/>
                    <a:pt x="97" y="368"/>
                  </a:cubicBezTo>
                  <a:cubicBezTo>
                    <a:pt x="95" y="364"/>
                    <a:pt x="95" y="360"/>
                    <a:pt x="97" y="357"/>
                  </a:cubicBezTo>
                  <a:cubicBezTo>
                    <a:pt x="247" y="111"/>
                    <a:pt x="247" y="111"/>
                    <a:pt x="247" y="111"/>
                  </a:cubicBezTo>
                  <a:cubicBezTo>
                    <a:pt x="250" y="105"/>
                    <a:pt x="261" y="105"/>
                    <a:pt x="265" y="111"/>
                  </a:cubicBezTo>
                  <a:cubicBezTo>
                    <a:pt x="414" y="357"/>
                    <a:pt x="414" y="357"/>
                    <a:pt x="414" y="357"/>
                  </a:cubicBezTo>
                  <a:cubicBezTo>
                    <a:pt x="416" y="360"/>
                    <a:pt x="416" y="364"/>
                    <a:pt x="414" y="36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52" name="Freeform 500">
              <a:extLst>
                <a:ext uri="{FF2B5EF4-FFF2-40B4-BE49-F238E27FC236}">
                  <a16:creationId xmlns:a16="http://schemas.microsoft.com/office/drawing/2014/main" id="{DA4C678A-40C7-44A6-B6DB-2688F43D920B}"/>
                </a:ext>
              </a:extLst>
            </p:cNvPr>
            <p:cNvSpPr>
              <a:spLocks noEditPoints="1"/>
            </p:cNvSpPr>
            <p:nvPr/>
          </p:nvSpPr>
          <p:spPr bwMode="auto">
            <a:xfrm>
              <a:off x="1626" y="2097"/>
              <a:ext cx="173" cy="142"/>
            </a:xfrm>
            <a:custGeom>
              <a:avLst/>
              <a:gdLst>
                <a:gd name="T0" fmla="*/ 0 w 261"/>
                <a:gd name="T1" fmla="*/ 214 h 214"/>
                <a:gd name="T2" fmla="*/ 261 w 261"/>
                <a:gd name="T3" fmla="*/ 214 h 214"/>
                <a:gd name="T4" fmla="*/ 131 w 261"/>
                <a:gd name="T5" fmla="*/ 0 h 214"/>
                <a:gd name="T6" fmla="*/ 0 w 261"/>
                <a:gd name="T7" fmla="*/ 214 h 214"/>
                <a:gd name="T8" fmla="*/ 131 w 261"/>
                <a:gd name="T9" fmla="*/ 192 h 214"/>
                <a:gd name="T10" fmla="*/ 120 w 261"/>
                <a:gd name="T11" fmla="*/ 182 h 214"/>
                <a:gd name="T12" fmla="*/ 131 w 261"/>
                <a:gd name="T13" fmla="*/ 171 h 214"/>
                <a:gd name="T14" fmla="*/ 141 w 261"/>
                <a:gd name="T15" fmla="*/ 182 h 214"/>
                <a:gd name="T16" fmla="*/ 131 w 261"/>
                <a:gd name="T17" fmla="*/ 192 h 214"/>
                <a:gd name="T18" fmla="*/ 141 w 261"/>
                <a:gd name="T19" fmla="*/ 64 h 214"/>
                <a:gd name="T20" fmla="*/ 141 w 261"/>
                <a:gd name="T21" fmla="*/ 139 h 214"/>
                <a:gd name="T22" fmla="*/ 131 w 261"/>
                <a:gd name="T23" fmla="*/ 150 h 214"/>
                <a:gd name="T24" fmla="*/ 120 w 261"/>
                <a:gd name="T25" fmla="*/ 139 h 214"/>
                <a:gd name="T26" fmla="*/ 120 w 261"/>
                <a:gd name="T27" fmla="*/ 64 h 214"/>
                <a:gd name="T28" fmla="*/ 131 w 261"/>
                <a:gd name="T29" fmla="*/ 54 h 214"/>
                <a:gd name="T30" fmla="*/ 141 w 261"/>
                <a:gd name="T31" fmla="*/ 6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1" h="214">
                  <a:moveTo>
                    <a:pt x="0" y="214"/>
                  </a:moveTo>
                  <a:cubicBezTo>
                    <a:pt x="261" y="214"/>
                    <a:pt x="261" y="214"/>
                    <a:pt x="261" y="214"/>
                  </a:cubicBezTo>
                  <a:cubicBezTo>
                    <a:pt x="131" y="0"/>
                    <a:pt x="131" y="0"/>
                    <a:pt x="131" y="0"/>
                  </a:cubicBezTo>
                  <a:lnTo>
                    <a:pt x="0" y="214"/>
                  </a:lnTo>
                  <a:close/>
                  <a:moveTo>
                    <a:pt x="131" y="192"/>
                  </a:moveTo>
                  <a:cubicBezTo>
                    <a:pt x="125" y="192"/>
                    <a:pt x="120" y="188"/>
                    <a:pt x="120" y="182"/>
                  </a:cubicBezTo>
                  <a:cubicBezTo>
                    <a:pt x="120" y="176"/>
                    <a:pt x="125" y="171"/>
                    <a:pt x="131" y="171"/>
                  </a:cubicBezTo>
                  <a:cubicBezTo>
                    <a:pt x="137" y="171"/>
                    <a:pt x="141" y="176"/>
                    <a:pt x="141" y="182"/>
                  </a:cubicBezTo>
                  <a:cubicBezTo>
                    <a:pt x="141" y="188"/>
                    <a:pt x="137" y="192"/>
                    <a:pt x="131" y="192"/>
                  </a:cubicBezTo>
                  <a:close/>
                  <a:moveTo>
                    <a:pt x="141" y="64"/>
                  </a:moveTo>
                  <a:cubicBezTo>
                    <a:pt x="141" y="139"/>
                    <a:pt x="141" y="139"/>
                    <a:pt x="141" y="139"/>
                  </a:cubicBezTo>
                  <a:cubicBezTo>
                    <a:pt x="141" y="145"/>
                    <a:pt x="137" y="150"/>
                    <a:pt x="131" y="150"/>
                  </a:cubicBezTo>
                  <a:cubicBezTo>
                    <a:pt x="125" y="150"/>
                    <a:pt x="120" y="145"/>
                    <a:pt x="120" y="139"/>
                  </a:cubicBezTo>
                  <a:cubicBezTo>
                    <a:pt x="120" y="64"/>
                    <a:pt x="120" y="64"/>
                    <a:pt x="120" y="64"/>
                  </a:cubicBezTo>
                  <a:cubicBezTo>
                    <a:pt x="120" y="58"/>
                    <a:pt x="125" y="54"/>
                    <a:pt x="131" y="54"/>
                  </a:cubicBezTo>
                  <a:cubicBezTo>
                    <a:pt x="137" y="54"/>
                    <a:pt x="141" y="58"/>
                    <a:pt x="141" y="6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3" name="Freeform 141">
            <a:extLst>
              <a:ext uri="{FF2B5EF4-FFF2-40B4-BE49-F238E27FC236}">
                <a16:creationId xmlns:a16="http://schemas.microsoft.com/office/drawing/2014/main" id="{E91A3BED-30FA-424B-A099-9A936CA348DE}"/>
              </a:ext>
            </a:extLst>
          </p:cNvPr>
          <p:cNvSpPr>
            <a:spLocks noChangeAspect="1" noEditPoints="1"/>
          </p:cNvSpPr>
          <p:nvPr/>
        </p:nvSpPr>
        <p:spPr bwMode="auto">
          <a:xfrm>
            <a:off x="6815239" y="2984222"/>
            <a:ext cx="411480" cy="411480"/>
          </a:xfrm>
          <a:custGeom>
            <a:avLst/>
            <a:gdLst>
              <a:gd name="T0" fmla="*/ 341 w 512"/>
              <a:gd name="T1" fmla="*/ 330 h 512"/>
              <a:gd name="T2" fmla="*/ 138 w 512"/>
              <a:gd name="T3" fmla="*/ 224 h 512"/>
              <a:gd name="T4" fmla="*/ 224 w 512"/>
              <a:gd name="T5" fmla="*/ 248 h 512"/>
              <a:gd name="T6" fmla="*/ 240 w 512"/>
              <a:gd name="T7" fmla="*/ 234 h 512"/>
              <a:gd name="T8" fmla="*/ 247 w 512"/>
              <a:gd name="T9" fmla="*/ 242 h 512"/>
              <a:gd name="T10" fmla="*/ 264 w 512"/>
              <a:gd name="T11" fmla="*/ 259 h 512"/>
              <a:gd name="T12" fmla="*/ 244 w 512"/>
              <a:gd name="T13" fmla="*/ 254 h 512"/>
              <a:gd name="T14" fmla="*/ 234 w 512"/>
              <a:gd name="T15" fmla="*/ 260 h 512"/>
              <a:gd name="T16" fmla="*/ 240 w 512"/>
              <a:gd name="T17" fmla="*/ 267 h 512"/>
              <a:gd name="T18" fmla="*/ 261 w 512"/>
              <a:gd name="T19" fmla="*/ 276 h 512"/>
              <a:gd name="T20" fmla="*/ 269 w 512"/>
              <a:gd name="T21" fmla="*/ 290 h 512"/>
              <a:gd name="T22" fmla="*/ 247 w 512"/>
              <a:gd name="T23" fmla="*/ 309 h 512"/>
              <a:gd name="T24" fmla="*/ 240 w 512"/>
              <a:gd name="T25" fmla="*/ 320 h 512"/>
              <a:gd name="T26" fmla="*/ 218 w 512"/>
              <a:gd name="T27" fmla="*/ 305 h 512"/>
              <a:gd name="T28" fmla="*/ 229 w 512"/>
              <a:gd name="T29" fmla="*/ 295 h 512"/>
              <a:gd name="T30" fmla="*/ 244 w 512"/>
              <a:gd name="T31" fmla="*/ 297 h 512"/>
              <a:gd name="T32" fmla="*/ 254 w 512"/>
              <a:gd name="T33" fmla="*/ 291 h 512"/>
              <a:gd name="T34" fmla="*/ 247 w 512"/>
              <a:gd name="T35" fmla="*/ 284 h 512"/>
              <a:gd name="T36" fmla="*/ 237 w 512"/>
              <a:gd name="T37" fmla="*/ 280 h 512"/>
              <a:gd name="T38" fmla="*/ 218 w 512"/>
              <a:gd name="T39" fmla="*/ 260 h 512"/>
              <a:gd name="T40" fmla="*/ 181 w 512"/>
              <a:gd name="T41" fmla="*/ 181 h 512"/>
              <a:gd name="T42" fmla="*/ 384 w 512"/>
              <a:gd name="T43" fmla="*/ 288 h 512"/>
              <a:gd name="T44" fmla="*/ 362 w 512"/>
              <a:gd name="T45" fmla="*/ 213 h 512"/>
              <a:gd name="T46" fmla="*/ 181 w 512"/>
              <a:gd name="T47" fmla="*/ 202 h 512"/>
              <a:gd name="T48" fmla="*/ 256 w 512"/>
              <a:gd name="T49" fmla="*/ 0 h 512"/>
              <a:gd name="T50" fmla="*/ 256 w 512"/>
              <a:gd name="T51" fmla="*/ 512 h 512"/>
              <a:gd name="T52" fmla="*/ 256 w 512"/>
              <a:gd name="T53" fmla="*/ 0 h 512"/>
              <a:gd name="T54" fmla="*/ 394 w 512"/>
              <a:gd name="T55" fmla="*/ 309 h 512"/>
              <a:gd name="T56" fmla="*/ 362 w 512"/>
              <a:gd name="T57" fmla="*/ 341 h 512"/>
              <a:gd name="T58" fmla="*/ 128 w 512"/>
              <a:gd name="T59" fmla="*/ 352 h 512"/>
              <a:gd name="T60" fmla="*/ 117 w 512"/>
              <a:gd name="T61" fmla="*/ 213 h 512"/>
              <a:gd name="T62" fmla="*/ 160 w 512"/>
              <a:gd name="T63" fmla="*/ 202 h 512"/>
              <a:gd name="T64" fmla="*/ 170 w 512"/>
              <a:gd name="T65" fmla="*/ 160 h 512"/>
              <a:gd name="T66" fmla="*/ 405 w 512"/>
              <a:gd name="T67" fmla="*/ 1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2" h="512">
                <a:moveTo>
                  <a:pt x="138" y="330"/>
                </a:moveTo>
                <a:cubicBezTo>
                  <a:pt x="341" y="330"/>
                  <a:pt x="341" y="330"/>
                  <a:pt x="341" y="330"/>
                </a:cubicBezTo>
                <a:cubicBezTo>
                  <a:pt x="341" y="224"/>
                  <a:pt x="341" y="224"/>
                  <a:pt x="341" y="224"/>
                </a:cubicBezTo>
                <a:cubicBezTo>
                  <a:pt x="138" y="224"/>
                  <a:pt x="138" y="224"/>
                  <a:pt x="138" y="224"/>
                </a:cubicBezTo>
                <a:lnTo>
                  <a:pt x="138" y="330"/>
                </a:lnTo>
                <a:close/>
                <a:moveTo>
                  <a:pt x="224" y="248"/>
                </a:moveTo>
                <a:cubicBezTo>
                  <a:pt x="228" y="245"/>
                  <a:pt x="233" y="243"/>
                  <a:pt x="240" y="242"/>
                </a:cubicBezTo>
                <a:cubicBezTo>
                  <a:pt x="240" y="234"/>
                  <a:pt x="240" y="234"/>
                  <a:pt x="240" y="234"/>
                </a:cubicBezTo>
                <a:cubicBezTo>
                  <a:pt x="247" y="234"/>
                  <a:pt x="247" y="234"/>
                  <a:pt x="247" y="234"/>
                </a:cubicBezTo>
                <a:cubicBezTo>
                  <a:pt x="247" y="242"/>
                  <a:pt x="247" y="242"/>
                  <a:pt x="247" y="242"/>
                </a:cubicBezTo>
                <a:cubicBezTo>
                  <a:pt x="255" y="242"/>
                  <a:pt x="262" y="244"/>
                  <a:pt x="268" y="247"/>
                </a:cubicBezTo>
                <a:cubicBezTo>
                  <a:pt x="264" y="259"/>
                  <a:pt x="264" y="259"/>
                  <a:pt x="264" y="259"/>
                </a:cubicBezTo>
                <a:cubicBezTo>
                  <a:pt x="258" y="256"/>
                  <a:pt x="253" y="255"/>
                  <a:pt x="247" y="255"/>
                </a:cubicBezTo>
                <a:cubicBezTo>
                  <a:pt x="247" y="255"/>
                  <a:pt x="246" y="254"/>
                  <a:pt x="244" y="254"/>
                </a:cubicBezTo>
                <a:cubicBezTo>
                  <a:pt x="242" y="254"/>
                  <a:pt x="240" y="255"/>
                  <a:pt x="240" y="255"/>
                </a:cubicBezTo>
                <a:cubicBezTo>
                  <a:pt x="236" y="255"/>
                  <a:pt x="234" y="257"/>
                  <a:pt x="234" y="260"/>
                </a:cubicBezTo>
                <a:cubicBezTo>
                  <a:pt x="234" y="262"/>
                  <a:pt x="234" y="263"/>
                  <a:pt x="235" y="264"/>
                </a:cubicBezTo>
                <a:cubicBezTo>
                  <a:pt x="236" y="265"/>
                  <a:pt x="238" y="266"/>
                  <a:pt x="240" y="267"/>
                </a:cubicBezTo>
                <a:cubicBezTo>
                  <a:pt x="247" y="270"/>
                  <a:pt x="247" y="270"/>
                  <a:pt x="247" y="270"/>
                </a:cubicBezTo>
                <a:cubicBezTo>
                  <a:pt x="254" y="272"/>
                  <a:pt x="259" y="274"/>
                  <a:pt x="261" y="276"/>
                </a:cubicBezTo>
                <a:cubicBezTo>
                  <a:pt x="264" y="278"/>
                  <a:pt x="266" y="280"/>
                  <a:pt x="268" y="282"/>
                </a:cubicBezTo>
                <a:cubicBezTo>
                  <a:pt x="269" y="285"/>
                  <a:pt x="269" y="287"/>
                  <a:pt x="269" y="290"/>
                </a:cubicBezTo>
                <a:cubicBezTo>
                  <a:pt x="269" y="296"/>
                  <a:pt x="268" y="300"/>
                  <a:pt x="264" y="303"/>
                </a:cubicBezTo>
                <a:cubicBezTo>
                  <a:pt x="260" y="307"/>
                  <a:pt x="254" y="309"/>
                  <a:pt x="247" y="309"/>
                </a:cubicBezTo>
                <a:cubicBezTo>
                  <a:pt x="247" y="320"/>
                  <a:pt x="247" y="320"/>
                  <a:pt x="247" y="320"/>
                </a:cubicBezTo>
                <a:cubicBezTo>
                  <a:pt x="240" y="320"/>
                  <a:pt x="240" y="320"/>
                  <a:pt x="240" y="320"/>
                </a:cubicBezTo>
                <a:cubicBezTo>
                  <a:pt x="240" y="309"/>
                  <a:pt x="240" y="309"/>
                  <a:pt x="240" y="309"/>
                </a:cubicBezTo>
                <a:cubicBezTo>
                  <a:pt x="232" y="309"/>
                  <a:pt x="225" y="308"/>
                  <a:pt x="218" y="305"/>
                </a:cubicBezTo>
                <a:cubicBezTo>
                  <a:pt x="218" y="292"/>
                  <a:pt x="218" y="292"/>
                  <a:pt x="218" y="292"/>
                </a:cubicBezTo>
                <a:cubicBezTo>
                  <a:pt x="221" y="293"/>
                  <a:pt x="225" y="294"/>
                  <a:pt x="229" y="295"/>
                </a:cubicBezTo>
                <a:cubicBezTo>
                  <a:pt x="233" y="297"/>
                  <a:pt x="237" y="297"/>
                  <a:pt x="240" y="297"/>
                </a:cubicBezTo>
                <a:cubicBezTo>
                  <a:pt x="240" y="297"/>
                  <a:pt x="242" y="297"/>
                  <a:pt x="244" y="297"/>
                </a:cubicBezTo>
                <a:cubicBezTo>
                  <a:pt x="246" y="297"/>
                  <a:pt x="247" y="297"/>
                  <a:pt x="247" y="297"/>
                </a:cubicBezTo>
                <a:cubicBezTo>
                  <a:pt x="252" y="296"/>
                  <a:pt x="254" y="294"/>
                  <a:pt x="254" y="291"/>
                </a:cubicBezTo>
                <a:cubicBezTo>
                  <a:pt x="254" y="290"/>
                  <a:pt x="254" y="288"/>
                  <a:pt x="252" y="287"/>
                </a:cubicBezTo>
                <a:cubicBezTo>
                  <a:pt x="251" y="286"/>
                  <a:pt x="250" y="285"/>
                  <a:pt x="247" y="284"/>
                </a:cubicBezTo>
                <a:cubicBezTo>
                  <a:pt x="240" y="282"/>
                  <a:pt x="240" y="282"/>
                  <a:pt x="240" y="282"/>
                </a:cubicBezTo>
                <a:cubicBezTo>
                  <a:pt x="237" y="280"/>
                  <a:pt x="237" y="280"/>
                  <a:pt x="237" y="280"/>
                </a:cubicBezTo>
                <a:cubicBezTo>
                  <a:pt x="230" y="278"/>
                  <a:pt x="225" y="275"/>
                  <a:pt x="222" y="272"/>
                </a:cubicBezTo>
                <a:cubicBezTo>
                  <a:pt x="220" y="269"/>
                  <a:pt x="218" y="265"/>
                  <a:pt x="218" y="260"/>
                </a:cubicBezTo>
                <a:cubicBezTo>
                  <a:pt x="218" y="255"/>
                  <a:pt x="220" y="251"/>
                  <a:pt x="224" y="248"/>
                </a:cubicBezTo>
                <a:close/>
                <a:moveTo>
                  <a:pt x="181" y="181"/>
                </a:moveTo>
                <a:cubicBezTo>
                  <a:pt x="384" y="181"/>
                  <a:pt x="384" y="181"/>
                  <a:pt x="384" y="181"/>
                </a:cubicBezTo>
                <a:cubicBezTo>
                  <a:pt x="384" y="288"/>
                  <a:pt x="384" y="288"/>
                  <a:pt x="384" y="288"/>
                </a:cubicBezTo>
                <a:cubicBezTo>
                  <a:pt x="362" y="288"/>
                  <a:pt x="362" y="288"/>
                  <a:pt x="362" y="288"/>
                </a:cubicBezTo>
                <a:cubicBezTo>
                  <a:pt x="362" y="213"/>
                  <a:pt x="362" y="213"/>
                  <a:pt x="362" y="213"/>
                </a:cubicBezTo>
                <a:cubicBezTo>
                  <a:pt x="362" y="207"/>
                  <a:pt x="358" y="202"/>
                  <a:pt x="352" y="202"/>
                </a:cubicBezTo>
                <a:cubicBezTo>
                  <a:pt x="181" y="202"/>
                  <a:pt x="181" y="202"/>
                  <a:pt x="181" y="202"/>
                </a:cubicBezTo>
                <a:lnTo>
                  <a:pt x="181" y="181"/>
                </a:ln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5" y="298"/>
                </a:moveTo>
                <a:cubicBezTo>
                  <a:pt x="405" y="304"/>
                  <a:pt x="400" y="309"/>
                  <a:pt x="394" y="309"/>
                </a:cubicBezTo>
                <a:cubicBezTo>
                  <a:pt x="362" y="309"/>
                  <a:pt x="362" y="309"/>
                  <a:pt x="362" y="309"/>
                </a:cubicBezTo>
                <a:cubicBezTo>
                  <a:pt x="362" y="341"/>
                  <a:pt x="362" y="341"/>
                  <a:pt x="362" y="341"/>
                </a:cubicBezTo>
                <a:cubicBezTo>
                  <a:pt x="362" y="347"/>
                  <a:pt x="358" y="352"/>
                  <a:pt x="352" y="352"/>
                </a:cubicBezTo>
                <a:cubicBezTo>
                  <a:pt x="128" y="352"/>
                  <a:pt x="128" y="352"/>
                  <a:pt x="128" y="352"/>
                </a:cubicBezTo>
                <a:cubicBezTo>
                  <a:pt x="122" y="352"/>
                  <a:pt x="117" y="347"/>
                  <a:pt x="117" y="341"/>
                </a:cubicBezTo>
                <a:cubicBezTo>
                  <a:pt x="117" y="213"/>
                  <a:pt x="117" y="213"/>
                  <a:pt x="117" y="213"/>
                </a:cubicBezTo>
                <a:cubicBezTo>
                  <a:pt x="117" y="207"/>
                  <a:pt x="122" y="202"/>
                  <a:pt x="128" y="202"/>
                </a:cubicBezTo>
                <a:cubicBezTo>
                  <a:pt x="160" y="202"/>
                  <a:pt x="160" y="202"/>
                  <a:pt x="160" y="202"/>
                </a:cubicBezTo>
                <a:cubicBezTo>
                  <a:pt x="160" y="170"/>
                  <a:pt x="160" y="170"/>
                  <a:pt x="160" y="170"/>
                </a:cubicBezTo>
                <a:cubicBezTo>
                  <a:pt x="160" y="164"/>
                  <a:pt x="164" y="160"/>
                  <a:pt x="170" y="160"/>
                </a:cubicBezTo>
                <a:cubicBezTo>
                  <a:pt x="394" y="160"/>
                  <a:pt x="394" y="160"/>
                  <a:pt x="394" y="160"/>
                </a:cubicBezTo>
                <a:cubicBezTo>
                  <a:pt x="400" y="160"/>
                  <a:pt x="405" y="164"/>
                  <a:pt x="405" y="170"/>
                </a:cubicBezTo>
                <a:lnTo>
                  <a:pt x="405" y="29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54" name="Freeform 976">
            <a:extLst>
              <a:ext uri="{FF2B5EF4-FFF2-40B4-BE49-F238E27FC236}">
                <a16:creationId xmlns:a16="http://schemas.microsoft.com/office/drawing/2014/main" id="{2909AD1C-F86A-4297-AD19-E511A027F9EB}"/>
              </a:ext>
            </a:extLst>
          </p:cNvPr>
          <p:cNvSpPr>
            <a:spLocks noChangeAspect="1" noEditPoints="1"/>
          </p:cNvSpPr>
          <p:nvPr/>
        </p:nvSpPr>
        <p:spPr bwMode="auto">
          <a:xfrm>
            <a:off x="7036142" y="3646931"/>
            <a:ext cx="411481" cy="41148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373 h 512"/>
              <a:gd name="T12" fmla="*/ 128 w 512"/>
              <a:gd name="T13" fmla="*/ 373 h 512"/>
              <a:gd name="T14" fmla="*/ 117 w 512"/>
              <a:gd name="T15" fmla="*/ 362 h 512"/>
              <a:gd name="T16" fmla="*/ 128 w 512"/>
              <a:gd name="T17" fmla="*/ 352 h 512"/>
              <a:gd name="T18" fmla="*/ 256 w 512"/>
              <a:gd name="T19" fmla="*/ 352 h 512"/>
              <a:gd name="T20" fmla="*/ 266 w 512"/>
              <a:gd name="T21" fmla="*/ 362 h 512"/>
              <a:gd name="T22" fmla="*/ 256 w 512"/>
              <a:gd name="T23" fmla="*/ 373 h 512"/>
              <a:gd name="T24" fmla="*/ 391 w 512"/>
              <a:gd name="T25" fmla="*/ 370 h 512"/>
              <a:gd name="T26" fmla="*/ 384 w 512"/>
              <a:gd name="T27" fmla="*/ 373 h 512"/>
              <a:gd name="T28" fmla="*/ 376 w 512"/>
              <a:gd name="T29" fmla="*/ 370 h 512"/>
              <a:gd name="T30" fmla="*/ 279 w 512"/>
              <a:gd name="T31" fmla="*/ 272 h 512"/>
              <a:gd name="T32" fmla="*/ 242 w 512"/>
              <a:gd name="T33" fmla="*/ 310 h 512"/>
              <a:gd name="T34" fmla="*/ 242 w 512"/>
              <a:gd name="T35" fmla="*/ 310 h 512"/>
              <a:gd name="T36" fmla="*/ 242 w 512"/>
              <a:gd name="T37" fmla="*/ 325 h 512"/>
              <a:gd name="T38" fmla="*/ 234 w 512"/>
              <a:gd name="T39" fmla="*/ 328 h 512"/>
              <a:gd name="T40" fmla="*/ 227 w 512"/>
              <a:gd name="T41" fmla="*/ 325 h 512"/>
              <a:gd name="T42" fmla="*/ 151 w 512"/>
              <a:gd name="T43" fmla="*/ 250 h 512"/>
              <a:gd name="T44" fmla="*/ 151 w 512"/>
              <a:gd name="T45" fmla="*/ 235 h 512"/>
              <a:gd name="T46" fmla="*/ 166 w 512"/>
              <a:gd name="T47" fmla="*/ 235 h 512"/>
              <a:gd name="T48" fmla="*/ 257 w 512"/>
              <a:gd name="T49" fmla="*/ 144 h 512"/>
              <a:gd name="T50" fmla="*/ 257 w 512"/>
              <a:gd name="T51" fmla="*/ 129 h 512"/>
              <a:gd name="T52" fmla="*/ 272 w 512"/>
              <a:gd name="T53" fmla="*/ 129 h 512"/>
              <a:gd name="T54" fmla="*/ 347 w 512"/>
              <a:gd name="T55" fmla="*/ 204 h 512"/>
              <a:gd name="T56" fmla="*/ 347 w 512"/>
              <a:gd name="T57" fmla="*/ 220 h 512"/>
              <a:gd name="T58" fmla="*/ 340 w 512"/>
              <a:gd name="T59" fmla="*/ 223 h 512"/>
              <a:gd name="T60" fmla="*/ 332 w 512"/>
              <a:gd name="T61" fmla="*/ 220 h 512"/>
              <a:gd name="T62" fmla="*/ 295 w 512"/>
              <a:gd name="T63" fmla="*/ 257 h 512"/>
              <a:gd name="T64" fmla="*/ 295 w 512"/>
              <a:gd name="T65" fmla="*/ 257 h 512"/>
              <a:gd name="T66" fmla="*/ 391 w 512"/>
              <a:gd name="T67" fmla="*/ 355 h 512"/>
              <a:gd name="T68" fmla="*/ 391 w 512"/>
              <a:gd name="T69" fmla="*/ 370 h 512"/>
              <a:gd name="T70" fmla="*/ 317 w 512"/>
              <a:gd name="T71" fmla="*/ 204 h 512"/>
              <a:gd name="T72" fmla="*/ 227 w 512"/>
              <a:gd name="T73" fmla="*/ 295 h 512"/>
              <a:gd name="T74" fmla="*/ 181 w 512"/>
              <a:gd name="T75" fmla="*/ 250 h 512"/>
              <a:gd name="T76" fmla="*/ 272 w 512"/>
              <a:gd name="T77" fmla="*/ 159 h 512"/>
              <a:gd name="T78" fmla="*/ 317 w 512"/>
              <a:gd name="T79" fmla="*/ 20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373"/>
                </a:moveTo>
                <a:cubicBezTo>
                  <a:pt x="128" y="373"/>
                  <a:pt x="128" y="373"/>
                  <a:pt x="128" y="373"/>
                </a:cubicBezTo>
                <a:cubicBezTo>
                  <a:pt x="122" y="373"/>
                  <a:pt x="117" y="368"/>
                  <a:pt x="117" y="362"/>
                </a:cubicBezTo>
                <a:cubicBezTo>
                  <a:pt x="117" y="356"/>
                  <a:pt x="122" y="352"/>
                  <a:pt x="128" y="352"/>
                </a:cubicBezTo>
                <a:cubicBezTo>
                  <a:pt x="256" y="352"/>
                  <a:pt x="256" y="352"/>
                  <a:pt x="256" y="352"/>
                </a:cubicBezTo>
                <a:cubicBezTo>
                  <a:pt x="262" y="352"/>
                  <a:pt x="266" y="356"/>
                  <a:pt x="266" y="362"/>
                </a:cubicBezTo>
                <a:cubicBezTo>
                  <a:pt x="266" y="368"/>
                  <a:pt x="262" y="373"/>
                  <a:pt x="256" y="373"/>
                </a:cubicBezTo>
                <a:close/>
                <a:moveTo>
                  <a:pt x="391" y="370"/>
                </a:moveTo>
                <a:cubicBezTo>
                  <a:pt x="389" y="372"/>
                  <a:pt x="386" y="373"/>
                  <a:pt x="384" y="373"/>
                </a:cubicBezTo>
                <a:cubicBezTo>
                  <a:pt x="381" y="373"/>
                  <a:pt x="378" y="372"/>
                  <a:pt x="376" y="370"/>
                </a:cubicBezTo>
                <a:cubicBezTo>
                  <a:pt x="279" y="272"/>
                  <a:pt x="279" y="272"/>
                  <a:pt x="279" y="272"/>
                </a:cubicBezTo>
                <a:cubicBezTo>
                  <a:pt x="242" y="310"/>
                  <a:pt x="242" y="310"/>
                  <a:pt x="242" y="310"/>
                </a:cubicBezTo>
                <a:cubicBezTo>
                  <a:pt x="242" y="310"/>
                  <a:pt x="242" y="310"/>
                  <a:pt x="242" y="310"/>
                </a:cubicBezTo>
                <a:cubicBezTo>
                  <a:pt x="246" y="314"/>
                  <a:pt x="246" y="321"/>
                  <a:pt x="242" y="325"/>
                </a:cubicBezTo>
                <a:cubicBezTo>
                  <a:pt x="240" y="327"/>
                  <a:pt x="237" y="328"/>
                  <a:pt x="234" y="328"/>
                </a:cubicBezTo>
                <a:cubicBezTo>
                  <a:pt x="231" y="328"/>
                  <a:pt x="229" y="327"/>
                  <a:pt x="227" y="325"/>
                </a:cubicBezTo>
                <a:cubicBezTo>
                  <a:pt x="151" y="250"/>
                  <a:pt x="151" y="250"/>
                  <a:pt x="151" y="250"/>
                </a:cubicBezTo>
                <a:cubicBezTo>
                  <a:pt x="147" y="246"/>
                  <a:pt x="147" y="239"/>
                  <a:pt x="151" y="235"/>
                </a:cubicBezTo>
                <a:cubicBezTo>
                  <a:pt x="155" y="230"/>
                  <a:pt x="162" y="230"/>
                  <a:pt x="166" y="235"/>
                </a:cubicBezTo>
                <a:cubicBezTo>
                  <a:pt x="257" y="144"/>
                  <a:pt x="257" y="144"/>
                  <a:pt x="257" y="144"/>
                </a:cubicBezTo>
                <a:cubicBezTo>
                  <a:pt x="253" y="140"/>
                  <a:pt x="253" y="133"/>
                  <a:pt x="257" y="129"/>
                </a:cubicBezTo>
                <a:cubicBezTo>
                  <a:pt x="261" y="125"/>
                  <a:pt x="268" y="125"/>
                  <a:pt x="272" y="129"/>
                </a:cubicBezTo>
                <a:cubicBezTo>
                  <a:pt x="347" y="204"/>
                  <a:pt x="347" y="204"/>
                  <a:pt x="347" y="204"/>
                </a:cubicBezTo>
                <a:cubicBezTo>
                  <a:pt x="352" y="209"/>
                  <a:pt x="352" y="215"/>
                  <a:pt x="347" y="220"/>
                </a:cubicBezTo>
                <a:cubicBezTo>
                  <a:pt x="345" y="222"/>
                  <a:pt x="343" y="223"/>
                  <a:pt x="340" y="223"/>
                </a:cubicBezTo>
                <a:cubicBezTo>
                  <a:pt x="337" y="223"/>
                  <a:pt x="334" y="222"/>
                  <a:pt x="332" y="220"/>
                </a:cubicBezTo>
                <a:cubicBezTo>
                  <a:pt x="295" y="257"/>
                  <a:pt x="295" y="257"/>
                  <a:pt x="295" y="257"/>
                </a:cubicBezTo>
                <a:cubicBezTo>
                  <a:pt x="295" y="257"/>
                  <a:pt x="295" y="257"/>
                  <a:pt x="295" y="257"/>
                </a:cubicBezTo>
                <a:cubicBezTo>
                  <a:pt x="391" y="355"/>
                  <a:pt x="391" y="355"/>
                  <a:pt x="391" y="355"/>
                </a:cubicBezTo>
                <a:cubicBezTo>
                  <a:pt x="395" y="359"/>
                  <a:pt x="395" y="366"/>
                  <a:pt x="391" y="370"/>
                </a:cubicBezTo>
                <a:close/>
                <a:moveTo>
                  <a:pt x="317" y="204"/>
                </a:moveTo>
                <a:cubicBezTo>
                  <a:pt x="227" y="295"/>
                  <a:pt x="227" y="295"/>
                  <a:pt x="227" y="295"/>
                </a:cubicBezTo>
                <a:cubicBezTo>
                  <a:pt x="181" y="250"/>
                  <a:pt x="181" y="250"/>
                  <a:pt x="181" y="250"/>
                </a:cubicBezTo>
                <a:cubicBezTo>
                  <a:pt x="272" y="159"/>
                  <a:pt x="272" y="159"/>
                  <a:pt x="272" y="159"/>
                </a:cubicBezTo>
                <a:lnTo>
                  <a:pt x="317" y="20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55" name="Freeform 364">
            <a:extLst>
              <a:ext uri="{FF2B5EF4-FFF2-40B4-BE49-F238E27FC236}">
                <a16:creationId xmlns:a16="http://schemas.microsoft.com/office/drawing/2014/main" id="{D6D48361-97D2-4226-9AC2-7187EE8FCFF5}"/>
              </a:ext>
            </a:extLst>
          </p:cNvPr>
          <p:cNvSpPr>
            <a:spLocks noChangeAspect="1" noEditPoints="1"/>
          </p:cNvSpPr>
          <p:nvPr/>
        </p:nvSpPr>
        <p:spPr bwMode="auto">
          <a:xfrm>
            <a:off x="6826906" y="4321912"/>
            <a:ext cx="412690" cy="411480"/>
          </a:xfrm>
          <a:custGeom>
            <a:avLst/>
            <a:gdLst>
              <a:gd name="T0" fmla="*/ 0 w 512"/>
              <a:gd name="T1" fmla="*/ 256 h 512"/>
              <a:gd name="T2" fmla="*/ 512 w 512"/>
              <a:gd name="T3" fmla="*/ 256 h 512"/>
              <a:gd name="T4" fmla="*/ 117 w 512"/>
              <a:gd name="T5" fmla="*/ 362 h 512"/>
              <a:gd name="T6" fmla="*/ 96 w 512"/>
              <a:gd name="T7" fmla="*/ 362 h 512"/>
              <a:gd name="T8" fmla="*/ 106 w 512"/>
              <a:gd name="T9" fmla="*/ 330 h 512"/>
              <a:gd name="T10" fmla="*/ 117 w 512"/>
              <a:gd name="T11" fmla="*/ 362 h 512"/>
              <a:gd name="T12" fmla="*/ 149 w 512"/>
              <a:gd name="T13" fmla="*/ 373 h 512"/>
              <a:gd name="T14" fmla="*/ 138 w 512"/>
              <a:gd name="T15" fmla="*/ 320 h 512"/>
              <a:gd name="T16" fmla="*/ 160 w 512"/>
              <a:gd name="T17" fmla="*/ 320 h 512"/>
              <a:gd name="T18" fmla="*/ 202 w 512"/>
              <a:gd name="T19" fmla="*/ 362 h 512"/>
              <a:gd name="T20" fmla="*/ 181 w 512"/>
              <a:gd name="T21" fmla="*/ 362 h 512"/>
              <a:gd name="T22" fmla="*/ 192 w 512"/>
              <a:gd name="T23" fmla="*/ 277 h 512"/>
              <a:gd name="T24" fmla="*/ 202 w 512"/>
              <a:gd name="T25" fmla="*/ 362 h 512"/>
              <a:gd name="T26" fmla="*/ 234 w 512"/>
              <a:gd name="T27" fmla="*/ 373 h 512"/>
              <a:gd name="T28" fmla="*/ 224 w 512"/>
              <a:gd name="T29" fmla="*/ 277 h 512"/>
              <a:gd name="T30" fmla="*/ 245 w 512"/>
              <a:gd name="T31" fmla="*/ 277 h 512"/>
              <a:gd name="T32" fmla="*/ 288 w 512"/>
              <a:gd name="T33" fmla="*/ 362 h 512"/>
              <a:gd name="T34" fmla="*/ 266 w 512"/>
              <a:gd name="T35" fmla="*/ 362 h 512"/>
              <a:gd name="T36" fmla="*/ 277 w 512"/>
              <a:gd name="T37" fmla="*/ 266 h 512"/>
              <a:gd name="T38" fmla="*/ 288 w 512"/>
              <a:gd name="T39" fmla="*/ 362 h 512"/>
              <a:gd name="T40" fmla="*/ 320 w 512"/>
              <a:gd name="T41" fmla="*/ 373 h 512"/>
              <a:gd name="T42" fmla="*/ 309 w 512"/>
              <a:gd name="T43" fmla="*/ 245 h 512"/>
              <a:gd name="T44" fmla="*/ 330 w 512"/>
              <a:gd name="T45" fmla="*/ 245 h 512"/>
              <a:gd name="T46" fmla="*/ 373 w 512"/>
              <a:gd name="T47" fmla="*/ 362 h 512"/>
              <a:gd name="T48" fmla="*/ 352 w 512"/>
              <a:gd name="T49" fmla="*/ 362 h 512"/>
              <a:gd name="T50" fmla="*/ 362 w 512"/>
              <a:gd name="T51" fmla="*/ 202 h 512"/>
              <a:gd name="T52" fmla="*/ 373 w 512"/>
              <a:gd name="T53" fmla="*/ 362 h 512"/>
              <a:gd name="T54" fmla="*/ 384 w 512"/>
              <a:gd name="T55" fmla="*/ 181 h 512"/>
              <a:gd name="T56" fmla="*/ 373 w 512"/>
              <a:gd name="T57" fmla="*/ 153 h 512"/>
              <a:gd name="T58" fmla="*/ 277 w 512"/>
              <a:gd name="T59" fmla="*/ 245 h 512"/>
              <a:gd name="T60" fmla="*/ 113 w 512"/>
              <a:gd name="T61" fmla="*/ 307 h 512"/>
              <a:gd name="T62" fmla="*/ 98 w 512"/>
              <a:gd name="T63" fmla="*/ 305 h 512"/>
              <a:gd name="T64" fmla="*/ 185 w 512"/>
              <a:gd name="T65" fmla="*/ 226 h 512"/>
              <a:gd name="T66" fmla="*/ 273 w 512"/>
              <a:gd name="T67" fmla="*/ 224 h 512"/>
              <a:gd name="T68" fmla="*/ 341 w 512"/>
              <a:gd name="T69" fmla="*/ 138 h 512"/>
              <a:gd name="T70" fmla="*/ 341 w 512"/>
              <a:gd name="T71" fmla="*/ 117 h 512"/>
              <a:gd name="T72" fmla="*/ 388 w 512"/>
              <a:gd name="T73" fmla="*/ 118 h 512"/>
              <a:gd name="T74" fmla="*/ 394 w 512"/>
              <a:gd name="T75" fmla="*/ 1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17" y="362"/>
                </a:moveTo>
                <a:cubicBezTo>
                  <a:pt x="117" y="368"/>
                  <a:pt x="112" y="373"/>
                  <a:pt x="106" y="373"/>
                </a:cubicBezTo>
                <a:cubicBezTo>
                  <a:pt x="100" y="373"/>
                  <a:pt x="96" y="368"/>
                  <a:pt x="96" y="362"/>
                </a:cubicBezTo>
                <a:cubicBezTo>
                  <a:pt x="96" y="341"/>
                  <a:pt x="96" y="341"/>
                  <a:pt x="96" y="341"/>
                </a:cubicBezTo>
                <a:cubicBezTo>
                  <a:pt x="96" y="335"/>
                  <a:pt x="100" y="330"/>
                  <a:pt x="106" y="330"/>
                </a:cubicBezTo>
                <a:cubicBezTo>
                  <a:pt x="112" y="330"/>
                  <a:pt x="117" y="335"/>
                  <a:pt x="117" y="341"/>
                </a:cubicBezTo>
                <a:lnTo>
                  <a:pt x="117" y="362"/>
                </a:lnTo>
                <a:close/>
                <a:moveTo>
                  <a:pt x="160" y="362"/>
                </a:moveTo>
                <a:cubicBezTo>
                  <a:pt x="160" y="368"/>
                  <a:pt x="155" y="373"/>
                  <a:pt x="149" y="373"/>
                </a:cubicBezTo>
                <a:cubicBezTo>
                  <a:pt x="143" y="373"/>
                  <a:pt x="138" y="368"/>
                  <a:pt x="138" y="362"/>
                </a:cubicBezTo>
                <a:cubicBezTo>
                  <a:pt x="138" y="320"/>
                  <a:pt x="138" y="320"/>
                  <a:pt x="138" y="320"/>
                </a:cubicBezTo>
                <a:cubicBezTo>
                  <a:pt x="138" y="314"/>
                  <a:pt x="143" y="309"/>
                  <a:pt x="149" y="309"/>
                </a:cubicBezTo>
                <a:cubicBezTo>
                  <a:pt x="155" y="309"/>
                  <a:pt x="160" y="314"/>
                  <a:pt x="160" y="320"/>
                </a:cubicBezTo>
                <a:lnTo>
                  <a:pt x="160" y="362"/>
                </a:lnTo>
                <a:close/>
                <a:moveTo>
                  <a:pt x="202" y="362"/>
                </a:moveTo>
                <a:cubicBezTo>
                  <a:pt x="202" y="368"/>
                  <a:pt x="198" y="373"/>
                  <a:pt x="192" y="373"/>
                </a:cubicBezTo>
                <a:cubicBezTo>
                  <a:pt x="186" y="373"/>
                  <a:pt x="181" y="368"/>
                  <a:pt x="181" y="362"/>
                </a:cubicBezTo>
                <a:cubicBezTo>
                  <a:pt x="181" y="288"/>
                  <a:pt x="181" y="288"/>
                  <a:pt x="181" y="288"/>
                </a:cubicBezTo>
                <a:cubicBezTo>
                  <a:pt x="181" y="282"/>
                  <a:pt x="186" y="277"/>
                  <a:pt x="192" y="277"/>
                </a:cubicBezTo>
                <a:cubicBezTo>
                  <a:pt x="198" y="277"/>
                  <a:pt x="202" y="282"/>
                  <a:pt x="202" y="288"/>
                </a:cubicBezTo>
                <a:lnTo>
                  <a:pt x="202" y="362"/>
                </a:lnTo>
                <a:close/>
                <a:moveTo>
                  <a:pt x="245" y="362"/>
                </a:moveTo>
                <a:cubicBezTo>
                  <a:pt x="245" y="368"/>
                  <a:pt x="240" y="373"/>
                  <a:pt x="234" y="373"/>
                </a:cubicBezTo>
                <a:cubicBezTo>
                  <a:pt x="228" y="373"/>
                  <a:pt x="224" y="368"/>
                  <a:pt x="224" y="362"/>
                </a:cubicBezTo>
                <a:cubicBezTo>
                  <a:pt x="224" y="277"/>
                  <a:pt x="224" y="277"/>
                  <a:pt x="224" y="277"/>
                </a:cubicBezTo>
                <a:cubicBezTo>
                  <a:pt x="224" y="271"/>
                  <a:pt x="228" y="266"/>
                  <a:pt x="234" y="266"/>
                </a:cubicBezTo>
                <a:cubicBezTo>
                  <a:pt x="240" y="266"/>
                  <a:pt x="245" y="271"/>
                  <a:pt x="245" y="277"/>
                </a:cubicBezTo>
                <a:lnTo>
                  <a:pt x="245" y="362"/>
                </a:lnTo>
                <a:close/>
                <a:moveTo>
                  <a:pt x="288" y="362"/>
                </a:moveTo>
                <a:cubicBezTo>
                  <a:pt x="288" y="368"/>
                  <a:pt x="283" y="373"/>
                  <a:pt x="277" y="373"/>
                </a:cubicBezTo>
                <a:cubicBezTo>
                  <a:pt x="271" y="373"/>
                  <a:pt x="266" y="368"/>
                  <a:pt x="266" y="362"/>
                </a:cubicBezTo>
                <a:cubicBezTo>
                  <a:pt x="266" y="277"/>
                  <a:pt x="266" y="277"/>
                  <a:pt x="266" y="277"/>
                </a:cubicBezTo>
                <a:cubicBezTo>
                  <a:pt x="266" y="271"/>
                  <a:pt x="271" y="266"/>
                  <a:pt x="277" y="266"/>
                </a:cubicBezTo>
                <a:cubicBezTo>
                  <a:pt x="283" y="266"/>
                  <a:pt x="288" y="271"/>
                  <a:pt x="288" y="277"/>
                </a:cubicBezTo>
                <a:lnTo>
                  <a:pt x="288" y="362"/>
                </a:lnTo>
                <a:close/>
                <a:moveTo>
                  <a:pt x="330" y="362"/>
                </a:moveTo>
                <a:cubicBezTo>
                  <a:pt x="330" y="368"/>
                  <a:pt x="326" y="373"/>
                  <a:pt x="320" y="373"/>
                </a:cubicBezTo>
                <a:cubicBezTo>
                  <a:pt x="314" y="373"/>
                  <a:pt x="309" y="368"/>
                  <a:pt x="309" y="362"/>
                </a:cubicBezTo>
                <a:cubicBezTo>
                  <a:pt x="309" y="245"/>
                  <a:pt x="309" y="245"/>
                  <a:pt x="309" y="245"/>
                </a:cubicBezTo>
                <a:cubicBezTo>
                  <a:pt x="309" y="239"/>
                  <a:pt x="314" y="234"/>
                  <a:pt x="320" y="234"/>
                </a:cubicBezTo>
                <a:cubicBezTo>
                  <a:pt x="326" y="234"/>
                  <a:pt x="330" y="239"/>
                  <a:pt x="330" y="245"/>
                </a:cubicBezTo>
                <a:lnTo>
                  <a:pt x="330" y="362"/>
                </a:lnTo>
                <a:close/>
                <a:moveTo>
                  <a:pt x="373" y="362"/>
                </a:moveTo>
                <a:cubicBezTo>
                  <a:pt x="373" y="368"/>
                  <a:pt x="368" y="373"/>
                  <a:pt x="362" y="373"/>
                </a:cubicBezTo>
                <a:cubicBezTo>
                  <a:pt x="356" y="373"/>
                  <a:pt x="352" y="368"/>
                  <a:pt x="352" y="362"/>
                </a:cubicBezTo>
                <a:cubicBezTo>
                  <a:pt x="352" y="213"/>
                  <a:pt x="352" y="213"/>
                  <a:pt x="352" y="213"/>
                </a:cubicBezTo>
                <a:cubicBezTo>
                  <a:pt x="352" y="207"/>
                  <a:pt x="356" y="202"/>
                  <a:pt x="362" y="202"/>
                </a:cubicBezTo>
                <a:cubicBezTo>
                  <a:pt x="368" y="202"/>
                  <a:pt x="373" y="207"/>
                  <a:pt x="373" y="213"/>
                </a:cubicBezTo>
                <a:lnTo>
                  <a:pt x="373" y="362"/>
                </a:lnTo>
                <a:close/>
                <a:moveTo>
                  <a:pt x="394" y="170"/>
                </a:moveTo>
                <a:cubicBezTo>
                  <a:pt x="394" y="176"/>
                  <a:pt x="390" y="181"/>
                  <a:pt x="384" y="181"/>
                </a:cubicBezTo>
                <a:cubicBezTo>
                  <a:pt x="378" y="181"/>
                  <a:pt x="373" y="176"/>
                  <a:pt x="373" y="170"/>
                </a:cubicBezTo>
                <a:cubicBezTo>
                  <a:pt x="373" y="153"/>
                  <a:pt x="373" y="153"/>
                  <a:pt x="373" y="153"/>
                </a:cubicBezTo>
                <a:cubicBezTo>
                  <a:pt x="285" y="242"/>
                  <a:pt x="285" y="242"/>
                  <a:pt x="285" y="242"/>
                </a:cubicBezTo>
                <a:cubicBezTo>
                  <a:pt x="283" y="244"/>
                  <a:pt x="280" y="245"/>
                  <a:pt x="277" y="245"/>
                </a:cubicBezTo>
                <a:cubicBezTo>
                  <a:pt x="195" y="245"/>
                  <a:pt x="195" y="245"/>
                  <a:pt x="195" y="245"/>
                </a:cubicBezTo>
                <a:cubicBezTo>
                  <a:pt x="113" y="307"/>
                  <a:pt x="113" y="307"/>
                  <a:pt x="113" y="307"/>
                </a:cubicBezTo>
                <a:cubicBezTo>
                  <a:pt x="111" y="308"/>
                  <a:pt x="109" y="309"/>
                  <a:pt x="106" y="309"/>
                </a:cubicBezTo>
                <a:cubicBezTo>
                  <a:pt x="103" y="309"/>
                  <a:pt x="100" y="308"/>
                  <a:pt x="98" y="305"/>
                </a:cubicBezTo>
                <a:cubicBezTo>
                  <a:pt x="94" y="300"/>
                  <a:pt x="95" y="293"/>
                  <a:pt x="100" y="290"/>
                </a:cubicBezTo>
                <a:cubicBezTo>
                  <a:pt x="185" y="226"/>
                  <a:pt x="185" y="226"/>
                  <a:pt x="185" y="226"/>
                </a:cubicBezTo>
                <a:cubicBezTo>
                  <a:pt x="187" y="224"/>
                  <a:pt x="189" y="224"/>
                  <a:pt x="192" y="224"/>
                </a:cubicBezTo>
                <a:cubicBezTo>
                  <a:pt x="273" y="224"/>
                  <a:pt x="273" y="224"/>
                  <a:pt x="273" y="224"/>
                </a:cubicBezTo>
                <a:cubicBezTo>
                  <a:pt x="358" y="138"/>
                  <a:pt x="358" y="138"/>
                  <a:pt x="358" y="138"/>
                </a:cubicBezTo>
                <a:cubicBezTo>
                  <a:pt x="341" y="138"/>
                  <a:pt x="341" y="138"/>
                  <a:pt x="341" y="138"/>
                </a:cubicBezTo>
                <a:cubicBezTo>
                  <a:pt x="335" y="138"/>
                  <a:pt x="330" y="134"/>
                  <a:pt x="330" y="128"/>
                </a:cubicBezTo>
                <a:cubicBezTo>
                  <a:pt x="330" y="122"/>
                  <a:pt x="335" y="117"/>
                  <a:pt x="341" y="117"/>
                </a:cubicBezTo>
                <a:cubicBezTo>
                  <a:pt x="384" y="117"/>
                  <a:pt x="384" y="117"/>
                  <a:pt x="384" y="117"/>
                </a:cubicBezTo>
                <a:cubicBezTo>
                  <a:pt x="385" y="117"/>
                  <a:pt x="386" y="117"/>
                  <a:pt x="388" y="118"/>
                </a:cubicBezTo>
                <a:cubicBezTo>
                  <a:pt x="390" y="119"/>
                  <a:pt x="392" y="121"/>
                  <a:pt x="394" y="124"/>
                </a:cubicBezTo>
                <a:cubicBezTo>
                  <a:pt x="394" y="125"/>
                  <a:pt x="394" y="126"/>
                  <a:pt x="394" y="128"/>
                </a:cubicBezTo>
                <a:lnTo>
                  <a:pt x="394" y="17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56" name="Freeform 249">
            <a:extLst>
              <a:ext uri="{FF2B5EF4-FFF2-40B4-BE49-F238E27FC236}">
                <a16:creationId xmlns:a16="http://schemas.microsoft.com/office/drawing/2014/main" id="{87F09E08-BB3D-4A33-A3BE-1C8D8FC161FC}"/>
              </a:ext>
            </a:extLst>
          </p:cNvPr>
          <p:cNvSpPr>
            <a:spLocks noChangeAspect="1" noEditPoints="1"/>
          </p:cNvSpPr>
          <p:nvPr/>
        </p:nvSpPr>
        <p:spPr bwMode="auto">
          <a:xfrm>
            <a:off x="6256845" y="4739173"/>
            <a:ext cx="411480" cy="411480"/>
          </a:xfrm>
          <a:custGeom>
            <a:avLst/>
            <a:gdLst>
              <a:gd name="T0" fmla="*/ 359 w 512"/>
              <a:gd name="T1" fmla="*/ 182 h 512"/>
              <a:gd name="T2" fmla="*/ 374 w 512"/>
              <a:gd name="T3" fmla="*/ 197 h 512"/>
              <a:gd name="T4" fmla="*/ 329 w 512"/>
              <a:gd name="T5" fmla="*/ 242 h 512"/>
              <a:gd name="T6" fmla="*/ 313 w 512"/>
              <a:gd name="T7" fmla="*/ 227 h 512"/>
              <a:gd name="T8" fmla="*/ 359 w 512"/>
              <a:gd name="T9" fmla="*/ 182 h 512"/>
              <a:gd name="T10" fmla="*/ 217 w 512"/>
              <a:gd name="T11" fmla="*/ 324 h 512"/>
              <a:gd name="T12" fmla="*/ 210 w 512"/>
              <a:gd name="T13" fmla="*/ 346 h 512"/>
              <a:gd name="T14" fmla="*/ 232 w 512"/>
              <a:gd name="T15" fmla="*/ 339 h 512"/>
              <a:gd name="T16" fmla="*/ 313 w 512"/>
              <a:gd name="T17" fmla="*/ 257 h 512"/>
              <a:gd name="T18" fmla="*/ 298 w 512"/>
              <a:gd name="T19" fmla="*/ 242 h 512"/>
              <a:gd name="T20" fmla="*/ 217 w 512"/>
              <a:gd name="T21" fmla="*/ 324 h 512"/>
              <a:gd name="T22" fmla="*/ 512 w 512"/>
              <a:gd name="T23" fmla="*/ 256 h 512"/>
              <a:gd name="T24" fmla="*/ 256 w 512"/>
              <a:gd name="T25" fmla="*/ 512 h 512"/>
              <a:gd name="T26" fmla="*/ 0 w 512"/>
              <a:gd name="T27" fmla="*/ 256 h 512"/>
              <a:gd name="T28" fmla="*/ 256 w 512"/>
              <a:gd name="T29" fmla="*/ 0 h 512"/>
              <a:gd name="T30" fmla="*/ 512 w 512"/>
              <a:gd name="T31" fmla="*/ 256 h 512"/>
              <a:gd name="T32" fmla="*/ 143 w 512"/>
              <a:gd name="T33" fmla="*/ 327 h 512"/>
              <a:gd name="T34" fmla="*/ 153 w 512"/>
              <a:gd name="T35" fmla="*/ 319 h 512"/>
              <a:gd name="T36" fmla="*/ 194 w 512"/>
              <a:gd name="T37" fmla="*/ 263 h 512"/>
              <a:gd name="T38" fmla="*/ 105 w 512"/>
              <a:gd name="T39" fmla="*/ 234 h 512"/>
              <a:gd name="T40" fmla="*/ 96 w 512"/>
              <a:gd name="T41" fmla="*/ 246 h 512"/>
              <a:gd name="T42" fmla="*/ 107 w 512"/>
              <a:gd name="T43" fmla="*/ 256 h 512"/>
              <a:gd name="T44" fmla="*/ 174 w 512"/>
              <a:gd name="T45" fmla="*/ 269 h 512"/>
              <a:gd name="T46" fmla="*/ 145 w 512"/>
              <a:gd name="T47" fmla="*/ 299 h 512"/>
              <a:gd name="T48" fmla="*/ 122 w 512"/>
              <a:gd name="T49" fmla="*/ 326 h 512"/>
              <a:gd name="T50" fmla="*/ 143 w 512"/>
              <a:gd name="T51" fmla="*/ 360 h 512"/>
              <a:gd name="T52" fmla="*/ 149 w 512"/>
              <a:gd name="T53" fmla="*/ 362 h 512"/>
              <a:gd name="T54" fmla="*/ 158 w 512"/>
              <a:gd name="T55" fmla="*/ 358 h 512"/>
              <a:gd name="T56" fmla="*/ 155 w 512"/>
              <a:gd name="T57" fmla="*/ 343 h 512"/>
              <a:gd name="T58" fmla="*/ 143 w 512"/>
              <a:gd name="T59" fmla="*/ 327 h 512"/>
              <a:gd name="T60" fmla="*/ 400 w 512"/>
              <a:gd name="T61" fmla="*/ 197 h 512"/>
              <a:gd name="T62" fmla="*/ 396 w 512"/>
              <a:gd name="T63" fmla="*/ 190 h 512"/>
              <a:gd name="T64" fmla="*/ 366 w 512"/>
              <a:gd name="T65" fmla="*/ 159 h 512"/>
              <a:gd name="T66" fmla="*/ 351 w 512"/>
              <a:gd name="T67" fmla="*/ 159 h 512"/>
              <a:gd name="T68" fmla="*/ 291 w 512"/>
              <a:gd name="T69" fmla="*/ 220 h 512"/>
              <a:gd name="T70" fmla="*/ 200 w 512"/>
              <a:gd name="T71" fmla="*/ 310 h 512"/>
              <a:gd name="T72" fmla="*/ 198 w 512"/>
              <a:gd name="T73" fmla="*/ 314 h 512"/>
              <a:gd name="T74" fmla="*/ 183 w 512"/>
              <a:gd name="T75" fmla="*/ 360 h 512"/>
              <a:gd name="T76" fmla="*/ 185 w 512"/>
              <a:gd name="T77" fmla="*/ 371 h 512"/>
              <a:gd name="T78" fmla="*/ 193 w 512"/>
              <a:gd name="T79" fmla="*/ 374 h 512"/>
              <a:gd name="T80" fmla="*/ 196 w 512"/>
              <a:gd name="T81" fmla="*/ 373 h 512"/>
              <a:gd name="T82" fmla="*/ 241 w 512"/>
              <a:gd name="T83" fmla="*/ 358 h 512"/>
              <a:gd name="T84" fmla="*/ 246 w 512"/>
              <a:gd name="T85" fmla="*/ 356 h 512"/>
              <a:gd name="T86" fmla="*/ 336 w 512"/>
              <a:gd name="T87" fmla="*/ 265 h 512"/>
              <a:gd name="T88" fmla="*/ 396 w 512"/>
              <a:gd name="T89" fmla="*/ 205 h 512"/>
              <a:gd name="T90" fmla="*/ 400 w 512"/>
              <a:gd name="T91" fmla="*/ 1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2" h="512">
                <a:moveTo>
                  <a:pt x="359" y="182"/>
                </a:moveTo>
                <a:cubicBezTo>
                  <a:pt x="374" y="197"/>
                  <a:pt x="374" y="197"/>
                  <a:pt x="374" y="197"/>
                </a:cubicBezTo>
                <a:cubicBezTo>
                  <a:pt x="329" y="242"/>
                  <a:pt x="329" y="242"/>
                  <a:pt x="329" y="242"/>
                </a:cubicBezTo>
                <a:cubicBezTo>
                  <a:pt x="313" y="227"/>
                  <a:pt x="313" y="227"/>
                  <a:pt x="313" y="227"/>
                </a:cubicBezTo>
                <a:lnTo>
                  <a:pt x="359" y="182"/>
                </a:lnTo>
                <a:close/>
                <a:moveTo>
                  <a:pt x="217" y="324"/>
                </a:moveTo>
                <a:cubicBezTo>
                  <a:pt x="210" y="346"/>
                  <a:pt x="210" y="346"/>
                  <a:pt x="210" y="346"/>
                </a:cubicBezTo>
                <a:cubicBezTo>
                  <a:pt x="232" y="339"/>
                  <a:pt x="232" y="339"/>
                  <a:pt x="232" y="339"/>
                </a:cubicBezTo>
                <a:cubicBezTo>
                  <a:pt x="313" y="257"/>
                  <a:pt x="313" y="257"/>
                  <a:pt x="313" y="257"/>
                </a:cubicBezTo>
                <a:cubicBezTo>
                  <a:pt x="298" y="242"/>
                  <a:pt x="298" y="242"/>
                  <a:pt x="298" y="242"/>
                </a:cubicBezTo>
                <a:lnTo>
                  <a:pt x="217" y="324"/>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43" y="327"/>
                </a:moveTo>
                <a:cubicBezTo>
                  <a:pt x="143" y="325"/>
                  <a:pt x="147" y="322"/>
                  <a:pt x="153" y="319"/>
                </a:cubicBezTo>
                <a:cubicBezTo>
                  <a:pt x="183" y="305"/>
                  <a:pt x="200" y="283"/>
                  <a:pt x="194" y="263"/>
                </a:cubicBezTo>
                <a:cubicBezTo>
                  <a:pt x="191" y="250"/>
                  <a:pt x="175" y="228"/>
                  <a:pt x="105" y="234"/>
                </a:cubicBezTo>
                <a:cubicBezTo>
                  <a:pt x="100" y="235"/>
                  <a:pt x="95" y="240"/>
                  <a:pt x="96" y="246"/>
                </a:cubicBezTo>
                <a:cubicBezTo>
                  <a:pt x="96" y="252"/>
                  <a:pt x="101" y="256"/>
                  <a:pt x="107" y="256"/>
                </a:cubicBezTo>
                <a:cubicBezTo>
                  <a:pt x="156" y="251"/>
                  <a:pt x="172" y="262"/>
                  <a:pt x="174" y="269"/>
                </a:cubicBezTo>
                <a:cubicBezTo>
                  <a:pt x="176" y="276"/>
                  <a:pt x="165" y="290"/>
                  <a:pt x="145" y="299"/>
                </a:cubicBezTo>
                <a:cubicBezTo>
                  <a:pt x="130" y="306"/>
                  <a:pt x="123" y="315"/>
                  <a:pt x="122" y="326"/>
                </a:cubicBezTo>
                <a:cubicBezTo>
                  <a:pt x="120" y="344"/>
                  <a:pt x="141" y="359"/>
                  <a:pt x="143" y="360"/>
                </a:cubicBezTo>
                <a:cubicBezTo>
                  <a:pt x="145" y="362"/>
                  <a:pt x="147" y="362"/>
                  <a:pt x="149" y="362"/>
                </a:cubicBezTo>
                <a:cubicBezTo>
                  <a:pt x="152" y="362"/>
                  <a:pt x="156" y="361"/>
                  <a:pt x="158" y="358"/>
                </a:cubicBezTo>
                <a:cubicBezTo>
                  <a:pt x="161" y="353"/>
                  <a:pt x="160" y="346"/>
                  <a:pt x="155" y="343"/>
                </a:cubicBezTo>
                <a:cubicBezTo>
                  <a:pt x="151" y="340"/>
                  <a:pt x="143" y="332"/>
                  <a:pt x="143" y="327"/>
                </a:cubicBezTo>
                <a:close/>
                <a:moveTo>
                  <a:pt x="400" y="197"/>
                </a:moveTo>
                <a:cubicBezTo>
                  <a:pt x="400" y="194"/>
                  <a:pt x="398" y="192"/>
                  <a:pt x="396" y="190"/>
                </a:cubicBezTo>
                <a:cubicBezTo>
                  <a:pt x="366" y="159"/>
                  <a:pt x="366" y="159"/>
                  <a:pt x="366" y="159"/>
                </a:cubicBezTo>
                <a:cubicBezTo>
                  <a:pt x="362" y="155"/>
                  <a:pt x="355" y="155"/>
                  <a:pt x="351" y="159"/>
                </a:cubicBezTo>
                <a:cubicBezTo>
                  <a:pt x="291" y="220"/>
                  <a:pt x="291" y="220"/>
                  <a:pt x="291" y="220"/>
                </a:cubicBezTo>
                <a:cubicBezTo>
                  <a:pt x="200" y="310"/>
                  <a:pt x="200" y="310"/>
                  <a:pt x="200" y="310"/>
                </a:cubicBezTo>
                <a:cubicBezTo>
                  <a:pt x="199" y="311"/>
                  <a:pt x="198" y="313"/>
                  <a:pt x="198" y="314"/>
                </a:cubicBezTo>
                <a:cubicBezTo>
                  <a:pt x="183" y="360"/>
                  <a:pt x="183" y="360"/>
                  <a:pt x="183" y="360"/>
                </a:cubicBezTo>
                <a:cubicBezTo>
                  <a:pt x="181" y="364"/>
                  <a:pt x="182" y="368"/>
                  <a:pt x="185" y="371"/>
                </a:cubicBezTo>
                <a:cubicBezTo>
                  <a:pt x="187" y="373"/>
                  <a:pt x="190" y="374"/>
                  <a:pt x="193" y="374"/>
                </a:cubicBezTo>
                <a:cubicBezTo>
                  <a:pt x="194" y="374"/>
                  <a:pt x="195" y="374"/>
                  <a:pt x="196" y="373"/>
                </a:cubicBezTo>
                <a:cubicBezTo>
                  <a:pt x="241" y="358"/>
                  <a:pt x="241" y="358"/>
                  <a:pt x="241" y="358"/>
                </a:cubicBezTo>
                <a:cubicBezTo>
                  <a:pt x="243" y="358"/>
                  <a:pt x="244" y="357"/>
                  <a:pt x="246" y="356"/>
                </a:cubicBezTo>
                <a:cubicBezTo>
                  <a:pt x="336" y="265"/>
                  <a:pt x="336" y="265"/>
                  <a:pt x="336" y="265"/>
                </a:cubicBezTo>
                <a:cubicBezTo>
                  <a:pt x="396" y="205"/>
                  <a:pt x="396" y="205"/>
                  <a:pt x="396" y="205"/>
                </a:cubicBezTo>
                <a:cubicBezTo>
                  <a:pt x="398" y="203"/>
                  <a:pt x="400" y="200"/>
                  <a:pt x="400" y="19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57" name="Freeform 36">
            <a:extLst>
              <a:ext uri="{FF2B5EF4-FFF2-40B4-BE49-F238E27FC236}">
                <a16:creationId xmlns:a16="http://schemas.microsoft.com/office/drawing/2014/main" id="{093754C1-D383-49BA-A6DE-1CC2163F145F}"/>
              </a:ext>
            </a:extLst>
          </p:cNvPr>
          <p:cNvSpPr>
            <a:spLocks noChangeAspect="1" noEditPoints="1"/>
          </p:cNvSpPr>
          <p:nvPr/>
        </p:nvSpPr>
        <p:spPr bwMode="auto">
          <a:xfrm>
            <a:off x="5538910" y="4733037"/>
            <a:ext cx="411480" cy="411480"/>
          </a:xfrm>
          <a:custGeom>
            <a:avLst/>
            <a:gdLst>
              <a:gd name="T0" fmla="*/ 324 w 512"/>
              <a:gd name="T1" fmla="*/ 194 h 512"/>
              <a:gd name="T2" fmla="*/ 330 w 512"/>
              <a:gd name="T3" fmla="*/ 167 h 512"/>
              <a:gd name="T4" fmla="*/ 400 w 512"/>
              <a:gd name="T5" fmla="*/ 182 h 512"/>
              <a:gd name="T6" fmla="*/ 386 w 512"/>
              <a:gd name="T7" fmla="*/ 223 h 512"/>
              <a:gd name="T8" fmla="*/ 351 w 512"/>
              <a:gd name="T9" fmla="*/ 247 h 512"/>
              <a:gd name="T10" fmla="*/ 312 w 512"/>
              <a:gd name="T11" fmla="*/ 243 h 512"/>
              <a:gd name="T12" fmla="*/ 278 w 512"/>
              <a:gd name="T13" fmla="*/ 222 h 512"/>
              <a:gd name="T14" fmla="*/ 264 w 512"/>
              <a:gd name="T15" fmla="*/ 183 h 512"/>
              <a:gd name="T16" fmla="*/ 275 w 512"/>
              <a:gd name="T17" fmla="*/ 144 h 512"/>
              <a:gd name="T18" fmla="*/ 308 w 512"/>
              <a:gd name="T19" fmla="*/ 119 h 512"/>
              <a:gd name="T20" fmla="*/ 331 w 512"/>
              <a:gd name="T21" fmla="*/ 128 h 512"/>
              <a:gd name="T22" fmla="*/ 364 w 512"/>
              <a:gd name="T23" fmla="*/ 136 h 512"/>
              <a:gd name="T24" fmla="*/ 384 w 512"/>
              <a:gd name="T25" fmla="*/ 164 h 512"/>
              <a:gd name="T26" fmla="*/ 320 w 512"/>
              <a:gd name="T27" fmla="*/ 147 h 512"/>
              <a:gd name="T28" fmla="*/ 330 w 512"/>
              <a:gd name="T29" fmla="*/ 217 h 512"/>
              <a:gd name="T30" fmla="*/ 512 w 512"/>
              <a:gd name="T31" fmla="*/ 256 h 512"/>
              <a:gd name="T32" fmla="*/ 512 w 512"/>
              <a:gd name="T33" fmla="*/ 256 h 512"/>
              <a:gd name="T34" fmla="*/ 268 w 512"/>
              <a:gd name="T35" fmla="*/ 290 h 512"/>
              <a:gd name="T36" fmla="*/ 236 w 512"/>
              <a:gd name="T37" fmla="*/ 251 h 512"/>
              <a:gd name="T38" fmla="*/ 187 w 512"/>
              <a:gd name="T39" fmla="*/ 238 h 512"/>
              <a:gd name="T40" fmla="*/ 140 w 512"/>
              <a:gd name="T41" fmla="*/ 256 h 512"/>
              <a:gd name="T42" fmla="*/ 113 w 512"/>
              <a:gd name="T43" fmla="*/ 299 h 512"/>
              <a:gd name="T44" fmla="*/ 115 w 512"/>
              <a:gd name="T45" fmla="*/ 350 h 512"/>
              <a:gd name="T46" fmla="*/ 147 w 512"/>
              <a:gd name="T47" fmla="*/ 388 h 512"/>
              <a:gd name="T48" fmla="*/ 196 w 512"/>
              <a:gd name="T49" fmla="*/ 401 h 512"/>
              <a:gd name="T50" fmla="*/ 237 w 512"/>
              <a:gd name="T51" fmla="*/ 383 h 512"/>
              <a:gd name="T52" fmla="*/ 266 w 512"/>
              <a:gd name="T53" fmla="*/ 345 h 512"/>
              <a:gd name="T54" fmla="*/ 410 w 512"/>
              <a:gd name="T55" fmla="*/ 163 h 512"/>
              <a:gd name="T56" fmla="*/ 384 w 512"/>
              <a:gd name="T57" fmla="*/ 119 h 512"/>
              <a:gd name="T58" fmla="*/ 337 w 512"/>
              <a:gd name="T59" fmla="*/ 99 h 512"/>
              <a:gd name="T60" fmla="*/ 288 w 512"/>
              <a:gd name="T61" fmla="*/ 111 h 512"/>
              <a:gd name="T62" fmla="*/ 255 w 512"/>
              <a:gd name="T63" fmla="*/ 149 h 512"/>
              <a:gd name="T64" fmla="*/ 251 w 512"/>
              <a:gd name="T65" fmla="*/ 199 h 512"/>
              <a:gd name="T66" fmla="*/ 277 w 512"/>
              <a:gd name="T67" fmla="*/ 243 h 512"/>
              <a:gd name="T68" fmla="*/ 323 w 512"/>
              <a:gd name="T69" fmla="*/ 263 h 512"/>
              <a:gd name="T70" fmla="*/ 358 w 512"/>
              <a:gd name="T71" fmla="*/ 270 h 512"/>
              <a:gd name="T72" fmla="*/ 405 w 512"/>
              <a:gd name="T73" fmla="*/ 237 h 512"/>
              <a:gd name="T74" fmla="*/ 423 w 512"/>
              <a:gd name="T75" fmla="*/ 182 h 512"/>
              <a:gd name="T76" fmla="*/ 179 w 512"/>
              <a:gd name="T77" fmla="*/ 313 h 512"/>
              <a:gd name="T78" fmla="*/ 204 w 512"/>
              <a:gd name="T79" fmla="*/ 326 h 512"/>
              <a:gd name="T80" fmla="*/ 262 w 512"/>
              <a:gd name="T81" fmla="*/ 321 h 512"/>
              <a:gd name="T82" fmla="*/ 248 w 512"/>
              <a:gd name="T83" fmla="*/ 361 h 512"/>
              <a:gd name="T84" fmla="*/ 212 w 512"/>
              <a:gd name="T85" fmla="*/ 386 h 512"/>
              <a:gd name="T86" fmla="*/ 173 w 512"/>
              <a:gd name="T87" fmla="*/ 382 h 512"/>
              <a:gd name="T88" fmla="*/ 139 w 512"/>
              <a:gd name="T89" fmla="*/ 360 h 512"/>
              <a:gd name="T90" fmla="*/ 125 w 512"/>
              <a:gd name="T91" fmla="*/ 321 h 512"/>
              <a:gd name="T92" fmla="*/ 137 w 512"/>
              <a:gd name="T93" fmla="*/ 282 h 512"/>
              <a:gd name="T94" fmla="*/ 169 w 512"/>
              <a:gd name="T95" fmla="*/ 258 h 512"/>
              <a:gd name="T96" fmla="*/ 193 w 512"/>
              <a:gd name="T97" fmla="*/ 266 h 512"/>
              <a:gd name="T98" fmla="*/ 226 w 512"/>
              <a:gd name="T99" fmla="*/ 274 h 512"/>
              <a:gd name="T100" fmla="*/ 246 w 512"/>
              <a:gd name="T101" fmla="*/ 303 h 512"/>
              <a:gd name="T102" fmla="*/ 181 w 512"/>
              <a:gd name="T103" fmla="*/ 286 h 512"/>
              <a:gd name="T104" fmla="*/ 192 w 512"/>
              <a:gd name="T105" fmla="*/ 35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2" h="512">
                <a:moveTo>
                  <a:pt x="344" y="177"/>
                </a:moveTo>
                <a:cubicBezTo>
                  <a:pt x="345" y="180"/>
                  <a:pt x="345" y="184"/>
                  <a:pt x="343" y="188"/>
                </a:cubicBezTo>
                <a:cubicBezTo>
                  <a:pt x="341" y="191"/>
                  <a:pt x="338" y="193"/>
                  <a:pt x="335" y="195"/>
                </a:cubicBezTo>
                <a:cubicBezTo>
                  <a:pt x="331" y="196"/>
                  <a:pt x="327" y="195"/>
                  <a:pt x="324" y="194"/>
                </a:cubicBezTo>
                <a:cubicBezTo>
                  <a:pt x="320" y="192"/>
                  <a:pt x="318" y="189"/>
                  <a:pt x="317" y="185"/>
                </a:cubicBezTo>
                <a:cubicBezTo>
                  <a:pt x="316" y="182"/>
                  <a:pt x="316" y="178"/>
                  <a:pt x="318" y="174"/>
                </a:cubicBezTo>
                <a:cubicBezTo>
                  <a:pt x="320" y="171"/>
                  <a:pt x="322" y="169"/>
                  <a:pt x="326" y="167"/>
                </a:cubicBezTo>
                <a:cubicBezTo>
                  <a:pt x="328" y="167"/>
                  <a:pt x="329" y="167"/>
                  <a:pt x="330" y="167"/>
                </a:cubicBezTo>
                <a:cubicBezTo>
                  <a:pt x="333" y="167"/>
                  <a:pt x="335" y="167"/>
                  <a:pt x="337" y="168"/>
                </a:cubicBezTo>
                <a:cubicBezTo>
                  <a:pt x="340" y="170"/>
                  <a:pt x="343" y="173"/>
                  <a:pt x="344" y="177"/>
                </a:cubicBezTo>
                <a:close/>
                <a:moveTo>
                  <a:pt x="397" y="179"/>
                </a:moveTo>
                <a:cubicBezTo>
                  <a:pt x="398" y="180"/>
                  <a:pt x="399" y="181"/>
                  <a:pt x="400" y="182"/>
                </a:cubicBezTo>
                <a:cubicBezTo>
                  <a:pt x="399" y="183"/>
                  <a:pt x="398" y="184"/>
                  <a:pt x="397" y="185"/>
                </a:cubicBezTo>
                <a:cubicBezTo>
                  <a:pt x="392" y="189"/>
                  <a:pt x="386" y="193"/>
                  <a:pt x="384" y="199"/>
                </a:cubicBezTo>
                <a:cubicBezTo>
                  <a:pt x="382" y="206"/>
                  <a:pt x="384" y="212"/>
                  <a:pt x="385" y="218"/>
                </a:cubicBezTo>
                <a:cubicBezTo>
                  <a:pt x="386" y="220"/>
                  <a:pt x="386" y="221"/>
                  <a:pt x="386" y="223"/>
                </a:cubicBezTo>
                <a:cubicBezTo>
                  <a:pt x="385" y="223"/>
                  <a:pt x="383" y="223"/>
                  <a:pt x="382" y="223"/>
                </a:cubicBezTo>
                <a:cubicBezTo>
                  <a:pt x="376" y="223"/>
                  <a:pt x="369" y="223"/>
                  <a:pt x="363" y="227"/>
                </a:cubicBezTo>
                <a:cubicBezTo>
                  <a:pt x="357" y="231"/>
                  <a:pt x="355" y="237"/>
                  <a:pt x="353" y="243"/>
                </a:cubicBezTo>
                <a:cubicBezTo>
                  <a:pt x="352" y="244"/>
                  <a:pt x="352" y="246"/>
                  <a:pt x="351" y="247"/>
                </a:cubicBezTo>
                <a:cubicBezTo>
                  <a:pt x="350" y="246"/>
                  <a:pt x="348" y="244"/>
                  <a:pt x="347" y="244"/>
                </a:cubicBezTo>
                <a:cubicBezTo>
                  <a:pt x="342" y="240"/>
                  <a:pt x="336" y="234"/>
                  <a:pt x="330" y="234"/>
                </a:cubicBezTo>
                <a:cubicBezTo>
                  <a:pt x="329" y="234"/>
                  <a:pt x="329" y="234"/>
                  <a:pt x="329" y="234"/>
                </a:cubicBezTo>
                <a:cubicBezTo>
                  <a:pt x="322" y="234"/>
                  <a:pt x="317" y="240"/>
                  <a:pt x="312" y="243"/>
                </a:cubicBezTo>
                <a:cubicBezTo>
                  <a:pt x="311" y="244"/>
                  <a:pt x="309" y="246"/>
                  <a:pt x="308" y="247"/>
                </a:cubicBezTo>
                <a:cubicBezTo>
                  <a:pt x="307" y="246"/>
                  <a:pt x="307" y="244"/>
                  <a:pt x="306" y="243"/>
                </a:cubicBezTo>
                <a:cubicBezTo>
                  <a:pt x="304" y="237"/>
                  <a:pt x="302" y="230"/>
                  <a:pt x="296" y="226"/>
                </a:cubicBezTo>
                <a:cubicBezTo>
                  <a:pt x="291" y="222"/>
                  <a:pt x="284" y="222"/>
                  <a:pt x="278" y="222"/>
                </a:cubicBezTo>
                <a:cubicBezTo>
                  <a:pt x="277" y="222"/>
                  <a:pt x="275" y="222"/>
                  <a:pt x="273" y="221"/>
                </a:cubicBezTo>
                <a:cubicBezTo>
                  <a:pt x="274" y="220"/>
                  <a:pt x="274" y="218"/>
                  <a:pt x="274" y="217"/>
                </a:cubicBezTo>
                <a:cubicBezTo>
                  <a:pt x="276" y="211"/>
                  <a:pt x="278" y="204"/>
                  <a:pt x="276" y="198"/>
                </a:cubicBezTo>
                <a:cubicBezTo>
                  <a:pt x="274" y="191"/>
                  <a:pt x="269" y="187"/>
                  <a:pt x="264" y="183"/>
                </a:cubicBezTo>
                <a:cubicBezTo>
                  <a:pt x="263" y="182"/>
                  <a:pt x="261" y="181"/>
                  <a:pt x="260" y="180"/>
                </a:cubicBezTo>
                <a:cubicBezTo>
                  <a:pt x="262" y="179"/>
                  <a:pt x="263" y="178"/>
                  <a:pt x="264" y="177"/>
                </a:cubicBezTo>
                <a:cubicBezTo>
                  <a:pt x="269" y="173"/>
                  <a:pt x="275" y="169"/>
                  <a:pt x="277" y="163"/>
                </a:cubicBezTo>
                <a:cubicBezTo>
                  <a:pt x="279" y="156"/>
                  <a:pt x="277" y="150"/>
                  <a:pt x="275" y="144"/>
                </a:cubicBezTo>
                <a:cubicBezTo>
                  <a:pt x="275" y="142"/>
                  <a:pt x="275" y="141"/>
                  <a:pt x="274" y="139"/>
                </a:cubicBezTo>
                <a:cubicBezTo>
                  <a:pt x="276" y="139"/>
                  <a:pt x="278" y="139"/>
                  <a:pt x="279" y="139"/>
                </a:cubicBezTo>
                <a:cubicBezTo>
                  <a:pt x="285" y="139"/>
                  <a:pt x="292" y="139"/>
                  <a:pt x="298" y="135"/>
                </a:cubicBezTo>
                <a:cubicBezTo>
                  <a:pt x="303" y="131"/>
                  <a:pt x="306" y="125"/>
                  <a:pt x="308" y="119"/>
                </a:cubicBezTo>
                <a:cubicBezTo>
                  <a:pt x="308" y="118"/>
                  <a:pt x="309" y="116"/>
                  <a:pt x="310" y="115"/>
                </a:cubicBezTo>
                <a:cubicBezTo>
                  <a:pt x="311" y="116"/>
                  <a:pt x="313" y="118"/>
                  <a:pt x="314" y="118"/>
                </a:cubicBezTo>
                <a:cubicBezTo>
                  <a:pt x="319" y="122"/>
                  <a:pt x="324" y="128"/>
                  <a:pt x="331" y="128"/>
                </a:cubicBezTo>
                <a:cubicBezTo>
                  <a:pt x="331" y="128"/>
                  <a:pt x="331" y="128"/>
                  <a:pt x="331" y="128"/>
                </a:cubicBezTo>
                <a:cubicBezTo>
                  <a:pt x="338" y="128"/>
                  <a:pt x="344" y="122"/>
                  <a:pt x="349" y="119"/>
                </a:cubicBezTo>
                <a:cubicBezTo>
                  <a:pt x="350" y="118"/>
                  <a:pt x="352" y="116"/>
                  <a:pt x="353" y="115"/>
                </a:cubicBezTo>
                <a:cubicBezTo>
                  <a:pt x="353" y="116"/>
                  <a:pt x="354" y="118"/>
                  <a:pt x="354" y="119"/>
                </a:cubicBezTo>
                <a:cubicBezTo>
                  <a:pt x="356" y="125"/>
                  <a:pt x="359" y="132"/>
                  <a:pt x="364" y="136"/>
                </a:cubicBezTo>
                <a:cubicBezTo>
                  <a:pt x="370" y="140"/>
                  <a:pt x="377" y="140"/>
                  <a:pt x="383" y="140"/>
                </a:cubicBezTo>
                <a:cubicBezTo>
                  <a:pt x="384" y="140"/>
                  <a:pt x="386" y="140"/>
                  <a:pt x="387" y="141"/>
                </a:cubicBezTo>
                <a:cubicBezTo>
                  <a:pt x="387" y="142"/>
                  <a:pt x="387" y="144"/>
                  <a:pt x="386" y="145"/>
                </a:cubicBezTo>
                <a:cubicBezTo>
                  <a:pt x="384" y="151"/>
                  <a:pt x="382" y="158"/>
                  <a:pt x="384" y="164"/>
                </a:cubicBezTo>
                <a:cubicBezTo>
                  <a:pt x="386" y="171"/>
                  <a:pt x="392" y="175"/>
                  <a:pt x="397" y="179"/>
                </a:cubicBezTo>
                <a:close/>
                <a:moveTo>
                  <a:pt x="364" y="170"/>
                </a:moveTo>
                <a:cubicBezTo>
                  <a:pt x="361" y="161"/>
                  <a:pt x="355" y="154"/>
                  <a:pt x="347" y="150"/>
                </a:cubicBezTo>
                <a:cubicBezTo>
                  <a:pt x="338" y="145"/>
                  <a:pt x="329" y="144"/>
                  <a:pt x="320" y="147"/>
                </a:cubicBezTo>
                <a:cubicBezTo>
                  <a:pt x="311" y="150"/>
                  <a:pt x="303" y="156"/>
                  <a:pt x="299" y="164"/>
                </a:cubicBezTo>
                <a:cubicBezTo>
                  <a:pt x="294" y="173"/>
                  <a:pt x="294" y="182"/>
                  <a:pt x="296" y="192"/>
                </a:cubicBezTo>
                <a:cubicBezTo>
                  <a:pt x="299" y="201"/>
                  <a:pt x="305" y="208"/>
                  <a:pt x="314" y="212"/>
                </a:cubicBezTo>
                <a:cubicBezTo>
                  <a:pt x="319" y="215"/>
                  <a:pt x="325" y="217"/>
                  <a:pt x="330" y="217"/>
                </a:cubicBezTo>
                <a:cubicBezTo>
                  <a:pt x="334" y="217"/>
                  <a:pt x="337" y="216"/>
                  <a:pt x="341" y="215"/>
                </a:cubicBezTo>
                <a:cubicBezTo>
                  <a:pt x="350" y="212"/>
                  <a:pt x="357" y="206"/>
                  <a:pt x="362" y="198"/>
                </a:cubicBezTo>
                <a:cubicBezTo>
                  <a:pt x="366" y="189"/>
                  <a:pt x="367" y="180"/>
                  <a:pt x="364" y="17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84" y="321"/>
                </a:moveTo>
                <a:cubicBezTo>
                  <a:pt x="285" y="312"/>
                  <a:pt x="277" y="306"/>
                  <a:pt x="271" y="301"/>
                </a:cubicBezTo>
                <a:cubicBezTo>
                  <a:pt x="270" y="300"/>
                  <a:pt x="267" y="298"/>
                  <a:pt x="266" y="297"/>
                </a:cubicBezTo>
                <a:cubicBezTo>
                  <a:pt x="266" y="295"/>
                  <a:pt x="267" y="292"/>
                  <a:pt x="268" y="290"/>
                </a:cubicBezTo>
                <a:cubicBezTo>
                  <a:pt x="270" y="283"/>
                  <a:pt x="273" y="274"/>
                  <a:pt x="267" y="266"/>
                </a:cubicBezTo>
                <a:cubicBezTo>
                  <a:pt x="262" y="258"/>
                  <a:pt x="252" y="258"/>
                  <a:pt x="245" y="258"/>
                </a:cubicBezTo>
                <a:cubicBezTo>
                  <a:pt x="243" y="258"/>
                  <a:pt x="240" y="257"/>
                  <a:pt x="238" y="257"/>
                </a:cubicBezTo>
                <a:cubicBezTo>
                  <a:pt x="238" y="256"/>
                  <a:pt x="237" y="253"/>
                  <a:pt x="236" y="251"/>
                </a:cubicBezTo>
                <a:cubicBezTo>
                  <a:pt x="234" y="244"/>
                  <a:pt x="231" y="235"/>
                  <a:pt x="222" y="232"/>
                </a:cubicBezTo>
                <a:cubicBezTo>
                  <a:pt x="213" y="229"/>
                  <a:pt x="204" y="234"/>
                  <a:pt x="199" y="238"/>
                </a:cubicBezTo>
                <a:cubicBezTo>
                  <a:pt x="197" y="239"/>
                  <a:pt x="194" y="241"/>
                  <a:pt x="193" y="242"/>
                </a:cubicBezTo>
                <a:cubicBezTo>
                  <a:pt x="191" y="241"/>
                  <a:pt x="189" y="239"/>
                  <a:pt x="187" y="238"/>
                </a:cubicBezTo>
                <a:cubicBezTo>
                  <a:pt x="182" y="234"/>
                  <a:pt x="173" y="228"/>
                  <a:pt x="164" y="231"/>
                </a:cubicBezTo>
                <a:cubicBezTo>
                  <a:pt x="155" y="234"/>
                  <a:pt x="152" y="243"/>
                  <a:pt x="149" y="250"/>
                </a:cubicBezTo>
                <a:cubicBezTo>
                  <a:pt x="148" y="252"/>
                  <a:pt x="147" y="255"/>
                  <a:pt x="147" y="256"/>
                </a:cubicBezTo>
                <a:cubicBezTo>
                  <a:pt x="145" y="256"/>
                  <a:pt x="142" y="256"/>
                  <a:pt x="140" y="256"/>
                </a:cubicBezTo>
                <a:cubicBezTo>
                  <a:pt x="133" y="256"/>
                  <a:pt x="123" y="257"/>
                  <a:pt x="117" y="264"/>
                </a:cubicBezTo>
                <a:cubicBezTo>
                  <a:pt x="112" y="272"/>
                  <a:pt x="114" y="281"/>
                  <a:pt x="116" y="288"/>
                </a:cubicBezTo>
                <a:cubicBezTo>
                  <a:pt x="117" y="290"/>
                  <a:pt x="118" y="293"/>
                  <a:pt x="118" y="295"/>
                </a:cubicBezTo>
                <a:cubicBezTo>
                  <a:pt x="117" y="296"/>
                  <a:pt x="114" y="298"/>
                  <a:pt x="113" y="299"/>
                </a:cubicBezTo>
                <a:cubicBezTo>
                  <a:pt x="107" y="303"/>
                  <a:pt x="99" y="309"/>
                  <a:pt x="99" y="318"/>
                </a:cubicBezTo>
                <a:cubicBezTo>
                  <a:pt x="99" y="328"/>
                  <a:pt x="106" y="334"/>
                  <a:pt x="112" y="338"/>
                </a:cubicBezTo>
                <a:cubicBezTo>
                  <a:pt x="114" y="340"/>
                  <a:pt x="117" y="342"/>
                  <a:pt x="117" y="342"/>
                </a:cubicBezTo>
                <a:cubicBezTo>
                  <a:pt x="117" y="344"/>
                  <a:pt x="116" y="347"/>
                  <a:pt x="115" y="350"/>
                </a:cubicBezTo>
                <a:cubicBezTo>
                  <a:pt x="113" y="357"/>
                  <a:pt x="110" y="366"/>
                  <a:pt x="116" y="373"/>
                </a:cubicBezTo>
                <a:cubicBezTo>
                  <a:pt x="121" y="381"/>
                  <a:pt x="131" y="381"/>
                  <a:pt x="138" y="382"/>
                </a:cubicBezTo>
                <a:cubicBezTo>
                  <a:pt x="140" y="382"/>
                  <a:pt x="143" y="382"/>
                  <a:pt x="145" y="382"/>
                </a:cubicBezTo>
                <a:cubicBezTo>
                  <a:pt x="146" y="384"/>
                  <a:pt x="147" y="387"/>
                  <a:pt x="147" y="388"/>
                </a:cubicBezTo>
                <a:cubicBezTo>
                  <a:pt x="150" y="395"/>
                  <a:pt x="153" y="404"/>
                  <a:pt x="162" y="408"/>
                </a:cubicBezTo>
                <a:cubicBezTo>
                  <a:pt x="171" y="411"/>
                  <a:pt x="179" y="405"/>
                  <a:pt x="185" y="401"/>
                </a:cubicBezTo>
                <a:cubicBezTo>
                  <a:pt x="186" y="400"/>
                  <a:pt x="189" y="398"/>
                  <a:pt x="191" y="398"/>
                </a:cubicBezTo>
                <a:cubicBezTo>
                  <a:pt x="192" y="398"/>
                  <a:pt x="194" y="400"/>
                  <a:pt x="196" y="401"/>
                </a:cubicBezTo>
                <a:cubicBezTo>
                  <a:pt x="201" y="405"/>
                  <a:pt x="207" y="409"/>
                  <a:pt x="214" y="409"/>
                </a:cubicBezTo>
                <a:cubicBezTo>
                  <a:pt x="216" y="409"/>
                  <a:pt x="217" y="409"/>
                  <a:pt x="219" y="408"/>
                </a:cubicBezTo>
                <a:cubicBezTo>
                  <a:pt x="228" y="405"/>
                  <a:pt x="232" y="396"/>
                  <a:pt x="234" y="389"/>
                </a:cubicBezTo>
                <a:cubicBezTo>
                  <a:pt x="235" y="387"/>
                  <a:pt x="236" y="385"/>
                  <a:pt x="237" y="383"/>
                </a:cubicBezTo>
                <a:cubicBezTo>
                  <a:pt x="238" y="383"/>
                  <a:pt x="241" y="383"/>
                  <a:pt x="244" y="383"/>
                </a:cubicBezTo>
                <a:cubicBezTo>
                  <a:pt x="251" y="383"/>
                  <a:pt x="260" y="383"/>
                  <a:pt x="266" y="375"/>
                </a:cubicBezTo>
                <a:cubicBezTo>
                  <a:pt x="272" y="368"/>
                  <a:pt x="269" y="358"/>
                  <a:pt x="267" y="351"/>
                </a:cubicBezTo>
                <a:cubicBezTo>
                  <a:pt x="267" y="349"/>
                  <a:pt x="266" y="346"/>
                  <a:pt x="266" y="345"/>
                </a:cubicBezTo>
                <a:cubicBezTo>
                  <a:pt x="267" y="344"/>
                  <a:pt x="269" y="342"/>
                  <a:pt x="271" y="341"/>
                </a:cubicBezTo>
                <a:cubicBezTo>
                  <a:pt x="276" y="336"/>
                  <a:pt x="284" y="331"/>
                  <a:pt x="284" y="321"/>
                </a:cubicBezTo>
                <a:close/>
                <a:moveTo>
                  <a:pt x="423" y="182"/>
                </a:moveTo>
                <a:cubicBezTo>
                  <a:pt x="423" y="173"/>
                  <a:pt x="416" y="167"/>
                  <a:pt x="410" y="163"/>
                </a:cubicBezTo>
                <a:cubicBezTo>
                  <a:pt x="408" y="161"/>
                  <a:pt x="406" y="159"/>
                  <a:pt x="405" y="158"/>
                </a:cubicBezTo>
                <a:cubicBezTo>
                  <a:pt x="405" y="156"/>
                  <a:pt x="406" y="153"/>
                  <a:pt x="407" y="151"/>
                </a:cubicBezTo>
                <a:cubicBezTo>
                  <a:pt x="409" y="144"/>
                  <a:pt x="412" y="135"/>
                  <a:pt x="406" y="127"/>
                </a:cubicBezTo>
                <a:cubicBezTo>
                  <a:pt x="401" y="120"/>
                  <a:pt x="391" y="119"/>
                  <a:pt x="384" y="119"/>
                </a:cubicBezTo>
                <a:cubicBezTo>
                  <a:pt x="382" y="119"/>
                  <a:pt x="379" y="119"/>
                  <a:pt x="377" y="118"/>
                </a:cubicBezTo>
                <a:cubicBezTo>
                  <a:pt x="376" y="117"/>
                  <a:pt x="375" y="114"/>
                  <a:pt x="375" y="112"/>
                </a:cubicBezTo>
                <a:cubicBezTo>
                  <a:pt x="372" y="105"/>
                  <a:pt x="369" y="96"/>
                  <a:pt x="360" y="93"/>
                </a:cubicBezTo>
                <a:cubicBezTo>
                  <a:pt x="351" y="90"/>
                  <a:pt x="343" y="95"/>
                  <a:pt x="337" y="99"/>
                </a:cubicBezTo>
                <a:cubicBezTo>
                  <a:pt x="336" y="101"/>
                  <a:pt x="333" y="102"/>
                  <a:pt x="331" y="103"/>
                </a:cubicBezTo>
                <a:cubicBezTo>
                  <a:pt x="330" y="102"/>
                  <a:pt x="328" y="101"/>
                  <a:pt x="326" y="99"/>
                </a:cubicBezTo>
                <a:cubicBezTo>
                  <a:pt x="320" y="95"/>
                  <a:pt x="312" y="89"/>
                  <a:pt x="303" y="92"/>
                </a:cubicBezTo>
                <a:cubicBezTo>
                  <a:pt x="294" y="95"/>
                  <a:pt x="290" y="105"/>
                  <a:pt x="288" y="111"/>
                </a:cubicBezTo>
                <a:cubicBezTo>
                  <a:pt x="287" y="113"/>
                  <a:pt x="286" y="116"/>
                  <a:pt x="285" y="117"/>
                </a:cubicBezTo>
                <a:cubicBezTo>
                  <a:pt x="284" y="118"/>
                  <a:pt x="281" y="118"/>
                  <a:pt x="279" y="118"/>
                </a:cubicBezTo>
                <a:cubicBezTo>
                  <a:pt x="271" y="118"/>
                  <a:pt x="262" y="118"/>
                  <a:pt x="256" y="125"/>
                </a:cubicBezTo>
                <a:cubicBezTo>
                  <a:pt x="250" y="133"/>
                  <a:pt x="253" y="142"/>
                  <a:pt x="255" y="149"/>
                </a:cubicBezTo>
                <a:cubicBezTo>
                  <a:pt x="255" y="151"/>
                  <a:pt x="256" y="154"/>
                  <a:pt x="256" y="156"/>
                </a:cubicBezTo>
                <a:cubicBezTo>
                  <a:pt x="255" y="157"/>
                  <a:pt x="253" y="159"/>
                  <a:pt x="251" y="160"/>
                </a:cubicBezTo>
                <a:cubicBezTo>
                  <a:pt x="246" y="164"/>
                  <a:pt x="238" y="170"/>
                  <a:pt x="238" y="180"/>
                </a:cubicBezTo>
                <a:cubicBezTo>
                  <a:pt x="237" y="189"/>
                  <a:pt x="245" y="195"/>
                  <a:pt x="251" y="199"/>
                </a:cubicBezTo>
                <a:cubicBezTo>
                  <a:pt x="252" y="201"/>
                  <a:pt x="255" y="203"/>
                  <a:pt x="256" y="204"/>
                </a:cubicBezTo>
                <a:cubicBezTo>
                  <a:pt x="256" y="205"/>
                  <a:pt x="255" y="209"/>
                  <a:pt x="254" y="211"/>
                </a:cubicBezTo>
                <a:cubicBezTo>
                  <a:pt x="252" y="218"/>
                  <a:pt x="249" y="227"/>
                  <a:pt x="255" y="235"/>
                </a:cubicBezTo>
                <a:cubicBezTo>
                  <a:pt x="260" y="242"/>
                  <a:pt x="270" y="243"/>
                  <a:pt x="277" y="243"/>
                </a:cubicBezTo>
                <a:cubicBezTo>
                  <a:pt x="279" y="243"/>
                  <a:pt x="282" y="243"/>
                  <a:pt x="284" y="244"/>
                </a:cubicBezTo>
                <a:cubicBezTo>
                  <a:pt x="284" y="245"/>
                  <a:pt x="285" y="248"/>
                  <a:pt x="286" y="250"/>
                </a:cubicBezTo>
                <a:cubicBezTo>
                  <a:pt x="288" y="257"/>
                  <a:pt x="291" y="266"/>
                  <a:pt x="300" y="269"/>
                </a:cubicBezTo>
                <a:cubicBezTo>
                  <a:pt x="309" y="272"/>
                  <a:pt x="317" y="267"/>
                  <a:pt x="323" y="263"/>
                </a:cubicBezTo>
                <a:cubicBezTo>
                  <a:pt x="325" y="261"/>
                  <a:pt x="328" y="260"/>
                  <a:pt x="329" y="259"/>
                </a:cubicBezTo>
                <a:cubicBezTo>
                  <a:pt x="331" y="260"/>
                  <a:pt x="333" y="261"/>
                  <a:pt x="335" y="263"/>
                </a:cubicBezTo>
                <a:cubicBezTo>
                  <a:pt x="339" y="266"/>
                  <a:pt x="346" y="270"/>
                  <a:pt x="353" y="270"/>
                </a:cubicBezTo>
                <a:cubicBezTo>
                  <a:pt x="354" y="270"/>
                  <a:pt x="356" y="270"/>
                  <a:pt x="358" y="270"/>
                </a:cubicBezTo>
                <a:cubicBezTo>
                  <a:pt x="367" y="267"/>
                  <a:pt x="370" y="257"/>
                  <a:pt x="373" y="251"/>
                </a:cubicBezTo>
                <a:cubicBezTo>
                  <a:pt x="374" y="249"/>
                  <a:pt x="375" y="246"/>
                  <a:pt x="375" y="245"/>
                </a:cubicBezTo>
                <a:cubicBezTo>
                  <a:pt x="377" y="244"/>
                  <a:pt x="380" y="244"/>
                  <a:pt x="382" y="244"/>
                </a:cubicBezTo>
                <a:cubicBezTo>
                  <a:pt x="389" y="244"/>
                  <a:pt x="399" y="244"/>
                  <a:pt x="405" y="237"/>
                </a:cubicBezTo>
                <a:cubicBezTo>
                  <a:pt x="410" y="229"/>
                  <a:pt x="408" y="220"/>
                  <a:pt x="406" y="213"/>
                </a:cubicBezTo>
                <a:cubicBezTo>
                  <a:pt x="405" y="211"/>
                  <a:pt x="404" y="208"/>
                  <a:pt x="404" y="206"/>
                </a:cubicBezTo>
                <a:cubicBezTo>
                  <a:pt x="405" y="205"/>
                  <a:pt x="408" y="203"/>
                  <a:pt x="409" y="202"/>
                </a:cubicBezTo>
                <a:cubicBezTo>
                  <a:pt x="415" y="198"/>
                  <a:pt x="423" y="192"/>
                  <a:pt x="423" y="182"/>
                </a:cubicBezTo>
                <a:close/>
                <a:moveTo>
                  <a:pt x="198" y="307"/>
                </a:moveTo>
                <a:cubicBezTo>
                  <a:pt x="196" y="306"/>
                  <a:pt x="194" y="305"/>
                  <a:pt x="192" y="305"/>
                </a:cubicBezTo>
                <a:cubicBezTo>
                  <a:pt x="190" y="305"/>
                  <a:pt x="189" y="306"/>
                  <a:pt x="187" y="306"/>
                </a:cubicBezTo>
                <a:cubicBezTo>
                  <a:pt x="184" y="307"/>
                  <a:pt x="181" y="310"/>
                  <a:pt x="179" y="313"/>
                </a:cubicBezTo>
                <a:cubicBezTo>
                  <a:pt x="177" y="316"/>
                  <a:pt x="177" y="320"/>
                  <a:pt x="178" y="324"/>
                </a:cubicBezTo>
                <a:cubicBezTo>
                  <a:pt x="179" y="328"/>
                  <a:pt x="182" y="330"/>
                  <a:pt x="185" y="332"/>
                </a:cubicBezTo>
                <a:cubicBezTo>
                  <a:pt x="188" y="334"/>
                  <a:pt x="192" y="334"/>
                  <a:pt x="196" y="333"/>
                </a:cubicBezTo>
                <a:cubicBezTo>
                  <a:pt x="200" y="332"/>
                  <a:pt x="202" y="330"/>
                  <a:pt x="204" y="326"/>
                </a:cubicBezTo>
                <a:cubicBezTo>
                  <a:pt x="206" y="323"/>
                  <a:pt x="206" y="319"/>
                  <a:pt x="205" y="315"/>
                </a:cubicBezTo>
                <a:cubicBezTo>
                  <a:pt x="204" y="312"/>
                  <a:pt x="202" y="309"/>
                  <a:pt x="198" y="307"/>
                </a:cubicBezTo>
                <a:close/>
                <a:moveTo>
                  <a:pt x="258" y="318"/>
                </a:moveTo>
                <a:cubicBezTo>
                  <a:pt x="259" y="319"/>
                  <a:pt x="261" y="320"/>
                  <a:pt x="262" y="321"/>
                </a:cubicBezTo>
                <a:cubicBezTo>
                  <a:pt x="260" y="322"/>
                  <a:pt x="259" y="323"/>
                  <a:pt x="258" y="324"/>
                </a:cubicBezTo>
                <a:cubicBezTo>
                  <a:pt x="253" y="327"/>
                  <a:pt x="247" y="331"/>
                  <a:pt x="245" y="338"/>
                </a:cubicBezTo>
                <a:cubicBezTo>
                  <a:pt x="243" y="344"/>
                  <a:pt x="245" y="351"/>
                  <a:pt x="247" y="357"/>
                </a:cubicBezTo>
                <a:cubicBezTo>
                  <a:pt x="247" y="358"/>
                  <a:pt x="247" y="360"/>
                  <a:pt x="248" y="361"/>
                </a:cubicBezTo>
                <a:cubicBezTo>
                  <a:pt x="246" y="362"/>
                  <a:pt x="244" y="362"/>
                  <a:pt x="243" y="362"/>
                </a:cubicBezTo>
                <a:cubicBezTo>
                  <a:pt x="237" y="362"/>
                  <a:pt x="230" y="362"/>
                  <a:pt x="224" y="366"/>
                </a:cubicBezTo>
                <a:cubicBezTo>
                  <a:pt x="219" y="370"/>
                  <a:pt x="216" y="376"/>
                  <a:pt x="214" y="382"/>
                </a:cubicBezTo>
                <a:cubicBezTo>
                  <a:pt x="214" y="383"/>
                  <a:pt x="213" y="384"/>
                  <a:pt x="212" y="386"/>
                </a:cubicBezTo>
                <a:cubicBezTo>
                  <a:pt x="211" y="385"/>
                  <a:pt x="209" y="383"/>
                  <a:pt x="208" y="382"/>
                </a:cubicBezTo>
                <a:cubicBezTo>
                  <a:pt x="203" y="379"/>
                  <a:pt x="198" y="373"/>
                  <a:pt x="191" y="373"/>
                </a:cubicBezTo>
                <a:cubicBezTo>
                  <a:pt x="191" y="373"/>
                  <a:pt x="191" y="373"/>
                  <a:pt x="191" y="373"/>
                </a:cubicBezTo>
                <a:cubicBezTo>
                  <a:pt x="184" y="373"/>
                  <a:pt x="178" y="378"/>
                  <a:pt x="173" y="382"/>
                </a:cubicBezTo>
                <a:cubicBezTo>
                  <a:pt x="172" y="383"/>
                  <a:pt x="170" y="385"/>
                  <a:pt x="169" y="386"/>
                </a:cubicBezTo>
                <a:cubicBezTo>
                  <a:pt x="169" y="385"/>
                  <a:pt x="168" y="383"/>
                  <a:pt x="168" y="382"/>
                </a:cubicBezTo>
                <a:cubicBezTo>
                  <a:pt x="166" y="376"/>
                  <a:pt x="163" y="369"/>
                  <a:pt x="158" y="365"/>
                </a:cubicBezTo>
                <a:cubicBezTo>
                  <a:pt x="152" y="361"/>
                  <a:pt x="145" y="361"/>
                  <a:pt x="139" y="360"/>
                </a:cubicBezTo>
                <a:cubicBezTo>
                  <a:pt x="138" y="360"/>
                  <a:pt x="136" y="360"/>
                  <a:pt x="135" y="360"/>
                </a:cubicBezTo>
                <a:cubicBezTo>
                  <a:pt x="135" y="359"/>
                  <a:pt x="135" y="357"/>
                  <a:pt x="136" y="356"/>
                </a:cubicBezTo>
                <a:cubicBezTo>
                  <a:pt x="138" y="350"/>
                  <a:pt x="140" y="343"/>
                  <a:pt x="138" y="336"/>
                </a:cubicBezTo>
                <a:cubicBezTo>
                  <a:pt x="136" y="330"/>
                  <a:pt x="130" y="325"/>
                  <a:pt x="125" y="321"/>
                </a:cubicBezTo>
                <a:cubicBezTo>
                  <a:pt x="124" y="321"/>
                  <a:pt x="123" y="320"/>
                  <a:pt x="122" y="319"/>
                </a:cubicBezTo>
                <a:cubicBezTo>
                  <a:pt x="123" y="318"/>
                  <a:pt x="124" y="317"/>
                  <a:pt x="125" y="316"/>
                </a:cubicBezTo>
                <a:cubicBezTo>
                  <a:pt x="130" y="312"/>
                  <a:pt x="136" y="308"/>
                  <a:pt x="138" y="302"/>
                </a:cubicBezTo>
                <a:cubicBezTo>
                  <a:pt x="140" y="295"/>
                  <a:pt x="138" y="288"/>
                  <a:pt x="137" y="282"/>
                </a:cubicBezTo>
                <a:cubicBezTo>
                  <a:pt x="136" y="281"/>
                  <a:pt x="136" y="279"/>
                  <a:pt x="136" y="278"/>
                </a:cubicBezTo>
                <a:cubicBezTo>
                  <a:pt x="137" y="278"/>
                  <a:pt x="139" y="278"/>
                  <a:pt x="140" y="278"/>
                </a:cubicBezTo>
                <a:cubicBezTo>
                  <a:pt x="146" y="278"/>
                  <a:pt x="153" y="278"/>
                  <a:pt x="159" y="274"/>
                </a:cubicBezTo>
                <a:cubicBezTo>
                  <a:pt x="165" y="270"/>
                  <a:pt x="167" y="263"/>
                  <a:pt x="169" y="258"/>
                </a:cubicBezTo>
                <a:cubicBezTo>
                  <a:pt x="170" y="256"/>
                  <a:pt x="170" y="255"/>
                  <a:pt x="171" y="253"/>
                </a:cubicBezTo>
                <a:cubicBezTo>
                  <a:pt x="172" y="254"/>
                  <a:pt x="174" y="256"/>
                  <a:pt x="175" y="257"/>
                </a:cubicBezTo>
                <a:cubicBezTo>
                  <a:pt x="180" y="261"/>
                  <a:pt x="186" y="266"/>
                  <a:pt x="192" y="266"/>
                </a:cubicBezTo>
                <a:cubicBezTo>
                  <a:pt x="193" y="266"/>
                  <a:pt x="193" y="266"/>
                  <a:pt x="193" y="266"/>
                </a:cubicBezTo>
                <a:cubicBezTo>
                  <a:pt x="200" y="266"/>
                  <a:pt x="205" y="261"/>
                  <a:pt x="210" y="257"/>
                </a:cubicBezTo>
                <a:cubicBezTo>
                  <a:pt x="211" y="257"/>
                  <a:pt x="213" y="254"/>
                  <a:pt x="214" y="253"/>
                </a:cubicBezTo>
                <a:cubicBezTo>
                  <a:pt x="215" y="255"/>
                  <a:pt x="215" y="257"/>
                  <a:pt x="216" y="258"/>
                </a:cubicBezTo>
                <a:cubicBezTo>
                  <a:pt x="218" y="264"/>
                  <a:pt x="220" y="270"/>
                  <a:pt x="226" y="274"/>
                </a:cubicBezTo>
                <a:cubicBezTo>
                  <a:pt x="231" y="278"/>
                  <a:pt x="238" y="279"/>
                  <a:pt x="244" y="279"/>
                </a:cubicBezTo>
                <a:cubicBezTo>
                  <a:pt x="245" y="279"/>
                  <a:pt x="247" y="279"/>
                  <a:pt x="249" y="279"/>
                </a:cubicBezTo>
                <a:cubicBezTo>
                  <a:pt x="248" y="281"/>
                  <a:pt x="248" y="282"/>
                  <a:pt x="248" y="283"/>
                </a:cubicBezTo>
                <a:cubicBezTo>
                  <a:pt x="246" y="289"/>
                  <a:pt x="244" y="296"/>
                  <a:pt x="246" y="303"/>
                </a:cubicBezTo>
                <a:cubicBezTo>
                  <a:pt x="248" y="310"/>
                  <a:pt x="253" y="314"/>
                  <a:pt x="258" y="318"/>
                </a:cubicBezTo>
                <a:close/>
                <a:moveTo>
                  <a:pt x="226" y="309"/>
                </a:moveTo>
                <a:cubicBezTo>
                  <a:pt x="223" y="300"/>
                  <a:pt x="217" y="293"/>
                  <a:pt x="208" y="288"/>
                </a:cubicBezTo>
                <a:cubicBezTo>
                  <a:pt x="200" y="284"/>
                  <a:pt x="190" y="283"/>
                  <a:pt x="181" y="286"/>
                </a:cubicBezTo>
                <a:cubicBezTo>
                  <a:pt x="172" y="289"/>
                  <a:pt x="165" y="295"/>
                  <a:pt x="160" y="303"/>
                </a:cubicBezTo>
                <a:cubicBezTo>
                  <a:pt x="156" y="312"/>
                  <a:pt x="155" y="321"/>
                  <a:pt x="158" y="330"/>
                </a:cubicBezTo>
                <a:cubicBezTo>
                  <a:pt x="161" y="339"/>
                  <a:pt x="167" y="347"/>
                  <a:pt x="175" y="351"/>
                </a:cubicBezTo>
                <a:cubicBezTo>
                  <a:pt x="180" y="354"/>
                  <a:pt x="186" y="355"/>
                  <a:pt x="192" y="355"/>
                </a:cubicBezTo>
                <a:cubicBezTo>
                  <a:pt x="195" y="355"/>
                  <a:pt x="199" y="355"/>
                  <a:pt x="202" y="354"/>
                </a:cubicBezTo>
                <a:cubicBezTo>
                  <a:pt x="211" y="351"/>
                  <a:pt x="219" y="345"/>
                  <a:pt x="223" y="336"/>
                </a:cubicBezTo>
                <a:cubicBezTo>
                  <a:pt x="228" y="328"/>
                  <a:pt x="228" y="318"/>
                  <a:pt x="226" y="309"/>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58" name="Freeform 756">
            <a:extLst>
              <a:ext uri="{FF2B5EF4-FFF2-40B4-BE49-F238E27FC236}">
                <a16:creationId xmlns:a16="http://schemas.microsoft.com/office/drawing/2014/main" id="{6AB65AEE-08D7-458C-B51A-89083C482D53}"/>
              </a:ext>
            </a:extLst>
          </p:cNvPr>
          <p:cNvSpPr>
            <a:spLocks noChangeAspect="1" noEditPoints="1"/>
          </p:cNvSpPr>
          <p:nvPr/>
        </p:nvSpPr>
        <p:spPr bwMode="auto">
          <a:xfrm>
            <a:off x="4753476" y="3640794"/>
            <a:ext cx="411480" cy="411480"/>
          </a:xfrm>
          <a:custGeom>
            <a:avLst/>
            <a:gdLst>
              <a:gd name="T0" fmla="*/ 0 w 512"/>
              <a:gd name="T1" fmla="*/ 256 h 512"/>
              <a:gd name="T2" fmla="*/ 512 w 512"/>
              <a:gd name="T3" fmla="*/ 256 h 512"/>
              <a:gd name="T4" fmla="*/ 308 w 512"/>
              <a:gd name="T5" fmla="*/ 356 h 512"/>
              <a:gd name="T6" fmla="*/ 294 w 512"/>
              <a:gd name="T7" fmla="*/ 361 h 512"/>
              <a:gd name="T8" fmla="*/ 240 w 512"/>
              <a:gd name="T9" fmla="*/ 350 h 512"/>
              <a:gd name="T10" fmla="*/ 221 w 512"/>
              <a:gd name="T11" fmla="*/ 290 h 512"/>
              <a:gd name="T12" fmla="*/ 235 w 512"/>
              <a:gd name="T13" fmla="*/ 191 h 512"/>
              <a:gd name="T14" fmla="*/ 202 w 512"/>
              <a:gd name="T15" fmla="*/ 176 h 512"/>
              <a:gd name="T16" fmla="*/ 170 w 512"/>
              <a:gd name="T17" fmla="*/ 191 h 512"/>
              <a:gd name="T18" fmla="*/ 184 w 512"/>
              <a:gd name="T19" fmla="*/ 290 h 512"/>
              <a:gd name="T20" fmla="*/ 165 w 512"/>
              <a:gd name="T21" fmla="*/ 350 h 512"/>
              <a:gd name="T22" fmla="*/ 111 w 512"/>
              <a:gd name="T23" fmla="*/ 361 h 512"/>
              <a:gd name="T24" fmla="*/ 97 w 512"/>
              <a:gd name="T25" fmla="*/ 356 h 512"/>
              <a:gd name="T26" fmla="*/ 139 w 512"/>
              <a:gd name="T27" fmla="*/ 334 h 512"/>
              <a:gd name="T28" fmla="*/ 166 w 512"/>
              <a:gd name="T29" fmla="*/ 302 h 512"/>
              <a:gd name="T30" fmla="*/ 153 w 512"/>
              <a:gd name="T31" fmla="*/ 177 h 512"/>
              <a:gd name="T32" fmla="*/ 251 w 512"/>
              <a:gd name="T33" fmla="*/ 177 h 512"/>
              <a:gd name="T34" fmla="*/ 239 w 512"/>
              <a:gd name="T35" fmla="*/ 302 h 512"/>
              <a:gd name="T36" fmla="*/ 265 w 512"/>
              <a:gd name="T37" fmla="*/ 334 h 512"/>
              <a:gd name="T38" fmla="*/ 308 w 512"/>
              <a:gd name="T39" fmla="*/ 356 h 512"/>
              <a:gd name="T40" fmla="*/ 405 w 512"/>
              <a:gd name="T41" fmla="*/ 342 h 512"/>
              <a:gd name="T42" fmla="*/ 380 w 512"/>
              <a:gd name="T43" fmla="*/ 335 h 512"/>
              <a:gd name="T44" fmla="*/ 356 w 512"/>
              <a:gd name="T45" fmla="*/ 328 h 512"/>
              <a:gd name="T46" fmla="*/ 360 w 512"/>
              <a:gd name="T47" fmla="*/ 248 h 512"/>
              <a:gd name="T48" fmla="*/ 330 w 512"/>
              <a:gd name="T49" fmla="*/ 197 h 512"/>
              <a:gd name="T50" fmla="*/ 301 w 512"/>
              <a:gd name="T51" fmla="*/ 248 h 512"/>
              <a:gd name="T52" fmla="*/ 305 w 512"/>
              <a:gd name="T53" fmla="*/ 328 h 512"/>
              <a:gd name="T54" fmla="*/ 290 w 512"/>
              <a:gd name="T55" fmla="*/ 326 h 512"/>
              <a:gd name="T56" fmla="*/ 298 w 512"/>
              <a:gd name="T57" fmla="*/ 293 h 512"/>
              <a:gd name="T58" fmla="*/ 288 w 512"/>
              <a:gd name="T59" fmla="*/ 195 h 512"/>
              <a:gd name="T60" fmla="*/ 373 w 512"/>
              <a:gd name="T61" fmla="*/ 195 h 512"/>
              <a:gd name="T62" fmla="*/ 363 w 512"/>
              <a:gd name="T63" fmla="*/ 293 h 512"/>
              <a:gd name="T64" fmla="*/ 383 w 512"/>
              <a:gd name="T65" fmla="*/ 314 h 512"/>
              <a:gd name="T66" fmla="*/ 414 w 512"/>
              <a:gd name="T67" fmla="*/ 33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08" y="356"/>
                </a:moveTo>
                <a:cubicBezTo>
                  <a:pt x="306" y="360"/>
                  <a:pt x="302" y="362"/>
                  <a:pt x="298" y="362"/>
                </a:cubicBezTo>
                <a:cubicBezTo>
                  <a:pt x="297" y="362"/>
                  <a:pt x="295" y="362"/>
                  <a:pt x="294" y="361"/>
                </a:cubicBezTo>
                <a:cubicBezTo>
                  <a:pt x="283" y="356"/>
                  <a:pt x="273" y="356"/>
                  <a:pt x="264" y="355"/>
                </a:cubicBezTo>
                <a:cubicBezTo>
                  <a:pt x="256" y="355"/>
                  <a:pt x="248" y="355"/>
                  <a:pt x="240" y="350"/>
                </a:cubicBezTo>
                <a:cubicBezTo>
                  <a:pt x="226" y="343"/>
                  <a:pt x="220" y="323"/>
                  <a:pt x="219" y="317"/>
                </a:cubicBezTo>
                <a:cubicBezTo>
                  <a:pt x="217" y="308"/>
                  <a:pt x="216" y="297"/>
                  <a:pt x="221" y="290"/>
                </a:cubicBezTo>
                <a:cubicBezTo>
                  <a:pt x="228" y="280"/>
                  <a:pt x="236" y="261"/>
                  <a:pt x="240" y="246"/>
                </a:cubicBezTo>
                <a:cubicBezTo>
                  <a:pt x="246" y="221"/>
                  <a:pt x="244" y="202"/>
                  <a:pt x="235" y="191"/>
                </a:cubicBezTo>
                <a:cubicBezTo>
                  <a:pt x="223" y="176"/>
                  <a:pt x="203" y="177"/>
                  <a:pt x="203" y="177"/>
                </a:cubicBezTo>
                <a:cubicBezTo>
                  <a:pt x="202" y="177"/>
                  <a:pt x="202" y="176"/>
                  <a:pt x="202" y="176"/>
                </a:cubicBezTo>
                <a:cubicBezTo>
                  <a:pt x="202" y="176"/>
                  <a:pt x="202" y="177"/>
                  <a:pt x="202" y="177"/>
                </a:cubicBezTo>
                <a:cubicBezTo>
                  <a:pt x="202" y="177"/>
                  <a:pt x="181" y="176"/>
                  <a:pt x="170" y="191"/>
                </a:cubicBezTo>
                <a:cubicBezTo>
                  <a:pt x="160" y="202"/>
                  <a:pt x="159" y="221"/>
                  <a:pt x="165" y="246"/>
                </a:cubicBezTo>
                <a:cubicBezTo>
                  <a:pt x="168" y="261"/>
                  <a:pt x="176" y="280"/>
                  <a:pt x="184" y="290"/>
                </a:cubicBezTo>
                <a:cubicBezTo>
                  <a:pt x="189" y="297"/>
                  <a:pt x="187" y="308"/>
                  <a:pt x="185" y="317"/>
                </a:cubicBezTo>
                <a:cubicBezTo>
                  <a:pt x="184" y="323"/>
                  <a:pt x="179" y="343"/>
                  <a:pt x="165" y="350"/>
                </a:cubicBezTo>
                <a:cubicBezTo>
                  <a:pt x="157" y="355"/>
                  <a:pt x="149" y="355"/>
                  <a:pt x="140" y="355"/>
                </a:cubicBezTo>
                <a:cubicBezTo>
                  <a:pt x="131" y="356"/>
                  <a:pt x="122" y="356"/>
                  <a:pt x="111" y="361"/>
                </a:cubicBezTo>
                <a:cubicBezTo>
                  <a:pt x="109" y="362"/>
                  <a:pt x="108" y="362"/>
                  <a:pt x="106" y="362"/>
                </a:cubicBezTo>
                <a:cubicBezTo>
                  <a:pt x="102" y="362"/>
                  <a:pt x="98" y="360"/>
                  <a:pt x="97" y="356"/>
                </a:cubicBezTo>
                <a:cubicBezTo>
                  <a:pt x="94" y="351"/>
                  <a:pt x="96" y="344"/>
                  <a:pt x="102" y="342"/>
                </a:cubicBezTo>
                <a:cubicBezTo>
                  <a:pt x="116" y="335"/>
                  <a:pt x="129" y="335"/>
                  <a:pt x="139" y="334"/>
                </a:cubicBezTo>
                <a:cubicBezTo>
                  <a:pt x="146" y="334"/>
                  <a:pt x="151" y="334"/>
                  <a:pt x="155" y="332"/>
                </a:cubicBezTo>
                <a:cubicBezTo>
                  <a:pt x="161" y="328"/>
                  <a:pt x="167" y="308"/>
                  <a:pt x="166" y="302"/>
                </a:cubicBezTo>
                <a:cubicBezTo>
                  <a:pt x="157" y="289"/>
                  <a:pt x="148" y="269"/>
                  <a:pt x="144" y="251"/>
                </a:cubicBezTo>
                <a:cubicBezTo>
                  <a:pt x="136" y="219"/>
                  <a:pt x="139" y="194"/>
                  <a:pt x="153" y="177"/>
                </a:cubicBezTo>
                <a:cubicBezTo>
                  <a:pt x="171" y="155"/>
                  <a:pt x="200" y="155"/>
                  <a:pt x="202" y="155"/>
                </a:cubicBezTo>
                <a:cubicBezTo>
                  <a:pt x="205" y="155"/>
                  <a:pt x="233" y="155"/>
                  <a:pt x="251" y="177"/>
                </a:cubicBezTo>
                <a:cubicBezTo>
                  <a:pt x="265" y="194"/>
                  <a:pt x="268" y="219"/>
                  <a:pt x="261" y="251"/>
                </a:cubicBezTo>
                <a:cubicBezTo>
                  <a:pt x="256" y="269"/>
                  <a:pt x="247" y="289"/>
                  <a:pt x="239" y="302"/>
                </a:cubicBezTo>
                <a:cubicBezTo>
                  <a:pt x="237" y="308"/>
                  <a:pt x="243" y="328"/>
                  <a:pt x="250" y="332"/>
                </a:cubicBezTo>
                <a:cubicBezTo>
                  <a:pt x="253" y="334"/>
                  <a:pt x="259" y="334"/>
                  <a:pt x="265" y="334"/>
                </a:cubicBezTo>
                <a:cubicBezTo>
                  <a:pt x="276" y="335"/>
                  <a:pt x="288" y="335"/>
                  <a:pt x="303" y="342"/>
                </a:cubicBezTo>
                <a:cubicBezTo>
                  <a:pt x="308" y="344"/>
                  <a:pt x="310" y="351"/>
                  <a:pt x="308" y="356"/>
                </a:cubicBezTo>
                <a:close/>
                <a:moveTo>
                  <a:pt x="414" y="337"/>
                </a:moveTo>
                <a:cubicBezTo>
                  <a:pt x="412" y="340"/>
                  <a:pt x="408" y="342"/>
                  <a:pt x="405" y="342"/>
                </a:cubicBezTo>
                <a:cubicBezTo>
                  <a:pt x="403" y="342"/>
                  <a:pt x="401" y="341"/>
                  <a:pt x="399" y="340"/>
                </a:cubicBezTo>
                <a:cubicBezTo>
                  <a:pt x="395" y="337"/>
                  <a:pt x="387" y="336"/>
                  <a:pt x="380" y="335"/>
                </a:cubicBezTo>
                <a:cubicBezTo>
                  <a:pt x="372" y="334"/>
                  <a:pt x="364" y="333"/>
                  <a:pt x="357" y="329"/>
                </a:cubicBezTo>
                <a:cubicBezTo>
                  <a:pt x="357" y="329"/>
                  <a:pt x="356" y="328"/>
                  <a:pt x="356" y="328"/>
                </a:cubicBezTo>
                <a:cubicBezTo>
                  <a:pt x="341" y="317"/>
                  <a:pt x="337" y="293"/>
                  <a:pt x="345" y="282"/>
                </a:cubicBezTo>
                <a:cubicBezTo>
                  <a:pt x="351" y="274"/>
                  <a:pt x="357" y="260"/>
                  <a:pt x="360" y="248"/>
                </a:cubicBezTo>
                <a:cubicBezTo>
                  <a:pt x="364" y="230"/>
                  <a:pt x="363" y="217"/>
                  <a:pt x="356" y="208"/>
                </a:cubicBezTo>
                <a:cubicBezTo>
                  <a:pt x="347" y="197"/>
                  <a:pt x="332" y="197"/>
                  <a:pt x="330" y="197"/>
                </a:cubicBezTo>
                <a:cubicBezTo>
                  <a:pt x="329" y="197"/>
                  <a:pt x="313" y="197"/>
                  <a:pt x="305" y="208"/>
                </a:cubicBezTo>
                <a:cubicBezTo>
                  <a:pt x="298" y="217"/>
                  <a:pt x="297" y="230"/>
                  <a:pt x="301" y="248"/>
                </a:cubicBezTo>
                <a:cubicBezTo>
                  <a:pt x="304" y="260"/>
                  <a:pt x="310" y="274"/>
                  <a:pt x="315" y="282"/>
                </a:cubicBezTo>
                <a:cubicBezTo>
                  <a:pt x="323" y="293"/>
                  <a:pt x="319" y="317"/>
                  <a:pt x="305" y="328"/>
                </a:cubicBezTo>
                <a:cubicBezTo>
                  <a:pt x="303" y="330"/>
                  <a:pt x="300" y="330"/>
                  <a:pt x="298" y="330"/>
                </a:cubicBezTo>
                <a:cubicBezTo>
                  <a:pt x="295" y="330"/>
                  <a:pt x="292" y="329"/>
                  <a:pt x="290" y="326"/>
                </a:cubicBezTo>
                <a:cubicBezTo>
                  <a:pt x="286" y="321"/>
                  <a:pt x="287" y="315"/>
                  <a:pt x="292" y="311"/>
                </a:cubicBezTo>
                <a:cubicBezTo>
                  <a:pt x="298" y="307"/>
                  <a:pt x="299" y="296"/>
                  <a:pt x="298" y="293"/>
                </a:cubicBezTo>
                <a:cubicBezTo>
                  <a:pt x="291" y="284"/>
                  <a:pt x="284" y="268"/>
                  <a:pt x="280" y="253"/>
                </a:cubicBezTo>
                <a:cubicBezTo>
                  <a:pt x="274" y="228"/>
                  <a:pt x="277" y="209"/>
                  <a:pt x="288" y="195"/>
                </a:cubicBezTo>
                <a:cubicBezTo>
                  <a:pt x="304" y="175"/>
                  <a:pt x="328" y="176"/>
                  <a:pt x="330" y="176"/>
                </a:cubicBezTo>
                <a:cubicBezTo>
                  <a:pt x="332" y="176"/>
                  <a:pt x="357" y="175"/>
                  <a:pt x="373" y="195"/>
                </a:cubicBezTo>
                <a:cubicBezTo>
                  <a:pt x="384" y="209"/>
                  <a:pt x="386" y="228"/>
                  <a:pt x="380" y="253"/>
                </a:cubicBezTo>
                <a:cubicBezTo>
                  <a:pt x="377" y="268"/>
                  <a:pt x="370" y="284"/>
                  <a:pt x="363" y="293"/>
                </a:cubicBezTo>
                <a:cubicBezTo>
                  <a:pt x="362" y="296"/>
                  <a:pt x="363" y="306"/>
                  <a:pt x="369" y="311"/>
                </a:cubicBezTo>
                <a:cubicBezTo>
                  <a:pt x="372" y="312"/>
                  <a:pt x="378" y="313"/>
                  <a:pt x="383" y="314"/>
                </a:cubicBezTo>
                <a:cubicBezTo>
                  <a:pt x="392" y="315"/>
                  <a:pt x="402" y="317"/>
                  <a:pt x="410" y="322"/>
                </a:cubicBezTo>
                <a:cubicBezTo>
                  <a:pt x="415" y="325"/>
                  <a:pt x="417" y="332"/>
                  <a:pt x="414" y="337"/>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59" name="Freeform 242">
            <a:extLst>
              <a:ext uri="{FF2B5EF4-FFF2-40B4-BE49-F238E27FC236}">
                <a16:creationId xmlns:a16="http://schemas.microsoft.com/office/drawing/2014/main" id="{3AE64E70-648A-4E64-AE99-F318C365EB27}"/>
              </a:ext>
            </a:extLst>
          </p:cNvPr>
          <p:cNvSpPr>
            <a:spLocks noChangeAspect="1" noEditPoints="1"/>
          </p:cNvSpPr>
          <p:nvPr/>
        </p:nvSpPr>
        <p:spPr bwMode="auto">
          <a:xfrm>
            <a:off x="4950474" y="2972715"/>
            <a:ext cx="411480" cy="411480"/>
          </a:xfrm>
          <a:custGeom>
            <a:avLst/>
            <a:gdLst>
              <a:gd name="T0" fmla="*/ 117 w 512"/>
              <a:gd name="T1" fmla="*/ 160 h 512"/>
              <a:gd name="T2" fmla="*/ 266 w 512"/>
              <a:gd name="T3" fmla="*/ 160 h 512"/>
              <a:gd name="T4" fmla="*/ 266 w 512"/>
              <a:gd name="T5" fmla="*/ 245 h 512"/>
              <a:gd name="T6" fmla="*/ 181 w 512"/>
              <a:gd name="T7" fmla="*/ 245 h 512"/>
              <a:gd name="T8" fmla="*/ 173 w 512"/>
              <a:gd name="T9" fmla="*/ 248 h 512"/>
              <a:gd name="T10" fmla="*/ 149 w 512"/>
              <a:gd name="T11" fmla="*/ 273 h 512"/>
              <a:gd name="T12" fmla="*/ 149 w 512"/>
              <a:gd name="T13" fmla="*/ 256 h 512"/>
              <a:gd name="T14" fmla="*/ 138 w 512"/>
              <a:gd name="T15" fmla="*/ 245 h 512"/>
              <a:gd name="T16" fmla="*/ 117 w 512"/>
              <a:gd name="T17" fmla="*/ 245 h 512"/>
              <a:gd name="T18" fmla="*/ 117 w 512"/>
              <a:gd name="T19" fmla="*/ 160 h 512"/>
              <a:gd name="T20" fmla="*/ 512 w 512"/>
              <a:gd name="T21" fmla="*/ 256 h 512"/>
              <a:gd name="T22" fmla="*/ 256 w 512"/>
              <a:gd name="T23" fmla="*/ 512 h 512"/>
              <a:gd name="T24" fmla="*/ 0 w 512"/>
              <a:gd name="T25" fmla="*/ 256 h 512"/>
              <a:gd name="T26" fmla="*/ 256 w 512"/>
              <a:gd name="T27" fmla="*/ 0 h 512"/>
              <a:gd name="T28" fmla="*/ 512 w 512"/>
              <a:gd name="T29" fmla="*/ 256 h 512"/>
              <a:gd name="T30" fmla="*/ 185 w 512"/>
              <a:gd name="T31" fmla="*/ 266 h 512"/>
              <a:gd name="T32" fmla="*/ 277 w 512"/>
              <a:gd name="T33" fmla="*/ 266 h 512"/>
              <a:gd name="T34" fmla="*/ 288 w 512"/>
              <a:gd name="T35" fmla="*/ 256 h 512"/>
              <a:gd name="T36" fmla="*/ 288 w 512"/>
              <a:gd name="T37" fmla="*/ 149 h 512"/>
              <a:gd name="T38" fmla="*/ 277 w 512"/>
              <a:gd name="T39" fmla="*/ 138 h 512"/>
              <a:gd name="T40" fmla="*/ 106 w 512"/>
              <a:gd name="T41" fmla="*/ 138 h 512"/>
              <a:gd name="T42" fmla="*/ 96 w 512"/>
              <a:gd name="T43" fmla="*/ 149 h 512"/>
              <a:gd name="T44" fmla="*/ 96 w 512"/>
              <a:gd name="T45" fmla="*/ 256 h 512"/>
              <a:gd name="T46" fmla="*/ 106 w 512"/>
              <a:gd name="T47" fmla="*/ 266 h 512"/>
              <a:gd name="T48" fmla="*/ 128 w 512"/>
              <a:gd name="T49" fmla="*/ 266 h 512"/>
              <a:gd name="T50" fmla="*/ 128 w 512"/>
              <a:gd name="T51" fmla="*/ 298 h 512"/>
              <a:gd name="T52" fmla="*/ 134 w 512"/>
              <a:gd name="T53" fmla="*/ 308 h 512"/>
              <a:gd name="T54" fmla="*/ 138 w 512"/>
              <a:gd name="T55" fmla="*/ 309 h 512"/>
              <a:gd name="T56" fmla="*/ 146 w 512"/>
              <a:gd name="T57" fmla="*/ 306 h 512"/>
              <a:gd name="T58" fmla="*/ 185 w 512"/>
              <a:gd name="T59" fmla="*/ 266 h 512"/>
              <a:gd name="T60" fmla="*/ 416 w 512"/>
              <a:gd name="T61" fmla="*/ 234 h 512"/>
              <a:gd name="T62" fmla="*/ 405 w 512"/>
              <a:gd name="T63" fmla="*/ 224 h 512"/>
              <a:gd name="T64" fmla="*/ 320 w 512"/>
              <a:gd name="T65" fmla="*/ 224 h 512"/>
              <a:gd name="T66" fmla="*/ 309 w 512"/>
              <a:gd name="T67" fmla="*/ 234 h 512"/>
              <a:gd name="T68" fmla="*/ 320 w 512"/>
              <a:gd name="T69" fmla="*/ 245 h 512"/>
              <a:gd name="T70" fmla="*/ 394 w 512"/>
              <a:gd name="T71" fmla="*/ 245 h 512"/>
              <a:gd name="T72" fmla="*/ 394 w 512"/>
              <a:gd name="T73" fmla="*/ 352 h 512"/>
              <a:gd name="T74" fmla="*/ 362 w 512"/>
              <a:gd name="T75" fmla="*/ 352 h 512"/>
              <a:gd name="T76" fmla="*/ 352 w 512"/>
              <a:gd name="T77" fmla="*/ 362 h 512"/>
              <a:gd name="T78" fmla="*/ 352 w 512"/>
              <a:gd name="T79" fmla="*/ 379 h 512"/>
              <a:gd name="T80" fmla="*/ 327 w 512"/>
              <a:gd name="T81" fmla="*/ 355 h 512"/>
              <a:gd name="T82" fmla="*/ 320 w 512"/>
              <a:gd name="T83" fmla="*/ 352 h 512"/>
              <a:gd name="T84" fmla="*/ 245 w 512"/>
              <a:gd name="T85" fmla="*/ 352 h 512"/>
              <a:gd name="T86" fmla="*/ 245 w 512"/>
              <a:gd name="T87" fmla="*/ 298 h 512"/>
              <a:gd name="T88" fmla="*/ 234 w 512"/>
              <a:gd name="T89" fmla="*/ 288 h 512"/>
              <a:gd name="T90" fmla="*/ 224 w 512"/>
              <a:gd name="T91" fmla="*/ 298 h 512"/>
              <a:gd name="T92" fmla="*/ 224 w 512"/>
              <a:gd name="T93" fmla="*/ 362 h 512"/>
              <a:gd name="T94" fmla="*/ 234 w 512"/>
              <a:gd name="T95" fmla="*/ 373 h 512"/>
              <a:gd name="T96" fmla="*/ 315 w 512"/>
              <a:gd name="T97" fmla="*/ 373 h 512"/>
              <a:gd name="T98" fmla="*/ 355 w 512"/>
              <a:gd name="T99" fmla="*/ 413 h 512"/>
              <a:gd name="T100" fmla="*/ 362 w 512"/>
              <a:gd name="T101" fmla="*/ 416 h 512"/>
              <a:gd name="T102" fmla="*/ 366 w 512"/>
              <a:gd name="T103" fmla="*/ 415 h 512"/>
              <a:gd name="T104" fmla="*/ 373 w 512"/>
              <a:gd name="T105" fmla="*/ 405 h 512"/>
              <a:gd name="T106" fmla="*/ 373 w 512"/>
              <a:gd name="T107" fmla="*/ 373 h 512"/>
              <a:gd name="T108" fmla="*/ 405 w 512"/>
              <a:gd name="T109" fmla="*/ 373 h 512"/>
              <a:gd name="T110" fmla="*/ 416 w 512"/>
              <a:gd name="T111" fmla="*/ 362 h 512"/>
              <a:gd name="T112" fmla="*/ 416 w 512"/>
              <a:gd name="T113" fmla="*/ 23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2" h="512">
                <a:moveTo>
                  <a:pt x="117" y="160"/>
                </a:moveTo>
                <a:cubicBezTo>
                  <a:pt x="266" y="160"/>
                  <a:pt x="266" y="160"/>
                  <a:pt x="266" y="160"/>
                </a:cubicBezTo>
                <a:cubicBezTo>
                  <a:pt x="266" y="245"/>
                  <a:pt x="266" y="245"/>
                  <a:pt x="266" y="245"/>
                </a:cubicBezTo>
                <a:cubicBezTo>
                  <a:pt x="181" y="245"/>
                  <a:pt x="181" y="245"/>
                  <a:pt x="181" y="245"/>
                </a:cubicBezTo>
                <a:cubicBezTo>
                  <a:pt x="178" y="245"/>
                  <a:pt x="175" y="246"/>
                  <a:pt x="173" y="248"/>
                </a:cubicBezTo>
                <a:cubicBezTo>
                  <a:pt x="149" y="273"/>
                  <a:pt x="149" y="273"/>
                  <a:pt x="149" y="273"/>
                </a:cubicBezTo>
                <a:cubicBezTo>
                  <a:pt x="149" y="256"/>
                  <a:pt x="149" y="256"/>
                  <a:pt x="149" y="256"/>
                </a:cubicBezTo>
                <a:cubicBezTo>
                  <a:pt x="149" y="250"/>
                  <a:pt x="144" y="245"/>
                  <a:pt x="138" y="245"/>
                </a:cubicBezTo>
                <a:cubicBezTo>
                  <a:pt x="117" y="245"/>
                  <a:pt x="117" y="245"/>
                  <a:pt x="117" y="245"/>
                </a:cubicBezTo>
                <a:lnTo>
                  <a:pt x="117" y="160"/>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85" y="266"/>
                </a:moveTo>
                <a:cubicBezTo>
                  <a:pt x="277" y="266"/>
                  <a:pt x="277" y="266"/>
                  <a:pt x="277" y="266"/>
                </a:cubicBezTo>
                <a:cubicBezTo>
                  <a:pt x="283" y="266"/>
                  <a:pt x="288" y="262"/>
                  <a:pt x="288" y="256"/>
                </a:cubicBezTo>
                <a:cubicBezTo>
                  <a:pt x="288" y="149"/>
                  <a:pt x="288" y="149"/>
                  <a:pt x="288" y="149"/>
                </a:cubicBezTo>
                <a:cubicBezTo>
                  <a:pt x="288" y="143"/>
                  <a:pt x="283" y="138"/>
                  <a:pt x="277" y="138"/>
                </a:cubicBezTo>
                <a:cubicBezTo>
                  <a:pt x="106" y="138"/>
                  <a:pt x="106" y="138"/>
                  <a:pt x="106" y="138"/>
                </a:cubicBezTo>
                <a:cubicBezTo>
                  <a:pt x="100" y="138"/>
                  <a:pt x="96" y="143"/>
                  <a:pt x="96" y="149"/>
                </a:cubicBezTo>
                <a:cubicBezTo>
                  <a:pt x="96" y="256"/>
                  <a:pt x="96" y="256"/>
                  <a:pt x="96" y="256"/>
                </a:cubicBezTo>
                <a:cubicBezTo>
                  <a:pt x="96" y="262"/>
                  <a:pt x="100" y="266"/>
                  <a:pt x="106" y="266"/>
                </a:cubicBezTo>
                <a:cubicBezTo>
                  <a:pt x="128" y="266"/>
                  <a:pt x="128" y="266"/>
                  <a:pt x="128" y="266"/>
                </a:cubicBezTo>
                <a:cubicBezTo>
                  <a:pt x="128" y="298"/>
                  <a:pt x="128" y="298"/>
                  <a:pt x="128" y="298"/>
                </a:cubicBezTo>
                <a:cubicBezTo>
                  <a:pt x="128" y="303"/>
                  <a:pt x="130" y="307"/>
                  <a:pt x="134" y="308"/>
                </a:cubicBezTo>
                <a:cubicBezTo>
                  <a:pt x="136" y="309"/>
                  <a:pt x="137" y="309"/>
                  <a:pt x="138" y="309"/>
                </a:cubicBezTo>
                <a:cubicBezTo>
                  <a:pt x="141" y="309"/>
                  <a:pt x="144" y="308"/>
                  <a:pt x="146" y="306"/>
                </a:cubicBezTo>
                <a:lnTo>
                  <a:pt x="185" y="266"/>
                </a:lnTo>
                <a:close/>
                <a:moveTo>
                  <a:pt x="416" y="234"/>
                </a:moveTo>
                <a:cubicBezTo>
                  <a:pt x="416" y="228"/>
                  <a:pt x="411" y="224"/>
                  <a:pt x="405" y="224"/>
                </a:cubicBezTo>
                <a:cubicBezTo>
                  <a:pt x="320" y="224"/>
                  <a:pt x="320" y="224"/>
                  <a:pt x="320" y="224"/>
                </a:cubicBezTo>
                <a:cubicBezTo>
                  <a:pt x="314" y="224"/>
                  <a:pt x="309" y="228"/>
                  <a:pt x="309" y="234"/>
                </a:cubicBezTo>
                <a:cubicBezTo>
                  <a:pt x="309" y="240"/>
                  <a:pt x="314" y="245"/>
                  <a:pt x="320" y="245"/>
                </a:cubicBezTo>
                <a:cubicBezTo>
                  <a:pt x="394" y="245"/>
                  <a:pt x="394" y="245"/>
                  <a:pt x="394" y="245"/>
                </a:cubicBezTo>
                <a:cubicBezTo>
                  <a:pt x="394" y="352"/>
                  <a:pt x="394" y="352"/>
                  <a:pt x="394" y="352"/>
                </a:cubicBezTo>
                <a:cubicBezTo>
                  <a:pt x="362" y="352"/>
                  <a:pt x="362" y="352"/>
                  <a:pt x="362" y="352"/>
                </a:cubicBezTo>
                <a:cubicBezTo>
                  <a:pt x="356" y="352"/>
                  <a:pt x="352" y="356"/>
                  <a:pt x="352" y="362"/>
                </a:cubicBezTo>
                <a:cubicBezTo>
                  <a:pt x="352" y="379"/>
                  <a:pt x="352" y="379"/>
                  <a:pt x="352" y="379"/>
                </a:cubicBezTo>
                <a:cubicBezTo>
                  <a:pt x="327" y="355"/>
                  <a:pt x="327" y="355"/>
                  <a:pt x="327" y="355"/>
                </a:cubicBezTo>
                <a:cubicBezTo>
                  <a:pt x="325" y="353"/>
                  <a:pt x="322" y="352"/>
                  <a:pt x="320" y="352"/>
                </a:cubicBezTo>
                <a:cubicBezTo>
                  <a:pt x="245" y="352"/>
                  <a:pt x="245" y="352"/>
                  <a:pt x="245" y="352"/>
                </a:cubicBezTo>
                <a:cubicBezTo>
                  <a:pt x="245" y="298"/>
                  <a:pt x="245" y="298"/>
                  <a:pt x="245" y="298"/>
                </a:cubicBezTo>
                <a:cubicBezTo>
                  <a:pt x="245" y="292"/>
                  <a:pt x="240" y="288"/>
                  <a:pt x="234" y="288"/>
                </a:cubicBezTo>
                <a:cubicBezTo>
                  <a:pt x="228" y="288"/>
                  <a:pt x="224" y="292"/>
                  <a:pt x="224" y="298"/>
                </a:cubicBezTo>
                <a:cubicBezTo>
                  <a:pt x="224" y="362"/>
                  <a:pt x="224" y="362"/>
                  <a:pt x="224" y="362"/>
                </a:cubicBezTo>
                <a:cubicBezTo>
                  <a:pt x="224" y="368"/>
                  <a:pt x="228" y="373"/>
                  <a:pt x="234" y="373"/>
                </a:cubicBezTo>
                <a:cubicBezTo>
                  <a:pt x="315" y="373"/>
                  <a:pt x="315" y="373"/>
                  <a:pt x="315" y="373"/>
                </a:cubicBezTo>
                <a:cubicBezTo>
                  <a:pt x="355" y="413"/>
                  <a:pt x="355" y="413"/>
                  <a:pt x="355" y="413"/>
                </a:cubicBezTo>
                <a:cubicBezTo>
                  <a:pt x="357" y="415"/>
                  <a:pt x="360" y="416"/>
                  <a:pt x="362" y="416"/>
                </a:cubicBezTo>
                <a:cubicBezTo>
                  <a:pt x="364" y="416"/>
                  <a:pt x="365" y="415"/>
                  <a:pt x="366" y="415"/>
                </a:cubicBezTo>
                <a:cubicBezTo>
                  <a:pt x="370" y="413"/>
                  <a:pt x="373" y="409"/>
                  <a:pt x="373" y="405"/>
                </a:cubicBezTo>
                <a:cubicBezTo>
                  <a:pt x="373" y="373"/>
                  <a:pt x="373" y="373"/>
                  <a:pt x="373" y="373"/>
                </a:cubicBezTo>
                <a:cubicBezTo>
                  <a:pt x="405" y="373"/>
                  <a:pt x="405" y="373"/>
                  <a:pt x="405" y="373"/>
                </a:cubicBezTo>
                <a:cubicBezTo>
                  <a:pt x="411" y="373"/>
                  <a:pt x="416" y="368"/>
                  <a:pt x="416" y="362"/>
                </a:cubicBezTo>
                <a:lnTo>
                  <a:pt x="416" y="234"/>
                </a:ln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60" name="Freeform 723">
            <a:extLst>
              <a:ext uri="{FF2B5EF4-FFF2-40B4-BE49-F238E27FC236}">
                <a16:creationId xmlns:a16="http://schemas.microsoft.com/office/drawing/2014/main" id="{215FE7FA-8B4E-467B-9D36-F5B7B2897EFE}"/>
              </a:ext>
            </a:extLst>
          </p:cNvPr>
          <p:cNvSpPr>
            <a:spLocks noChangeAspect="1" noEditPoints="1"/>
          </p:cNvSpPr>
          <p:nvPr/>
        </p:nvSpPr>
        <p:spPr bwMode="auto">
          <a:xfrm>
            <a:off x="5535042" y="2579233"/>
            <a:ext cx="411480" cy="411480"/>
          </a:xfrm>
          <a:custGeom>
            <a:avLst/>
            <a:gdLst>
              <a:gd name="T0" fmla="*/ 248 w 512"/>
              <a:gd name="T1" fmla="*/ 263 h 512"/>
              <a:gd name="T2" fmla="*/ 263 w 512"/>
              <a:gd name="T3" fmla="*/ 263 h 512"/>
              <a:gd name="T4" fmla="*/ 288 w 512"/>
              <a:gd name="T5" fmla="*/ 256 h 512"/>
              <a:gd name="T6" fmla="*/ 224 w 512"/>
              <a:gd name="T7" fmla="*/ 256 h 512"/>
              <a:gd name="T8" fmla="*/ 269 w 512"/>
              <a:gd name="T9" fmla="*/ 227 h 512"/>
              <a:gd name="T10" fmla="*/ 331 w 512"/>
              <a:gd name="T11" fmla="*/ 196 h 512"/>
              <a:gd name="T12" fmla="*/ 256 w 512"/>
              <a:gd name="T13" fmla="*/ 352 h 512"/>
              <a:gd name="T14" fmla="*/ 256 w 512"/>
              <a:gd name="T15" fmla="*/ 160 h 512"/>
              <a:gd name="T16" fmla="*/ 331 w 512"/>
              <a:gd name="T17" fmla="*/ 166 h 512"/>
              <a:gd name="T18" fmla="*/ 138 w 512"/>
              <a:gd name="T19" fmla="*/ 256 h 512"/>
              <a:gd name="T20" fmla="*/ 373 w 512"/>
              <a:gd name="T21" fmla="*/ 256 h 512"/>
              <a:gd name="T22" fmla="*/ 331 w 512"/>
              <a:gd name="T23" fmla="*/ 196 h 512"/>
              <a:gd name="T24" fmla="*/ 181 w 512"/>
              <a:gd name="T25" fmla="*/ 256 h 512"/>
              <a:gd name="T26" fmla="*/ 330 w 512"/>
              <a:gd name="T27" fmla="*/ 256 h 512"/>
              <a:gd name="T28" fmla="*/ 300 w 512"/>
              <a:gd name="T29" fmla="*/ 226 h 512"/>
              <a:gd name="T30" fmla="*/ 256 w 512"/>
              <a:gd name="T31" fmla="*/ 309 h 512"/>
              <a:gd name="T32" fmla="*/ 256 w 512"/>
              <a:gd name="T33" fmla="*/ 202 h 512"/>
              <a:gd name="T34" fmla="*/ 300 w 512"/>
              <a:gd name="T35" fmla="*/ 196 h 512"/>
              <a:gd name="T36" fmla="*/ 512 w 512"/>
              <a:gd name="T37" fmla="*/ 256 h 512"/>
              <a:gd name="T38" fmla="*/ 0 w 512"/>
              <a:gd name="T39" fmla="*/ 256 h 512"/>
              <a:gd name="T40" fmla="*/ 512 w 512"/>
              <a:gd name="T41" fmla="*/ 256 h 512"/>
              <a:gd name="T42" fmla="*/ 394 w 512"/>
              <a:gd name="T43" fmla="*/ 138 h 512"/>
              <a:gd name="T44" fmla="*/ 373 w 512"/>
              <a:gd name="T45" fmla="*/ 117 h 512"/>
              <a:gd name="T46" fmla="*/ 352 w 512"/>
              <a:gd name="T47" fmla="*/ 117 h 512"/>
              <a:gd name="T48" fmla="*/ 346 w 512"/>
              <a:gd name="T49" fmla="*/ 150 h 512"/>
              <a:gd name="T50" fmla="*/ 117 w 512"/>
              <a:gd name="T51" fmla="*/ 256 h 512"/>
              <a:gd name="T52" fmla="*/ 141 w 512"/>
              <a:gd name="T53" fmla="*/ 376 h 512"/>
              <a:gd name="T54" fmla="*/ 149 w 512"/>
              <a:gd name="T55" fmla="*/ 394 h 512"/>
              <a:gd name="T56" fmla="*/ 178 w 512"/>
              <a:gd name="T57" fmla="*/ 370 h 512"/>
              <a:gd name="T58" fmla="*/ 334 w 512"/>
              <a:gd name="T59" fmla="*/ 370 h 512"/>
              <a:gd name="T60" fmla="*/ 362 w 512"/>
              <a:gd name="T61" fmla="*/ 394 h 512"/>
              <a:gd name="T62" fmla="*/ 370 w 512"/>
              <a:gd name="T63" fmla="*/ 376 h 512"/>
              <a:gd name="T64" fmla="*/ 394 w 512"/>
              <a:gd name="T65" fmla="*/ 256 h 512"/>
              <a:gd name="T66" fmla="*/ 367 w 512"/>
              <a:gd name="T67" fmla="*/ 160 h 512"/>
              <a:gd name="T68" fmla="*/ 405 w 512"/>
              <a:gd name="T69" fmla="*/ 14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48" y="248"/>
                </a:moveTo>
                <a:cubicBezTo>
                  <a:pt x="244" y="252"/>
                  <a:pt x="244" y="259"/>
                  <a:pt x="248" y="263"/>
                </a:cubicBezTo>
                <a:cubicBezTo>
                  <a:pt x="250" y="265"/>
                  <a:pt x="253" y="266"/>
                  <a:pt x="256" y="266"/>
                </a:cubicBezTo>
                <a:cubicBezTo>
                  <a:pt x="258" y="266"/>
                  <a:pt x="261" y="265"/>
                  <a:pt x="263" y="263"/>
                </a:cubicBezTo>
                <a:cubicBezTo>
                  <a:pt x="284" y="242"/>
                  <a:pt x="284" y="242"/>
                  <a:pt x="284" y="242"/>
                </a:cubicBezTo>
                <a:cubicBezTo>
                  <a:pt x="286" y="246"/>
                  <a:pt x="288" y="251"/>
                  <a:pt x="288" y="256"/>
                </a:cubicBezTo>
                <a:cubicBezTo>
                  <a:pt x="288" y="273"/>
                  <a:pt x="273" y="288"/>
                  <a:pt x="256" y="288"/>
                </a:cubicBezTo>
                <a:cubicBezTo>
                  <a:pt x="238" y="288"/>
                  <a:pt x="224" y="273"/>
                  <a:pt x="224" y="256"/>
                </a:cubicBezTo>
                <a:cubicBezTo>
                  <a:pt x="224" y="238"/>
                  <a:pt x="238" y="224"/>
                  <a:pt x="256" y="224"/>
                </a:cubicBezTo>
                <a:cubicBezTo>
                  <a:pt x="261" y="224"/>
                  <a:pt x="265" y="225"/>
                  <a:pt x="269" y="227"/>
                </a:cubicBezTo>
                <a:lnTo>
                  <a:pt x="248" y="248"/>
                </a:lnTo>
                <a:close/>
                <a:moveTo>
                  <a:pt x="331" y="196"/>
                </a:moveTo>
                <a:cubicBezTo>
                  <a:pt x="344" y="212"/>
                  <a:pt x="352" y="233"/>
                  <a:pt x="352" y="256"/>
                </a:cubicBezTo>
                <a:cubicBezTo>
                  <a:pt x="352" y="309"/>
                  <a:pt x="309" y="352"/>
                  <a:pt x="256" y="352"/>
                </a:cubicBezTo>
                <a:cubicBezTo>
                  <a:pt x="203" y="352"/>
                  <a:pt x="160" y="309"/>
                  <a:pt x="160" y="256"/>
                </a:cubicBezTo>
                <a:cubicBezTo>
                  <a:pt x="160" y="203"/>
                  <a:pt x="203" y="160"/>
                  <a:pt x="256" y="160"/>
                </a:cubicBezTo>
                <a:cubicBezTo>
                  <a:pt x="278" y="160"/>
                  <a:pt x="299" y="168"/>
                  <a:pt x="316" y="181"/>
                </a:cubicBezTo>
                <a:cubicBezTo>
                  <a:pt x="331" y="166"/>
                  <a:pt x="331" y="166"/>
                  <a:pt x="331" y="166"/>
                </a:cubicBezTo>
                <a:cubicBezTo>
                  <a:pt x="310" y="149"/>
                  <a:pt x="284" y="138"/>
                  <a:pt x="256" y="138"/>
                </a:cubicBezTo>
                <a:cubicBezTo>
                  <a:pt x="191" y="138"/>
                  <a:pt x="138" y="191"/>
                  <a:pt x="138" y="256"/>
                </a:cubicBezTo>
                <a:cubicBezTo>
                  <a:pt x="138" y="320"/>
                  <a:pt x="191" y="373"/>
                  <a:pt x="256" y="373"/>
                </a:cubicBezTo>
                <a:cubicBezTo>
                  <a:pt x="320" y="373"/>
                  <a:pt x="373" y="320"/>
                  <a:pt x="373" y="256"/>
                </a:cubicBezTo>
                <a:cubicBezTo>
                  <a:pt x="373" y="227"/>
                  <a:pt x="363" y="201"/>
                  <a:pt x="346" y="181"/>
                </a:cubicBezTo>
                <a:lnTo>
                  <a:pt x="331" y="196"/>
                </a:lnTo>
                <a:close/>
                <a:moveTo>
                  <a:pt x="256" y="181"/>
                </a:moveTo>
                <a:cubicBezTo>
                  <a:pt x="214" y="181"/>
                  <a:pt x="181" y="214"/>
                  <a:pt x="181" y="256"/>
                </a:cubicBezTo>
                <a:cubicBezTo>
                  <a:pt x="181" y="297"/>
                  <a:pt x="214" y="330"/>
                  <a:pt x="256" y="330"/>
                </a:cubicBezTo>
                <a:cubicBezTo>
                  <a:pt x="297" y="330"/>
                  <a:pt x="330" y="297"/>
                  <a:pt x="330" y="256"/>
                </a:cubicBezTo>
                <a:cubicBezTo>
                  <a:pt x="330" y="239"/>
                  <a:pt x="325" y="224"/>
                  <a:pt x="315" y="211"/>
                </a:cubicBezTo>
                <a:cubicBezTo>
                  <a:pt x="300" y="226"/>
                  <a:pt x="300" y="226"/>
                  <a:pt x="300" y="226"/>
                </a:cubicBezTo>
                <a:cubicBezTo>
                  <a:pt x="306" y="235"/>
                  <a:pt x="309" y="245"/>
                  <a:pt x="309" y="256"/>
                </a:cubicBezTo>
                <a:cubicBezTo>
                  <a:pt x="309" y="285"/>
                  <a:pt x="285" y="309"/>
                  <a:pt x="256" y="309"/>
                </a:cubicBezTo>
                <a:cubicBezTo>
                  <a:pt x="226" y="309"/>
                  <a:pt x="202" y="285"/>
                  <a:pt x="202" y="256"/>
                </a:cubicBezTo>
                <a:cubicBezTo>
                  <a:pt x="202" y="226"/>
                  <a:pt x="226" y="202"/>
                  <a:pt x="256" y="202"/>
                </a:cubicBezTo>
                <a:cubicBezTo>
                  <a:pt x="267" y="202"/>
                  <a:pt x="277" y="206"/>
                  <a:pt x="285" y="211"/>
                </a:cubicBezTo>
                <a:cubicBezTo>
                  <a:pt x="300" y="196"/>
                  <a:pt x="300" y="196"/>
                  <a:pt x="300" y="196"/>
                </a:cubicBezTo>
                <a:cubicBezTo>
                  <a:pt x="288" y="187"/>
                  <a:pt x="272" y="181"/>
                  <a:pt x="256" y="181"/>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05" y="149"/>
                </a:moveTo>
                <a:cubicBezTo>
                  <a:pt x="405" y="143"/>
                  <a:pt x="400" y="138"/>
                  <a:pt x="394" y="138"/>
                </a:cubicBezTo>
                <a:cubicBezTo>
                  <a:pt x="373" y="138"/>
                  <a:pt x="373" y="138"/>
                  <a:pt x="373" y="138"/>
                </a:cubicBezTo>
                <a:cubicBezTo>
                  <a:pt x="373" y="117"/>
                  <a:pt x="373" y="117"/>
                  <a:pt x="373" y="117"/>
                </a:cubicBezTo>
                <a:cubicBezTo>
                  <a:pt x="373" y="111"/>
                  <a:pt x="368" y="106"/>
                  <a:pt x="362" y="106"/>
                </a:cubicBezTo>
                <a:cubicBezTo>
                  <a:pt x="356" y="106"/>
                  <a:pt x="352" y="111"/>
                  <a:pt x="352" y="117"/>
                </a:cubicBezTo>
                <a:cubicBezTo>
                  <a:pt x="352" y="145"/>
                  <a:pt x="352" y="145"/>
                  <a:pt x="352" y="145"/>
                </a:cubicBezTo>
                <a:cubicBezTo>
                  <a:pt x="346" y="150"/>
                  <a:pt x="346" y="150"/>
                  <a:pt x="346" y="150"/>
                </a:cubicBezTo>
                <a:cubicBezTo>
                  <a:pt x="322" y="130"/>
                  <a:pt x="290" y="117"/>
                  <a:pt x="256" y="117"/>
                </a:cubicBezTo>
                <a:cubicBezTo>
                  <a:pt x="179" y="117"/>
                  <a:pt x="117" y="179"/>
                  <a:pt x="117" y="256"/>
                </a:cubicBezTo>
                <a:cubicBezTo>
                  <a:pt x="117" y="295"/>
                  <a:pt x="134" y="331"/>
                  <a:pt x="161" y="357"/>
                </a:cubicBezTo>
                <a:cubicBezTo>
                  <a:pt x="141" y="376"/>
                  <a:pt x="141" y="376"/>
                  <a:pt x="141" y="376"/>
                </a:cubicBezTo>
                <a:cubicBezTo>
                  <a:pt x="137" y="380"/>
                  <a:pt x="137" y="387"/>
                  <a:pt x="141" y="391"/>
                </a:cubicBezTo>
                <a:cubicBezTo>
                  <a:pt x="144" y="393"/>
                  <a:pt x="146" y="394"/>
                  <a:pt x="149" y="394"/>
                </a:cubicBezTo>
                <a:cubicBezTo>
                  <a:pt x="152" y="394"/>
                  <a:pt x="154" y="393"/>
                  <a:pt x="157" y="391"/>
                </a:cubicBezTo>
                <a:cubicBezTo>
                  <a:pt x="178" y="370"/>
                  <a:pt x="178" y="370"/>
                  <a:pt x="178" y="370"/>
                </a:cubicBezTo>
                <a:cubicBezTo>
                  <a:pt x="200" y="385"/>
                  <a:pt x="227" y="394"/>
                  <a:pt x="256" y="394"/>
                </a:cubicBezTo>
                <a:cubicBezTo>
                  <a:pt x="285" y="394"/>
                  <a:pt x="311" y="385"/>
                  <a:pt x="334" y="370"/>
                </a:cubicBezTo>
                <a:cubicBezTo>
                  <a:pt x="355" y="391"/>
                  <a:pt x="355" y="391"/>
                  <a:pt x="355" y="391"/>
                </a:cubicBezTo>
                <a:cubicBezTo>
                  <a:pt x="357" y="393"/>
                  <a:pt x="360" y="394"/>
                  <a:pt x="362" y="394"/>
                </a:cubicBezTo>
                <a:cubicBezTo>
                  <a:pt x="365" y="394"/>
                  <a:pt x="368" y="393"/>
                  <a:pt x="370" y="391"/>
                </a:cubicBezTo>
                <a:cubicBezTo>
                  <a:pt x="374" y="387"/>
                  <a:pt x="374" y="380"/>
                  <a:pt x="370" y="376"/>
                </a:cubicBezTo>
                <a:cubicBezTo>
                  <a:pt x="350" y="357"/>
                  <a:pt x="350" y="357"/>
                  <a:pt x="350" y="357"/>
                </a:cubicBezTo>
                <a:cubicBezTo>
                  <a:pt x="377" y="331"/>
                  <a:pt x="394" y="295"/>
                  <a:pt x="394" y="256"/>
                </a:cubicBezTo>
                <a:cubicBezTo>
                  <a:pt x="394" y="221"/>
                  <a:pt x="382" y="190"/>
                  <a:pt x="361" y="166"/>
                </a:cubicBezTo>
                <a:cubicBezTo>
                  <a:pt x="367" y="160"/>
                  <a:pt x="367" y="160"/>
                  <a:pt x="367" y="160"/>
                </a:cubicBezTo>
                <a:cubicBezTo>
                  <a:pt x="394" y="160"/>
                  <a:pt x="394" y="160"/>
                  <a:pt x="394" y="160"/>
                </a:cubicBezTo>
                <a:cubicBezTo>
                  <a:pt x="400" y="160"/>
                  <a:pt x="405" y="155"/>
                  <a:pt x="405" y="149"/>
                </a:cubicBez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61" name="Freeform 1009">
            <a:extLst>
              <a:ext uri="{FF2B5EF4-FFF2-40B4-BE49-F238E27FC236}">
                <a16:creationId xmlns:a16="http://schemas.microsoft.com/office/drawing/2014/main" id="{85C61543-10C1-45F1-9BD3-D5DB3A851013}"/>
              </a:ext>
            </a:extLst>
          </p:cNvPr>
          <p:cNvSpPr>
            <a:spLocks noChangeAspect="1" noEditPoints="1"/>
          </p:cNvSpPr>
          <p:nvPr/>
        </p:nvSpPr>
        <p:spPr bwMode="auto">
          <a:xfrm>
            <a:off x="4949835" y="4315776"/>
            <a:ext cx="411480" cy="411480"/>
          </a:xfrm>
          <a:custGeom>
            <a:avLst/>
            <a:gdLst>
              <a:gd name="T0" fmla="*/ 227 w 512"/>
              <a:gd name="T1" fmla="*/ 228 h 512"/>
              <a:gd name="T2" fmla="*/ 229 w 512"/>
              <a:gd name="T3" fmla="*/ 232 h 512"/>
              <a:gd name="T4" fmla="*/ 227 w 512"/>
              <a:gd name="T5" fmla="*/ 235 h 512"/>
              <a:gd name="T6" fmla="*/ 214 w 512"/>
              <a:gd name="T7" fmla="*/ 254 h 512"/>
              <a:gd name="T8" fmla="*/ 128 w 512"/>
              <a:gd name="T9" fmla="*/ 208 h 512"/>
              <a:gd name="T10" fmla="*/ 219 w 512"/>
              <a:gd name="T11" fmla="*/ 211 h 512"/>
              <a:gd name="T12" fmla="*/ 226 w 512"/>
              <a:gd name="T13" fmla="*/ 218 h 512"/>
              <a:gd name="T14" fmla="*/ 227 w 512"/>
              <a:gd name="T15" fmla="*/ 228 h 512"/>
              <a:gd name="T16" fmla="*/ 257 w 512"/>
              <a:gd name="T17" fmla="*/ 183 h 512"/>
              <a:gd name="T18" fmla="*/ 248 w 512"/>
              <a:gd name="T19" fmla="*/ 223 h 512"/>
              <a:gd name="T20" fmla="*/ 248 w 512"/>
              <a:gd name="T21" fmla="*/ 223 h 512"/>
              <a:gd name="T22" fmla="*/ 266 w 512"/>
              <a:gd name="T23" fmla="*/ 248 h 512"/>
              <a:gd name="T24" fmla="*/ 385 w 512"/>
              <a:gd name="T25" fmla="*/ 172 h 512"/>
              <a:gd name="T26" fmla="*/ 319 w 512"/>
              <a:gd name="T27" fmla="*/ 165 h 512"/>
              <a:gd name="T28" fmla="*/ 257 w 512"/>
              <a:gd name="T29" fmla="*/ 183 h 512"/>
              <a:gd name="T30" fmla="*/ 512 w 512"/>
              <a:gd name="T31" fmla="*/ 256 h 512"/>
              <a:gd name="T32" fmla="*/ 256 w 512"/>
              <a:gd name="T33" fmla="*/ 512 h 512"/>
              <a:gd name="T34" fmla="*/ 0 w 512"/>
              <a:gd name="T35" fmla="*/ 256 h 512"/>
              <a:gd name="T36" fmla="*/ 256 w 512"/>
              <a:gd name="T37" fmla="*/ 0 h 512"/>
              <a:gd name="T38" fmla="*/ 512 w 512"/>
              <a:gd name="T39" fmla="*/ 256 h 512"/>
              <a:gd name="T40" fmla="*/ 415 w 512"/>
              <a:gd name="T41" fmla="*/ 163 h 512"/>
              <a:gd name="T42" fmla="*/ 407 w 512"/>
              <a:gd name="T43" fmla="*/ 155 h 512"/>
              <a:gd name="T44" fmla="*/ 242 w 512"/>
              <a:gd name="T45" fmla="*/ 168 h 512"/>
              <a:gd name="T46" fmla="*/ 228 w 512"/>
              <a:gd name="T47" fmla="*/ 192 h 512"/>
              <a:gd name="T48" fmla="*/ 104 w 512"/>
              <a:gd name="T49" fmla="*/ 191 h 512"/>
              <a:gd name="T50" fmla="*/ 96 w 512"/>
              <a:gd name="T51" fmla="*/ 199 h 512"/>
              <a:gd name="T52" fmla="*/ 99 w 512"/>
              <a:gd name="T53" fmla="*/ 209 h 512"/>
              <a:gd name="T54" fmla="*/ 209 w 512"/>
              <a:gd name="T55" fmla="*/ 276 h 512"/>
              <a:gd name="T56" fmla="*/ 220 w 512"/>
              <a:gd name="T57" fmla="*/ 275 h 512"/>
              <a:gd name="T58" fmla="*/ 224 w 512"/>
              <a:gd name="T59" fmla="*/ 274 h 512"/>
              <a:gd name="T60" fmla="*/ 224 w 512"/>
              <a:gd name="T61" fmla="*/ 405 h 512"/>
              <a:gd name="T62" fmla="*/ 234 w 512"/>
              <a:gd name="T63" fmla="*/ 416 h 512"/>
              <a:gd name="T64" fmla="*/ 245 w 512"/>
              <a:gd name="T65" fmla="*/ 405 h 512"/>
              <a:gd name="T66" fmla="*/ 245 w 512"/>
              <a:gd name="T67" fmla="*/ 261 h 512"/>
              <a:gd name="T68" fmla="*/ 260 w 512"/>
              <a:gd name="T69" fmla="*/ 269 h 512"/>
              <a:gd name="T70" fmla="*/ 271 w 512"/>
              <a:gd name="T71" fmla="*/ 270 h 512"/>
              <a:gd name="T72" fmla="*/ 413 w 512"/>
              <a:gd name="T73" fmla="*/ 173 h 512"/>
              <a:gd name="T74" fmla="*/ 415 w 512"/>
              <a:gd name="T75" fmla="*/ 16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2" h="512">
                <a:moveTo>
                  <a:pt x="227" y="228"/>
                </a:moveTo>
                <a:cubicBezTo>
                  <a:pt x="228" y="230"/>
                  <a:pt x="228" y="231"/>
                  <a:pt x="229" y="232"/>
                </a:cubicBezTo>
                <a:cubicBezTo>
                  <a:pt x="228" y="233"/>
                  <a:pt x="228" y="234"/>
                  <a:pt x="227" y="235"/>
                </a:cubicBezTo>
                <a:cubicBezTo>
                  <a:pt x="224" y="252"/>
                  <a:pt x="217" y="254"/>
                  <a:pt x="214" y="254"/>
                </a:cubicBezTo>
                <a:cubicBezTo>
                  <a:pt x="195" y="260"/>
                  <a:pt x="156" y="233"/>
                  <a:pt x="128" y="208"/>
                </a:cubicBezTo>
                <a:cubicBezTo>
                  <a:pt x="187" y="196"/>
                  <a:pt x="211" y="204"/>
                  <a:pt x="219" y="211"/>
                </a:cubicBezTo>
                <a:cubicBezTo>
                  <a:pt x="222" y="213"/>
                  <a:pt x="224" y="216"/>
                  <a:pt x="226" y="218"/>
                </a:cubicBezTo>
                <a:cubicBezTo>
                  <a:pt x="226" y="223"/>
                  <a:pt x="227" y="227"/>
                  <a:pt x="227" y="228"/>
                </a:cubicBezTo>
                <a:close/>
                <a:moveTo>
                  <a:pt x="257" y="183"/>
                </a:moveTo>
                <a:cubicBezTo>
                  <a:pt x="242" y="199"/>
                  <a:pt x="248" y="222"/>
                  <a:pt x="248" y="223"/>
                </a:cubicBezTo>
                <a:cubicBezTo>
                  <a:pt x="248" y="223"/>
                  <a:pt x="248" y="223"/>
                  <a:pt x="248" y="223"/>
                </a:cubicBezTo>
                <a:cubicBezTo>
                  <a:pt x="253" y="245"/>
                  <a:pt x="263" y="248"/>
                  <a:pt x="266" y="248"/>
                </a:cubicBezTo>
                <a:cubicBezTo>
                  <a:pt x="293" y="255"/>
                  <a:pt x="348" y="210"/>
                  <a:pt x="385" y="172"/>
                </a:cubicBezTo>
                <a:cubicBezTo>
                  <a:pt x="358" y="167"/>
                  <a:pt x="336" y="165"/>
                  <a:pt x="319" y="165"/>
                </a:cubicBezTo>
                <a:cubicBezTo>
                  <a:pt x="284" y="165"/>
                  <a:pt x="266" y="174"/>
                  <a:pt x="257" y="18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5" y="163"/>
                </a:moveTo>
                <a:cubicBezTo>
                  <a:pt x="414" y="159"/>
                  <a:pt x="411" y="156"/>
                  <a:pt x="407" y="155"/>
                </a:cubicBezTo>
                <a:cubicBezTo>
                  <a:pt x="324" y="136"/>
                  <a:pt x="268" y="140"/>
                  <a:pt x="242" y="168"/>
                </a:cubicBezTo>
                <a:cubicBezTo>
                  <a:pt x="235" y="176"/>
                  <a:pt x="231" y="184"/>
                  <a:pt x="228" y="192"/>
                </a:cubicBezTo>
                <a:cubicBezTo>
                  <a:pt x="205" y="177"/>
                  <a:pt x="163" y="177"/>
                  <a:pt x="104" y="191"/>
                </a:cubicBezTo>
                <a:cubicBezTo>
                  <a:pt x="100" y="192"/>
                  <a:pt x="97" y="195"/>
                  <a:pt x="96" y="199"/>
                </a:cubicBezTo>
                <a:cubicBezTo>
                  <a:pt x="95" y="202"/>
                  <a:pt x="96" y="206"/>
                  <a:pt x="99" y="209"/>
                </a:cubicBezTo>
                <a:cubicBezTo>
                  <a:pt x="106" y="217"/>
                  <a:pt x="166" y="276"/>
                  <a:pt x="209" y="276"/>
                </a:cubicBezTo>
                <a:cubicBezTo>
                  <a:pt x="213" y="276"/>
                  <a:pt x="217" y="276"/>
                  <a:pt x="220" y="275"/>
                </a:cubicBezTo>
                <a:cubicBezTo>
                  <a:pt x="221" y="275"/>
                  <a:pt x="222" y="274"/>
                  <a:pt x="224" y="274"/>
                </a:cubicBezTo>
                <a:cubicBezTo>
                  <a:pt x="224" y="405"/>
                  <a:pt x="224" y="405"/>
                  <a:pt x="224" y="405"/>
                </a:cubicBezTo>
                <a:cubicBezTo>
                  <a:pt x="224" y="411"/>
                  <a:pt x="228" y="416"/>
                  <a:pt x="234" y="416"/>
                </a:cubicBezTo>
                <a:cubicBezTo>
                  <a:pt x="240" y="416"/>
                  <a:pt x="245" y="411"/>
                  <a:pt x="245" y="405"/>
                </a:cubicBezTo>
                <a:cubicBezTo>
                  <a:pt x="245" y="261"/>
                  <a:pt x="245" y="261"/>
                  <a:pt x="245" y="261"/>
                </a:cubicBezTo>
                <a:cubicBezTo>
                  <a:pt x="249" y="265"/>
                  <a:pt x="255" y="268"/>
                  <a:pt x="260" y="269"/>
                </a:cubicBezTo>
                <a:cubicBezTo>
                  <a:pt x="264" y="270"/>
                  <a:pt x="268" y="270"/>
                  <a:pt x="271" y="270"/>
                </a:cubicBezTo>
                <a:cubicBezTo>
                  <a:pt x="325" y="270"/>
                  <a:pt x="404" y="183"/>
                  <a:pt x="413" y="173"/>
                </a:cubicBezTo>
                <a:cubicBezTo>
                  <a:pt x="415" y="170"/>
                  <a:pt x="416" y="166"/>
                  <a:pt x="415" y="163"/>
                </a:cubicBez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9367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AutoShape 3">
            <a:extLst>
              <a:ext uri="{FF2B5EF4-FFF2-40B4-BE49-F238E27FC236}">
                <a16:creationId xmlns:a16="http://schemas.microsoft.com/office/drawing/2014/main" id="{56986A8C-D945-402C-AF37-C74FD1C4928C}"/>
              </a:ext>
            </a:extLst>
          </p:cNvPr>
          <p:cNvSpPr>
            <a:spLocks noChangeArrowheads="1"/>
          </p:cNvSpPr>
          <p:nvPr/>
        </p:nvSpPr>
        <p:spPr bwMode="gray">
          <a:xfrm>
            <a:off x="445817" y="1183550"/>
            <a:ext cx="11237928" cy="246701"/>
          </a:xfrm>
          <a:prstGeom prst="chevron">
            <a:avLst>
              <a:gd name="adj" fmla="val 32576"/>
            </a:avLst>
          </a:prstGeom>
          <a:solidFill>
            <a:srgbClr val="404040"/>
          </a:solidFill>
          <a:ln w="12700" cap="rnd" algn="ctr">
            <a:solidFill>
              <a:srgbClr val="53565A"/>
            </a:solidFill>
            <a:miter lim="800000"/>
            <a:headEnd/>
            <a:tailEnd/>
          </a:ln>
        </p:spPr>
        <p:txBody>
          <a:bodyPr wrap="square" lIns="78441" tIns="78441" rIns="78441" bIns="78441" anchor="ctr"/>
          <a:lstStyle/>
          <a:p>
            <a:pPr marL="0" marR="0" lvl="0" indent="0" algn="ctr" defTabSz="107579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Open Sans bold" panose="020B0806030504020204" pitchFamily="34" charset="0"/>
                <a:ea typeface="Open Sans bold" panose="020B0806030504020204" pitchFamily="34" charset="0"/>
                <a:cs typeface="Open Sans bold" panose="020B0806030504020204" pitchFamily="34" charset="0"/>
              </a:rPr>
              <a:t>Climate-Related Governance</a:t>
            </a:r>
          </a:p>
        </p:txBody>
      </p:sp>
      <p:sp>
        <p:nvSpPr>
          <p:cNvPr id="34" name="Rectangle 33">
            <a:extLst>
              <a:ext uri="{FF2B5EF4-FFF2-40B4-BE49-F238E27FC236}">
                <a16:creationId xmlns:a16="http://schemas.microsoft.com/office/drawing/2014/main" id="{B29CCF19-8C17-4F24-9EB5-69CD5861A33A}"/>
              </a:ext>
            </a:extLst>
          </p:cNvPr>
          <p:cNvSpPr/>
          <p:nvPr/>
        </p:nvSpPr>
        <p:spPr>
          <a:xfrm>
            <a:off x="8930378" y="1504112"/>
            <a:ext cx="2743200" cy="635144"/>
          </a:xfrm>
          <a:prstGeom prst="rect">
            <a:avLst/>
          </a:prstGeom>
          <a:solidFill>
            <a:schemeClr val="tx2">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68000" tIns="96000" rIns="168000" bIns="96000" rtlCol="0" anchor="ctr" anchorCtr="0">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150" b="0" i="0" u="none" strike="noStrike" kern="1200" cap="none" spc="0" normalizeH="0" baseline="0" noProof="0">
                <a:ln>
                  <a:noFill/>
                </a:ln>
                <a:solidFill>
                  <a:prstClr val="black"/>
                </a:solidFill>
                <a:effectLst/>
                <a:uLnTx/>
                <a:uFillTx/>
                <a:latin typeface="Open Sans Light"/>
                <a:ea typeface="+mn-ea"/>
                <a:cs typeface="+mn-cs"/>
              </a:rPr>
              <a:t>Incorporate climate-disclosure </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150" b="0" i="0" u="none" strike="noStrike" kern="1200" cap="none" spc="0" normalizeH="0" baseline="0" noProof="0">
                <a:ln>
                  <a:noFill/>
                </a:ln>
                <a:solidFill>
                  <a:prstClr val="black"/>
                </a:solidFill>
                <a:effectLst/>
                <a:uLnTx/>
                <a:uFillTx/>
                <a:latin typeface="Open Sans Light"/>
                <a:ea typeface="+mn-ea"/>
                <a:cs typeface="+mn-cs"/>
              </a:rPr>
              <a:t>considerations into</a:t>
            </a:r>
            <a:r>
              <a:rPr kumimoji="0" lang="en-US" sz="1150" b="1" i="0" u="none" strike="noStrike" kern="1200" cap="none" spc="0" normalizeH="0" baseline="0" noProof="0">
                <a:ln>
                  <a:noFill/>
                </a:ln>
                <a:solidFill>
                  <a:prstClr val="black"/>
                </a:solidFill>
                <a:effectLst/>
                <a:uLnTx/>
                <a:uFillTx/>
                <a:latin typeface="Open Sans Light"/>
                <a:ea typeface="+mn-ea"/>
                <a:cs typeface="+mn-cs"/>
              </a:rPr>
              <a:t> data management policies &amp; procedures</a:t>
            </a:r>
          </a:p>
        </p:txBody>
      </p:sp>
      <p:sp>
        <p:nvSpPr>
          <p:cNvPr id="35" name="Rectangle 34">
            <a:extLst>
              <a:ext uri="{FF2B5EF4-FFF2-40B4-BE49-F238E27FC236}">
                <a16:creationId xmlns:a16="http://schemas.microsoft.com/office/drawing/2014/main" id="{3B9D5C19-3070-4D4A-9004-AA3BED58CD04}"/>
              </a:ext>
            </a:extLst>
          </p:cNvPr>
          <p:cNvSpPr/>
          <p:nvPr/>
        </p:nvSpPr>
        <p:spPr>
          <a:xfrm>
            <a:off x="3270442" y="1508729"/>
            <a:ext cx="2743200" cy="635144"/>
          </a:xfrm>
          <a:prstGeom prst="rect">
            <a:avLst/>
          </a:prstGeom>
          <a:solidFill>
            <a:schemeClr val="tx2">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68000" tIns="96000" rIns="168000" bIns="96000" rtlCol="0" anchor="ctr" anchorCtr="0">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150" b="0" i="0" u="none" strike="noStrike" kern="1200" cap="none" spc="0" normalizeH="0" baseline="0" noProof="0">
                <a:ln>
                  <a:noFill/>
                </a:ln>
                <a:solidFill>
                  <a:prstClr val="black"/>
                </a:solidFill>
                <a:effectLst/>
                <a:uLnTx/>
                <a:uFillTx/>
                <a:latin typeface="Open Sans Light"/>
                <a:ea typeface="+mn-ea"/>
                <a:cs typeface="+mn-cs"/>
              </a:rPr>
              <a:t>Clearly define </a:t>
            </a:r>
            <a:r>
              <a:rPr kumimoji="0" lang="en-US" sz="1150" b="1" i="0" u="none" strike="noStrike" kern="1200" cap="none" spc="0" normalizeH="0" baseline="0" noProof="0">
                <a:ln>
                  <a:noFill/>
                </a:ln>
                <a:solidFill>
                  <a:prstClr val="black"/>
                </a:solidFill>
                <a:effectLst/>
                <a:uLnTx/>
                <a:uFillTx/>
                <a:latin typeface="Open Sans Light"/>
                <a:ea typeface="+mn-ea"/>
                <a:cs typeface="+mn-cs"/>
              </a:rPr>
              <a:t>data owners’ </a:t>
            </a:r>
            <a:br>
              <a:rPr kumimoji="0" lang="en-US" sz="1150" b="1" i="0" u="none" strike="noStrike" kern="1200" cap="none" spc="0" normalizeH="0" baseline="0" noProof="0">
                <a:ln>
                  <a:noFill/>
                </a:ln>
                <a:solidFill>
                  <a:prstClr val="black"/>
                </a:solidFill>
                <a:effectLst/>
                <a:uLnTx/>
                <a:uFillTx/>
                <a:latin typeface="Open Sans Light"/>
                <a:ea typeface="+mn-ea"/>
                <a:cs typeface="+mn-cs"/>
              </a:rPr>
            </a:br>
            <a:r>
              <a:rPr kumimoji="0" lang="en-US" sz="1150" b="1" i="0" u="none" strike="noStrike" kern="1200" cap="none" spc="0" normalizeH="0" baseline="0" noProof="0">
                <a:ln>
                  <a:noFill/>
                </a:ln>
                <a:solidFill>
                  <a:prstClr val="black"/>
                </a:solidFill>
                <a:effectLst/>
                <a:uLnTx/>
                <a:uFillTx/>
                <a:latin typeface="Open Sans Light"/>
                <a:ea typeface="+mn-ea"/>
                <a:cs typeface="+mn-cs"/>
              </a:rPr>
              <a:t>roles, responsibilities, and competencies</a:t>
            </a:r>
          </a:p>
        </p:txBody>
      </p:sp>
      <p:sp>
        <p:nvSpPr>
          <p:cNvPr id="36" name="Rectangle 35">
            <a:extLst>
              <a:ext uri="{FF2B5EF4-FFF2-40B4-BE49-F238E27FC236}">
                <a16:creationId xmlns:a16="http://schemas.microsoft.com/office/drawing/2014/main" id="{725177B4-17B5-43C1-9FEF-7DC7816BCC80}"/>
              </a:ext>
            </a:extLst>
          </p:cNvPr>
          <p:cNvSpPr/>
          <p:nvPr/>
        </p:nvSpPr>
        <p:spPr>
          <a:xfrm>
            <a:off x="437646" y="1508728"/>
            <a:ext cx="2743200" cy="635144"/>
          </a:xfrm>
          <a:prstGeom prst="rect">
            <a:avLst/>
          </a:prstGeom>
          <a:solidFill>
            <a:schemeClr val="tx2">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68000" tIns="96000" rIns="168000" bIns="96000" rtlCol="0" anchor="ctr" anchorCtr="0">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150" b="0" i="0" u="none" strike="noStrike" kern="1200" cap="none" spc="0" normalizeH="0" baseline="0" noProof="0">
                <a:ln>
                  <a:noFill/>
                </a:ln>
                <a:solidFill>
                  <a:prstClr val="black"/>
                </a:solidFill>
                <a:effectLst/>
                <a:uLnTx/>
                <a:uFillTx/>
                <a:latin typeface="Open Sans Light"/>
                <a:ea typeface="+mn-ea"/>
                <a:cs typeface="+mn-cs"/>
              </a:rPr>
              <a:t>Establish </a:t>
            </a:r>
            <a:r>
              <a:rPr kumimoji="0" lang="en-US" sz="1150" b="1" i="0" u="none" strike="noStrike" kern="1200" cap="none" spc="0" normalizeH="0" baseline="0" noProof="0">
                <a:ln>
                  <a:noFill/>
                </a:ln>
                <a:solidFill>
                  <a:prstClr val="black"/>
                </a:solidFill>
                <a:effectLst/>
                <a:uLnTx/>
                <a:uFillTx/>
                <a:latin typeface="Open Sans Light"/>
                <a:ea typeface="+mn-ea"/>
                <a:cs typeface="+mn-cs"/>
              </a:rPr>
              <a:t>board oversight &amp; top-down accountability </a:t>
            </a:r>
            <a:r>
              <a:rPr kumimoji="0" lang="en-US" sz="1150" b="0" i="0" u="none" strike="noStrike" kern="1200" cap="none" spc="0" normalizeH="0" baseline="0" noProof="0">
                <a:ln>
                  <a:noFill/>
                </a:ln>
                <a:solidFill>
                  <a:prstClr val="black"/>
                </a:solidFill>
                <a:effectLst/>
                <a:uLnTx/>
                <a:uFillTx/>
                <a:latin typeface="Open Sans Light"/>
                <a:ea typeface="+mn-ea"/>
                <a:cs typeface="+mn-cs"/>
              </a:rPr>
              <a:t>mechanisms to support robust control environment</a:t>
            </a:r>
          </a:p>
        </p:txBody>
      </p:sp>
      <p:sp>
        <p:nvSpPr>
          <p:cNvPr id="37" name="Rectangle 36">
            <a:extLst>
              <a:ext uri="{FF2B5EF4-FFF2-40B4-BE49-F238E27FC236}">
                <a16:creationId xmlns:a16="http://schemas.microsoft.com/office/drawing/2014/main" id="{AD1A4513-1D38-4291-89DF-76E9E1C7A2B2}"/>
              </a:ext>
            </a:extLst>
          </p:cNvPr>
          <p:cNvSpPr/>
          <p:nvPr/>
        </p:nvSpPr>
        <p:spPr>
          <a:xfrm>
            <a:off x="6103239" y="1508728"/>
            <a:ext cx="2743200" cy="635144"/>
          </a:xfrm>
          <a:prstGeom prst="rect">
            <a:avLst/>
          </a:prstGeom>
          <a:solidFill>
            <a:schemeClr val="tx2">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68000" tIns="96000" rIns="168000" bIns="96000" rtlCol="0" anchor="ctr" anchorCtr="0">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150" b="1" i="0" u="none" strike="noStrike" kern="1200" cap="none" spc="0" normalizeH="0" baseline="0" noProof="0">
                <a:ln>
                  <a:noFill/>
                </a:ln>
                <a:solidFill>
                  <a:prstClr val="black"/>
                </a:solidFill>
                <a:effectLst/>
                <a:uLnTx/>
                <a:uFillTx/>
                <a:latin typeface="Open Sans Light"/>
                <a:ea typeface="+mn-ea"/>
                <a:cs typeface="+mn-cs"/>
              </a:rPr>
              <a:t>Build organization capacity and train </a:t>
            </a:r>
            <a:r>
              <a:rPr kumimoji="0" lang="en-US" sz="1150" b="0" i="0" u="none" strike="noStrike" kern="1200" cap="none" spc="0" normalizeH="0" baseline="0" noProof="0">
                <a:ln>
                  <a:noFill/>
                </a:ln>
                <a:solidFill>
                  <a:prstClr val="black"/>
                </a:solidFill>
                <a:effectLst/>
                <a:uLnTx/>
                <a:uFillTx/>
                <a:latin typeface="Open Sans Light"/>
                <a:ea typeface="+mn-ea"/>
                <a:cs typeface="+mn-cs"/>
              </a:rPr>
              <a:t>Board and Management</a:t>
            </a:r>
            <a:endParaRPr kumimoji="0" lang="en-US" sz="1150" b="1" i="0" u="none" strike="noStrike" kern="1200" cap="none" spc="0" normalizeH="0" baseline="0" noProof="0">
              <a:ln>
                <a:noFill/>
              </a:ln>
              <a:solidFill>
                <a:prstClr val="black"/>
              </a:solidFill>
              <a:effectLst/>
              <a:uLnTx/>
              <a:uFillTx/>
              <a:latin typeface="Open Sans Light"/>
              <a:ea typeface="+mn-ea"/>
              <a:cs typeface="+mn-cs"/>
            </a:endParaRPr>
          </a:p>
        </p:txBody>
      </p:sp>
      <p:sp>
        <p:nvSpPr>
          <p:cNvPr id="38" name="Rectangle 37">
            <a:extLst>
              <a:ext uri="{FF2B5EF4-FFF2-40B4-BE49-F238E27FC236}">
                <a16:creationId xmlns:a16="http://schemas.microsoft.com/office/drawing/2014/main" id="{F01CB670-A54B-47BB-AC3F-802A8DC4E04A}"/>
              </a:ext>
            </a:extLst>
          </p:cNvPr>
          <p:cNvSpPr/>
          <p:nvPr/>
        </p:nvSpPr>
        <p:spPr bwMode="gray">
          <a:xfrm>
            <a:off x="6078295" y="3222322"/>
            <a:ext cx="2743200" cy="2165518"/>
          </a:xfrm>
          <a:prstGeom prst="rect">
            <a:avLst/>
          </a:prstGeom>
          <a:noFill/>
          <a:ln w="19050">
            <a:solidFill>
              <a:schemeClr val="accent3"/>
            </a:solidFill>
          </a:ln>
        </p:spPr>
        <p:style>
          <a:lnRef idx="0">
            <a:scrgbClr r="0" g="0" b="0"/>
          </a:lnRef>
          <a:fillRef idx="0">
            <a:scrgbClr r="0" g="0" b="0"/>
          </a:fillRef>
          <a:effectRef idx="0">
            <a:scrgbClr r="0" g="0" b="0"/>
          </a:effectRef>
          <a:fontRef idx="minor">
            <a:schemeClr val="lt1"/>
          </a:fontRef>
        </p:style>
        <p:txBody>
          <a:bodyPr wrap="square" lIns="88900" tIns="88900" rIns="88900" bIns="88900" rtlCol="0" anchor="ctr"/>
          <a:lstStyle/>
          <a:p>
            <a:pPr marL="118872" marR="0" lvl="0" indent="-118872" algn="l" defTabSz="914400" rtl="0" eaLnBrk="1" fontAlgn="auto" latinLnBrk="0" hangingPunct="1">
              <a:lnSpc>
                <a:spcPct val="100000"/>
              </a:lnSpc>
              <a:spcBef>
                <a:spcPts val="0"/>
              </a:spcBef>
              <a:spcAft>
                <a:spcPts val="300"/>
              </a:spcAft>
              <a:buClrTx/>
              <a:buSzPct val="100000"/>
              <a:buFont typeface="Arial" panose="020B0604020202020204" pitchFamily="34" charset="0"/>
              <a:buChar char="•"/>
              <a:tabLst/>
              <a:defRPr/>
            </a:pPr>
            <a:r>
              <a:rPr kumimoji="0" lang="en-US" sz="1100" b="0" i="0" u="none" strike="noStrike" kern="1200" cap="none" spc="0" normalizeH="0" baseline="0" noProof="0">
                <a:ln>
                  <a:noFill/>
                </a:ln>
                <a:solidFill>
                  <a:sysClr val="windowText" lastClr="000000"/>
                </a:solidFill>
                <a:effectLst/>
                <a:uLnTx/>
                <a:uFillTx/>
                <a:latin typeface="Open Sans Light"/>
                <a:ea typeface="+mn-ea"/>
                <a:cs typeface="+mn-cs"/>
              </a:rPr>
              <a:t>Evaluate maturity of existing controls to enhance data accuracy and completeness</a:t>
            </a:r>
          </a:p>
          <a:p>
            <a:pPr marL="118872" marR="0" lvl="0" indent="-118872" algn="l" defTabSz="914400" rtl="0" eaLnBrk="1" fontAlgn="auto" latinLnBrk="0" hangingPunct="1">
              <a:lnSpc>
                <a:spcPct val="100000"/>
              </a:lnSpc>
              <a:spcBef>
                <a:spcPts val="0"/>
              </a:spcBef>
              <a:spcAft>
                <a:spcPts val="300"/>
              </a:spcAft>
              <a:buClrTx/>
              <a:buSzPct val="100000"/>
              <a:buFont typeface="Arial" panose="020B0604020202020204" pitchFamily="34" charset="0"/>
              <a:buChar char="•"/>
              <a:tabLst/>
              <a:defRPr/>
            </a:pPr>
            <a:r>
              <a:rPr kumimoji="0" lang="en-US" sz="1100" b="0" i="0" u="none" strike="noStrike" kern="1200" cap="none" spc="0" normalizeH="0" baseline="0" noProof="0">
                <a:ln>
                  <a:noFill/>
                </a:ln>
                <a:solidFill>
                  <a:sysClr val="windowText" lastClr="000000"/>
                </a:solidFill>
                <a:effectLst/>
                <a:uLnTx/>
                <a:uFillTx/>
                <a:latin typeface="Open Sans Light"/>
                <a:ea typeface="+mn-ea"/>
                <a:cs typeface="+mn-cs"/>
              </a:rPr>
              <a:t>Define internal process controls and general IT controls (GITCs) to mitigate identified climate-related risks</a:t>
            </a:r>
          </a:p>
          <a:p>
            <a:pPr marL="118872" marR="0" lvl="1" indent="-118872" algn="l" defTabSz="914400" rtl="0" eaLnBrk="1" fontAlgn="auto" latinLnBrk="0" hangingPunct="1">
              <a:lnSpc>
                <a:spcPct val="100000"/>
              </a:lnSpc>
              <a:spcBef>
                <a:spcPts val="0"/>
              </a:spcBef>
              <a:spcAft>
                <a:spcPts val="300"/>
              </a:spcAft>
              <a:buClrTx/>
              <a:buSzPct val="100000"/>
              <a:buFont typeface="Arial" panose="020B0604020202020204" pitchFamily="34" charset="0"/>
              <a:buChar char="•"/>
              <a:tabLst/>
              <a:defRPr/>
            </a:pPr>
            <a:r>
              <a:rPr kumimoji="0" lang="en-US" sz="1100" b="0" i="0" u="none" strike="noStrike" kern="1200" cap="none" spc="0" normalizeH="0" baseline="0" noProof="0">
                <a:ln>
                  <a:noFill/>
                </a:ln>
                <a:solidFill>
                  <a:sysClr val="windowText" lastClr="000000"/>
                </a:solidFill>
                <a:effectLst/>
                <a:uLnTx/>
                <a:uFillTx/>
                <a:latin typeface="Open Sans Light"/>
                <a:ea typeface="+mn-ea"/>
                <a:cs typeface="+mn-cs"/>
              </a:rPr>
              <a:t>Document methodologies for data collection, measurement and/or estimation </a:t>
            </a:r>
          </a:p>
        </p:txBody>
      </p:sp>
      <p:grpSp>
        <p:nvGrpSpPr>
          <p:cNvPr id="39" name="Group 38">
            <a:extLst>
              <a:ext uri="{FF2B5EF4-FFF2-40B4-BE49-F238E27FC236}">
                <a16:creationId xmlns:a16="http://schemas.microsoft.com/office/drawing/2014/main" id="{8B545238-8483-4D06-883D-40C832D73BA4}"/>
              </a:ext>
            </a:extLst>
          </p:cNvPr>
          <p:cNvGrpSpPr/>
          <p:nvPr/>
        </p:nvGrpSpPr>
        <p:grpSpPr>
          <a:xfrm>
            <a:off x="445817" y="2784276"/>
            <a:ext cx="11193011" cy="400323"/>
            <a:chOff x="468112" y="4706134"/>
            <a:chExt cx="11042480" cy="311128"/>
          </a:xfrm>
        </p:grpSpPr>
        <p:sp>
          <p:nvSpPr>
            <p:cNvPr id="40" name="Chevron 5">
              <a:extLst>
                <a:ext uri="{FF2B5EF4-FFF2-40B4-BE49-F238E27FC236}">
                  <a16:creationId xmlns:a16="http://schemas.microsoft.com/office/drawing/2014/main" id="{75859598-6007-4591-8427-BEDFDAC4B207}"/>
                </a:ext>
              </a:extLst>
            </p:cNvPr>
            <p:cNvSpPr/>
            <p:nvPr/>
          </p:nvSpPr>
          <p:spPr>
            <a:xfrm>
              <a:off x="3249788" y="4714538"/>
              <a:ext cx="2819403" cy="291019"/>
            </a:xfrm>
            <a:prstGeom prst="chevron">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88900" rIns="88900" bIns="88900" rtlCol="0" anchor="ctr"/>
            <a:lstStyle/>
            <a:p>
              <a:pPr marL="173038" marR="0" lvl="0" indent="-173038"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2. Assess disclosure risks </a:t>
              </a:r>
            </a:p>
          </p:txBody>
        </p:sp>
        <p:sp>
          <p:nvSpPr>
            <p:cNvPr id="41" name="Chevron 6">
              <a:extLst>
                <a:ext uri="{FF2B5EF4-FFF2-40B4-BE49-F238E27FC236}">
                  <a16:creationId xmlns:a16="http://schemas.microsoft.com/office/drawing/2014/main" id="{21C6B7D1-3984-462A-9465-CDCE3C562394}"/>
                </a:ext>
              </a:extLst>
            </p:cNvPr>
            <p:cNvSpPr/>
            <p:nvPr/>
          </p:nvSpPr>
          <p:spPr>
            <a:xfrm>
              <a:off x="6031464" y="4714538"/>
              <a:ext cx="2819403" cy="302724"/>
            </a:xfrm>
            <a:prstGeom prst="chevron">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88900" rIns="88900" bIns="88900" rtlCol="0" anchor="ctr"/>
            <a:lstStyle/>
            <a:p>
              <a:pPr marL="173038" marR="0" lvl="0" indent="-173038"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3. Identify controls</a:t>
              </a:r>
            </a:p>
          </p:txBody>
        </p:sp>
        <p:sp>
          <p:nvSpPr>
            <p:cNvPr id="42" name="Chevron 7">
              <a:extLst>
                <a:ext uri="{FF2B5EF4-FFF2-40B4-BE49-F238E27FC236}">
                  <a16:creationId xmlns:a16="http://schemas.microsoft.com/office/drawing/2014/main" id="{2006A51E-DA40-4CAA-8D52-B31646565D0A}"/>
                </a:ext>
              </a:extLst>
            </p:cNvPr>
            <p:cNvSpPr/>
            <p:nvPr/>
          </p:nvSpPr>
          <p:spPr>
            <a:xfrm>
              <a:off x="8813141" y="4706134"/>
              <a:ext cx="2697451" cy="302724"/>
            </a:xfrm>
            <a:prstGeom prst="chevron">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88900" rIns="88900" bIns="889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4. Evaluate effectiveness</a:t>
              </a:r>
            </a:p>
          </p:txBody>
        </p:sp>
        <p:sp>
          <p:nvSpPr>
            <p:cNvPr id="43" name="Pentagon 4">
              <a:extLst>
                <a:ext uri="{FF2B5EF4-FFF2-40B4-BE49-F238E27FC236}">
                  <a16:creationId xmlns:a16="http://schemas.microsoft.com/office/drawing/2014/main" id="{3AB5713F-BBDF-4ADA-A318-DD3F3B75FB0C}"/>
                </a:ext>
              </a:extLst>
            </p:cNvPr>
            <p:cNvSpPr/>
            <p:nvPr/>
          </p:nvSpPr>
          <p:spPr>
            <a:xfrm>
              <a:off x="468112" y="4722167"/>
              <a:ext cx="2819403" cy="283390"/>
            </a:xfrm>
            <a:prstGeom prst="homePlat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88900" rIns="88900" bIns="88900" rtlCol="0" anchor="ctr"/>
            <a:lstStyle/>
            <a:p>
              <a:pPr marL="173038" marR="0" lvl="0" indent="-173038"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1. Define disclosure objectives</a:t>
              </a:r>
            </a:p>
          </p:txBody>
        </p:sp>
      </p:grpSp>
      <p:sp>
        <p:nvSpPr>
          <p:cNvPr id="44" name="Rectangle 43">
            <a:extLst>
              <a:ext uri="{FF2B5EF4-FFF2-40B4-BE49-F238E27FC236}">
                <a16:creationId xmlns:a16="http://schemas.microsoft.com/office/drawing/2014/main" id="{C15FE044-3F9D-4717-878A-4CB9D8DA764C}"/>
              </a:ext>
            </a:extLst>
          </p:cNvPr>
          <p:cNvSpPr/>
          <p:nvPr/>
        </p:nvSpPr>
        <p:spPr bwMode="gray">
          <a:xfrm>
            <a:off x="445817" y="3222323"/>
            <a:ext cx="2743200" cy="2165516"/>
          </a:xfrm>
          <a:prstGeom prst="rect">
            <a:avLst/>
          </a:prstGeom>
          <a:noFill/>
          <a:ln w="19050">
            <a:solidFill>
              <a:schemeClr val="accent1"/>
            </a:solidFill>
          </a:ln>
        </p:spPr>
        <p:style>
          <a:lnRef idx="0">
            <a:scrgbClr r="0" g="0" b="0"/>
          </a:lnRef>
          <a:fillRef idx="0">
            <a:scrgbClr r="0" g="0" b="0"/>
          </a:fillRef>
          <a:effectRef idx="0">
            <a:scrgbClr r="0" g="0" b="0"/>
          </a:effectRef>
          <a:fontRef idx="minor">
            <a:schemeClr val="lt1"/>
          </a:fontRef>
        </p:style>
        <p:txBody>
          <a:bodyPr wrap="square" lIns="88900" tIns="88900" rIns="88900" bIns="88900" rtlCol="0" anchor="ctr"/>
          <a:lstStyle/>
          <a:p>
            <a:pPr marL="118872" marR="0" lvl="0" indent="-118872" algn="l" defTabSz="914400" rtl="0" eaLnBrk="1" fontAlgn="auto" latinLnBrk="0" hangingPunct="1">
              <a:lnSpc>
                <a:spcPct val="100000"/>
              </a:lnSpc>
              <a:spcBef>
                <a:spcPts val="0"/>
              </a:spcBef>
              <a:spcAft>
                <a:spcPts val="300"/>
              </a:spcAft>
              <a:buClrTx/>
              <a:buSzPct val="100000"/>
              <a:buFont typeface="Arial" panose="020B0604020202020204" pitchFamily="34" charset="0"/>
              <a:buChar char="•"/>
              <a:tabLst/>
              <a:defRPr/>
            </a:pPr>
            <a:r>
              <a:rPr kumimoji="0" lang="en-US" sz="1100" b="0" i="0" u="none" strike="noStrike" kern="1200" cap="none" spc="0" normalizeH="0" baseline="0" noProof="0">
                <a:ln>
                  <a:noFill/>
                </a:ln>
                <a:solidFill>
                  <a:sysClr val="windowText" lastClr="000000"/>
                </a:solidFill>
                <a:effectLst/>
                <a:uLnTx/>
                <a:uFillTx/>
                <a:latin typeface="Open Sans Light"/>
                <a:ea typeface="+mn-ea"/>
                <a:cs typeface="+mn-cs"/>
              </a:rPr>
              <a:t>Establish, document and communicate climate-related data timelines, aligned with financial reporting</a:t>
            </a:r>
            <a:endParaRPr kumimoji="0" lang="en-US" sz="1100" b="0" i="0" u="none" strike="noStrike" kern="1200" cap="none" spc="0" normalizeH="0" baseline="0" noProof="0">
              <a:ln>
                <a:noFill/>
              </a:ln>
              <a:solidFill>
                <a:sysClr val="windowText" lastClr="000000"/>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a:p>
            <a:pPr marL="118872" marR="0" lvl="0" indent="-118872" algn="l" defTabSz="914400" rtl="0" eaLnBrk="1" fontAlgn="auto" latinLnBrk="0" hangingPunct="1">
              <a:lnSpc>
                <a:spcPct val="100000"/>
              </a:lnSpc>
              <a:spcBef>
                <a:spcPts val="0"/>
              </a:spcBef>
              <a:spcAft>
                <a:spcPts val="300"/>
              </a:spcAft>
              <a:buClrTx/>
              <a:buSzPct val="100000"/>
              <a:buFont typeface="Arial" panose="020B0604020202020204" pitchFamily="34" charset="0"/>
              <a:buChar char="•"/>
              <a:tabLst/>
              <a:defRPr/>
            </a:pPr>
            <a:r>
              <a:rPr kumimoji="0" lang="en-US" sz="1100" b="0" i="0" u="none" strike="noStrike" kern="1200" cap="none" spc="0" normalizeH="0" baseline="0" noProof="0">
                <a:ln>
                  <a:noFill/>
                </a:ln>
                <a:solidFill>
                  <a:sysClr val="windowText" lastClr="000000"/>
                </a:solidFill>
                <a:effectLst/>
                <a:uLnTx/>
                <a:uFillTx/>
                <a:latin typeface="Open Sans Light"/>
                <a:ea typeface="+mn-ea"/>
                <a:cs typeface="+mn-cs"/>
              </a:rPr>
              <a:t>Review current-state of processes and controls around existing climate disclosure </a:t>
            </a:r>
          </a:p>
          <a:p>
            <a:pPr marL="118872" marR="0" lvl="0" indent="-118872" algn="l" defTabSz="914400" rtl="0" eaLnBrk="1" fontAlgn="auto" latinLnBrk="0" hangingPunct="1">
              <a:lnSpc>
                <a:spcPct val="100000"/>
              </a:lnSpc>
              <a:spcBef>
                <a:spcPts val="0"/>
              </a:spcBef>
              <a:spcAft>
                <a:spcPts val="300"/>
              </a:spcAft>
              <a:buClrTx/>
              <a:buSzPct val="100000"/>
              <a:buFont typeface="Arial" panose="020B0604020202020204" pitchFamily="34" charset="0"/>
              <a:buChar char="•"/>
              <a:tabLst/>
              <a:defRPr/>
            </a:pPr>
            <a:r>
              <a:rPr kumimoji="0" lang="en-US" sz="1100" b="0" i="0" u="none" strike="noStrike" kern="1200" cap="none" spc="0" normalizeH="0" baseline="0" noProof="0">
                <a:ln>
                  <a:noFill/>
                </a:ln>
                <a:solidFill>
                  <a:sysClr val="windowText" lastClr="000000"/>
                </a:solidFill>
                <a:effectLst/>
                <a:uLnTx/>
                <a:uFillTx/>
                <a:latin typeface="Open Sans Light"/>
                <a:ea typeface="+mn-ea"/>
                <a:cs typeface="+mn-cs"/>
              </a:rPr>
              <a:t>Understand existing data governance structures, to identify gaps and meet reporting requirements</a:t>
            </a:r>
          </a:p>
        </p:txBody>
      </p:sp>
      <p:sp>
        <p:nvSpPr>
          <p:cNvPr id="49" name="Rectangle 48">
            <a:extLst>
              <a:ext uri="{FF2B5EF4-FFF2-40B4-BE49-F238E27FC236}">
                <a16:creationId xmlns:a16="http://schemas.microsoft.com/office/drawing/2014/main" id="{FDE8C9F2-D24B-4DB0-AED0-A229EA851FF7}"/>
              </a:ext>
            </a:extLst>
          </p:cNvPr>
          <p:cNvSpPr/>
          <p:nvPr/>
        </p:nvSpPr>
        <p:spPr bwMode="gray">
          <a:xfrm>
            <a:off x="3262056" y="3222322"/>
            <a:ext cx="2743200" cy="2165517"/>
          </a:xfrm>
          <a:prstGeom prst="rect">
            <a:avLst/>
          </a:prstGeom>
          <a:noFill/>
          <a:ln w="19050">
            <a:solidFill>
              <a:schemeClr val="accent2"/>
            </a:solidFill>
          </a:ln>
        </p:spPr>
        <p:style>
          <a:lnRef idx="0">
            <a:scrgbClr r="0" g="0" b="0"/>
          </a:lnRef>
          <a:fillRef idx="0">
            <a:scrgbClr r="0" g="0" b="0"/>
          </a:fillRef>
          <a:effectRef idx="0">
            <a:scrgbClr r="0" g="0" b="0"/>
          </a:effectRef>
          <a:fontRef idx="minor">
            <a:schemeClr val="lt1"/>
          </a:fontRef>
        </p:style>
        <p:txBody>
          <a:bodyPr wrap="square" lIns="88900" tIns="88900" rIns="88900" bIns="88900" rtlCol="0" anchor="ctr"/>
          <a:lstStyle/>
          <a:p>
            <a:pPr marL="118872" marR="0" lvl="0" indent="-118872" algn="l" defTabSz="914400" rtl="0" eaLnBrk="1" fontAlgn="base" latinLnBrk="0" hangingPunct="1">
              <a:lnSpc>
                <a:spcPct val="100000"/>
              </a:lnSpc>
              <a:spcBef>
                <a:spcPts val="0"/>
              </a:spcBef>
              <a:spcAft>
                <a:spcPts val="300"/>
              </a:spcAft>
              <a:buClrTx/>
              <a:buSzPct val="100000"/>
              <a:buFont typeface="Arial" panose="020B0604020202020204" pitchFamily="34" charset="0"/>
              <a:buChar char="•"/>
              <a:tabLst/>
              <a:defRPr/>
            </a:pPr>
            <a:r>
              <a:rPr kumimoji="0" lang="en-US" sz="1100" b="0" i="0" u="none" strike="noStrike" kern="1200" cap="none" spc="0" normalizeH="0" baseline="0" noProof="0">
                <a:ln>
                  <a:noFill/>
                </a:ln>
                <a:solidFill>
                  <a:sysClr val="windowText" lastClr="000000"/>
                </a:solidFill>
                <a:effectLst/>
                <a:uLnTx/>
                <a:uFillTx/>
                <a:latin typeface="Open Sans Light"/>
                <a:ea typeface="+mn-ea"/>
                <a:cs typeface="+mn-cs"/>
              </a:rPr>
              <a:t>Identify potential risks that could impact climate-related reporting objectives</a:t>
            </a:r>
          </a:p>
          <a:p>
            <a:pPr marL="118872" marR="0" lvl="0" indent="-118872" algn="l" defTabSz="914400" rtl="0" eaLnBrk="1" fontAlgn="base" latinLnBrk="0" hangingPunct="1">
              <a:lnSpc>
                <a:spcPct val="100000"/>
              </a:lnSpc>
              <a:spcBef>
                <a:spcPts val="0"/>
              </a:spcBef>
              <a:spcAft>
                <a:spcPts val="300"/>
              </a:spcAft>
              <a:buClrTx/>
              <a:buSzPct val="100000"/>
              <a:buFont typeface="Arial" panose="020B0604020202020204" pitchFamily="34" charset="0"/>
              <a:buChar char="•"/>
              <a:tabLst/>
              <a:defRPr/>
            </a:pPr>
            <a:r>
              <a:rPr kumimoji="0" lang="en-US" sz="1100" b="0" i="0" u="none" strike="noStrike" kern="1200" cap="none" spc="0" normalizeH="0" baseline="0" noProof="0">
                <a:ln>
                  <a:noFill/>
                </a:ln>
                <a:solidFill>
                  <a:sysClr val="windowText" lastClr="000000"/>
                </a:solidFill>
                <a:effectLst/>
                <a:uLnTx/>
                <a:uFillTx/>
                <a:latin typeface="Open Sans Light"/>
                <a:ea typeface="+mn-ea"/>
                <a:cs typeface="+mn-cs"/>
              </a:rPr>
              <a:t>Determine relevant data sources, systems and process owners</a:t>
            </a:r>
          </a:p>
          <a:p>
            <a:pPr marL="118872" marR="0" lvl="0" indent="-118872" algn="l" defTabSz="914400" rtl="0" eaLnBrk="1" fontAlgn="base" latinLnBrk="0" hangingPunct="1">
              <a:lnSpc>
                <a:spcPct val="100000"/>
              </a:lnSpc>
              <a:spcBef>
                <a:spcPts val="0"/>
              </a:spcBef>
              <a:spcAft>
                <a:spcPts val="300"/>
              </a:spcAft>
              <a:buClrTx/>
              <a:buSzPct val="100000"/>
              <a:buFont typeface="Arial" panose="020B0604020202020204" pitchFamily="34" charset="0"/>
              <a:buChar char="•"/>
              <a:tabLst/>
              <a:defRPr/>
            </a:pPr>
            <a:r>
              <a:rPr kumimoji="0" lang="en-US" sz="1100" b="0" i="0" u="none" strike="noStrike" kern="1200" cap="none" spc="0" normalizeH="0" baseline="0" noProof="0">
                <a:ln>
                  <a:noFill/>
                </a:ln>
                <a:solidFill>
                  <a:sysClr val="windowText" lastClr="000000"/>
                </a:solidFill>
                <a:effectLst/>
                <a:uLnTx/>
                <a:uFillTx/>
                <a:latin typeface="Open Sans Light"/>
                <a:ea typeface="+mn-ea"/>
                <a:cs typeface="+mn-cs"/>
              </a:rPr>
              <a:t>Document end-to-end climate processes through narratives and flowcharts</a:t>
            </a:r>
          </a:p>
          <a:p>
            <a:pPr marL="118872" marR="0" lvl="0" indent="-118872" algn="l" defTabSz="914400" rtl="0" eaLnBrk="1" fontAlgn="base" latinLnBrk="0" hangingPunct="1">
              <a:lnSpc>
                <a:spcPct val="100000"/>
              </a:lnSpc>
              <a:spcBef>
                <a:spcPts val="0"/>
              </a:spcBef>
              <a:spcAft>
                <a:spcPts val="300"/>
              </a:spcAft>
              <a:buClrTx/>
              <a:buSzPct val="100000"/>
              <a:buFont typeface="Arial" panose="020B0604020202020204" pitchFamily="34" charset="0"/>
              <a:buChar char="•"/>
              <a:tabLst/>
              <a:defRPr/>
            </a:pPr>
            <a:r>
              <a:rPr kumimoji="0" lang="en-US" sz="1100" b="0" i="0" u="none" strike="noStrike" kern="1200" cap="none" spc="0" normalizeH="0" baseline="0" noProof="0">
                <a:ln>
                  <a:noFill/>
                </a:ln>
                <a:solidFill>
                  <a:sysClr val="windowText" lastClr="000000"/>
                </a:solidFill>
                <a:effectLst/>
                <a:uLnTx/>
                <a:uFillTx/>
                <a:latin typeface="Open Sans Light"/>
                <a:ea typeface="+mn-ea"/>
                <a:cs typeface="+mn-cs"/>
              </a:rPr>
              <a:t>Identify and document data/IT system limitations, assumptions and estimates​</a:t>
            </a:r>
          </a:p>
        </p:txBody>
      </p:sp>
      <p:sp>
        <p:nvSpPr>
          <p:cNvPr id="50" name="Rectangle 49">
            <a:extLst>
              <a:ext uri="{FF2B5EF4-FFF2-40B4-BE49-F238E27FC236}">
                <a16:creationId xmlns:a16="http://schemas.microsoft.com/office/drawing/2014/main" id="{7696D304-DB9A-4EFC-AD53-24B18057CBD8}"/>
              </a:ext>
            </a:extLst>
          </p:cNvPr>
          <p:cNvSpPr/>
          <p:nvPr/>
        </p:nvSpPr>
        <p:spPr bwMode="gray">
          <a:xfrm>
            <a:off x="8894535" y="3222323"/>
            <a:ext cx="2743200" cy="2171714"/>
          </a:xfrm>
          <a:prstGeom prst="rect">
            <a:avLst/>
          </a:prstGeom>
          <a:noFill/>
          <a:ln w="19050">
            <a:solidFill>
              <a:schemeClr val="accent4"/>
            </a:solidFill>
          </a:ln>
        </p:spPr>
        <p:style>
          <a:lnRef idx="0">
            <a:scrgbClr r="0" g="0" b="0"/>
          </a:lnRef>
          <a:fillRef idx="0">
            <a:scrgbClr r="0" g="0" b="0"/>
          </a:fillRef>
          <a:effectRef idx="0">
            <a:scrgbClr r="0" g="0" b="0"/>
          </a:effectRef>
          <a:fontRef idx="minor">
            <a:schemeClr val="lt1"/>
          </a:fontRef>
        </p:style>
        <p:txBody>
          <a:bodyPr wrap="square" lIns="88900" tIns="88900" rIns="88900" bIns="88900" rtlCol="0" anchor="ctr"/>
          <a:lstStyle/>
          <a:p>
            <a:pPr marL="118872" marR="0" lvl="0" indent="-118872" algn="l" defTabSz="914400" rtl="0" eaLnBrk="1" fontAlgn="auto" latinLnBrk="0" hangingPunct="1">
              <a:lnSpc>
                <a:spcPct val="100000"/>
              </a:lnSpc>
              <a:spcBef>
                <a:spcPts val="0"/>
              </a:spcBef>
              <a:spcAft>
                <a:spcPts val="300"/>
              </a:spcAft>
              <a:buClrTx/>
              <a:buSzPct val="100000"/>
              <a:buFont typeface="Arial" panose="020B0604020202020204" pitchFamily="34" charset="0"/>
              <a:buChar char="•"/>
              <a:tabLst/>
              <a:defRPr/>
            </a:pPr>
            <a:r>
              <a:rPr kumimoji="0" lang="en-US" sz="1100" b="0" i="0" u="none" strike="noStrike" kern="1200" cap="none" spc="0" normalizeH="0" baseline="0" noProof="0">
                <a:ln>
                  <a:noFill/>
                </a:ln>
                <a:solidFill>
                  <a:sysClr val="windowText" lastClr="000000"/>
                </a:solidFill>
                <a:effectLst/>
                <a:uLnTx/>
                <a:uFillTx/>
                <a:latin typeface="Open Sans Light"/>
                <a:ea typeface="+mn-ea"/>
                <a:cs typeface="+mn-cs"/>
              </a:rPr>
              <a:t>Regularly assess design, implementation, and effectiveness of controls </a:t>
            </a:r>
          </a:p>
          <a:p>
            <a:pPr marL="118872" marR="0" lvl="0" indent="-118872" algn="l" defTabSz="914400" rtl="0" eaLnBrk="1" fontAlgn="auto" latinLnBrk="0" hangingPunct="1">
              <a:lnSpc>
                <a:spcPct val="100000"/>
              </a:lnSpc>
              <a:spcBef>
                <a:spcPts val="0"/>
              </a:spcBef>
              <a:spcAft>
                <a:spcPts val="300"/>
              </a:spcAft>
              <a:buClrTx/>
              <a:buSzPct val="100000"/>
              <a:buFont typeface="Arial" panose="020B0604020202020204" pitchFamily="34" charset="0"/>
              <a:buChar char="•"/>
              <a:tabLst/>
              <a:defRPr/>
            </a:pPr>
            <a:r>
              <a:rPr kumimoji="0" lang="en-US" sz="1100" b="0" i="0" u="none" strike="noStrike" kern="1200" cap="none" spc="0" normalizeH="0" baseline="0" noProof="0">
                <a:ln>
                  <a:noFill/>
                </a:ln>
                <a:solidFill>
                  <a:sysClr val="windowText" lastClr="000000"/>
                </a:solidFill>
                <a:effectLst/>
                <a:uLnTx/>
                <a:uFillTx/>
                <a:latin typeface="Open Sans Light"/>
                <a:ea typeface="+mn-ea"/>
                <a:cs typeface="+mn-cs"/>
              </a:rPr>
              <a:t>Remediate control gaps and deficiencies and implement ongoing process improvements</a:t>
            </a:r>
          </a:p>
          <a:p>
            <a:pPr marL="118872" marR="0" lvl="0" indent="-118872" algn="l" defTabSz="914400" rtl="0" eaLnBrk="1" fontAlgn="auto" latinLnBrk="0" hangingPunct="1">
              <a:lnSpc>
                <a:spcPct val="100000"/>
              </a:lnSpc>
              <a:spcBef>
                <a:spcPts val="0"/>
              </a:spcBef>
              <a:spcAft>
                <a:spcPts val="300"/>
              </a:spcAft>
              <a:buClrTx/>
              <a:buSzPct val="100000"/>
              <a:buFont typeface="Arial" panose="020B0604020202020204" pitchFamily="34" charset="0"/>
              <a:buChar char="•"/>
              <a:tabLst/>
              <a:defRPr/>
            </a:pPr>
            <a:r>
              <a:rPr kumimoji="0" lang="en-US" sz="1100" b="0" i="0" u="none" strike="noStrike" kern="1200" cap="none" spc="0" normalizeH="0" baseline="0" noProof="0">
                <a:ln>
                  <a:noFill/>
                </a:ln>
                <a:solidFill>
                  <a:sysClr val="windowText" lastClr="000000"/>
                </a:solidFill>
                <a:effectLst/>
                <a:uLnTx/>
                <a:uFillTx/>
                <a:latin typeface="Open Sans Light"/>
                <a:ea typeface="+mn-ea"/>
                <a:cs typeface="+mn-cs"/>
              </a:rPr>
              <a:t>Integrate controls over climate disclosure into </a:t>
            </a:r>
            <a:r>
              <a:rPr lang="en-US" sz="1100">
                <a:solidFill>
                  <a:sysClr val="windowText" lastClr="000000"/>
                </a:solidFill>
                <a:latin typeface="Open Sans Light"/>
              </a:rPr>
              <a:t>ERM</a:t>
            </a:r>
            <a:r>
              <a:rPr kumimoji="0" lang="en-US" sz="1100" b="0" i="0" u="none" strike="noStrike" kern="1200" cap="none" spc="0" normalizeH="0" baseline="0" noProof="0">
                <a:ln>
                  <a:noFill/>
                </a:ln>
                <a:solidFill>
                  <a:sysClr val="windowText" lastClr="000000"/>
                </a:solidFill>
                <a:effectLst/>
                <a:uLnTx/>
                <a:uFillTx/>
                <a:latin typeface="Open Sans Light"/>
                <a:ea typeface="+mn-ea"/>
                <a:cs typeface="+mn-cs"/>
              </a:rPr>
              <a:t> processes and Internal Audit plans </a:t>
            </a:r>
          </a:p>
          <a:p>
            <a:pPr marL="118872" marR="0" lvl="0" indent="-118872" algn="l" defTabSz="914400" rtl="0" eaLnBrk="1" fontAlgn="auto" latinLnBrk="0" hangingPunct="1">
              <a:lnSpc>
                <a:spcPct val="100000"/>
              </a:lnSpc>
              <a:spcBef>
                <a:spcPts val="0"/>
              </a:spcBef>
              <a:spcAft>
                <a:spcPts val="300"/>
              </a:spcAft>
              <a:buClrTx/>
              <a:buSzPct val="100000"/>
              <a:buFont typeface="Arial" panose="020B0604020202020204" pitchFamily="34" charset="0"/>
              <a:buChar char="•"/>
              <a:tabLst/>
              <a:defRPr/>
            </a:pPr>
            <a:r>
              <a:rPr kumimoji="0" lang="en-US" sz="1100" b="0" i="0" u="none" strike="noStrike" kern="1200" cap="none" spc="0" normalizeH="0" baseline="0" noProof="0">
                <a:ln>
                  <a:noFill/>
                </a:ln>
                <a:solidFill>
                  <a:sysClr val="windowText" lastClr="000000"/>
                </a:solidFill>
                <a:effectLst/>
                <a:uLnTx/>
                <a:uFillTx/>
                <a:latin typeface="Open Sans Light"/>
                <a:ea typeface="+mn-ea"/>
                <a:cs typeface="+mn-cs"/>
              </a:rPr>
              <a:t>Engage with external assurance provider </a:t>
            </a:r>
          </a:p>
        </p:txBody>
      </p:sp>
      <p:sp>
        <p:nvSpPr>
          <p:cNvPr id="51" name="object 47">
            <a:extLst>
              <a:ext uri="{FF2B5EF4-FFF2-40B4-BE49-F238E27FC236}">
                <a16:creationId xmlns:a16="http://schemas.microsoft.com/office/drawing/2014/main" id="{64E62FCC-C96D-4357-9EC3-C1DE51D44B06}"/>
              </a:ext>
            </a:extLst>
          </p:cNvPr>
          <p:cNvSpPr txBox="1"/>
          <p:nvPr/>
        </p:nvSpPr>
        <p:spPr>
          <a:xfrm>
            <a:off x="964704" y="5699492"/>
            <a:ext cx="7459254" cy="474489"/>
          </a:xfrm>
          <a:prstGeom prst="rect">
            <a:avLst/>
          </a:prstGeom>
        </p:spPr>
        <p:txBody>
          <a:bodyPr vert="horz" wrap="square" lIns="0" tIns="12700" rIns="0" bIns="0" rtlCol="0">
            <a:spAutoFit/>
          </a:bodyPr>
          <a:lstStyle/>
          <a:p>
            <a:pPr marL="0" marR="508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a:ea typeface="Verdana" panose="020B0604030504040204" pitchFamily="34" charset="0"/>
                <a:cs typeface="Open Sans" panose="020B0606030504020204" pitchFamily="34" charset="0"/>
              </a:rPr>
              <a:t>The SEC proposed rule calls for disclosure of GHG emissions, Scope 1 and 2 (and Scope 3 phased in if material or if registrant has Scope 3 target), as well as certain financial statement disclosures, and qualitative and governance disclosures. The Scope 1 and Scope 2 GHG emission disclosures would be subject to limited assurance during a phase-in period, followed by reasonable assurance. </a:t>
            </a:r>
          </a:p>
        </p:txBody>
      </p:sp>
      <p:pic>
        <p:nvPicPr>
          <p:cNvPr id="54" name="Graphic 53">
            <a:extLst>
              <a:ext uri="{FF2B5EF4-FFF2-40B4-BE49-F238E27FC236}">
                <a16:creationId xmlns:a16="http://schemas.microsoft.com/office/drawing/2014/main" id="{66774944-9605-4122-A675-249BEC4868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5817" y="5699546"/>
            <a:ext cx="295252" cy="392551"/>
          </a:xfrm>
          <a:prstGeom prst="rect">
            <a:avLst/>
          </a:prstGeom>
        </p:spPr>
      </p:pic>
      <p:sp>
        <p:nvSpPr>
          <p:cNvPr id="55" name="Rectangle 54">
            <a:extLst>
              <a:ext uri="{FF2B5EF4-FFF2-40B4-BE49-F238E27FC236}">
                <a16:creationId xmlns:a16="http://schemas.microsoft.com/office/drawing/2014/main" id="{007143D0-6080-439F-8DA2-FC6F32C3BFF4}"/>
              </a:ext>
            </a:extLst>
          </p:cNvPr>
          <p:cNvSpPr/>
          <p:nvPr/>
        </p:nvSpPr>
        <p:spPr bwMode="gray">
          <a:xfrm>
            <a:off x="458735" y="2469231"/>
            <a:ext cx="11196656" cy="271588"/>
          </a:xfrm>
          <a:prstGeom prst="rect">
            <a:avLst/>
          </a:prstGeom>
          <a:solidFill>
            <a:schemeClr val="accent3">
              <a:lumMod val="75000"/>
            </a:schemeClr>
          </a:solidFill>
          <a:ln w="19050" algn="ctr">
            <a:noFill/>
            <a:prstDash val="dash"/>
            <a:miter lim="800000"/>
            <a:headEnd/>
            <a:tailEnd/>
          </a:ln>
        </p:spPr>
        <p:txBody>
          <a:bodyPr wrap="square" lIns="78441" tIns="78441" rIns="78441" bIns="78441" rtlCol="0" anchor="ctr"/>
          <a:lstStyle/>
          <a:p>
            <a:pPr marL="0" marR="0" lvl="0" indent="0" algn="ctr" defTabSz="1075796" rtl="0" eaLnBrk="1" fontAlgn="auto" latinLnBrk="0" hangingPunct="1">
              <a:lnSpc>
                <a:spcPct val="106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Open Sans bold" panose="020B0806030504020204" pitchFamily="34" charset="0"/>
                <a:ea typeface="Open Sans bold" panose="020B0806030504020204" pitchFamily="34" charset="0"/>
                <a:cs typeface="Open Sans bold" panose="020B0806030504020204" pitchFamily="34" charset="0"/>
              </a:rPr>
              <a:t>Internal Controls over Climate-Related Data</a:t>
            </a:r>
          </a:p>
        </p:txBody>
      </p:sp>
      <p:sp>
        <p:nvSpPr>
          <p:cNvPr id="56" name="Isosceles Triangle 55">
            <a:extLst>
              <a:ext uri="{FF2B5EF4-FFF2-40B4-BE49-F238E27FC236}">
                <a16:creationId xmlns:a16="http://schemas.microsoft.com/office/drawing/2014/main" id="{75DC2DA7-799B-4F01-9E87-71478313F9C8}"/>
              </a:ext>
            </a:extLst>
          </p:cNvPr>
          <p:cNvSpPr/>
          <p:nvPr/>
        </p:nvSpPr>
        <p:spPr bwMode="gray">
          <a:xfrm>
            <a:off x="2935109" y="2187205"/>
            <a:ext cx="487673" cy="240440"/>
          </a:xfrm>
          <a:prstGeom prst="triangle">
            <a:avLst/>
          </a:prstGeom>
          <a:solidFill>
            <a:srgbClr val="1D670A"/>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57" name="Isosceles Triangle 56">
            <a:extLst>
              <a:ext uri="{FF2B5EF4-FFF2-40B4-BE49-F238E27FC236}">
                <a16:creationId xmlns:a16="http://schemas.microsoft.com/office/drawing/2014/main" id="{876E8B26-3631-4692-A228-4DC0EB4BD575}"/>
              </a:ext>
            </a:extLst>
          </p:cNvPr>
          <p:cNvSpPr/>
          <p:nvPr/>
        </p:nvSpPr>
        <p:spPr bwMode="gray">
          <a:xfrm>
            <a:off x="8660765" y="2187205"/>
            <a:ext cx="487673" cy="240440"/>
          </a:xfrm>
          <a:prstGeom prst="triangle">
            <a:avLst/>
          </a:prstGeom>
          <a:solidFill>
            <a:srgbClr val="1D670A"/>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58" name="Isosceles Triangle 57">
            <a:extLst>
              <a:ext uri="{FF2B5EF4-FFF2-40B4-BE49-F238E27FC236}">
                <a16:creationId xmlns:a16="http://schemas.microsoft.com/office/drawing/2014/main" id="{6E23A7A7-B8B9-4F11-BE8E-59833518A7B4}"/>
              </a:ext>
            </a:extLst>
          </p:cNvPr>
          <p:cNvSpPr/>
          <p:nvPr/>
        </p:nvSpPr>
        <p:spPr bwMode="gray">
          <a:xfrm rot="10800000">
            <a:off x="5797936" y="2187205"/>
            <a:ext cx="487673" cy="240440"/>
          </a:xfrm>
          <a:prstGeom prst="triangle">
            <a:avLst/>
          </a:prstGeom>
          <a:solidFill>
            <a:srgbClr val="404040"/>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pic>
        <p:nvPicPr>
          <p:cNvPr id="30" name="Graphic 29">
            <a:extLst>
              <a:ext uri="{FF2B5EF4-FFF2-40B4-BE49-F238E27FC236}">
                <a16:creationId xmlns:a16="http://schemas.microsoft.com/office/drawing/2014/main" id="{198FE555-1C69-48CE-AD75-3E299B18F7F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6428567"/>
            <a:ext cx="12192000" cy="479995"/>
          </a:xfrm>
          <a:prstGeom prst="rect">
            <a:avLst/>
          </a:prstGeom>
        </p:spPr>
      </p:pic>
      <p:sp>
        <p:nvSpPr>
          <p:cNvPr id="2" name="Title 1">
            <a:extLst>
              <a:ext uri="{FF2B5EF4-FFF2-40B4-BE49-F238E27FC236}">
                <a16:creationId xmlns:a16="http://schemas.microsoft.com/office/drawing/2014/main" id="{C51728C9-04E6-40ED-B99D-D8C410EA97AA}"/>
              </a:ext>
            </a:extLst>
          </p:cNvPr>
          <p:cNvSpPr>
            <a:spLocks noGrp="1"/>
          </p:cNvSpPr>
          <p:nvPr>
            <p:ph type="title"/>
          </p:nvPr>
        </p:nvSpPr>
        <p:spPr/>
        <p:txBody>
          <a:bodyPr/>
          <a:lstStyle/>
          <a:p>
            <a:r>
              <a:rPr lang="en-US" dirty="0"/>
              <a:t>A Deeper Look: Governance and Controls considerations for Climate-Related Data </a:t>
            </a:r>
          </a:p>
        </p:txBody>
      </p:sp>
    </p:spTree>
    <p:extLst>
      <p:ext uri="{BB962C8B-B14F-4D97-AF65-F5344CB8AC3E}">
        <p14:creationId xmlns:p14="http://schemas.microsoft.com/office/powerpoint/2010/main" val="223138027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71E2704B-6001-4880-A292-C0EB7991008A}"/>
              </a:ext>
            </a:extLst>
          </p:cNvPr>
          <p:cNvSpPr>
            <a:spLocks noGrp="1"/>
          </p:cNvSpPr>
          <p:nvPr>
            <p:ph type="title"/>
          </p:nvPr>
        </p:nvSpPr>
        <p:spPr>
          <a:xfrm>
            <a:off x="463550" y="346075"/>
            <a:ext cx="11277600" cy="333375"/>
          </a:xfrm>
        </p:spPr>
        <p:txBody>
          <a:bodyPr/>
          <a:lstStyle/>
          <a:p>
            <a:r>
              <a:rPr lang="en-US" altLang="ko-KR" sz="2100">
                <a:solidFill>
                  <a:schemeClr val="tx1"/>
                </a:solidFill>
                <a:ea typeface="+mj-ea"/>
              </a:rPr>
              <a:t>Deloitte’s 4 Key Takeaways on COSO’s </a:t>
            </a:r>
            <a:r>
              <a:rPr lang="en-US" altLang="ko-KR" sz="2100" i="1">
                <a:solidFill>
                  <a:schemeClr val="tx1"/>
                </a:solidFill>
                <a:ea typeface="+mj-ea"/>
              </a:rPr>
              <a:t>Achieving Effective Internal Control Over Sustainability Reporting (ICSR): Building Trust and Confidence through the COSO Internal Control- Integrated Framework</a:t>
            </a:r>
          </a:p>
        </p:txBody>
      </p:sp>
      <p:sp>
        <p:nvSpPr>
          <p:cNvPr id="5" name="Text Placeholder 6">
            <a:extLst>
              <a:ext uri="{FF2B5EF4-FFF2-40B4-BE49-F238E27FC236}">
                <a16:creationId xmlns:a16="http://schemas.microsoft.com/office/drawing/2014/main" id="{0002C4CB-09B7-4D5A-827B-C748DBAF98E7}"/>
              </a:ext>
            </a:extLst>
          </p:cNvPr>
          <p:cNvSpPr txBox="1">
            <a:spLocks/>
          </p:cNvSpPr>
          <p:nvPr/>
        </p:nvSpPr>
        <p:spPr>
          <a:xfrm>
            <a:off x="463550" y="679450"/>
            <a:ext cx="11277600" cy="757238"/>
          </a:xfrm>
          <a:prstGeom prst="rect">
            <a:avLst/>
          </a:prstGeom>
        </p:spPr>
        <p:txBody>
          <a:bodyPr vert="horz" lIns="0" tIns="0" rIns="0" bIns="0" rtlCol="0">
            <a:noAutofit/>
          </a:bodyPr>
          <a:lstStyle>
            <a:lvl1pPr marL="0" indent="0" algn="l" defTabSz="685800" rtl="0" eaLnBrk="1" latinLnBrk="0" hangingPunct="1">
              <a:spcBef>
                <a:spcPts val="0"/>
              </a:spcBef>
              <a:spcAft>
                <a:spcPts val="750"/>
              </a:spcAft>
              <a:buSzPct val="100000"/>
              <a:buFontTx/>
              <a:buNone/>
              <a:defRPr sz="1800" b="0" kern="1200">
                <a:solidFill>
                  <a:schemeClr val="tx2"/>
                </a:solidFill>
                <a:latin typeface="+mj-lt"/>
                <a:ea typeface="+mn-ea"/>
                <a:cs typeface="Calibri Light" panose="020F0302020204030204" pitchFamily="34" charset="0"/>
              </a:defRPr>
            </a:lvl1pPr>
            <a:lvl2pPr marL="104775" indent="-104775" algn="l" defTabSz="685800" rtl="0" eaLnBrk="1" latinLnBrk="0" hangingPunct="1">
              <a:spcBef>
                <a:spcPts val="0"/>
              </a:spcBef>
              <a:spcAft>
                <a:spcPts val="750"/>
              </a:spcAft>
              <a:buClrTx/>
              <a:buSzPct val="100000"/>
              <a:buFont typeface="Arial" panose="020B0604020202020204" pitchFamily="34" charset="0"/>
              <a:buChar char="•"/>
              <a:defRPr lang="en-US" sz="1200" b="1" kern="1200" dirty="0" smtClean="0">
                <a:solidFill>
                  <a:schemeClr val="tx1"/>
                </a:solidFill>
                <a:latin typeface="+mj-lt"/>
                <a:ea typeface="+mn-ea"/>
                <a:cs typeface="Calibri Light" panose="020F0302020204030204" pitchFamily="34" charset="0"/>
              </a:defRPr>
            </a:lvl2pPr>
            <a:lvl3pPr marL="228600" indent="-104775" algn="l" defTabSz="685800" rtl="0" eaLnBrk="1" latinLnBrk="0" hangingPunct="1">
              <a:spcBef>
                <a:spcPts val="0"/>
              </a:spcBef>
              <a:spcAft>
                <a:spcPts val="750"/>
              </a:spcAft>
              <a:buClrTx/>
              <a:buSzPct val="100000"/>
              <a:buFont typeface="Arial" panose="020B0604020202020204" pitchFamily="34" charset="0"/>
              <a:buChar char="−"/>
              <a:defRPr lang="en-US" sz="1200" kern="1200" dirty="0" smtClean="0">
                <a:solidFill>
                  <a:schemeClr val="tx1"/>
                </a:solidFill>
                <a:latin typeface="+mn-lt"/>
                <a:ea typeface="+mn-ea"/>
                <a:cs typeface="Calibri Light" panose="020F0302020204030204" pitchFamily="34" charset="0"/>
              </a:defRPr>
            </a:lvl3pPr>
            <a:lvl4pPr marL="352425" indent="-104775" algn="l" defTabSz="685800" rtl="0" eaLnBrk="1" latinLnBrk="0" hangingPunct="1">
              <a:spcBef>
                <a:spcPts val="0"/>
              </a:spcBef>
              <a:spcAft>
                <a:spcPts val="750"/>
              </a:spcAft>
              <a:buClrTx/>
              <a:buSzPct val="100000"/>
              <a:buFont typeface="Arial" panose="020B0604020202020204" pitchFamily="34" charset="0"/>
              <a:buChar char="◦"/>
              <a:defRPr lang="en-US" sz="1200" kern="1200" baseline="0" dirty="0" smtClean="0">
                <a:solidFill>
                  <a:schemeClr val="tx1"/>
                </a:solidFill>
                <a:latin typeface="+mn-lt"/>
                <a:ea typeface="+mn-ea"/>
                <a:cs typeface="Calibri Light" panose="020F0302020204030204" pitchFamily="34" charset="0"/>
              </a:defRPr>
            </a:lvl4pPr>
            <a:lvl5pPr marL="476250" indent="-104775" algn="l" defTabSz="598885" rtl="0" eaLnBrk="1" latinLnBrk="0" hangingPunct="1">
              <a:spcBef>
                <a:spcPts val="0"/>
              </a:spcBef>
              <a:spcAft>
                <a:spcPts val="750"/>
              </a:spcAft>
              <a:buClrTx/>
              <a:buSzPct val="100000"/>
              <a:buFont typeface="Arial" panose="020B0604020202020204" pitchFamily="34" charset="0"/>
              <a:buChar char="−"/>
              <a:tabLst/>
              <a:defRPr lang="en-US" sz="1200" kern="1200" baseline="0" dirty="0" smtClean="0">
                <a:solidFill>
                  <a:schemeClr val="tx1"/>
                </a:solidFill>
                <a:latin typeface="+mn-lt"/>
                <a:ea typeface="+mn-ea"/>
                <a:cs typeface="Calibri Light" panose="020F0302020204030204" pitchFamily="34" charset="0"/>
              </a:defRPr>
            </a:lvl5pPr>
            <a:lvl6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6pPr>
            <a:lvl7pPr marL="399600" indent="-132300" algn="l" defTabSz="685800" rtl="0" eaLnBrk="1" latinLnBrk="0" hangingPunct="1">
              <a:spcBef>
                <a:spcPts val="0"/>
              </a:spcBef>
              <a:spcAft>
                <a:spcPts val="750"/>
              </a:spcAft>
              <a:buFont typeface="Verdana" panose="020B0604030504040204" pitchFamily="34" charset="0"/>
              <a:buChar char="−"/>
              <a:defRPr sz="900" kern="1200">
                <a:solidFill>
                  <a:schemeClr val="tx1"/>
                </a:solidFill>
                <a:latin typeface="+mn-lt"/>
                <a:ea typeface="+mn-ea"/>
                <a:cs typeface="+mn-cs"/>
              </a:defRPr>
            </a:lvl7pPr>
            <a:lvl8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8pPr>
            <a:lvl9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9pPr>
          </a:lstStyle>
          <a:p>
            <a:endParaRPr lang="en-US" altLang="ko-KR" sz="1600" i="1"/>
          </a:p>
          <a:p>
            <a:r>
              <a:rPr lang="en-US" sz="1600"/>
              <a:t>This report marks an important development at a critical time in the ESG landscape to inform and enhance organizational ESG capacity and leadership. The message is clear: governance is at the core, customization and adaptation are key, and the time to act is now.</a:t>
            </a:r>
          </a:p>
        </p:txBody>
      </p:sp>
      <p:grpSp>
        <p:nvGrpSpPr>
          <p:cNvPr id="57" name="Group 56">
            <a:extLst>
              <a:ext uri="{FF2B5EF4-FFF2-40B4-BE49-F238E27FC236}">
                <a16:creationId xmlns:a16="http://schemas.microsoft.com/office/drawing/2014/main" id="{CB0BDFD9-C132-4F14-A5B2-40B846CD0295}"/>
              </a:ext>
            </a:extLst>
          </p:cNvPr>
          <p:cNvGrpSpPr/>
          <p:nvPr/>
        </p:nvGrpSpPr>
        <p:grpSpPr>
          <a:xfrm>
            <a:off x="665639" y="1661710"/>
            <a:ext cx="11390000" cy="4612574"/>
            <a:chOff x="597154" y="1472941"/>
            <a:chExt cx="11390000" cy="4612574"/>
          </a:xfrm>
        </p:grpSpPr>
        <p:sp>
          <p:nvSpPr>
            <p:cNvPr id="54" name="Arc 53">
              <a:extLst>
                <a:ext uri="{FF2B5EF4-FFF2-40B4-BE49-F238E27FC236}">
                  <a16:creationId xmlns:a16="http://schemas.microsoft.com/office/drawing/2014/main" id="{87DB8BD7-B4D4-4BB1-979A-A67A356EBB53}"/>
                </a:ext>
              </a:extLst>
            </p:cNvPr>
            <p:cNvSpPr/>
            <p:nvPr/>
          </p:nvSpPr>
          <p:spPr bwMode="gray">
            <a:xfrm>
              <a:off x="5670155" y="4370968"/>
              <a:ext cx="1714547" cy="1714547"/>
            </a:xfrm>
            <a:prstGeom prst="arc">
              <a:avLst>
                <a:gd name="adj1" fmla="val 20655434"/>
                <a:gd name="adj2" fmla="val 8893727"/>
              </a:avLst>
            </a:prstGeom>
            <a:noFill/>
            <a:ln w="12700" algn="ctr">
              <a:solidFill>
                <a:srgbClr val="046A38"/>
              </a:solidFill>
              <a:prstDash val="dash"/>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GB" sz="1600" b="1" i="0" u="none" strike="noStrike" kern="1200" cap="none" spc="0" normalizeH="0" baseline="0" noProof="0">
                <a:ln>
                  <a:noFill/>
                </a:ln>
                <a:solidFill>
                  <a:prstClr val="white"/>
                </a:solidFill>
                <a:effectLst/>
                <a:uLnTx/>
                <a:uFillTx/>
                <a:latin typeface="Calibri Light"/>
                <a:ea typeface="+mn-ea"/>
                <a:cs typeface="+mn-cs"/>
              </a:endParaRPr>
            </a:p>
          </p:txBody>
        </p:sp>
        <p:grpSp>
          <p:nvGrpSpPr>
            <p:cNvPr id="52" name="Group 51">
              <a:extLst>
                <a:ext uri="{FF2B5EF4-FFF2-40B4-BE49-F238E27FC236}">
                  <a16:creationId xmlns:a16="http://schemas.microsoft.com/office/drawing/2014/main" id="{F74C7B7B-E0E6-4FD9-9F05-21FC9CB5013A}"/>
                </a:ext>
              </a:extLst>
            </p:cNvPr>
            <p:cNvGrpSpPr/>
            <p:nvPr/>
          </p:nvGrpSpPr>
          <p:grpSpPr>
            <a:xfrm>
              <a:off x="597154" y="1472941"/>
              <a:ext cx="11390000" cy="4438702"/>
              <a:chOff x="463550" y="1592572"/>
              <a:chExt cx="11390000" cy="4438702"/>
            </a:xfrm>
          </p:grpSpPr>
          <p:sp>
            <p:nvSpPr>
              <p:cNvPr id="12" name="Rounded Rectangle 9">
                <a:extLst>
                  <a:ext uri="{FF2B5EF4-FFF2-40B4-BE49-F238E27FC236}">
                    <a16:creationId xmlns:a16="http://schemas.microsoft.com/office/drawing/2014/main" id="{5378ADA0-BD11-4546-8FF6-15B221FF9E92}"/>
                  </a:ext>
                </a:extLst>
              </p:cNvPr>
              <p:cNvSpPr/>
              <p:nvPr/>
            </p:nvSpPr>
            <p:spPr bwMode="gray">
              <a:xfrm>
                <a:off x="463550" y="3337864"/>
                <a:ext cx="4241141" cy="1081241"/>
              </a:xfrm>
              <a:prstGeom prst="roundRect">
                <a:avLst>
                  <a:gd name="adj" fmla="val 50000"/>
                </a:avLst>
              </a:prstGeom>
              <a:solidFill>
                <a:schemeClr val="bg1">
                  <a:lumMod val="95000"/>
                </a:schemeClr>
              </a:solidFill>
              <a:ln w="9525" algn="ctr">
                <a:solidFill>
                  <a:schemeClr val="accent2"/>
                </a:solidFill>
                <a:miter lim="800000"/>
                <a:headEnd/>
                <a:tailEnd/>
              </a:ln>
            </p:spPr>
            <p:txBody>
              <a:bodyPr wrap="square" lIns="91440" tIns="88900" rIns="274320" bIns="88900" rtlCol="0" anchor="ctr"/>
              <a:lstStyle/>
              <a:p>
                <a:pPr>
                  <a:spcBef>
                    <a:spcPts val="300"/>
                  </a:spcBef>
                  <a:defRPr/>
                </a:pPr>
                <a:r>
                  <a:rPr lang="en-US" sz="1400" b="1" u="sng">
                    <a:solidFill>
                      <a:srgbClr val="43B02A"/>
                    </a:solidFill>
                    <a:latin typeface="Calibri" panose="020F0502020204030204" pitchFamily="34" charset="0"/>
                    <a:cs typeface="Calibri" panose="020F0502020204030204" pitchFamily="34" charset="0"/>
                  </a:rPr>
                  <a:t>Prioritize</a:t>
                </a:r>
                <a:r>
                  <a:rPr lang="en-US" sz="1400" u="sng">
                    <a:solidFill>
                      <a:srgbClr val="43B02A"/>
                    </a:solidFill>
                    <a:latin typeface="Calibri" panose="020F0502020204030204" pitchFamily="34" charset="0"/>
                    <a:cs typeface="Calibri" panose="020F0502020204030204" pitchFamily="34" charset="0"/>
                  </a:rPr>
                  <a:t> </a:t>
                </a:r>
                <a:r>
                  <a:rPr lang="en-US" sz="1400" b="1" u="sng">
                    <a:solidFill>
                      <a:srgbClr val="43B02A"/>
                    </a:solidFill>
                    <a:latin typeface="Calibri" panose="020F0502020204030204" pitchFamily="34" charset="0"/>
                    <a:cs typeface="Calibri" panose="020F0502020204030204" pitchFamily="34" charset="0"/>
                  </a:rPr>
                  <a:t>ICSR</a:t>
                </a:r>
                <a:r>
                  <a:rPr lang="en-US" sz="1400" u="sng">
                    <a:solidFill>
                      <a:srgbClr val="43B02A"/>
                    </a:solidFill>
                    <a:latin typeface="Calibri" panose="020F0502020204030204" pitchFamily="34" charset="0"/>
                    <a:cs typeface="Calibri" panose="020F0502020204030204" pitchFamily="34" charset="0"/>
                  </a:rPr>
                  <a:t>:</a:t>
                </a:r>
                <a:r>
                  <a:rPr lang="en-US" sz="1400">
                    <a:solidFill>
                      <a:srgbClr val="43B02A"/>
                    </a:solidFill>
                    <a:latin typeface="Calibri" panose="020F0502020204030204" pitchFamily="34" charset="0"/>
                    <a:cs typeface="Calibri" panose="020F0502020204030204" pitchFamily="34" charset="0"/>
                  </a:rPr>
                  <a:t> Designing and implementing effective controls over sustainability related information will result in more complete, accurate and reliable disclosure. </a:t>
                </a:r>
              </a:p>
            </p:txBody>
          </p:sp>
          <p:grpSp>
            <p:nvGrpSpPr>
              <p:cNvPr id="51" name="Group 50">
                <a:extLst>
                  <a:ext uri="{FF2B5EF4-FFF2-40B4-BE49-F238E27FC236}">
                    <a16:creationId xmlns:a16="http://schemas.microsoft.com/office/drawing/2014/main" id="{94FFB815-0F0D-42B5-A1F4-067BC6AE2E4F}"/>
                  </a:ext>
                </a:extLst>
              </p:cNvPr>
              <p:cNvGrpSpPr/>
              <p:nvPr/>
            </p:nvGrpSpPr>
            <p:grpSpPr>
              <a:xfrm>
                <a:off x="463550" y="1592572"/>
                <a:ext cx="11390000" cy="4438702"/>
                <a:chOff x="356616" y="1603873"/>
                <a:chExt cx="11390000" cy="4438702"/>
              </a:xfrm>
            </p:grpSpPr>
            <p:sp>
              <p:nvSpPr>
                <p:cNvPr id="20" name="Rounded Rectangle 17">
                  <a:extLst>
                    <a:ext uri="{FF2B5EF4-FFF2-40B4-BE49-F238E27FC236}">
                      <a16:creationId xmlns:a16="http://schemas.microsoft.com/office/drawing/2014/main" id="{1532E364-051A-4B9F-87F7-6E0E7C0B2F13}"/>
                    </a:ext>
                  </a:extLst>
                </p:cNvPr>
                <p:cNvSpPr/>
                <p:nvPr/>
              </p:nvSpPr>
              <p:spPr bwMode="gray">
                <a:xfrm>
                  <a:off x="1883333" y="4900680"/>
                  <a:ext cx="3964666" cy="1005840"/>
                </a:xfrm>
                <a:prstGeom prst="roundRect">
                  <a:avLst>
                    <a:gd name="adj" fmla="val 50000"/>
                  </a:avLst>
                </a:prstGeom>
                <a:solidFill>
                  <a:schemeClr val="bg1">
                    <a:lumMod val="95000"/>
                  </a:schemeClr>
                </a:solidFill>
                <a:ln w="9525" algn="ctr">
                  <a:solidFill>
                    <a:schemeClr val="accent4"/>
                  </a:solidFill>
                  <a:miter lim="800000"/>
                  <a:headEnd/>
                  <a:tailEnd/>
                </a:ln>
              </p:spPr>
              <p:txBody>
                <a:bodyPr wrap="square" lIns="91440" tIns="88900" rIns="365760" bIns="88900" rtlCol="0" anchor="ctr"/>
                <a:lstStyle/>
                <a:p>
                  <a:pPr marL="12700">
                    <a:lnSpc>
                      <a:spcPct val="98000"/>
                    </a:lnSpc>
                    <a:spcBef>
                      <a:spcPts val="300"/>
                    </a:spcBef>
                    <a:defRPr/>
                  </a:pPr>
                  <a:endParaRPr lang="en-US" sz="1400">
                    <a:solidFill>
                      <a:srgbClr val="046A38"/>
                    </a:solidFill>
                    <a:latin typeface="Calibri" panose="020F0502020204030204" pitchFamily="34" charset="0"/>
                    <a:cs typeface="Calibri" panose="020F0502020204030204" pitchFamily="34" charset="0"/>
                  </a:endParaRPr>
                </a:p>
                <a:p>
                  <a:pPr marL="12700">
                    <a:lnSpc>
                      <a:spcPct val="98000"/>
                    </a:lnSpc>
                    <a:spcBef>
                      <a:spcPts val="300"/>
                    </a:spcBef>
                    <a:defRPr/>
                  </a:pPr>
                  <a:r>
                    <a:rPr lang="en-US" sz="1400" b="1" u="sng">
                      <a:solidFill>
                        <a:srgbClr val="046A38"/>
                      </a:solidFill>
                      <a:latin typeface="Calibri" panose="020F0502020204030204" pitchFamily="34" charset="0"/>
                      <a:cs typeface="Calibri" panose="020F0502020204030204" pitchFamily="34" charset="0"/>
                    </a:rPr>
                    <a:t>Obtain internal &amp; external assurance:</a:t>
                  </a:r>
                  <a:r>
                    <a:rPr lang="en-US" sz="1400">
                      <a:solidFill>
                        <a:srgbClr val="046A38"/>
                      </a:solidFill>
                      <a:latin typeface="Calibri" panose="020F0502020204030204" pitchFamily="34" charset="0"/>
                      <a:cs typeface="Calibri" panose="020F0502020204030204" pitchFamily="34" charset="0"/>
                    </a:rPr>
                    <a:t> Internal evaluation of controls is a necessary first step prior to engaging in external assurance </a:t>
                  </a:r>
                </a:p>
                <a:p>
                  <a:pPr marL="12700">
                    <a:lnSpc>
                      <a:spcPct val="98000"/>
                    </a:lnSpc>
                    <a:spcBef>
                      <a:spcPts val="300"/>
                    </a:spcBef>
                    <a:defRPr/>
                  </a:pPr>
                  <a:endParaRPr lang="en-US" sz="1400">
                    <a:solidFill>
                      <a:srgbClr val="046A38"/>
                    </a:solidFill>
                    <a:latin typeface="Calibri" panose="020F0502020204030204" pitchFamily="34" charset="0"/>
                    <a:cs typeface="Calibri" panose="020F0502020204030204" pitchFamily="34" charset="0"/>
                  </a:endParaRPr>
                </a:p>
              </p:txBody>
            </p:sp>
            <p:sp>
              <p:nvSpPr>
                <p:cNvPr id="43" name="Arc 42">
                  <a:extLst>
                    <a:ext uri="{FF2B5EF4-FFF2-40B4-BE49-F238E27FC236}">
                      <a16:creationId xmlns:a16="http://schemas.microsoft.com/office/drawing/2014/main" id="{5137F09B-9EC0-45F2-9F9A-13F2DC8DC7F8}"/>
                    </a:ext>
                  </a:extLst>
                </p:cNvPr>
                <p:cNvSpPr/>
                <p:nvPr/>
              </p:nvSpPr>
              <p:spPr bwMode="gray">
                <a:xfrm>
                  <a:off x="4049336" y="1603873"/>
                  <a:ext cx="1714547" cy="1714547"/>
                </a:xfrm>
                <a:prstGeom prst="arc">
                  <a:avLst>
                    <a:gd name="adj1" fmla="val 10349410"/>
                    <a:gd name="adj2" fmla="val 19861694"/>
                  </a:avLst>
                </a:prstGeom>
                <a:noFill/>
                <a:ln w="12700" algn="ctr">
                  <a:solidFill>
                    <a:schemeClr val="accent1"/>
                  </a:solidFill>
                  <a:prstDash val="dash"/>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GB"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7" name="Block Arc 6">
                  <a:extLst>
                    <a:ext uri="{FF2B5EF4-FFF2-40B4-BE49-F238E27FC236}">
                      <a16:creationId xmlns:a16="http://schemas.microsoft.com/office/drawing/2014/main" id="{E761A020-AC99-468F-8808-68E90F608DCA}"/>
                    </a:ext>
                  </a:extLst>
                </p:cNvPr>
                <p:cNvSpPr/>
                <p:nvPr/>
              </p:nvSpPr>
              <p:spPr bwMode="gray">
                <a:xfrm>
                  <a:off x="4167364" y="1790488"/>
                  <a:ext cx="1558678" cy="1558679"/>
                </a:xfrm>
                <a:prstGeom prst="blockArc">
                  <a:avLst>
                    <a:gd name="adj1" fmla="val 10823994"/>
                    <a:gd name="adj2" fmla="val 5529932"/>
                    <a:gd name="adj3" fmla="val 14080"/>
                  </a:avLst>
                </a:prstGeom>
                <a:solidFill>
                  <a:schemeClr val="accent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GB"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8" name="Rounded Rectangle 5">
                  <a:extLst>
                    <a:ext uri="{FF2B5EF4-FFF2-40B4-BE49-F238E27FC236}">
                      <a16:creationId xmlns:a16="http://schemas.microsoft.com/office/drawing/2014/main" id="{21AD488C-F44F-4943-A093-3BBB0B359AAE}"/>
                    </a:ext>
                  </a:extLst>
                </p:cNvPr>
                <p:cNvSpPr/>
                <p:nvPr/>
              </p:nvSpPr>
              <p:spPr bwMode="gray">
                <a:xfrm>
                  <a:off x="5083881" y="2048059"/>
                  <a:ext cx="6662735" cy="998949"/>
                </a:xfrm>
                <a:prstGeom prst="roundRect">
                  <a:avLst>
                    <a:gd name="adj" fmla="val 50000"/>
                  </a:avLst>
                </a:prstGeom>
                <a:solidFill>
                  <a:schemeClr val="bg1">
                    <a:lumMod val="95000"/>
                  </a:schemeClr>
                </a:solidFill>
                <a:ln w="9525" algn="ctr">
                  <a:solidFill>
                    <a:schemeClr val="accent1"/>
                  </a:solidFill>
                  <a:miter lim="800000"/>
                  <a:headEnd/>
                  <a:tailEnd/>
                </a:ln>
              </p:spPr>
              <p:txBody>
                <a:bodyPr wrap="square" lIns="457200" tIns="88900" rIns="88900" bIns="88900" rtlCol="0" anchor="ctr"/>
                <a:lstStyle/>
                <a:p>
                  <a:r>
                    <a:rPr lang="en-US" sz="1400" b="1" u="sng">
                      <a:solidFill>
                        <a:srgbClr val="86BC25"/>
                      </a:solidFill>
                      <a:latin typeface="Calibri" panose="020F0502020204030204" pitchFamily="34" charset="0"/>
                      <a:cs typeface="Calibri" panose="020F0502020204030204" pitchFamily="34" charset="0"/>
                    </a:rPr>
                    <a:t>17 guiding principles</a:t>
                  </a:r>
                  <a:r>
                    <a:rPr lang="en-US" sz="1400" u="sng">
                      <a:solidFill>
                        <a:srgbClr val="86BC25"/>
                      </a:solidFill>
                      <a:latin typeface="Calibri" panose="020F0502020204030204" pitchFamily="34" charset="0"/>
                      <a:cs typeface="Calibri" panose="020F0502020204030204" pitchFamily="34" charset="0"/>
                    </a:rPr>
                    <a:t>:</a:t>
                  </a:r>
                  <a:r>
                    <a:rPr lang="en-US" sz="1400">
                      <a:solidFill>
                        <a:srgbClr val="86BC25"/>
                      </a:solidFill>
                      <a:latin typeface="Calibri" panose="020F0502020204030204" pitchFamily="34" charset="0"/>
                      <a:cs typeface="Calibri" panose="020F0502020204030204" pitchFamily="34" charset="0"/>
                    </a:rPr>
                    <a:t> Organizations should follow the framework’s outlined principles</a:t>
                  </a:r>
                  <a:r>
                    <a:rPr lang="en-US" sz="1400" b="1">
                      <a:solidFill>
                        <a:srgbClr val="86BC25"/>
                      </a:solidFill>
                      <a:latin typeface="Calibri" panose="020F0502020204030204" pitchFamily="34" charset="0"/>
                      <a:cs typeface="Calibri" panose="020F0502020204030204" pitchFamily="34" charset="0"/>
                    </a:rPr>
                    <a:t> </a:t>
                  </a:r>
                  <a:r>
                    <a:rPr lang="en-US" sz="1400">
                      <a:solidFill>
                        <a:srgbClr val="86BC25"/>
                      </a:solidFill>
                      <a:latin typeface="Calibri" panose="020F0502020204030204" pitchFamily="34" charset="0"/>
                      <a:cs typeface="Calibri" panose="020F0502020204030204" pitchFamily="34" charset="0"/>
                    </a:rPr>
                    <a:t>aligned to existing categories: </a:t>
                  </a:r>
                  <a:r>
                    <a:rPr lang="en-US" sz="1400" i="1">
                      <a:solidFill>
                        <a:srgbClr val="86BC25"/>
                      </a:solidFill>
                      <a:latin typeface="Calibri" panose="020F0502020204030204" pitchFamily="34" charset="0"/>
                      <a:cs typeface="Calibri" panose="020F0502020204030204" pitchFamily="34" charset="0"/>
                    </a:rPr>
                    <a:t>control environment, risk assessment, control activities, information and communication and monitoring activities</a:t>
                  </a:r>
                  <a:r>
                    <a:rPr lang="en-US" sz="1400">
                      <a:solidFill>
                        <a:srgbClr val="86BC25"/>
                      </a:solidFill>
                      <a:latin typeface="Calibri" panose="020F0502020204030204" pitchFamily="34" charset="0"/>
                      <a:cs typeface="Calibri" panose="020F0502020204030204" pitchFamily="34" charset="0"/>
                    </a:rPr>
                    <a:t> when implementing internal controls over sustainability reporting (ICSR)</a:t>
                  </a:r>
                </a:p>
              </p:txBody>
            </p:sp>
            <p:sp>
              <p:nvSpPr>
                <p:cNvPr id="9" name="Oval 8">
                  <a:extLst>
                    <a:ext uri="{FF2B5EF4-FFF2-40B4-BE49-F238E27FC236}">
                      <a16:creationId xmlns:a16="http://schemas.microsoft.com/office/drawing/2014/main" id="{EE9BD89F-A3B4-49F3-9D7F-39D6E0C0F095}"/>
                    </a:ext>
                  </a:extLst>
                </p:cNvPr>
                <p:cNvSpPr/>
                <p:nvPr/>
              </p:nvSpPr>
              <p:spPr bwMode="gray">
                <a:xfrm>
                  <a:off x="4384862" y="2007987"/>
                  <a:ext cx="1123683" cy="1123681"/>
                </a:xfrm>
                <a:prstGeom prst="ellipse">
                  <a:avLst/>
                </a:prstGeom>
                <a:solidFill>
                  <a:schemeClr val="bg1"/>
                </a:solidFill>
                <a:ln w="9525" algn="ctr">
                  <a:noFill/>
                  <a:miter lim="800000"/>
                  <a:headEnd/>
                  <a:tailEnd/>
                </a:ln>
              </p:spPr>
              <p:txBody>
                <a:bodyPr wrap="non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GB" sz="1200" b="0" i="0" u="none" strike="noStrike" kern="1200" cap="none" spc="0" normalizeH="0" baseline="0" noProof="0">
                    <a:ln>
                      <a:noFill/>
                    </a:ln>
                    <a:solidFill>
                      <a:prstClr val="black"/>
                    </a:solidFill>
                    <a:effectLst/>
                    <a:uLnTx/>
                    <a:uFillTx/>
                    <a:latin typeface="Calibri Light"/>
                    <a:ea typeface="+mn-ea"/>
                    <a:cs typeface="+mn-cs"/>
                  </a:endParaRPr>
                </a:p>
              </p:txBody>
            </p:sp>
            <p:sp>
              <p:nvSpPr>
                <p:cNvPr id="10" name="Oval 9">
                  <a:extLst>
                    <a:ext uri="{FF2B5EF4-FFF2-40B4-BE49-F238E27FC236}">
                      <a16:creationId xmlns:a16="http://schemas.microsoft.com/office/drawing/2014/main" id="{3802D938-DB24-4208-911A-CE0EE894C67E}"/>
                    </a:ext>
                  </a:extLst>
                </p:cNvPr>
                <p:cNvSpPr/>
                <p:nvPr/>
              </p:nvSpPr>
              <p:spPr bwMode="gray">
                <a:xfrm>
                  <a:off x="4546779" y="2169903"/>
                  <a:ext cx="799848" cy="799848"/>
                </a:xfrm>
                <a:prstGeom prst="ellipse">
                  <a:avLst/>
                </a:prstGeom>
                <a:solidFill>
                  <a:schemeClr val="accent1"/>
                </a:solidFill>
                <a:ln w="9525" algn="ctr">
                  <a:solidFill>
                    <a:schemeClr val="accent1"/>
                  </a:solidFill>
                  <a:miter lim="800000"/>
                  <a:headEnd/>
                  <a:tailEnd/>
                </a:ln>
              </p:spPr>
              <p:txBody>
                <a:bodyPr wrap="non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GB" sz="2000" b="1" i="0" u="none" strike="noStrike" kern="1200" cap="none" spc="0" normalizeH="0" baseline="0" noProof="0">
                      <a:ln>
                        <a:noFill/>
                      </a:ln>
                      <a:solidFill>
                        <a:schemeClr val="bg1"/>
                      </a:solidFill>
                      <a:effectLst/>
                      <a:uLnTx/>
                      <a:uFillTx/>
                      <a:latin typeface="Calibri Light"/>
                      <a:ea typeface="+mn-ea"/>
                      <a:cs typeface="+mn-cs"/>
                    </a:rPr>
                    <a:t>1</a:t>
                  </a:r>
                </a:p>
              </p:txBody>
            </p:sp>
            <p:sp>
              <p:nvSpPr>
                <p:cNvPr id="11" name="Block Arc 10">
                  <a:extLst>
                    <a:ext uri="{FF2B5EF4-FFF2-40B4-BE49-F238E27FC236}">
                      <a16:creationId xmlns:a16="http://schemas.microsoft.com/office/drawing/2014/main" id="{64FA85D4-678F-4F5E-915A-DBB7C19BF617}"/>
                    </a:ext>
                  </a:extLst>
                </p:cNvPr>
                <p:cNvSpPr/>
                <p:nvPr/>
              </p:nvSpPr>
              <p:spPr bwMode="gray">
                <a:xfrm>
                  <a:off x="4167364" y="3134461"/>
                  <a:ext cx="1558679" cy="1558679"/>
                </a:xfrm>
                <a:prstGeom prst="blockArc">
                  <a:avLst>
                    <a:gd name="adj1" fmla="val 10296"/>
                    <a:gd name="adj2" fmla="val 16171692"/>
                    <a:gd name="adj3" fmla="val 13840"/>
                  </a:avLst>
                </a:prstGeom>
                <a:solidFill>
                  <a:schemeClr val="accent2"/>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GB"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13" name="Oval 12">
                  <a:extLst>
                    <a:ext uri="{FF2B5EF4-FFF2-40B4-BE49-F238E27FC236}">
                      <a16:creationId xmlns:a16="http://schemas.microsoft.com/office/drawing/2014/main" id="{5C3544A1-A359-421B-B2FF-690025EED4F8}"/>
                    </a:ext>
                  </a:extLst>
                </p:cNvPr>
                <p:cNvSpPr/>
                <p:nvPr/>
              </p:nvSpPr>
              <p:spPr bwMode="gray">
                <a:xfrm>
                  <a:off x="4384863" y="3351960"/>
                  <a:ext cx="1123683" cy="1123681"/>
                </a:xfrm>
                <a:prstGeom prst="ellipse">
                  <a:avLst/>
                </a:prstGeom>
                <a:solidFill>
                  <a:schemeClr val="bg1"/>
                </a:solidFill>
                <a:ln w="9525" algn="ctr">
                  <a:noFill/>
                  <a:miter lim="800000"/>
                  <a:headEnd/>
                  <a:tailEnd/>
                </a:ln>
              </p:spPr>
              <p:txBody>
                <a:bodyPr wrap="non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GB" sz="1200" b="0" i="0" u="none" strike="noStrike" kern="1200" cap="none" spc="0" normalizeH="0" baseline="0" noProof="0">
                    <a:ln>
                      <a:noFill/>
                    </a:ln>
                    <a:solidFill>
                      <a:prstClr val="black"/>
                    </a:solidFill>
                    <a:effectLst/>
                    <a:uLnTx/>
                    <a:uFillTx/>
                    <a:latin typeface="Calibri Light"/>
                    <a:ea typeface="+mn-ea"/>
                    <a:cs typeface="+mn-cs"/>
                  </a:endParaRPr>
                </a:p>
              </p:txBody>
            </p:sp>
            <p:sp>
              <p:nvSpPr>
                <p:cNvPr id="14" name="Oval 13">
                  <a:extLst>
                    <a:ext uri="{FF2B5EF4-FFF2-40B4-BE49-F238E27FC236}">
                      <a16:creationId xmlns:a16="http://schemas.microsoft.com/office/drawing/2014/main" id="{5DAB73FC-6FB1-46D0-860E-07F653A2E5A9}"/>
                    </a:ext>
                  </a:extLst>
                </p:cNvPr>
                <p:cNvSpPr/>
                <p:nvPr/>
              </p:nvSpPr>
              <p:spPr bwMode="gray">
                <a:xfrm>
                  <a:off x="4546779" y="3513876"/>
                  <a:ext cx="799848" cy="799848"/>
                </a:xfrm>
                <a:prstGeom prst="ellipse">
                  <a:avLst/>
                </a:prstGeom>
                <a:solidFill>
                  <a:schemeClr val="accent2"/>
                </a:solidFill>
                <a:ln w="9525" algn="ctr">
                  <a:solidFill>
                    <a:schemeClr val="accent2"/>
                  </a:solidFill>
                  <a:miter lim="800000"/>
                  <a:headEnd/>
                  <a:tailEnd/>
                </a:ln>
              </p:spPr>
              <p:txBody>
                <a:bodyPr wrap="non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GB" sz="2000" b="1" i="0" u="none" strike="noStrike" kern="1200" cap="none" spc="0" normalizeH="0" baseline="0" noProof="0">
                      <a:ln>
                        <a:noFill/>
                      </a:ln>
                      <a:solidFill>
                        <a:schemeClr val="bg1"/>
                      </a:solidFill>
                      <a:effectLst/>
                      <a:uLnTx/>
                      <a:uFillTx/>
                      <a:latin typeface="Calibri Light"/>
                      <a:ea typeface="+mn-ea"/>
                      <a:cs typeface="+mn-cs"/>
                    </a:rPr>
                    <a:t>2</a:t>
                  </a:r>
                </a:p>
              </p:txBody>
            </p:sp>
            <p:sp>
              <p:nvSpPr>
                <p:cNvPr id="15" name="Block Arc 14">
                  <a:extLst>
                    <a:ext uri="{FF2B5EF4-FFF2-40B4-BE49-F238E27FC236}">
                      <a16:creationId xmlns:a16="http://schemas.microsoft.com/office/drawing/2014/main" id="{1907C219-376C-429D-A817-5B4F9071F944}"/>
                    </a:ext>
                  </a:extLst>
                </p:cNvPr>
                <p:cNvSpPr/>
                <p:nvPr/>
              </p:nvSpPr>
              <p:spPr bwMode="gray">
                <a:xfrm>
                  <a:off x="5508110" y="3142719"/>
                  <a:ext cx="1558678" cy="1558679"/>
                </a:xfrm>
                <a:prstGeom prst="blockArc">
                  <a:avLst>
                    <a:gd name="adj1" fmla="val 10823994"/>
                    <a:gd name="adj2" fmla="val 5529932"/>
                    <a:gd name="adj3" fmla="val 14080"/>
                  </a:avLst>
                </a:prstGeom>
                <a:solidFill>
                  <a:srgbClr val="009A44"/>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GB"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16" name="Rounded Rectangle 13">
                  <a:extLst>
                    <a:ext uri="{FF2B5EF4-FFF2-40B4-BE49-F238E27FC236}">
                      <a16:creationId xmlns:a16="http://schemas.microsoft.com/office/drawing/2014/main" id="{77722D61-C846-49B4-BC53-F07F3A67DFC9}"/>
                    </a:ext>
                  </a:extLst>
                </p:cNvPr>
                <p:cNvSpPr/>
                <p:nvPr/>
              </p:nvSpPr>
              <p:spPr bwMode="gray">
                <a:xfrm>
                  <a:off x="6418899" y="3339550"/>
                  <a:ext cx="4776405" cy="1110373"/>
                </a:xfrm>
                <a:prstGeom prst="roundRect">
                  <a:avLst>
                    <a:gd name="adj" fmla="val 50000"/>
                  </a:avLst>
                </a:prstGeom>
                <a:solidFill>
                  <a:schemeClr val="bg1">
                    <a:lumMod val="95000"/>
                  </a:schemeClr>
                </a:solidFill>
                <a:ln w="9525" algn="ctr">
                  <a:solidFill>
                    <a:srgbClr val="009A44"/>
                  </a:solidFill>
                  <a:miter lim="800000"/>
                  <a:headEnd/>
                  <a:tailEnd/>
                </a:ln>
              </p:spPr>
              <p:txBody>
                <a:bodyPr wrap="square" lIns="457200" tIns="88900" rIns="88900" bIns="88900" rtlCol="0" anchor="ctr"/>
                <a:lstStyle/>
                <a:p>
                  <a:pPr>
                    <a:spcBef>
                      <a:spcPts val="300"/>
                    </a:spcBef>
                    <a:defRPr/>
                  </a:pPr>
                  <a:r>
                    <a:rPr lang="en-US" sz="1400" b="1" u="sng">
                      <a:solidFill>
                        <a:srgbClr val="009A44"/>
                      </a:solidFill>
                      <a:latin typeface="Calibri" panose="020F0502020204030204" pitchFamily="34" charset="0"/>
                      <a:cs typeface="Calibri" panose="020F0502020204030204" pitchFamily="34" charset="0"/>
                    </a:rPr>
                    <a:t>Governance</a:t>
                  </a:r>
                  <a:r>
                    <a:rPr lang="en-US" sz="1400" u="sng">
                      <a:solidFill>
                        <a:srgbClr val="009A44"/>
                      </a:solidFill>
                      <a:latin typeface="Calibri" panose="020F0502020204030204" pitchFamily="34" charset="0"/>
                      <a:cs typeface="Calibri" panose="020F0502020204030204" pitchFamily="34" charset="0"/>
                    </a:rPr>
                    <a:t> </a:t>
                  </a:r>
                  <a:r>
                    <a:rPr lang="en-US" sz="1400" b="1" u="sng">
                      <a:solidFill>
                        <a:srgbClr val="009A44"/>
                      </a:solidFill>
                      <a:latin typeface="Calibri" panose="020F0502020204030204" pitchFamily="34" charset="0"/>
                      <a:cs typeface="Calibri" panose="020F0502020204030204" pitchFamily="34" charset="0"/>
                    </a:rPr>
                    <a:t>is central to the framework</a:t>
                  </a:r>
                  <a:r>
                    <a:rPr lang="en-US" sz="1400" u="sng">
                      <a:solidFill>
                        <a:srgbClr val="009A44"/>
                      </a:solidFill>
                      <a:latin typeface="Calibri" panose="020F0502020204030204" pitchFamily="34" charset="0"/>
                      <a:cs typeface="Calibri" panose="020F0502020204030204" pitchFamily="34" charset="0"/>
                    </a:rPr>
                    <a:t>: </a:t>
                  </a:r>
                  <a:r>
                    <a:rPr lang="en-US" sz="1400">
                      <a:solidFill>
                        <a:srgbClr val="009A44"/>
                      </a:solidFill>
                      <a:latin typeface="Calibri" panose="020F0502020204030204" pitchFamily="34" charset="0"/>
                      <a:cs typeface="Calibri" panose="020F0502020204030204" pitchFamily="34" charset="0"/>
                    </a:rPr>
                    <a:t>ESG-related education, change management, collaboration across stakeholder groups and cross-functional team structures is a critical step to transformation</a:t>
                  </a:r>
                </a:p>
              </p:txBody>
            </p:sp>
            <p:sp>
              <p:nvSpPr>
                <p:cNvPr id="17" name="Oval 16">
                  <a:extLst>
                    <a:ext uri="{FF2B5EF4-FFF2-40B4-BE49-F238E27FC236}">
                      <a16:creationId xmlns:a16="http://schemas.microsoft.com/office/drawing/2014/main" id="{7446225A-CE97-4DF1-A166-50B2594A195D}"/>
                    </a:ext>
                  </a:extLst>
                </p:cNvPr>
                <p:cNvSpPr/>
                <p:nvPr/>
              </p:nvSpPr>
              <p:spPr bwMode="gray">
                <a:xfrm>
                  <a:off x="5725608" y="3360218"/>
                  <a:ext cx="1123683" cy="1123681"/>
                </a:xfrm>
                <a:prstGeom prst="ellipse">
                  <a:avLst/>
                </a:prstGeom>
                <a:solidFill>
                  <a:schemeClr val="bg1"/>
                </a:solidFill>
                <a:ln w="9525" algn="ctr">
                  <a:noFill/>
                  <a:miter lim="800000"/>
                  <a:headEnd/>
                  <a:tailEnd/>
                </a:ln>
              </p:spPr>
              <p:txBody>
                <a:bodyPr wrap="non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GB" sz="1200" b="0" i="0" u="none" strike="noStrike" kern="1200" cap="none" spc="0" normalizeH="0" baseline="0" noProof="0">
                    <a:ln>
                      <a:noFill/>
                    </a:ln>
                    <a:solidFill>
                      <a:prstClr val="black"/>
                    </a:solidFill>
                    <a:effectLst/>
                    <a:uLnTx/>
                    <a:uFillTx/>
                    <a:latin typeface="Calibri Light"/>
                    <a:ea typeface="+mn-ea"/>
                    <a:cs typeface="+mn-cs"/>
                  </a:endParaRPr>
                </a:p>
              </p:txBody>
            </p:sp>
            <p:sp>
              <p:nvSpPr>
                <p:cNvPr id="18" name="Oval 17">
                  <a:extLst>
                    <a:ext uri="{FF2B5EF4-FFF2-40B4-BE49-F238E27FC236}">
                      <a16:creationId xmlns:a16="http://schemas.microsoft.com/office/drawing/2014/main" id="{5BC025E2-FC80-4C74-9AEB-834DF9D6CBA6}"/>
                    </a:ext>
                  </a:extLst>
                </p:cNvPr>
                <p:cNvSpPr/>
                <p:nvPr/>
              </p:nvSpPr>
              <p:spPr bwMode="gray">
                <a:xfrm>
                  <a:off x="5887525" y="3522134"/>
                  <a:ext cx="799848" cy="799848"/>
                </a:xfrm>
                <a:prstGeom prst="ellipse">
                  <a:avLst/>
                </a:prstGeom>
                <a:solidFill>
                  <a:schemeClr val="accent3"/>
                </a:solidFill>
                <a:ln w="9525" algn="ctr">
                  <a:solidFill>
                    <a:srgbClr val="009A44"/>
                  </a:solidFill>
                  <a:miter lim="800000"/>
                  <a:headEnd/>
                  <a:tailEnd/>
                </a:ln>
              </p:spPr>
              <p:txBody>
                <a:bodyPr wrap="non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GB" sz="2000" b="1" i="0" u="none" strike="noStrike" kern="1200" cap="none" spc="0" normalizeH="0" baseline="0" noProof="0">
                      <a:ln>
                        <a:noFill/>
                      </a:ln>
                      <a:solidFill>
                        <a:schemeClr val="bg1"/>
                      </a:solidFill>
                      <a:effectLst/>
                      <a:uLnTx/>
                      <a:uFillTx/>
                      <a:latin typeface="Calibri Light"/>
                      <a:ea typeface="+mn-ea"/>
                      <a:cs typeface="+mn-cs"/>
                    </a:rPr>
                    <a:t>3</a:t>
                  </a:r>
                </a:p>
              </p:txBody>
            </p:sp>
            <p:sp>
              <p:nvSpPr>
                <p:cNvPr id="19" name="Block Arc 18">
                  <a:extLst>
                    <a:ext uri="{FF2B5EF4-FFF2-40B4-BE49-F238E27FC236}">
                      <a16:creationId xmlns:a16="http://schemas.microsoft.com/office/drawing/2014/main" id="{2BEC76D0-6A0E-41B1-8E04-BE11B07A0097}"/>
                    </a:ext>
                  </a:extLst>
                </p:cNvPr>
                <p:cNvSpPr/>
                <p:nvPr/>
              </p:nvSpPr>
              <p:spPr bwMode="gray">
                <a:xfrm>
                  <a:off x="5507552" y="4483896"/>
                  <a:ext cx="1558679" cy="1558679"/>
                </a:xfrm>
                <a:prstGeom prst="blockArc">
                  <a:avLst>
                    <a:gd name="adj1" fmla="val 10296"/>
                    <a:gd name="adj2" fmla="val 16171692"/>
                    <a:gd name="adj3" fmla="val 13840"/>
                  </a:avLst>
                </a:prstGeom>
                <a:solidFill>
                  <a:schemeClr val="accent4"/>
                </a:solidFill>
                <a:ln w="19050" algn="ctr">
                  <a:solidFill>
                    <a:schemeClr val="accent4"/>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GB"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21" name="Oval 20">
                  <a:extLst>
                    <a:ext uri="{FF2B5EF4-FFF2-40B4-BE49-F238E27FC236}">
                      <a16:creationId xmlns:a16="http://schemas.microsoft.com/office/drawing/2014/main" id="{EC7536B0-393D-4F2E-B5BD-D2428DA00F6C}"/>
                    </a:ext>
                  </a:extLst>
                </p:cNvPr>
                <p:cNvSpPr/>
                <p:nvPr/>
              </p:nvSpPr>
              <p:spPr bwMode="gray">
                <a:xfrm>
                  <a:off x="5725051" y="4701395"/>
                  <a:ext cx="1123683" cy="1123681"/>
                </a:xfrm>
                <a:prstGeom prst="ellipse">
                  <a:avLst/>
                </a:prstGeom>
                <a:solidFill>
                  <a:schemeClr val="bg1"/>
                </a:solidFill>
                <a:ln w="9525" algn="ctr">
                  <a:noFill/>
                  <a:miter lim="800000"/>
                  <a:headEnd/>
                  <a:tailEnd/>
                </a:ln>
              </p:spPr>
              <p:txBody>
                <a:bodyPr wrap="non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GB" sz="1200" b="0" i="0" u="none" strike="noStrike" kern="1200" cap="none" spc="0" normalizeH="0" baseline="0" noProof="0">
                    <a:ln>
                      <a:noFill/>
                    </a:ln>
                    <a:solidFill>
                      <a:prstClr val="black"/>
                    </a:solidFill>
                    <a:effectLst/>
                    <a:uLnTx/>
                    <a:uFillTx/>
                    <a:latin typeface="Calibri Light"/>
                    <a:ea typeface="+mn-ea"/>
                    <a:cs typeface="+mn-cs"/>
                  </a:endParaRPr>
                </a:p>
              </p:txBody>
            </p:sp>
            <p:sp>
              <p:nvSpPr>
                <p:cNvPr id="22" name="Oval 21">
                  <a:extLst>
                    <a:ext uri="{FF2B5EF4-FFF2-40B4-BE49-F238E27FC236}">
                      <a16:creationId xmlns:a16="http://schemas.microsoft.com/office/drawing/2014/main" id="{A5A252C8-5E2F-4C6C-A898-22ACAB1537B9}"/>
                    </a:ext>
                  </a:extLst>
                </p:cNvPr>
                <p:cNvSpPr/>
                <p:nvPr/>
              </p:nvSpPr>
              <p:spPr bwMode="gray">
                <a:xfrm>
                  <a:off x="5886967" y="4863311"/>
                  <a:ext cx="799848" cy="799848"/>
                </a:xfrm>
                <a:prstGeom prst="ellipse">
                  <a:avLst/>
                </a:prstGeom>
                <a:solidFill>
                  <a:srgbClr val="046A38"/>
                </a:solidFill>
                <a:ln w="9525" algn="ctr">
                  <a:solidFill>
                    <a:schemeClr val="accent4"/>
                  </a:solidFill>
                  <a:miter lim="800000"/>
                  <a:headEnd/>
                  <a:tailEnd/>
                </a:ln>
              </p:spPr>
              <p:txBody>
                <a:bodyPr wrap="non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GB" sz="2000" b="1" i="0" u="none" strike="noStrike" kern="1200" cap="none" spc="0" normalizeH="0" baseline="0" noProof="0">
                      <a:ln>
                        <a:noFill/>
                      </a:ln>
                      <a:solidFill>
                        <a:schemeClr val="bg1"/>
                      </a:solidFill>
                      <a:effectLst/>
                      <a:uLnTx/>
                      <a:uFillTx/>
                      <a:latin typeface="Calibri Light"/>
                      <a:ea typeface="+mn-ea"/>
                      <a:cs typeface="+mn-cs"/>
                    </a:rPr>
                    <a:t>4</a:t>
                  </a:r>
                </a:p>
              </p:txBody>
            </p:sp>
            <p:sp>
              <p:nvSpPr>
                <p:cNvPr id="27" name="Rounded Rectangle 24">
                  <a:extLst>
                    <a:ext uri="{FF2B5EF4-FFF2-40B4-BE49-F238E27FC236}">
                      <a16:creationId xmlns:a16="http://schemas.microsoft.com/office/drawing/2014/main" id="{80D7B93C-A166-4973-8114-EBC405339153}"/>
                    </a:ext>
                  </a:extLst>
                </p:cNvPr>
                <p:cNvSpPr/>
                <p:nvPr/>
              </p:nvSpPr>
              <p:spPr bwMode="gray">
                <a:xfrm>
                  <a:off x="356616" y="2681465"/>
                  <a:ext cx="3697729" cy="218877"/>
                </a:xfrm>
                <a:prstGeom prst="roundRect">
                  <a:avLst>
                    <a:gd name="adj" fmla="val 0"/>
                  </a:avLst>
                </a:prstGeom>
                <a:solidFill>
                  <a:schemeClr val="accent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GB"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28" name="Block Arc 27">
                  <a:extLst>
                    <a:ext uri="{FF2B5EF4-FFF2-40B4-BE49-F238E27FC236}">
                      <a16:creationId xmlns:a16="http://schemas.microsoft.com/office/drawing/2014/main" id="{7DBDAE37-15A1-46C8-859D-026889F776F2}"/>
                    </a:ext>
                  </a:extLst>
                </p:cNvPr>
                <p:cNvSpPr/>
                <p:nvPr/>
              </p:nvSpPr>
              <p:spPr bwMode="gray">
                <a:xfrm>
                  <a:off x="3723829" y="2239311"/>
                  <a:ext cx="661032" cy="661032"/>
                </a:xfrm>
                <a:prstGeom prst="blockArc">
                  <a:avLst>
                    <a:gd name="adj1" fmla="val 21381499"/>
                    <a:gd name="adj2" fmla="val 5466996"/>
                    <a:gd name="adj3" fmla="val 33084"/>
                  </a:avLst>
                </a:prstGeom>
                <a:solidFill>
                  <a:schemeClr val="accent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GB"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41" name="Arc 40">
                  <a:extLst>
                    <a:ext uri="{FF2B5EF4-FFF2-40B4-BE49-F238E27FC236}">
                      <a16:creationId xmlns:a16="http://schemas.microsoft.com/office/drawing/2014/main" id="{BCC00E1D-0727-460F-B5DD-B511F80D19ED}"/>
                    </a:ext>
                  </a:extLst>
                </p:cNvPr>
                <p:cNvSpPr/>
                <p:nvPr/>
              </p:nvSpPr>
              <p:spPr bwMode="gray">
                <a:xfrm>
                  <a:off x="4088655" y="3119976"/>
                  <a:ext cx="1714547" cy="1714547"/>
                </a:xfrm>
                <a:prstGeom prst="arc">
                  <a:avLst>
                    <a:gd name="adj1" fmla="val 325977"/>
                    <a:gd name="adj2" fmla="val 8893727"/>
                  </a:avLst>
                </a:prstGeom>
                <a:noFill/>
                <a:ln w="12700" algn="ctr">
                  <a:solidFill>
                    <a:schemeClr val="accent2"/>
                  </a:solidFill>
                  <a:prstDash val="dash"/>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GB" sz="1600" b="1" i="0" u="none" strike="noStrike" kern="1200" cap="none" spc="0" normalizeH="0" baseline="0" noProof="0">
                    <a:ln>
                      <a:noFill/>
                    </a:ln>
                    <a:solidFill>
                      <a:prstClr val="white"/>
                    </a:solidFill>
                    <a:effectLst/>
                    <a:uLnTx/>
                    <a:uFillTx/>
                    <a:latin typeface="Calibri Light"/>
                    <a:ea typeface="+mn-ea"/>
                    <a:cs typeface="+mn-cs"/>
                  </a:endParaRPr>
                </a:p>
              </p:txBody>
            </p:sp>
            <p:cxnSp>
              <p:nvCxnSpPr>
                <p:cNvPr id="46" name="Straight Connector 45">
                  <a:extLst>
                    <a:ext uri="{FF2B5EF4-FFF2-40B4-BE49-F238E27FC236}">
                      <a16:creationId xmlns:a16="http://schemas.microsoft.com/office/drawing/2014/main" id="{90BA93AB-8300-4261-A114-95B27052E947}"/>
                    </a:ext>
                  </a:extLst>
                </p:cNvPr>
                <p:cNvCxnSpPr>
                  <a:cxnSpLocks/>
                </p:cNvCxnSpPr>
                <p:nvPr/>
              </p:nvCxnSpPr>
              <p:spPr>
                <a:xfrm>
                  <a:off x="356616" y="2982847"/>
                  <a:ext cx="3697729" cy="0"/>
                </a:xfrm>
                <a:prstGeom prst="line">
                  <a:avLst/>
                </a:prstGeom>
                <a:noFill/>
                <a:ln w="12700" algn="ctr">
                  <a:solidFill>
                    <a:schemeClr val="accent1"/>
                  </a:solidFill>
                  <a:prstDash val="dash"/>
                  <a:miter lim="800000"/>
                  <a:headEnd/>
                  <a:tailEnd/>
                </a:ln>
              </p:spPr>
            </p:cxnSp>
            <p:sp>
              <p:nvSpPr>
                <p:cNvPr id="50" name="Rounded Rectangle 24">
                  <a:extLst>
                    <a:ext uri="{FF2B5EF4-FFF2-40B4-BE49-F238E27FC236}">
                      <a16:creationId xmlns:a16="http://schemas.microsoft.com/office/drawing/2014/main" id="{0E557711-8382-48DD-A8E0-F0DA4B4E19EE}"/>
                    </a:ext>
                  </a:extLst>
                </p:cNvPr>
                <p:cNvSpPr/>
                <p:nvPr/>
              </p:nvSpPr>
              <p:spPr bwMode="gray">
                <a:xfrm>
                  <a:off x="6848731" y="5044359"/>
                  <a:ext cx="3697729" cy="218877"/>
                </a:xfrm>
                <a:prstGeom prst="roundRect">
                  <a:avLst>
                    <a:gd name="adj" fmla="val 0"/>
                  </a:avLst>
                </a:prstGeom>
                <a:solidFill>
                  <a:srgbClr val="046A38"/>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GB" sz="1600" b="1" i="0" u="none" strike="noStrike" kern="1200" cap="none" spc="0" normalizeH="0" baseline="0" noProof="0">
                    <a:ln>
                      <a:noFill/>
                    </a:ln>
                    <a:solidFill>
                      <a:prstClr val="white"/>
                    </a:solidFill>
                    <a:effectLst/>
                    <a:uLnTx/>
                    <a:uFillTx/>
                    <a:latin typeface="Calibri Light"/>
                    <a:ea typeface="+mn-ea"/>
                    <a:cs typeface="+mn-cs"/>
                  </a:endParaRPr>
                </a:p>
              </p:txBody>
            </p:sp>
          </p:grpSp>
        </p:grpSp>
      </p:grpSp>
      <p:sp>
        <p:nvSpPr>
          <p:cNvPr id="53" name="TextBox 52">
            <a:extLst>
              <a:ext uri="{FF2B5EF4-FFF2-40B4-BE49-F238E27FC236}">
                <a16:creationId xmlns:a16="http://schemas.microsoft.com/office/drawing/2014/main" id="{3AF9CE7D-F7F0-42FD-A15E-028BE5499C70}"/>
              </a:ext>
            </a:extLst>
          </p:cNvPr>
          <p:cNvSpPr txBox="1"/>
          <p:nvPr/>
        </p:nvSpPr>
        <p:spPr>
          <a:xfrm>
            <a:off x="381040" y="6287214"/>
            <a:ext cx="6096000" cy="228076"/>
          </a:xfrm>
          <a:prstGeom prst="rect">
            <a:avLst/>
          </a:prstGeom>
          <a:noFill/>
        </p:spPr>
        <p:txBody>
          <a:bodyPr wrap="square">
            <a:spAutoFit/>
          </a:bodyPr>
          <a:lstStyle/>
          <a:p>
            <a:pPr marL="12065" marR="5080">
              <a:lnSpc>
                <a:spcPct val="98000"/>
              </a:lnSpc>
              <a:spcBef>
                <a:spcPts val="300"/>
              </a:spcBef>
              <a:tabLst>
                <a:tab pos="102870" algn="l"/>
              </a:tabLst>
              <a:defRPr/>
            </a:pPr>
            <a:r>
              <a:rPr lang="en-US" sz="900" spc="-5">
                <a:solidFill>
                  <a:prstClr val="black"/>
                </a:solidFill>
                <a:latin typeface="Calibri" panose="020F0502020204030204" pitchFamily="34" charset="0"/>
                <a:cs typeface="Calibri" panose="020F0502020204030204" pitchFamily="34" charset="0"/>
              </a:rPr>
              <a:t>Source: </a:t>
            </a:r>
            <a:r>
              <a:rPr lang="en-US" sz="900">
                <a:hlinkClick r:id="rId3"/>
              </a:rPr>
              <a:t>COSO-ICSR-Report.pdf</a:t>
            </a:r>
            <a:endParaRPr lang="en-US" sz="900" spc="-5">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656881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Graphic 51">
            <a:extLst>
              <a:ext uri="{FF2B5EF4-FFF2-40B4-BE49-F238E27FC236}">
                <a16:creationId xmlns:a16="http://schemas.microsoft.com/office/drawing/2014/main" id="{2E9EC6C4-4C58-4118-93EC-5BD8E9302C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1685" y="6029689"/>
            <a:ext cx="479995" cy="479995"/>
          </a:xfrm>
          <a:prstGeom prst="rect">
            <a:avLst/>
          </a:prstGeom>
        </p:spPr>
      </p:pic>
      <p:pic>
        <p:nvPicPr>
          <p:cNvPr id="30" name="Graphic 29">
            <a:extLst>
              <a:ext uri="{FF2B5EF4-FFF2-40B4-BE49-F238E27FC236}">
                <a16:creationId xmlns:a16="http://schemas.microsoft.com/office/drawing/2014/main" id="{198FE555-1C69-48CE-AD75-3E299B18F7F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6415784"/>
            <a:ext cx="12192000" cy="479995"/>
          </a:xfrm>
          <a:prstGeom prst="rect">
            <a:avLst/>
          </a:prstGeom>
        </p:spPr>
      </p:pic>
      <p:sp>
        <p:nvSpPr>
          <p:cNvPr id="3" name="Text Placeholder 2">
            <a:extLst>
              <a:ext uri="{FF2B5EF4-FFF2-40B4-BE49-F238E27FC236}">
                <a16:creationId xmlns:a16="http://schemas.microsoft.com/office/drawing/2014/main" id="{3ACB4353-4D4E-4B6C-A02E-3EF604B0C88D}"/>
              </a:ext>
            </a:extLst>
          </p:cNvPr>
          <p:cNvSpPr>
            <a:spLocks noGrp="1"/>
          </p:cNvSpPr>
          <p:nvPr>
            <p:ph type="body" sz="quarter" idx="22"/>
          </p:nvPr>
        </p:nvSpPr>
        <p:spPr>
          <a:xfrm>
            <a:off x="480208" y="679941"/>
            <a:ext cx="11277600" cy="757255"/>
          </a:xfrm>
        </p:spPr>
        <p:txBody>
          <a:bodyPr/>
          <a:lstStyle/>
          <a:p>
            <a:r>
              <a:rPr lang="en-US" sz="1600"/>
              <a:t>A deeper look: a call out to 17 ICSR principles built from the ICIF-2013 components and principles</a:t>
            </a:r>
            <a:endParaRPr lang="en-US"/>
          </a:p>
        </p:txBody>
      </p:sp>
      <p:sp>
        <p:nvSpPr>
          <p:cNvPr id="2" name="Title 1">
            <a:extLst>
              <a:ext uri="{FF2B5EF4-FFF2-40B4-BE49-F238E27FC236}">
                <a16:creationId xmlns:a16="http://schemas.microsoft.com/office/drawing/2014/main" id="{C51728C9-04E6-40ED-B99D-D8C410EA97AA}"/>
              </a:ext>
            </a:extLst>
          </p:cNvPr>
          <p:cNvSpPr>
            <a:spLocks noGrp="1"/>
          </p:cNvSpPr>
          <p:nvPr>
            <p:ph type="title"/>
          </p:nvPr>
        </p:nvSpPr>
        <p:spPr>
          <a:xfrm>
            <a:off x="480208" y="345842"/>
            <a:ext cx="11277600" cy="334099"/>
          </a:xfrm>
        </p:spPr>
        <p:txBody>
          <a:bodyPr/>
          <a:lstStyle/>
          <a:p>
            <a:r>
              <a:rPr lang="en-US"/>
              <a:t>COSO: Components and Principles</a:t>
            </a:r>
          </a:p>
        </p:txBody>
      </p:sp>
      <p:grpSp>
        <p:nvGrpSpPr>
          <p:cNvPr id="5" name="Group 4">
            <a:extLst>
              <a:ext uri="{FF2B5EF4-FFF2-40B4-BE49-F238E27FC236}">
                <a16:creationId xmlns:a16="http://schemas.microsoft.com/office/drawing/2014/main" id="{617FC8F5-869C-4C41-8928-F9001230E18C}"/>
              </a:ext>
            </a:extLst>
          </p:cNvPr>
          <p:cNvGrpSpPr/>
          <p:nvPr/>
        </p:nvGrpSpPr>
        <p:grpSpPr>
          <a:xfrm>
            <a:off x="463295" y="1302901"/>
            <a:ext cx="11246378" cy="4602766"/>
            <a:chOff x="491594" y="1768125"/>
            <a:chExt cx="11246378" cy="4212690"/>
          </a:xfrm>
        </p:grpSpPr>
        <p:sp>
          <p:nvSpPr>
            <p:cNvPr id="33" name="AutoShape 3">
              <a:extLst>
                <a:ext uri="{FF2B5EF4-FFF2-40B4-BE49-F238E27FC236}">
                  <a16:creationId xmlns:a16="http://schemas.microsoft.com/office/drawing/2014/main" id="{56986A8C-D945-402C-AF37-C74FD1C4928C}"/>
                </a:ext>
              </a:extLst>
            </p:cNvPr>
            <p:cNvSpPr>
              <a:spLocks noChangeArrowheads="1"/>
            </p:cNvSpPr>
            <p:nvPr/>
          </p:nvSpPr>
          <p:spPr bwMode="gray">
            <a:xfrm>
              <a:off x="500044" y="1768125"/>
              <a:ext cx="11237928" cy="246701"/>
            </a:xfrm>
            <a:prstGeom prst="chevron">
              <a:avLst>
                <a:gd name="adj" fmla="val 32576"/>
              </a:avLst>
            </a:prstGeom>
            <a:solidFill>
              <a:srgbClr val="404040"/>
            </a:solidFill>
            <a:ln w="12700" cap="rnd" algn="ctr">
              <a:solidFill>
                <a:srgbClr val="53565A"/>
              </a:solidFill>
              <a:miter lim="800000"/>
              <a:headEnd/>
              <a:tailEnd/>
            </a:ln>
          </p:spPr>
          <p:txBody>
            <a:bodyPr wrap="square" lIns="78441" tIns="78441" rIns="78441" bIns="78441" anchor="ctr"/>
            <a:lstStyle/>
            <a:p>
              <a:pPr marL="0" marR="0" lvl="0" indent="0" algn="ctr" defTabSz="107579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a:ea typeface="Open Sans bold" panose="020B0806030504020204" pitchFamily="34" charset="0"/>
                  <a:cs typeface="Open Sans bold" panose="020B0806030504020204" pitchFamily="34" charset="0"/>
                </a:rPr>
                <a:t>CONTROL ENVIRONMENT</a:t>
              </a:r>
            </a:p>
          </p:txBody>
        </p:sp>
        <p:sp>
          <p:nvSpPr>
            <p:cNvPr id="34" name="Rectangle 33">
              <a:extLst>
                <a:ext uri="{FF2B5EF4-FFF2-40B4-BE49-F238E27FC236}">
                  <a16:creationId xmlns:a16="http://schemas.microsoft.com/office/drawing/2014/main" id="{B29CCF19-8C17-4F24-9EB5-69CD5861A33A}"/>
                </a:ext>
              </a:extLst>
            </p:cNvPr>
            <p:cNvSpPr/>
            <p:nvPr/>
          </p:nvSpPr>
          <p:spPr>
            <a:xfrm>
              <a:off x="9515058" y="2093303"/>
              <a:ext cx="2194560" cy="802944"/>
            </a:xfrm>
            <a:prstGeom prst="rect">
              <a:avLst/>
            </a:prstGeom>
            <a:solidFill>
              <a:schemeClr val="tx2">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68000" tIns="96000" rIns="168000" bIns="96000" rtlCol="0" anchor="ctr" anchorCtr="0">
              <a:noAutofit/>
            </a:bodyPr>
            <a:lstStyle/>
            <a:p>
              <a:pPr marL="0" marR="0" lvl="0" indent="0" algn="l" defTabSz="914400" rtl="0" eaLnBrk="1" fontAlgn="base" latinLnBrk="0" hangingPunct="1">
                <a:lnSpc>
                  <a:spcPct val="110000"/>
                </a:lnSpc>
                <a:spcBef>
                  <a:spcPts val="0"/>
                </a:spcBef>
                <a:spcAft>
                  <a:spcPts val="300"/>
                </a:spcAft>
                <a:buClrTx/>
                <a:buSzPct val="100000"/>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5. Hold personnel </a:t>
              </a: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accountable</a:t>
              </a: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for internal control responsibilities</a:t>
              </a:r>
            </a:p>
          </p:txBody>
        </p:sp>
        <p:sp>
          <p:nvSpPr>
            <p:cNvPr id="35" name="Rectangle 34">
              <a:extLst>
                <a:ext uri="{FF2B5EF4-FFF2-40B4-BE49-F238E27FC236}">
                  <a16:creationId xmlns:a16="http://schemas.microsoft.com/office/drawing/2014/main" id="{3B9D5C19-3070-4D4A-9004-AA3BED58CD04}"/>
                </a:ext>
              </a:extLst>
            </p:cNvPr>
            <p:cNvSpPr/>
            <p:nvPr/>
          </p:nvSpPr>
          <p:spPr>
            <a:xfrm>
              <a:off x="2747460" y="2093303"/>
              <a:ext cx="2194560" cy="812760"/>
            </a:xfrm>
            <a:prstGeom prst="rect">
              <a:avLst/>
            </a:prstGeom>
            <a:solidFill>
              <a:schemeClr val="tx2">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68000" tIns="96000" rIns="168000" bIns="96000" rtlCol="0" anchor="ctr" anchorCtr="0">
              <a:noAutofit/>
            </a:bodyPr>
            <a:lstStyle/>
            <a:p>
              <a:pPr marL="0" marR="0" lvl="0" indent="0" algn="l" defTabSz="914400" rtl="0" eaLnBrk="1" fontAlgn="base" latinLnBrk="0" hangingPunct="1">
                <a:lnSpc>
                  <a:spcPct val="110000"/>
                </a:lnSpc>
                <a:spcBef>
                  <a:spcPts val="0"/>
                </a:spcBef>
                <a:spcAft>
                  <a:spcPts val="300"/>
                </a:spcAft>
                <a:buClrTx/>
                <a:buSzPct val="100000"/>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2. Have an </a:t>
              </a: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independent board </a:t>
              </a: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perform oversight of ICSR </a:t>
              </a:r>
            </a:p>
          </p:txBody>
        </p:sp>
        <p:sp>
          <p:nvSpPr>
            <p:cNvPr id="36" name="Rectangle 35">
              <a:extLst>
                <a:ext uri="{FF2B5EF4-FFF2-40B4-BE49-F238E27FC236}">
                  <a16:creationId xmlns:a16="http://schemas.microsoft.com/office/drawing/2014/main" id="{725177B4-17B5-43C1-9FEF-7DC7816BCC80}"/>
                </a:ext>
              </a:extLst>
            </p:cNvPr>
            <p:cNvSpPr/>
            <p:nvPr/>
          </p:nvSpPr>
          <p:spPr>
            <a:xfrm>
              <a:off x="491594" y="2093303"/>
              <a:ext cx="2194560" cy="808928"/>
            </a:xfrm>
            <a:prstGeom prst="rect">
              <a:avLst/>
            </a:prstGeom>
            <a:solidFill>
              <a:schemeClr val="tx2">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68000" tIns="96000" rIns="168000" bIns="96000" rtlCol="0" anchor="ctr" anchorCtr="0">
              <a:noAutofit/>
            </a:bodyPr>
            <a:lstStyle/>
            <a:p>
              <a:pPr marL="0" marR="0" lvl="0" indent="0" algn="l" defTabSz="914400" rtl="0" eaLnBrk="1" fontAlgn="base" latinLnBrk="0" hangingPunct="1">
                <a:lnSpc>
                  <a:spcPct val="100000"/>
                </a:lnSpc>
                <a:spcBef>
                  <a:spcPts val="0"/>
                </a:spcBef>
                <a:spcAft>
                  <a:spcPts val="300"/>
                </a:spcAft>
                <a:buClrTx/>
                <a:buSzPct val="100000"/>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1. Commit to organizational </a:t>
              </a: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integrity</a:t>
              </a: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and </a:t>
              </a: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ethical</a:t>
              </a: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values</a:t>
              </a:r>
            </a:p>
          </p:txBody>
        </p:sp>
        <p:sp>
          <p:nvSpPr>
            <p:cNvPr id="37" name="Rectangle 36">
              <a:extLst>
                <a:ext uri="{FF2B5EF4-FFF2-40B4-BE49-F238E27FC236}">
                  <a16:creationId xmlns:a16="http://schemas.microsoft.com/office/drawing/2014/main" id="{AD1A4513-1D38-4291-89DF-76E9E1C7A2B2}"/>
                </a:ext>
              </a:extLst>
            </p:cNvPr>
            <p:cNvSpPr/>
            <p:nvPr/>
          </p:nvSpPr>
          <p:spPr>
            <a:xfrm>
              <a:off x="5003326" y="2093303"/>
              <a:ext cx="2194560" cy="802944"/>
            </a:xfrm>
            <a:prstGeom prst="rect">
              <a:avLst/>
            </a:prstGeom>
            <a:solidFill>
              <a:schemeClr val="tx2">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68000" tIns="96000" rIns="168000" bIns="96000" rtlCol="0" anchor="ctr" anchorCtr="0">
              <a:noAutofit/>
            </a:bodyPr>
            <a:lstStyle/>
            <a:p>
              <a:pPr marL="0" marR="0" lvl="0" indent="0" algn="l" defTabSz="914400" rtl="0" eaLnBrk="1" fontAlgn="base" latinLnBrk="0" hangingPunct="1">
                <a:lnSpc>
                  <a:spcPct val="110000"/>
                </a:lnSpc>
                <a:spcBef>
                  <a:spcPts val="0"/>
                </a:spcBef>
                <a:spcAft>
                  <a:spcPts val="300"/>
                </a:spcAft>
                <a:buClrTx/>
                <a:buSzPct val="100000"/>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3. Clearly outline </a:t>
              </a: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structures, authority and responsibilities</a:t>
              </a:r>
            </a:p>
          </p:txBody>
        </p:sp>
        <p:sp>
          <p:nvSpPr>
            <p:cNvPr id="38" name="Rectangle 37">
              <a:extLst>
                <a:ext uri="{FF2B5EF4-FFF2-40B4-BE49-F238E27FC236}">
                  <a16:creationId xmlns:a16="http://schemas.microsoft.com/office/drawing/2014/main" id="{F01CB670-A54B-47BB-AC3F-802A8DC4E04A}"/>
                </a:ext>
              </a:extLst>
            </p:cNvPr>
            <p:cNvSpPr/>
            <p:nvPr/>
          </p:nvSpPr>
          <p:spPr bwMode="gray">
            <a:xfrm>
              <a:off x="6132522" y="3806898"/>
              <a:ext cx="2743200" cy="2173916"/>
            </a:xfrm>
            <a:prstGeom prst="rect">
              <a:avLst/>
            </a:prstGeom>
            <a:noFill/>
            <a:ln w="19050">
              <a:solidFill>
                <a:schemeClr val="accent3"/>
              </a:solidFill>
            </a:ln>
          </p:spPr>
          <p:style>
            <a:lnRef idx="0">
              <a:scrgbClr r="0" g="0" b="0"/>
            </a:lnRef>
            <a:fillRef idx="0">
              <a:scrgbClr r="0" g="0" b="0"/>
            </a:fillRef>
            <a:effectRef idx="0">
              <a:scrgbClr r="0" g="0" b="0"/>
            </a:effectRef>
            <a:fontRef idx="minor">
              <a:schemeClr val="lt1"/>
            </a:fontRef>
          </p:style>
          <p:txBody>
            <a:bodyPr wrap="square" lIns="88900" tIns="88900" rIns="88900" bIns="88900" rtlCol="0" anchor="t"/>
            <a:lstStyle/>
            <a:p>
              <a:pPr marL="0" marR="0" lvl="0" indent="0" algn="l" defTabSz="914400" rtl="0" eaLnBrk="1" fontAlgn="base" latinLnBrk="0" hangingPunct="1">
                <a:lnSpc>
                  <a:spcPct val="100000"/>
                </a:lnSpc>
                <a:spcBef>
                  <a:spcPts val="0"/>
                </a:spcBef>
                <a:spcAft>
                  <a:spcPts val="300"/>
                </a:spcAft>
                <a:buClrTx/>
                <a:buSzPct val="100000"/>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13. Use information to </a:t>
              </a: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support</a:t>
              </a: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the function of internal controls</a:t>
              </a:r>
            </a:p>
            <a:p>
              <a:pPr marL="0" marR="0" lvl="0" indent="0" algn="l" defTabSz="914400" rtl="0" eaLnBrk="1" fontAlgn="base" latinLnBrk="0" hangingPunct="1">
                <a:lnSpc>
                  <a:spcPct val="100000"/>
                </a:lnSpc>
                <a:spcBef>
                  <a:spcPts val="0"/>
                </a:spcBef>
                <a:spcAft>
                  <a:spcPts val="300"/>
                </a:spcAft>
                <a:buClrTx/>
                <a:buSzPct val="100000"/>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14. </a:t>
              </a: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Internally</a:t>
              </a: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communicate</a:t>
              </a: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key control information </a:t>
              </a:r>
            </a:p>
            <a:p>
              <a:pPr marL="0" marR="0" lvl="0" indent="0" algn="l" defTabSz="914400" rtl="0" eaLnBrk="1" fontAlgn="base" latinLnBrk="0" hangingPunct="1">
                <a:lnSpc>
                  <a:spcPct val="100000"/>
                </a:lnSpc>
                <a:spcBef>
                  <a:spcPts val="0"/>
                </a:spcBef>
                <a:spcAft>
                  <a:spcPts val="300"/>
                </a:spcAft>
                <a:buClrTx/>
                <a:buSzPct val="100000"/>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15. </a:t>
              </a: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Externally</a:t>
              </a: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communicate</a:t>
              </a: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key control information</a:t>
              </a:r>
            </a:p>
            <a:p>
              <a:pPr marL="118872" marR="0" lvl="0" indent="-118872" algn="l" defTabSz="914400" rtl="0" eaLnBrk="1" fontAlgn="auto" latinLnBrk="0" hangingPunct="1">
                <a:lnSpc>
                  <a:spcPct val="100000"/>
                </a:lnSpc>
                <a:spcBef>
                  <a:spcPts val="0"/>
                </a:spcBef>
                <a:spcAft>
                  <a:spcPts val="300"/>
                </a:spcAft>
                <a:buClrTx/>
                <a:buSzPct val="100000"/>
                <a:buFont typeface="Arial" panose="020B0604020202020204" pitchFamily="34" charset="0"/>
                <a:buChar char="•"/>
                <a:tabLst/>
                <a:defRPr/>
              </a:pPr>
              <a:endParaRPr kumimoji="0" lang="en-US" sz="1400" b="0" i="0" u="none" strike="noStrike" kern="1200" cap="none" spc="0" normalizeH="0" baseline="0" noProof="0">
                <a:ln>
                  <a:noFill/>
                </a:ln>
                <a:solidFill>
                  <a:sysClr val="windowText" lastClr="000000"/>
                </a:solidFill>
                <a:effectLst/>
                <a:highlight>
                  <a:srgbClr val="FFFF00"/>
                </a:highlight>
                <a:uLnTx/>
                <a:uFillTx/>
                <a:latin typeface="Open Sans Light"/>
                <a:ea typeface="+mn-ea"/>
                <a:cs typeface="+mn-cs"/>
              </a:endParaRPr>
            </a:p>
          </p:txBody>
        </p:sp>
        <p:grpSp>
          <p:nvGrpSpPr>
            <p:cNvPr id="39" name="Group 38">
              <a:extLst>
                <a:ext uri="{FF2B5EF4-FFF2-40B4-BE49-F238E27FC236}">
                  <a16:creationId xmlns:a16="http://schemas.microsoft.com/office/drawing/2014/main" id="{8B545238-8483-4D06-883D-40C832D73BA4}"/>
                </a:ext>
              </a:extLst>
            </p:cNvPr>
            <p:cNvGrpSpPr/>
            <p:nvPr/>
          </p:nvGrpSpPr>
          <p:grpSpPr>
            <a:xfrm>
              <a:off x="500044" y="3368851"/>
              <a:ext cx="11193011" cy="400323"/>
              <a:chOff x="468112" y="4706134"/>
              <a:chExt cx="11042480" cy="311128"/>
            </a:xfrm>
          </p:grpSpPr>
          <p:sp>
            <p:nvSpPr>
              <p:cNvPr id="40" name="Chevron 5">
                <a:extLst>
                  <a:ext uri="{FF2B5EF4-FFF2-40B4-BE49-F238E27FC236}">
                    <a16:creationId xmlns:a16="http://schemas.microsoft.com/office/drawing/2014/main" id="{75859598-6007-4591-8427-BEDFDAC4B207}"/>
                  </a:ext>
                </a:extLst>
              </p:cNvPr>
              <p:cNvSpPr/>
              <p:nvPr/>
            </p:nvSpPr>
            <p:spPr>
              <a:xfrm>
                <a:off x="3249788" y="4714538"/>
                <a:ext cx="2819403" cy="291019"/>
              </a:xfrm>
              <a:prstGeom prst="chevron">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88900" rIns="88900" bIns="88900" rtlCol="0" anchor="ctr"/>
              <a:lstStyle/>
              <a:p>
                <a:pPr marL="173038" marR="0" lvl="0" indent="-173038"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a:ea typeface="Open Sans Semibold" panose="020B0706030804020204" pitchFamily="34" charset="0"/>
                    <a:cs typeface="Open Sans Semibold" panose="020B0706030804020204" pitchFamily="34" charset="0"/>
                  </a:rPr>
                  <a:t>CONTROL ACTIVITIES</a:t>
                </a:r>
              </a:p>
            </p:txBody>
          </p:sp>
          <p:sp>
            <p:nvSpPr>
              <p:cNvPr id="41" name="Chevron 6">
                <a:extLst>
                  <a:ext uri="{FF2B5EF4-FFF2-40B4-BE49-F238E27FC236}">
                    <a16:creationId xmlns:a16="http://schemas.microsoft.com/office/drawing/2014/main" id="{21C6B7D1-3984-462A-9465-CDCE3C562394}"/>
                  </a:ext>
                </a:extLst>
              </p:cNvPr>
              <p:cNvSpPr/>
              <p:nvPr/>
            </p:nvSpPr>
            <p:spPr>
              <a:xfrm>
                <a:off x="6031464" y="4714538"/>
                <a:ext cx="2819403" cy="302724"/>
              </a:xfrm>
              <a:prstGeom prst="chevron">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88900" rIns="88900" bIns="88900" rtlCol="0" anchor="ctr"/>
              <a:lstStyle/>
              <a:p>
                <a:pPr marL="173038" marR="0" lvl="0" indent="-173038"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a:ea typeface="Open Sans Semibold" panose="020B0706030804020204" pitchFamily="34" charset="0"/>
                    <a:cs typeface="Open Sans Semibold" panose="020B0706030804020204" pitchFamily="34" charset="0"/>
                  </a:rPr>
                  <a:t>     INFORMATION &amp; COMMUNICATION</a:t>
                </a:r>
              </a:p>
            </p:txBody>
          </p:sp>
          <p:sp>
            <p:nvSpPr>
              <p:cNvPr id="42" name="Chevron 7">
                <a:extLst>
                  <a:ext uri="{FF2B5EF4-FFF2-40B4-BE49-F238E27FC236}">
                    <a16:creationId xmlns:a16="http://schemas.microsoft.com/office/drawing/2014/main" id="{2006A51E-DA40-4CAA-8D52-B31646565D0A}"/>
                  </a:ext>
                </a:extLst>
              </p:cNvPr>
              <p:cNvSpPr/>
              <p:nvPr/>
            </p:nvSpPr>
            <p:spPr>
              <a:xfrm>
                <a:off x="8813141" y="4706134"/>
                <a:ext cx="2697451" cy="302724"/>
              </a:xfrm>
              <a:prstGeom prst="chevron">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88900" rIns="88900" bIns="889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a:ea typeface="Open Sans Semibold" panose="020B0706030804020204" pitchFamily="34" charset="0"/>
                    <a:cs typeface="Open Sans Semibold" panose="020B0706030804020204" pitchFamily="34" charset="0"/>
                  </a:rPr>
                  <a:t>MONITORING</a:t>
                </a:r>
              </a:p>
            </p:txBody>
          </p:sp>
          <p:sp>
            <p:nvSpPr>
              <p:cNvPr id="43" name="Pentagon 4">
                <a:extLst>
                  <a:ext uri="{FF2B5EF4-FFF2-40B4-BE49-F238E27FC236}">
                    <a16:creationId xmlns:a16="http://schemas.microsoft.com/office/drawing/2014/main" id="{3AB5713F-BBDF-4ADA-A318-DD3F3B75FB0C}"/>
                  </a:ext>
                </a:extLst>
              </p:cNvPr>
              <p:cNvSpPr/>
              <p:nvPr/>
            </p:nvSpPr>
            <p:spPr>
              <a:xfrm>
                <a:off x="468112" y="4722167"/>
                <a:ext cx="2819403" cy="283390"/>
              </a:xfrm>
              <a:prstGeom prst="homePlat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88900" rIns="88900" bIns="88900" rtlCol="0" anchor="ctr"/>
              <a:lstStyle/>
              <a:p>
                <a:pPr marL="173038" marR="0" lvl="0" indent="-173038"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a:ea typeface="Open Sans Semibold" panose="020B0706030804020204" pitchFamily="34" charset="0"/>
                    <a:cs typeface="Open Sans Semibold" panose="020B0706030804020204" pitchFamily="34" charset="0"/>
                  </a:rPr>
                  <a:t>RISK ASSESSMENT</a:t>
                </a:r>
              </a:p>
            </p:txBody>
          </p:sp>
        </p:grpSp>
        <p:sp>
          <p:nvSpPr>
            <p:cNvPr id="49" name="Rectangle 48">
              <a:extLst>
                <a:ext uri="{FF2B5EF4-FFF2-40B4-BE49-F238E27FC236}">
                  <a16:creationId xmlns:a16="http://schemas.microsoft.com/office/drawing/2014/main" id="{FDE8C9F2-D24B-4DB0-AED0-A229EA851FF7}"/>
                </a:ext>
              </a:extLst>
            </p:cNvPr>
            <p:cNvSpPr/>
            <p:nvPr/>
          </p:nvSpPr>
          <p:spPr bwMode="gray">
            <a:xfrm>
              <a:off x="3322471" y="3800315"/>
              <a:ext cx="2743200" cy="2180499"/>
            </a:xfrm>
            <a:prstGeom prst="rect">
              <a:avLst/>
            </a:prstGeom>
            <a:noFill/>
            <a:ln w="19050">
              <a:solidFill>
                <a:schemeClr val="accent2"/>
              </a:solidFill>
            </a:ln>
          </p:spPr>
          <p:style>
            <a:lnRef idx="0">
              <a:scrgbClr r="0" g="0" b="0"/>
            </a:lnRef>
            <a:fillRef idx="0">
              <a:scrgbClr r="0" g="0" b="0"/>
            </a:fillRef>
            <a:effectRef idx="0">
              <a:scrgbClr r="0" g="0" b="0"/>
            </a:effectRef>
            <a:fontRef idx="minor">
              <a:schemeClr val="lt1"/>
            </a:fontRef>
          </p:style>
          <p:txBody>
            <a:bodyPr wrap="square" lIns="88900" tIns="88900" rIns="88900" bIns="88900" rtlCol="0" anchor="t"/>
            <a:lstStyle/>
            <a:p>
              <a:pPr marL="0" marR="0" lvl="0" indent="0" algn="l" defTabSz="914400" rtl="0" eaLnBrk="1" fontAlgn="base" latinLnBrk="0" hangingPunct="1">
                <a:lnSpc>
                  <a:spcPct val="100000"/>
                </a:lnSpc>
                <a:spcBef>
                  <a:spcPts val="0"/>
                </a:spcBef>
                <a:spcAft>
                  <a:spcPts val="300"/>
                </a:spcAft>
                <a:buClrTx/>
                <a:buSzPct val="100000"/>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10. Identify and develop control activities that contribute to </a:t>
              </a: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risk mitigation </a:t>
              </a: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and the furthering of organization objectives</a:t>
              </a:r>
            </a:p>
            <a:p>
              <a:pPr marL="0" marR="0" lvl="0" indent="0" algn="l" defTabSz="914400" rtl="0" eaLnBrk="1" fontAlgn="base" latinLnBrk="0" hangingPunct="1">
                <a:lnSpc>
                  <a:spcPct val="100000"/>
                </a:lnSpc>
                <a:spcBef>
                  <a:spcPts val="0"/>
                </a:spcBef>
                <a:spcAft>
                  <a:spcPts val="300"/>
                </a:spcAft>
                <a:buClrTx/>
                <a:buSzPct val="100000"/>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11. ​Identify and develop control activities related to </a:t>
              </a: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technology</a:t>
              </a: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that contribute to the furthering of organization objectives</a:t>
              </a:r>
            </a:p>
            <a:p>
              <a:pPr marL="0" marR="0" lvl="0" indent="0" algn="l" defTabSz="914400" rtl="0" eaLnBrk="1" fontAlgn="base" latinLnBrk="0" hangingPunct="1">
                <a:lnSpc>
                  <a:spcPct val="100000"/>
                </a:lnSpc>
                <a:spcBef>
                  <a:spcPts val="0"/>
                </a:spcBef>
                <a:spcAft>
                  <a:spcPts val="300"/>
                </a:spcAft>
                <a:buClrTx/>
                <a:buSzPct val="100000"/>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12. Position oversight through </a:t>
              </a: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policies and procedures</a:t>
              </a:r>
            </a:p>
            <a:p>
              <a:pPr marL="118872" marR="0" lvl="0" indent="-118872" algn="l" defTabSz="914400" rtl="0" eaLnBrk="1" fontAlgn="base" latinLnBrk="0" hangingPunct="1">
                <a:lnSpc>
                  <a:spcPct val="100000"/>
                </a:lnSpc>
                <a:spcBef>
                  <a:spcPts val="0"/>
                </a:spcBef>
                <a:spcAft>
                  <a:spcPts val="300"/>
                </a:spcAft>
                <a:buClrTx/>
                <a:buSzPct val="100000"/>
                <a:buFont typeface="Arial" panose="020B0604020202020204" pitchFamily="34" charset="0"/>
                <a:buChar char="•"/>
                <a:tabLst/>
                <a:defRPr/>
              </a:pPr>
              <a:endParaRPr kumimoji="0" lang="en-US" sz="1400" b="0" i="0" u="none" strike="noStrike" kern="1200" cap="none" spc="0" normalizeH="0" baseline="0" noProof="0">
                <a:ln>
                  <a:noFill/>
                </a:ln>
                <a:solidFill>
                  <a:sysClr val="windowText" lastClr="000000"/>
                </a:solidFill>
                <a:effectLst/>
                <a:highlight>
                  <a:srgbClr val="FFFF00"/>
                </a:highlight>
                <a:uLnTx/>
                <a:uFillTx/>
                <a:latin typeface="Open Sans Light"/>
                <a:ea typeface="+mn-ea"/>
                <a:cs typeface="+mn-cs"/>
              </a:endParaRPr>
            </a:p>
          </p:txBody>
        </p:sp>
        <p:sp>
          <p:nvSpPr>
            <p:cNvPr id="50" name="Rectangle 49">
              <a:extLst>
                <a:ext uri="{FF2B5EF4-FFF2-40B4-BE49-F238E27FC236}">
                  <a16:creationId xmlns:a16="http://schemas.microsoft.com/office/drawing/2014/main" id="{7696D304-DB9A-4EFC-AD53-24B18057CBD8}"/>
                </a:ext>
              </a:extLst>
            </p:cNvPr>
            <p:cNvSpPr/>
            <p:nvPr/>
          </p:nvSpPr>
          <p:spPr bwMode="gray">
            <a:xfrm>
              <a:off x="8948762" y="3806897"/>
              <a:ext cx="2743200" cy="2173915"/>
            </a:xfrm>
            <a:prstGeom prst="rect">
              <a:avLst/>
            </a:prstGeom>
            <a:noFill/>
            <a:ln w="19050">
              <a:solidFill>
                <a:schemeClr val="accent4"/>
              </a:solidFill>
            </a:ln>
          </p:spPr>
          <p:style>
            <a:lnRef idx="0">
              <a:scrgbClr r="0" g="0" b="0"/>
            </a:lnRef>
            <a:fillRef idx="0">
              <a:scrgbClr r="0" g="0" b="0"/>
            </a:fillRef>
            <a:effectRef idx="0">
              <a:scrgbClr r="0" g="0" b="0"/>
            </a:effectRef>
            <a:fontRef idx="minor">
              <a:schemeClr val="lt1"/>
            </a:fontRef>
          </p:style>
          <p:txBody>
            <a:bodyPr wrap="square" lIns="88900" tIns="88900" rIns="88900" bIns="88900" rtlCol="0" anchor="t"/>
            <a:lstStyle/>
            <a:p>
              <a:pPr marL="0" marR="0" lvl="0" indent="0" algn="l" defTabSz="914400" rtl="0" eaLnBrk="1" fontAlgn="base" latinLnBrk="0" hangingPunct="1">
                <a:lnSpc>
                  <a:spcPct val="100000"/>
                </a:lnSpc>
                <a:spcBef>
                  <a:spcPts val="0"/>
                </a:spcBef>
                <a:spcAft>
                  <a:spcPts val="300"/>
                </a:spcAft>
                <a:buClrTx/>
                <a:buSzPct val="100000"/>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16. Perform </a:t>
              </a: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periodic evaluations </a:t>
              </a: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to ensure internal controls are present and operating </a:t>
              </a:r>
            </a:p>
            <a:p>
              <a:pPr marL="0" marR="0" lvl="0" indent="0" algn="l" defTabSz="914400" rtl="0" eaLnBrk="1" fontAlgn="base" latinLnBrk="0" hangingPunct="1">
                <a:lnSpc>
                  <a:spcPct val="100000"/>
                </a:lnSpc>
                <a:spcBef>
                  <a:spcPts val="0"/>
                </a:spcBef>
                <a:spcAft>
                  <a:spcPts val="300"/>
                </a:spcAft>
                <a:buClrTx/>
                <a:buSzPct val="100000"/>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17. Communicate internal control inefficiencies to personnel responsible for </a:t>
              </a: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corrective action</a:t>
              </a:r>
            </a:p>
          </p:txBody>
        </p:sp>
        <p:sp>
          <p:nvSpPr>
            <p:cNvPr id="56" name="Isosceles Triangle 55">
              <a:extLst>
                <a:ext uri="{FF2B5EF4-FFF2-40B4-BE49-F238E27FC236}">
                  <a16:creationId xmlns:a16="http://schemas.microsoft.com/office/drawing/2014/main" id="{75DC2DA7-799B-4F01-9E87-71478313F9C8}"/>
                </a:ext>
              </a:extLst>
            </p:cNvPr>
            <p:cNvSpPr/>
            <p:nvPr/>
          </p:nvSpPr>
          <p:spPr bwMode="gray">
            <a:xfrm>
              <a:off x="2875424" y="2989329"/>
              <a:ext cx="487673" cy="240440"/>
            </a:xfrm>
            <a:prstGeom prst="triangle">
              <a:avLst/>
            </a:prstGeom>
            <a:solidFill>
              <a:srgbClr val="1D670A"/>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400" b="1" i="0" u="none" strike="noStrike" kern="1200" cap="none" spc="0" normalizeH="0" baseline="0" noProof="0">
                <a:ln>
                  <a:noFill/>
                </a:ln>
                <a:solidFill>
                  <a:prstClr val="white"/>
                </a:solidFill>
                <a:effectLst/>
                <a:uLnTx/>
                <a:uFillTx/>
                <a:latin typeface="Calibri"/>
                <a:ea typeface="+mn-ea"/>
                <a:cs typeface="+mn-cs"/>
              </a:endParaRPr>
            </a:p>
          </p:txBody>
        </p:sp>
        <p:sp>
          <p:nvSpPr>
            <p:cNvPr id="57" name="Isosceles Triangle 56">
              <a:extLst>
                <a:ext uri="{FF2B5EF4-FFF2-40B4-BE49-F238E27FC236}">
                  <a16:creationId xmlns:a16="http://schemas.microsoft.com/office/drawing/2014/main" id="{876E8B26-3631-4692-A228-4DC0EB4BD575}"/>
                </a:ext>
              </a:extLst>
            </p:cNvPr>
            <p:cNvSpPr/>
            <p:nvPr/>
          </p:nvSpPr>
          <p:spPr bwMode="gray">
            <a:xfrm>
              <a:off x="8714995" y="2989329"/>
              <a:ext cx="487673" cy="240440"/>
            </a:xfrm>
            <a:prstGeom prst="triangle">
              <a:avLst/>
            </a:prstGeom>
            <a:solidFill>
              <a:srgbClr val="1D670A"/>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400" b="1" i="0" u="none" strike="noStrike" kern="1200" cap="none" spc="0" normalizeH="0" baseline="0" noProof="0">
                <a:ln>
                  <a:noFill/>
                </a:ln>
                <a:solidFill>
                  <a:prstClr val="white"/>
                </a:solidFill>
                <a:effectLst/>
                <a:uLnTx/>
                <a:uFillTx/>
                <a:latin typeface="Calibri"/>
                <a:ea typeface="+mn-ea"/>
                <a:cs typeface="+mn-cs"/>
              </a:endParaRPr>
            </a:p>
          </p:txBody>
        </p:sp>
        <p:sp>
          <p:nvSpPr>
            <p:cNvPr id="58" name="Isosceles Triangle 57">
              <a:extLst>
                <a:ext uri="{FF2B5EF4-FFF2-40B4-BE49-F238E27FC236}">
                  <a16:creationId xmlns:a16="http://schemas.microsoft.com/office/drawing/2014/main" id="{6E23A7A7-B8B9-4F11-BE8E-59833518A7B4}"/>
                </a:ext>
              </a:extLst>
            </p:cNvPr>
            <p:cNvSpPr/>
            <p:nvPr/>
          </p:nvSpPr>
          <p:spPr bwMode="gray">
            <a:xfrm rot="10800000">
              <a:off x="5933640" y="3012635"/>
              <a:ext cx="487673" cy="240440"/>
            </a:xfrm>
            <a:prstGeom prst="triangle">
              <a:avLst/>
            </a:prstGeom>
            <a:solidFill>
              <a:srgbClr val="404040"/>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400" b="1"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AE23C97A-E3B7-43D2-9194-874D58776A76}"/>
                </a:ext>
              </a:extLst>
            </p:cNvPr>
            <p:cNvSpPr/>
            <p:nvPr/>
          </p:nvSpPr>
          <p:spPr>
            <a:xfrm>
              <a:off x="7259192" y="2093302"/>
              <a:ext cx="2194560" cy="812759"/>
            </a:xfrm>
            <a:prstGeom prst="rect">
              <a:avLst/>
            </a:prstGeom>
            <a:solidFill>
              <a:schemeClr val="tx2">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68000" tIns="96000" rIns="168000" bIns="96000" rtlCol="0" anchor="ctr" anchorCtr="0">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4. Work to attract, develop and retain </a:t>
              </a: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personnel</a:t>
              </a: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that align with </a:t>
              </a: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organization values</a:t>
              </a:r>
            </a:p>
          </p:txBody>
        </p:sp>
        <p:sp>
          <p:nvSpPr>
            <p:cNvPr id="28" name="Rectangle 27">
              <a:extLst>
                <a:ext uri="{FF2B5EF4-FFF2-40B4-BE49-F238E27FC236}">
                  <a16:creationId xmlns:a16="http://schemas.microsoft.com/office/drawing/2014/main" id="{60F89860-5101-477A-BE01-89C760F1D929}"/>
                </a:ext>
              </a:extLst>
            </p:cNvPr>
            <p:cNvSpPr/>
            <p:nvPr/>
          </p:nvSpPr>
          <p:spPr bwMode="gray">
            <a:xfrm>
              <a:off x="500039" y="3818198"/>
              <a:ext cx="2743200" cy="2162617"/>
            </a:xfrm>
            <a:prstGeom prst="rect">
              <a:avLst/>
            </a:prstGeom>
            <a:noFill/>
            <a:ln w="19050">
              <a:solidFill>
                <a:schemeClr val="accent2"/>
              </a:solidFill>
            </a:ln>
          </p:spPr>
          <p:style>
            <a:lnRef idx="0">
              <a:scrgbClr r="0" g="0" b="0"/>
            </a:lnRef>
            <a:fillRef idx="0">
              <a:scrgbClr r="0" g="0" b="0"/>
            </a:fillRef>
            <a:effectRef idx="0">
              <a:scrgbClr r="0" g="0" b="0"/>
            </a:effectRef>
            <a:fontRef idx="minor">
              <a:schemeClr val="lt1"/>
            </a:fontRef>
          </p:style>
          <p:txBody>
            <a:bodyPr wrap="square" lIns="88900" tIns="88900" rIns="88900" bIns="88900" rtlCol="0" anchor="t"/>
            <a:lstStyle/>
            <a:p>
              <a:pPr marL="0" marR="0" lvl="0" indent="0" algn="l" defTabSz="914400" rtl="0" eaLnBrk="1" fontAlgn="base" latinLnBrk="0" hangingPunct="1">
                <a:lnSpc>
                  <a:spcPct val="100000"/>
                </a:lnSpc>
                <a:spcBef>
                  <a:spcPts val="0"/>
                </a:spcBef>
                <a:spcAft>
                  <a:spcPts val="300"/>
                </a:spcAft>
                <a:buClrTx/>
                <a:buSzPct val="100000"/>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6. Identify objectives that are </a:t>
              </a: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equiped</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to </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assess risks ​</a:t>
              </a:r>
            </a:p>
            <a:p>
              <a:pPr marL="0" marR="0" lvl="0" indent="0" algn="l" defTabSz="914400" rtl="0" eaLnBrk="1" fontAlgn="base" latinLnBrk="0" hangingPunct="1">
                <a:lnSpc>
                  <a:spcPct val="100000"/>
                </a:lnSpc>
                <a:spcBef>
                  <a:spcPts val="0"/>
                </a:spcBef>
                <a:spcAft>
                  <a:spcPts val="300"/>
                </a:spcAft>
                <a:buClrTx/>
                <a:buSzPct val="100000"/>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7. Incorporate how risks should be </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managed </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into risk analysis </a:t>
              </a:r>
            </a:p>
            <a:p>
              <a:pPr marL="0" marR="0" lvl="0" indent="0" algn="l" defTabSz="914400" rtl="0" eaLnBrk="1" fontAlgn="base" latinLnBrk="0" hangingPunct="1">
                <a:lnSpc>
                  <a:spcPct val="100000"/>
                </a:lnSpc>
                <a:spcBef>
                  <a:spcPts val="0"/>
                </a:spcBef>
                <a:spcAft>
                  <a:spcPts val="300"/>
                </a:spcAft>
                <a:buClrTx/>
                <a:buSzPct val="100000"/>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8. Evaluate potential of </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fraud</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as risks to objectives</a:t>
              </a:r>
            </a:p>
            <a:p>
              <a:pPr marL="0" marR="0" lvl="0" indent="0" algn="l" defTabSz="914400" rtl="0" eaLnBrk="1" fontAlgn="base" latinLnBrk="0" hangingPunct="1">
                <a:lnSpc>
                  <a:spcPct val="100000"/>
                </a:lnSpc>
                <a:spcBef>
                  <a:spcPts val="0"/>
                </a:spcBef>
                <a:spcAft>
                  <a:spcPts val="300"/>
                </a:spcAft>
                <a:buClrTx/>
                <a:buSzPct val="100000"/>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9. Prepare for </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changes and trends </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that could impact internal controls</a:t>
              </a:r>
            </a:p>
          </p:txBody>
        </p:sp>
      </p:grpSp>
      <p:pic>
        <p:nvPicPr>
          <p:cNvPr id="6" name="Picture 5">
            <a:extLst>
              <a:ext uri="{FF2B5EF4-FFF2-40B4-BE49-F238E27FC236}">
                <a16:creationId xmlns:a16="http://schemas.microsoft.com/office/drawing/2014/main" id="{6EB27187-F0DD-46FE-938D-5B207443F6D9}"/>
              </a:ext>
            </a:extLst>
          </p:cNvPr>
          <p:cNvPicPr>
            <a:picLocks noChangeAspect="1"/>
          </p:cNvPicPr>
          <p:nvPr/>
        </p:nvPicPr>
        <p:blipFill>
          <a:blip r:embed="rId7"/>
          <a:stretch>
            <a:fillRect/>
          </a:stretch>
        </p:blipFill>
        <p:spPr>
          <a:xfrm>
            <a:off x="400446" y="6272696"/>
            <a:ext cx="6096528" cy="256054"/>
          </a:xfrm>
          <a:prstGeom prst="rect">
            <a:avLst/>
          </a:prstGeom>
        </p:spPr>
      </p:pic>
    </p:spTree>
    <p:extLst>
      <p:ext uri="{BB962C8B-B14F-4D97-AF65-F5344CB8AC3E}">
        <p14:creationId xmlns:p14="http://schemas.microsoft.com/office/powerpoint/2010/main" val="274033266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03EFFE5-F845-4A1C-88DA-9C87CA1AE832}"/>
              </a:ext>
            </a:extLst>
          </p:cNvPr>
          <p:cNvSpPr>
            <a:spLocks noGrp="1"/>
          </p:cNvSpPr>
          <p:nvPr>
            <p:ph type="body" sz="quarter" idx="18"/>
          </p:nvPr>
        </p:nvSpPr>
        <p:spPr>
          <a:xfrm>
            <a:off x="1530646" y="4597607"/>
            <a:ext cx="3966053" cy="1002046"/>
          </a:xfrm>
        </p:spPr>
        <p:txBody>
          <a:bodyPr/>
          <a:lstStyle/>
          <a:p>
            <a:pPr algn="ctr">
              <a:spcAft>
                <a:spcPts val="0"/>
              </a:spcAft>
            </a:pPr>
            <a:r>
              <a:rPr lang="en-US" sz="2400" dirty="0"/>
              <a:t>Jenna Shaw</a:t>
            </a:r>
          </a:p>
          <a:p>
            <a:pPr algn="ctr">
              <a:spcAft>
                <a:spcPts val="0"/>
              </a:spcAft>
            </a:pPr>
            <a:r>
              <a:rPr lang="en-US" sz="1800" b="0" dirty="0">
                <a:solidFill>
                  <a:schemeClr val="tx1"/>
                </a:solidFill>
              </a:rPr>
              <a:t>Deloitte &amp; Touche LLP</a:t>
            </a:r>
          </a:p>
          <a:p>
            <a:pPr algn="ctr">
              <a:spcAft>
                <a:spcPts val="0"/>
              </a:spcAft>
            </a:pPr>
            <a:r>
              <a:rPr lang="en-US" sz="1800" b="0" dirty="0">
                <a:solidFill>
                  <a:schemeClr val="tx1"/>
                </a:solidFill>
              </a:rPr>
              <a:t>Partner, Audit &amp; Assurance</a:t>
            </a:r>
          </a:p>
          <a:p>
            <a:pPr algn="ctr">
              <a:spcAft>
                <a:spcPts val="0"/>
              </a:spcAft>
            </a:pPr>
            <a:r>
              <a:rPr lang="en-US" sz="1800" b="0" dirty="0">
                <a:solidFill>
                  <a:schemeClr val="tx1"/>
                </a:solidFill>
              </a:rPr>
              <a:t>Carolinas Sustainability &amp; ESG Champion</a:t>
            </a:r>
          </a:p>
          <a:p>
            <a:pPr algn="ctr">
              <a:spcAft>
                <a:spcPts val="0"/>
              </a:spcAft>
            </a:pPr>
            <a:r>
              <a:rPr lang="en-US" sz="1800" b="0" dirty="0">
                <a:solidFill>
                  <a:schemeClr val="tx1"/>
                </a:solidFill>
              </a:rPr>
              <a:t> </a:t>
            </a:r>
          </a:p>
          <a:p>
            <a:pPr algn="ctr"/>
            <a:endParaRPr lang="en-US" dirty="0"/>
          </a:p>
        </p:txBody>
      </p:sp>
      <p:sp>
        <p:nvSpPr>
          <p:cNvPr id="11" name="Title 10">
            <a:extLst>
              <a:ext uri="{FF2B5EF4-FFF2-40B4-BE49-F238E27FC236}">
                <a16:creationId xmlns:a16="http://schemas.microsoft.com/office/drawing/2014/main" id="{0D13AB82-F4AC-4E0A-AED3-6EC7004757ED}"/>
              </a:ext>
            </a:extLst>
          </p:cNvPr>
          <p:cNvSpPr>
            <a:spLocks noGrp="1"/>
          </p:cNvSpPr>
          <p:nvPr>
            <p:ph type="title"/>
          </p:nvPr>
        </p:nvSpPr>
        <p:spPr/>
        <p:txBody>
          <a:bodyPr/>
          <a:lstStyle/>
          <a:p>
            <a:r>
              <a:rPr lang="en-US" dirty="0"/>
              <a:t>Today’s Presenters</a:t>
            </a:r>
          </a:p>
        </p:txBody>
      </p:sp>
      <p:sp>
        <p:nvSpPr>
          <p:cNvPr id="12" name="Text Placeholder 6">
            <a:extLst>
              <a:ext uri="{FF2B5EF4-FFF2-40B4-BE49-F238E27FC236}">
                <a16:creationId xmlns:a16="http://schemas.microsoft.com/office/drawing/2014/main" id="{A4D8976E-799B-4884-8CEA-3B35D28ABDB6}"/>
              </a:ext>
            </a:extLst>
          </p:cNvPr>
          <p:cNvSpPr txBox="1">
            <a:spLocks/>
          </p:cNvSpPr>
          <p:nvPr/>
        </p:nvSpPr>
        <p:spPr>
          <a:xfrm>
            <a:off x="6482317" y="4597607"/>
            <a:ext cx="4194671" cy="1002046"/>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Tx/>
              <a:buNone/>
              <a:defRPr sz="1200" b="1" kern="1200">
                <a:solidFill>
                  <a:schemeClr val="accent1"/>
                </a:solidFill>
                <a:latin typeface="+mn-lt"/>
                <a:ea typeface="+mn-ea"/>
                <a:cs typeface="Calibri Light" panose="020F0302020204030204" pitchFamily="34" charset="0"/>
              </a:defRPr>
            </a:lvl1pPr>
            <a:lvl2pPr marL="104775" indent="-104775" algn="l" defTabSz="914400" rtl="0" eaLnBrk="1" latinLnBrk="0" hangingPunct="1">
              <a:spcBef>
                <a:spcPts val="0"/>
              </a:spcBef>
              <a:spcAft>
                <a:spcPts val="0"/>
              </a:spcAft>
              <a:buClrTx/>
              <a:buSzPct val="100000"/>
              <a:buFont typeface="Arial" panose="020B0604020202020204" pitchFamily="34" charset="0"/>
              <a:buChar char="•"/>
              <a:defRPr lang="en-US" sz="1200" b="1" kern="1200" noProof="0" dirty="0">
                <a:solidFill>
                  <a:schemeClr val="tx1"/>
                </a:solidFill>
                <a:latin typeface="+mj-lt"/>
                <a:ea typeface="+mn-ea"/>
                <a:cs typeface="Calibri Light" panose="020F0302020204030204" pitchFamily="34" charset="0"/>
              </a:defRPr>
            </a:lvl2pPr>
            <a:lvl3pPr marL="228600" indent="-104775" algn="l" defTabSz="914400" rtl="0" eaLnBrk="1" latinLnBrk="0" hangingPunct="1">
              <a:spcBef>
                <a:spcPts val="0"/>
              </a:spcBef>
              <a:spcAft>
                <a:spcPts val="0"/>
              </a:spcAft>
              <a:buClrTx/>
              <a:buSzPct val="100000"/>
              <a:buFont typeface="Arial" panose="020B0604020202020204" pitchFamily="34" charset="0"/>
              <a:buChar char="−"/>
              <a:defRPr lang="en-US" sz="1200" kern="1200" noProof="0" dirty="0">
                <a:solidFill>
                  <a:schemeClr val="tx1"/>
                </a:solidFill>
                <a:latin typeface="+mn-lt"/>
                <a:ea typeface="+mn-ea"/>
                <a:cs typeface="Calibri Light" panose="020F0302020204030204" pitchFamily="34" charset="0"/>
              </a:defRPr>
            </a:lvl3pPr>
            <a:lvl4pPr marL="352425" indent="-104775" algn="l" defTabSz="914400" rtl="0" eaLnBrk="1" latinLnBrk="0" hangingPunct="1">
              <a:spcBef>
                <a:spcPts val="0"/>
              </a:spcBef>
              <a:spcAft>
                <a:spcPts val="0"/>
              </a:spcAft>
              <a:buClrTx/>
              <a:buSzPct val="100000"/>
              <a:buFont typeface="Arial" panose="020B0604020202020204" pitchFamily="34" charset="0"/>
              <a:buChar char="◦"/>
              <a:defRPr lang="en-US" sz="1200" kern="1200" baseline="0" noProof="0" dirty="0">
                <a:solidFill>
                  <a:schemeClr val="tx1"/>
                </a:solidFill>
                <a:latin typeface="+mn-lt"/>
                <a:ea typeface="+mn-ea"/>
                <a:cs typeface="Calibri Light" panose="020F0302020204030204" pitchFamily="34" charset="0"/>
              </a:defRPr>
            </a:lvl4pPr>
            <a:lvl5pPr marL="476250" indent="-104775" algn="l" defTabSz="798513" rtl="0" eaLnBrk="1" latinLnBrk="0" hangingPunct="1">
              <a:spcBef>
                <a:spcPts val="0"/>
              </a:spcBef>
              <a:spcAft>
                <a:spcPts val="0"/>
              </a:spcAft>
              <a:buClrTx/>
              <a:buSzPct val="100000"/>
              <a:buFont typeface="Arial" panose="020B0604020202020204" pitchFamily="34" charset="0"/>
              <a:buChar char="−"/>
              <a:tabLst/>
              <a:defRPr lang="en-US" sz="1200" kern="1200" baseline="0" noProof="0" dirty="0">
                <a:solidFill>
                  <a:schemeClr val="tx1"/>
                </a:solidFill>
                <a:latin typeface="+mn-lt"/>
                <a:ea typeface="+mn-ea"/>
                <a:cs typeface="Calibri Light" panose="020F0302020204030204" pitchFamily="34" charset="0"/>
              </a:defRPr>
            </a:lvl5pPr>
            <a:lvl6pPr marL="267300" indent="-132300" algn="l" defTabSz="914400" rtl="0" eaLnBrk="1" latinLnBrk="0" hangingPunct="1">
              <a:spcBef>
                <a:spcPts val="0"/>
              </a:spcBef>
              <a:spcAft>
                <a:spcPts val="0"/>
              </a:spcAft>
              <a:buFont typeface="Verdana" panose="020B0604030504040204" pitchFamily="34" charset="0"/>
              <a:buChar char="−"/>
              <a:defRPr sz="1200" kern="1200" baseline="0">
                <a:solidFill>
                  <a:schemeClr val="tx1"/>
                </a:solidFill>
                <a:latin typeface="+mn-lt"/>
                <a:ea typeface="+mn-ea"/>
                <a:cs typeface="+mn-cs"/>
              </a:defRPr>
            </a:lvl6pPr>
            <a:lvl7pPr marL="267300" indent="-132300" algn="l" defTabSz="914400" rtl="0" eaLnBrk="1" latinLnBrk="0" hangingPunct="1">
              <a:spcBef>
                <a:spcPts val="0"/>
              </a:spcBef>
              <a:spcAft>
                <a:spcPts val="0"/>
              </a:spcAft>
              <a:buFont typeface="Verdana" panose="020B0604030504040204" pitchFamily="34" charset="0"/>
              <a:buChar char="−"/>
              <a:defRPr sz="1200" kern="1200">
                <a:solidFill>
                  <a:schemeClr val="tx1"/>
                </a:solidFill>
                <a:latin typeface="+mn-lt"/>
                <a:ea typeface="+mn-ea"/>
                <a:cs typeface="+mn-cs"/>
              </a:defRPr>
            </a:lvl7pPr>
            <a:lvl8pPr marL="267300" indent="-132300" algn="l" defTabSz="914400" rtl="0" eaLnBrk="1" latinLnBrk="0" hangingPunct="1">
              <a:spcBef>
                <a:spcPts val="0"/>
              </a:spcBef>
              <a:spcAft>
                <a:spcPts val="0"/>
              </a:spcAft>
              <a:buFont typeface="Verdana" panose="020B0604030504040204" pitchFamily="34" charset="0"/>
              <a:buChar char="−"/>
              <a:defRPr sz="1200" kern="1200" baseline="0">
                <a:solidFill>
                  <a:schemeClr val="tx1"/>
                </a:solidFill>
                <a:latin typeface="+mn-lt"/>
                <a:ea typeface="+mn-ea"/>
                <a:cs typeface="+mn-cs"/>
              </a:defRPr>
            </a:lvl8pPr>
            <a:lvl9pPr marL="267300" indent="-132300" algn="l" defTabSz="914400" rtl="0" eaLnBrk="1" latinLnBrk="0" hangingPunct="1">
              <a:spcBef>
                <a:spcPts val="0"/>
              </a:spcBef>
              <a:spcAft>
                <a:spcPts val="0"/>
              </a:spcAft>
              <a:buFont typeface="Verdana" panose="020B0604030504040204" pitchFamily="34" charset="0"/>
              <a:buChar char="−"/>
              <a:defRPr sz="1200" kern="1200" baseline="0">
                <a:solidFill>
                  <a:schemeClr val="tx1"/>
                </a:solidFill>
                <a:latin typeface="+mn-lt"/>
                <a:ea typeface="+mn-ea"/>
                <a:cs typeface="+mn-cs"/>
              </a:defRPr>
            </a:lvl9pPr>
          </a:lstStyle>
          <a:p>
            <a:pPr algn="ctr">
              <a:spcAft>
                <a:spcPts val="0"/>
              </a:spcAft>
            </a:pPr>
            <a:r>
              <a:rPr lang="en-US" sz="2400" dirty="0"/>
              <a:t>Brad Porter</a:t>
            </a:r>
          </a:p>
          <a:p>
            <a:pPr algn="ctr">
              <a:spcAft>
                <a:spcPts val="0"/>
              </a:spcAft>
            </a:pPr>
            <a:r>
              <a:rPr lang="en-US" sz="1800" b="0" dirty="0">
                <a:solidFill>
                  <a:schemeClr val="tx1"/>
                </a:solidFill>
              </a:rPr>
              <a:t>Deloitte &amp; Touche LLP</a:t>
            </a:r>
          </a:p>
          <a:p>
            <a:pPr algn="ctr">
              <a:spcAft>
                <a:spcPts val="0"/>
              </a:spcAft>
            </a:pPr>
            <a:r>
              <a:rPr lang="en-US" sz="1800" b="0" dirty="0">
                <a:solidFill>
                  <a:schemeClr val="tx1"/>
                </a:solidFill>
              </a:rPr>
              <a:t>Senior Manager, Audit &amp; Assurance</a:t>
            </a:r>
          </a:p>
          <a:p>
            <a:pPr algn="ctr">
              <a:spcAft>
                <a:spcPts val="0"/>
              </a:spcAft>
            </a:pPr>
            <a:r>
              <a:rPr lang="en-US" sz="1800" b="0" dirty="0">
                <a:solidFill>
                  <a:schemeClr val="tx1"/>
                </a:solidFill>
              </a:rPr>
              <a:t>Carolinas Sustainability &amp; ESG Champion</a:t>
            </a:r>
          </a:p>
          <a:p>
            <a:endParaRPr lang="en-US" dirty="0"/>
          </a:p>
        </p:txBody>
      </p:sp>
      <p:pic>
        <p:nvPicPr>
          <p:cNvPr id="12290" name="Picture 2">
            <a:extLst>
              <a:ext uri="{FF2B5EF4-FFF2-40B4-BE49-F238E27FC236}">
                <a16:creationId xmlns:a16="http://schemas.microsoft.com/office/drawing/2014/main" id="{F84BF765-BC93-477C-B3D5-A1DD9C7CA2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237166" y="1084782"/>
            <a:ext cx="2553014" cy="3108134"/>
          </a:xfrm>
          <a:prstGeom prst="ellipse">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BAAD6186-2A21-4843-85F0-A876DB7941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742" r="20513"/>
          <a:stretch/>
        </p:blipFill>
        <p:spPr bwMode="auto">
          <a:xfrm>
            <a:off x="7401822" y="1084369"/>
            <a:ext cx="2553012" cy="310896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55357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90190-D68C-4A89-BEC7-BDE211D34DB5}"/>
              </a:ext>
            </a:extLst>
          </p:cNvPr>
          <p:cNvSpPr>
            <a:spLocks noGrp="1"/>
          </p:cNvSpPr>
          <p:nvPr>
            <p:ph type="title"/>
          </p:nvPr>
        </p:nvSpPr>
        <p:spPr/>
        <p:txBody>
          <a:bodyPr/>
          <a:lstStyle/>
          <a:p>
            <a:r>
              <a:rPr lang="en-US" dirty="0"/>
              <a:t>Questions to Consider</a:t>
            </a:r>
          </a:p>
        </p:txBody>
      </p:sp>
    </p:spTree>
    <p:extLst>
      <p:ext uri="{BB962C8B-B14F-4D97-AF65-F5344CB8AC3E}">
        <p14:creationId xmlns:p14="http://schemas.microsoft.com/office/powerpoint/2010/main" val="231492342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9" name="Straight Connector 108">
            <a:extLst>
              <a:ext uri="{FF2B5EF4-FFF2-40B4-BE49-F238E27FC236}">
                <a16:creationId xmlns:a16="http://schemas.microsoft.com/office/drawing/2014/main" id="{C4A15D60-5572-4E2D-9819-00D8AA883D77}"/>
              </a:ext>
            </a:extLst>
          </p:cNvPr>
          <p:cNvCxnSpPr>
            <a:cxnSpLocks/>
          </p:cNvCxnSpPr>
          <p:nvPr/>
        </p:nvCxnSpPr>
        <p:spPr>
          <a:xfrm>
            <a:off x="463295" y="1941345"/>
            <a:ext cx="11274552" cy="0"/>
          </a:xfrm>
          <a:prstGeom prst="line">
            <a:avLst/>
          </a:prstGeom>
          <a:ln w="41275">
            <a:solidFill>
              <a:srgbClr val="43B02A"/>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6029F841-28B0-45EB-B464-6C81816028A0}"/>
              </a:ext>
            </a:extLst>
          </p:cNvPr>
          <p:cNvSpPr/>
          <p:nvPr/>
        </p:nvSpPr>
        <p:spPr>
          <a:xfrm>
            <a:off x="463295" y="1349528"/>
            <a:ext cx="11277600" cy="2560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43B02A"/>
                </a:solidFill>
                <a:effectLst/>
                <a:uLnTx/>
                <a:uFillTx/>
                <a:latin typeface="Open Sans"/>
                <a:ea typeface="Open Sans Light" panose="020B0306030504020204" pitchFamily="34" charset="0"/>
                <a:cs typeface="Open Sans Light" panose="020B0306030504020204" pitchFamily="34" charset="0"/>
              </a:rPr>
              <a:t>Questions to consider</a:t>
            </a:r>
          </a:p>
        </p:txBody>
      </p:sp>
      <p:grpSp>
        <p:nvGrpSpPr>
          <p:cNvPr id="6" name="Group 5">
            <a:extLst>
              <a:ext uri="{FF2B5EF4-FFF2-40B4-BE49-F238E27FC236}">
                <a16:creationId xmlns:a16="http://schemas.microsoft.com/office/drawing/2014/main" id="{ED762217-5674-6546-AEB3-670926D5B91A}"/>
              </a:ext>
            </a:extLst>
          </p:cNvPr>
          <p:cNvGrpSpPr/>
          <p:nvPr/>
        </p:nvGrpSpPr>
        <p:grpSpPr>
          <a:xfrm>
            <a:off x="5867523" y="1641357"/>
            <a:ext cx="616688" cy="616688"/>
            <a:chOff x="5867523" y="1946157"/>
            <a:chExt cx="616688" cy="616688"/>
          </a:xfrm>
        </p:grpSpPr>
        <p:sp>
          <p:nvSpPr>
            <p:cNvPr id="111" name="Oval 110">
              <a:extLst>
                <a:ext uri="{FF2B5EF4-FFF2-40B4-BE49-F238E27FC236}">
                  <a16:creationId xmlns:a16="http://schemas.microsoft.com/office/drawing/2014/main" id="{621A8052-86F0-433D-9897-D1CC4C04F8F6}"/>
                </a:ext>
              </a:extLst>
            </p:cNvPr>
            <p:cNvSpPr/>
            <p:nvPr/>
          </p:nvSpPr>
          <p:spPr bwMode="gray">
            <a:xfrm>
              <a:off x="5867523" y="1946157"/>
              <a:ext cx="616688" cy="616688"/>
            </a:xfrm>
            <a:prstGeom prst="ellipse">
              <a:avLst/>
            </a:prstGeom>
            <a:solidFill>
              <a:srgbClr val="43B02A"/>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400" b="1" i="0" u="none" strike="noStrike" kern="1200" cap="none" spc="0" normalizeH="0" baseline="0" noProof="0">
                <a:ln>
                  <a:noFill/>
                </a:ln>
                <a:solidFill>
                  <a:prstClr val="white"/>
                </a:solidFill>
                <a:effectLst/>
                <a:uLnTx/>
                <a:uFillTx/>
                <a:latin typeface="Open Sans Light"/>
                <a:ea typeface="+mn-ea"/>
                <a:cs typeface="+mn-cs"/>
              </a:endParaRPr>
            </a:p>
          </p:txBody>
        </p:sp>
        <p:sp>
          <p:nvSpPr>
            <p:cNvPr id="115" name="Freeform 518">
              <a:extLst>
                <a:ext uri="{FF2B5EF4-FFF2-40B4-BE49-F238E27FC236}">
                  <a16:creationId xmlns:a16="http://schemas.microsoft.com/office/drawing/2014/main" id="{01AF85DD-152C-4EEF-A7B3-934246C9A691}"/>
                </a:ext>
              </a:extLst>
            </p:cNvPr>
            <p:cNvSpPr>
              <a:spLocks noChangeAspect="1" noEditPoints="1"/>
            </p:cNvSpPr>
            <p:nvPr/>
          </p:nvSpPr>
          <p:spPr bwMode="auto">
            <a:xfrm>
              <a:off x="5935361" y="2013995"/>
              <a:ext cx="481012" cy="481012"/>
            </a:xfrm>
            <a:custGeom>
              <a:avLst/>
              <a:gdLst>
                <a:gd name="T0" fmla="*/ 266 w 512"/>
                <a:gd name="T1" fmla="*/ 384 h 512"/>
                <a:gd name="T2" fmla="*/ 256 w 512"/>
                <a:gd name="T3" fmla="*/ 394 h 512"/>
                <a:gd name="T4" fmla="*/ 245 w 512"/>
                <a:gd name="T5" fmla="*/ 384 h 512"/>
                <a:gd name="T6" fmla="*/ 256 w 512"/>
                <a:gd name="T7" fmla="*/ 373 h 512"/>
                <a:gd name="T8" fmla="*/ 266 w 512"/>
                <a:gd name="T9" fmla="*/ 384 h 512"/>
                <a:gd name="T10" fmla="*/ 244 w 512"/>
                <a:gd name="T11" fmla="*/ 309 h 512"/>
                <a:gd name="T12" fmla="*/ 267 w 512"/>
                <a:gd name="T13" fmla="*/ 309 h 512"/>
                <a:gd name="T14" fmla="*/ 276 w 512"/>
                <a:gd name="T15" fmla="*/ 117 h 512"/>
                <a:gd name="T16" fmla="*/ 235 w 512"/>
                <a:gd name="T17" fmla="*/ 117 h 512"/>
                <a:gd name="T18" fmla="*/ 244 w 512"/>
                <a:gd name="T19" fmla="*/ 309 h 512"/>
                <a:gd name="T20" fmla="*/ 512 w 512"/>
                <a:gd name="T21" fmla="*/ 256 h 512"/>
                <a:gd name="T22" fmla="*/ 256 w 512"/>
                <a:gd name="T23" fmla="*/ 512 h 512"/>
                <a:gd name="T24" fmla="*/ 0 w 512"/>
                <a:gd name="T25" fmla="*/ 256 h 512"/>
                <a:gd name="T26" fmla="*/ 256 w 512"/>
                <a:gd name="T27" fmla="*/ 0 h 512"/>
                <a:gd name="T28" fmla="*/ 512 w 512"/>
                <a:gd name="T29" fmla="*/ 256 h 512"/>
                <a:gd name="T30" fmla="*/ 288 w 512"/>
                <a:gd name="T31" fmla="*/ 384 h 512"/>
                <a:gd name="T32" fmla="*/ 256 w 512"/>
                <a:gd name="T33" fmla="*/ 352 h 512"/>
                <a:gd name="T34" fmla="*/ 224 w 512"/>
                <a:gd name="T35" fmla="*/ 384 h 512"/>
                <a:gd name="T36" fmla="*/ 256 w 512"/>
                <a:gd name="T37" fmla="*/ 416 h 512"/>
                <a:gd name="T38" fmla="*/ 288 w 512"/>
                <a:gd name="T39" fmla="*/ 384 h 512"/>
                <a:gd name="T40" fmla="*/ 298 w 512"/>
                <a:gd name="T41" fmla="*/ 107 h 512"/>
                <a:gd name="T42" fmla="*/ 288 w 512"/>
                <a:gd name="T43" fmla="*/ 96 h 512"/>
                <a:gd name="T44" fmla="*/ 288 w 512"/>
                <a:gd name="T45" fmla="*/ 96 h 512"/>
                <a:gd name="T46" fmla="*/ 224 w 512"/>
                <a:gd name="T47" fmla="*/ 96 h 512"/>
                <a:gd name="T48" fmla="*/ 223 w 512"/>
                <a:gd name="T49" fmla="*/ 96 h 512"/>
                <a:gd name="T50" fmla="*/ 213 w 512"/>
                <a:gd name="T51" fmla="*/ 107 h 512"/>
                <a:gd name="T52" fmla="*/ 224 w 512"/>
                <a:gd name="T53" fmla="*/ 320 h 512"/>
                <a:gd name="T54" fmla="*/ 234 w 512"/>
                <a:gd name="T55" fmla="*/ 330 h 512"/>
                <a:gd name="T56" fmla="*/ 234 w 512"/>
                <a:gd name="T57" fmla="*/ 330 h 512"/>
                <a:gd name="T58" fmla="*/ 235 w 512"/>
                <a:gd name="T59" fmla="*/ 330 h 512"/>
                <a:gd name="T60" fmla="*/ 276 w 512"/>
                <a:gd name="T61" fmla="*/ 330 h 512"/>
                <a:gd name="T62" fmla="*/ 277 w 512"/>
                <a:gd name="T63" fmla="*/ 330 h 512"/>
                <a:gd name="T64" fmla="*/ 277 w 512"/>
                <a:gd name="T65" fmla="*/ 330 h 512"/>
                <a:gd name="T66" fmla="*/ 288 w 512"/>
                <a:gd name="T67" fmla="*/ 320 h 512"/>
                <a:gd name="T68" fmla="*/ 298 w 512"/>
                <a:gd name="T69" fmla="*/ 10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66" y="384"/>
                  </a:moveTo>
                  <a:cubicBezTo>
                    <a:pt x="266" y="390"/>
                    <a:pt x="262" y="394"/>
                    <a:pt x="256" y="394"/>
                  </a:cubicBezTo>
                  <a:cubicBezTo>
                    <a:pt x="250" y="394"/>
                    <a:pt x="245" y="390"/>
                    <a:pt x="245" y="384"/>
                  </a:cubicBezTo>
                  <a:cubicBezTo>
                    <a:pt x="245" y="378"/>
                    <a:pt x="250" y="373"/>
                    <a:pt x="256" y="373"/>
                  </a:cubicBezTo>
                  <a:cubicBezTo>
                    <a:pt x="262" y="373"/>
                    <a:pt x="266" y="378"/>
                    <a:pt x="266" y="384"/>
                  </a:cubicBezTo>
                  <a:close/>
                  <a:moveTo>
                    <a:pt x="244" y="309"/>
                  </a:moveTo>
                  <a:cubicBezTo>
                    <a:pt x="267" y="309"/>
                    <a:pt x="267" y="309"/>
                    <a:pt x="267" y="309"/>
                  </a:cubicBezTo>
                  <a:cubicBezTo>
                    <a:pt x="276" y="117"/>
                    <a:pt x="276" y="117"/>
                    <a:pt x="276" y="117"/>
                  </a:cubicBezTo>
                  <a:cubicBezTo>
                    <a:pt x="235" y="117"/>
                    <a:pt x="235" y="117"/>
                    <a:pt x="235" y="117"/>
                  </a:cubicBezTo>
                  <a:lnTo>
                    <a:pt x="244" y="309"/>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88" y="384"/>
                  </a:moveTo>
                  <a:cubicBezTo>
                    <a:pt x="288" y="366"/>
                    <a:pt x="273" y="352"/>
                    <a:pt x="256" y="352"/>
                  </a:cubicBezTo>
                  <a:cubicBezTo>
                    <a:pt x="238" y="352"/>
                    <a:pt x="224" y="366"/>
                    <a:pt x="224" y="384"/>
                  </a:cubicBezTo>
                  <a:cubicBezTo>
                    <a:pt x="224" y="401"/>
                    <a:pt x="238" y="416"/>
                    <a:pt x="256" y="416"/>
                  </a:cubicBezTo>
                  <a:cubicBezTo>
                    <a:pt x="273" y="416"/>
                    <a:pt x="288" y="401"/>
                    <a:pt x="288" y="384"/>
                  </a:cubicBezTo>
                  <a:close/>
                  <a:moveTo>
                    <a:pt x="298" y="107"/>
                  </a:moveTo>
                  <a:cubicBezTo>
                    <a:pt x="299" y="101"/>
                    <a:pt x="294" y="96"/>
                    <a:pt x="288" y="96"/>
                  </a:cubicBezTo>
                  <a:cubicBezTo>
                    <a:pt x="288" y="96"/>
                    <a:pt x="288" y="96"/>
                    <a:pt x="288" y="96"/>
                  </a:cubicBezTo>
                  <a:cubicBezTo>
                    <a:pt x="224" y="96"/>
                    <a:pt x="224" y="96"/>
                    <a:pt x="224" y="96"/>
                  </a:cubicBezTo>
                  <a:cubicBezTo>
                    <a:pt x="224" y="96"/>
                    <a:pt x="223" y="96"/>
                    <a:pt x="223" y="96"/>
                  </a:cubicBezTo>
                  <a:cubicBezTo>
                    <a:pt x="217" y="96"/>
                    <a:pt x="213" y="101"/>
                    <a:pt x="213" y="107"/>
                  </a:cubicBezTo>
                  <a:cubicBezTo>
                    <a:pt x="224" y="320"/>
                    <a:pt x="224" y="320"/>
                    <a:pt x="224" y="320"/>
                  </a:cubicBezTo>
                  <a:cubicBezTo>
                    <a:pt x="224" y="326"/>
                    <a:pt x="229" y="330"/>
                    <a:pt x="234" y="330"/>
                  </a:cubicBezTo>
                  <a:cubicBezTo>
                    <a:pt x="234" y="330"/>
                    <a:pt x="234" y="330"/>
                    <a:pt x="234" y="330"/>
                  </a:cubicBezTo>
                  <a:cubicBezTo>
                    <a:pt x="235" y="330"/>
                    <a:pt x="235" y="330"/>
                    <a:pt x="235" y="330"/>
                  </a:cubicBezTo>
                  <a:cubicBezTo>
                    <a:pt x="276" y="330"/>
                    <a:pt x="276" y="330"/>
                    <a:pt x="276" y="330"/>
                  </a:cubicBezTo>
                  <a:cubicBezTo>
                    <a:pt x="277" y="330"/>
                    <a:pt x="277" y="330"/>
                    <a:pt x="277" y="330"/>
                  </a:cubicBezTo>
                  <a:cubicBezTo>
                    <a:pt x="277" y="330"/>
                    <a:pt x="277" y="330"/>
                    <a:pt x="277" y="330"/>
                  </a:cubicBezTo>
                  <a:cubicBezTo>
                    <a:pt x="283" y="330"/>
                    <a:pt x="287" y="326"/>
                    <a:pt x="288" y="320"/>
                  </a:cubicBezTo>
                  <a:lnTo>
                    <a:pt x="298" y="10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Light"/>
                <a:ea typeface="+mn-ea"/>
                <a:cs typeface="+mn-cs"/>
              </a:endParaRPr>
            </a:p>
          </p:txBody>
        </p:sp>
      </p:grpSp>
      <p:grpSp>
        <p:nvGrpSpPr>
          <p:cNvPr id="12" name="Group 11">
            <a:extLst>
              <a:ext uri="{FF2B5EF4-FFF2-40B4-BE49-F238E27FC236}">
                <a16:creationId xmlns:a16="http://schemas.microsoft.com/office/drawing/2014/main" id="{06660366-37CB-4C5C-82C8-752AFEB1B3D5}"/>
              </a:ext>
            </a:extLst>
          </p:cNvPr>
          <p:cNvGrpSpPr/>
          <p:nvPr/>
        </p:nvGrpSpPr>
        <p:grpSpPr>
          <a:xfrm>
            <a:off x="3492422" y="1633001"/>
            <a:ext cx="616688" cy="616688"/>
            <a:chOff x="3440948" y="1569861"/>
            <a:chExt cx="797177" cy="797177"/>
          </a:xfrm>
        </p:grpSpPr>
        <p:sp>
          <p:nvSpPr>
            <p:cNvPr id="110" name="Oval 109">
              <a:extLst>
                <a:ext uri="{FF2B5EF4-FFF2-40B4-BE49-F238E27FC236}">
                  <a16:creationId xmlns:a16="http://schemas.microsoft.com/office/drawing/2014/main" id="{4A7D7E10-D6F6-45AE-8BF0-337F684A92F9}"/>
                </a:ext>
              </a:extLst>
            </p:cNvPr>
            <p:cNvSpPr/>
            <p:nvPr/>
          </p:nvSpPr>
          <p:spPr bwMode="gray">
            <a:xfrm>
              <a:off x="3440948" y="1569861"/>
              <a:ext cx="797177" cy="797177"/>
            </a:xfrm>
            <a:prstGeom prst="ellipse">
              <a:avLst/>
            </a:prstGeom>
            <a:solidFill>
              <a:srgbClr val="43B02A"/>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400" b="1" i="0" u="none" strike="noStrike" kern="1200" cap="none" spc="0" normalizeH="0" baseline="0" noProof="0">
                <a:ln>
                  <a:noFill/>
                </a:ln>
                <a:solidFill>
                  <a:prstClr val="white"/>
                </a:solidFill>
                <a:effectLst/>
                <a:uLnTx/>
                <a:uFillTx/>
                <a:latin typeface="Open Sans Light"/>
                <a:ea typeface="+mn-ea"/>
                <a:cs typeface="+mn-cs"/>
              </a:endParaRPr>
            </a:p>
          </p:txBody>
        </p:sp>
        <p:sp>
          <p:nvSpPr>
            <p:cNvPr id="116" name="Freeform 935">
              <a:extLst>
                <a:ext uri="{FF2B5EF4-FFF2-40B4-BE49-F238E27FC236}">
                  <a16:creationId xmlns:a16="http://schemas.microsoft.com/office/drawing/2014/main" id="{F406874D-4DC1-4B27-A10E-CC4AE0E59F25}"/>
                </a:ext>
              </a:extLst>
            </p:cNvPr>
            <p:cNvSpPr>
              <a:spLocks noChangeAspect="1" noEditPoints="1"/>
            </p:cNvSpPr>
            <p:nvPr/>
          </p:nvSpPr>
          <p:spPr bwMode="auto">
            <a:xfrm>
              <a:off x="3528640" y="1657553"/>
              <a:ext cx="621792" cy="621792"/>
            </a:xfrm>
            <a:custGeom>
              <a:avLst/>
              <a:gdLst>
                <a:gd name="T0" fmla="*/ 202 w 512"/>
                <a:gd name="T1" fmla="*/ 373 h 512"/>
                <a:gd name="T2" fmla="*/ 309 w 512"/>
                <a:gd name="T3" fmla="*/ 373 h 512"/>
                <a:gd name="T4" fmla="*/ 309 w 512"/>
                <a:gd name="T5" fmla="*/ 394 h 512"/>
                <a:gd name="T6" fmla="*/ 202 w 512"/>
                <a:gd name="T7" fmla="*/ 394 h 512"/>
                <a:gd name="T8" fmla="*/ 202 w 512"/>
                <a:gd name="T9" fmla="*/ 373 h 512"/>
                <a:gd name="T10" fmla="*/ 268 w 512"/>
                <a:gd name="T11" fmla="*/ 266 h 512"/>
                <a:gd name="T12" fmla="*/ 243 w 512"/>
                <a:gd name="T13" fmla="*/ 266 h 512"/>
                <a:gd name="T14" fmla="*/ 226 w 512"/>
                <a:gd name="T15" fmla="*/ 352 h 512"/>
                <a:gd name="T16" fmla="*/ 285 w 512"/>
                <a:gd name="T17" fmla="*/ 352 h 512"/>
                <a:gd name="T18" fmla="*/ 268 w 512"/>
                <a:gd name="T19" fmla="*/ 266 h 512"/>
                <a:gd name="T20" fmla="*/ 269 w 512"/>
                <a:gd name="T21" fmla="*/ 245 h 512"/>
                <a:gd name="T22" fmla="*/ 285 w 512"/>
                <a:gd name="T23" fmla="*/ 181 h 512"/>
                <a:gd name="T24" fmla="*/ 227 w 512"/>
                <a:gd name="T25" fmla="*/ 181 h 512"/>
                <a:gd name="T26" fmla="*/ 243 w 512"/>
                <a:gd name="T27" fmla="*/ 245 h 512"/>
                <a:gd name="T28" fmla="*/ 269 w 512"/>
                <a:gd name="T29" fmla="*/ 245 h 512"/>
                <a:gd name="T30" fmla="*/ 512 w 512"/>
                <a:gd name="T31" fmla="*/ 256 h 512"/>
                <a:gd name="T32" fmla="*/ 256 w 512"/>
                <a:gd name="T33" fmla="*/ 512 h 512"/>
                <a:gd name="T34" fmla="*/ 0 w 512"/>
                <a:gd name="T35" fmla="*/ 256 h 512"/>
                <a:gd name="T36" fmla="*/ 256 w 512"/>
                <a:gd name="T37" fmla="*/ 0 h 512"/>
                <a:gd name="T38" fmla="*/ 512 w 512"/>
                <a:gd name="T39" fmla="*/ 256 h 512"/>
                <a:gd name="T40" fmla="*/ 330 w 512"/>
                <a:gd name="T41" fmla="*/ 362 h 512"/>
                <a:gd name="T42" fmla="*/ 320 w 512"/>
                <a:gd name="T43" fmla="*/ 352 h 512"/>
                <a:gd name="T44" fmla="*/ 307 w 512"/>
                <a:gd name="T45" fmla="*/ 352 h 512"/>
                <a:gd name="T46" fmla="*/ 288 w 512"/>
                <a:gd name="T47" fmla="*/ 256 h 512"/>
                <a:gd name="T48" fmla="*/ 309 w 512"/>
                <a:gd name="T49" fmla="*/ 173 h 512"/>
                <a:gd name="T50" fmla="*/ 307 w 512"/>
                <a:gd name="T51" fmla="*/ 164 h 512"/>
                <a:gd name="T52" fmla="*/ 298 w 512"/>
                <a:gd name="T53" fmla="*/ 160 h 512"/>
                <a:gd name="T54" fmla="*/ 266 w 512"/>
                <a:gd name="T55" fmla="*/ 160 h 512"/>
                <a:gd name="T56" fmla="*/ 266 w 512"/>
                <a:gd name="T57" fmla="*/ 138 h 512"/>
                <a:gd name="T58" fmla="*/ 277 w 512"/>
                <a:gd name="T59" fmla="*/ 138 h 512"/>
                <a:gd name="T60" fmla="*/ 288 w 512"/>
                <a:gd name="T61" fmla="*/ 128 h 512"/>
                <a:gd name="T62" fmla="*/ 277 w 512"/>
                <a:gd name="T63" fmla="*/ 117 h 512"/>
                <a:gd name="T64" fmla="*/ 266 w 512"/>
                <a:gd name="T65" fmla="*/ 117 h 512"/>
                <a:gd name="T66" fmla="*/ 266 w 512"/>
                <a:gd name="T67" fmla="*/ 106 h 512"/>
                <a:gd name="T68" fmla="*/ 256 w 512"/>
                <a:gd name="T69" fmla="*/ 96 h 512"/>
                <a:gd name="T70" fmla="*/ 245 w 512"/>
                <a:gd name="T71" fmla="*/ 106 h 512"/>
                <a:gd name="T72" fmla="*/ 245 w 512"/>
                <a:gd name="T73" fmla="*/ 117 h 512"/>
                <a:gd name="T74" fmla="*/ 234 w 512"/>
                <a:gd name="T75" fmla="*/ 117 h 512"/>
                <a:gd name="T76" fmla="*/ 224 w 512"/>
                <a:gd name="T77" fmla="*/ 128 h 512"/>
                <a:gd name="T78" fmla="*/ 234 w 512"/>
                <a:gd name="T79" fmla="*/ 138 h 512"/>
                <a:gd name="T80" fmla="*/ 245 w 512"/>
                <a:gd name="T81" fmla="*/ 138 h 512"/>
                <a:gd name="T82" fmla="*/ 245 w 512"/>
                <a:gd name="T83" fmla="*/ 160 h 512"/>
                <a:gd name="T84" fmla="*/ 213 w 512"/>
                <a:gd name="T85" fmla="*/ 160 h 512"/>
                <a:gd name="T86" fmla="*/ 205 w 512"/>
                <a:gd name="T87" fmla="*/ 164 h 512"/>
                <a:gd name="T88" fmla="*/ 203 w 512"/>
                <a:gd name="T89" fmla="*/ 173 h 512"/>
                <a:gd name="T90" fmla="*/ 223 w 512"/>
                <a:gd name="T91" fmla="*/ 256 h 512"/>
                <a:gd name="T92" fmla="*/ 204 w 512"/>
                <a:gd name="T93" fmla="*/ 352 h 512"/>
                <a:gd name="T94" fmla="*/ 192 w 512"/>
                <a:gd name="T95" fmla="*/ 352 h 512"/>
                <a:gd name="T96" fmla="*/ 181 w 512"/>
                <a:gd name="T97" fmla="*/ 362 h 512"/>
                <a:gd name="T98" fmla="*/ 181 w 512"/>
                <a:gd name="T99" fmla="*/ 405 h 512"/>
                <a:gd name="T100" fmla="*/ 192 w 512"/>
                <a:gd name="T101" fmla="*/ 416 h 512"/>
                <a:gd name="T102" fmla="*/ 320 w 512"/>
                <a:gd name="T103" fmla="*/ 416 h 512"/>
                <a:gd name="T104" fmla="*/ 330 w 512"/>
                <a:gd name="T105" fmla="*/ 405 h 512"/>
                <a:gd name="T106" fmla="*/ 330 w 512"/>
                <a:gd name="T107" fmla="*/ 36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02" y="373"/>
                  </a:moveTo>
                  <a:cubicBezTo>
                    <a:pt x="309" y="373"/>
                    <a:pt x="309" y="373"/>
                    <a:pt x="309" y="373"/>
                  </a:cubicBezTo>
                  <a:cubicBezTo>
                    <a:pt x="309" y="394"/>
                    <a:pt x="309" y="394"/>
                    <a:pt x="309" y="394"/>
                  </a:cubicBezTo>
                  <a:cubicBezTo>
                    <a:pt x="202" y="394"/>
                    <a:pt x="202" y="394"/>
                    <a:pt x="202" y="394"/>
                  </a:cubicBezTo>
                  <a:lnTo>
                    <a:pt x="202" y="373"/>
                  </a:lnTo>
                  <a:close/>
                  <a:moveTo>
                    <a:pt x="268" y="266"/>
                  </a:moveTo>
                  <a:cubicBezTo>
                    <a:pt x="243" y="266"/>
                    <a:pt x="243" y="266"/>
                    <a:pt x="243" y="266"/>
                  </a:cubicBezTo>
                  <a:cubicBezTo>
                    <a:pt x="226" y="352"/>
                    <a:pt x="226" y="352"/>
                    <a:pt x="226" y="352"/>
                  </a:cubicBezTo>
                  <a:cubicBezTo>
                    <a:pt x="285" y="352"/>
                    <a:pt x="285" y="352"/>
                    <a:pt x="285" y="352"/>
                  </a:cubicBezTo>
                  <a:lnTo>
                    <a:pt x="268" y="266"/>
                  </a:lnTo>
                  <a:close/>
                  <a:moveTo>
                    <a:pt x="269" y="245"/>
                  </a:moveTo>
                  <a:cubicBezTo>
                    <a:pt x="285" y="181"/>
                    <a:pt x="285" y="181"/>
                    <a:pt x="285" y="181"/>
                  </a:cubicBezTo>
                  <a:cubicBezTo>
                    <a:pt x="227" y="181"/>
                    <a:pt x="227" y="181"/>
                    <a:pt x="227" y="181"/>
                  </a:cubicBezTo>
                  <a:cubicBezTo>
                    <a:pt x="243" y="245"/>
                    <a:pt x="243" y="245"/>
                    <a:pt x="243" y="245"/>
                  </a:cubicBezTo>
                  <a:lnTo>
                    <a:pt x="269" y="245"/>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30" y="362"/>
                  </a:moveTo>
                  <a:cubicBezTo>
                    <a:pt x="330" y="356"/>
                    <a:pt x="326" y="352"/>
                    <a:pt x="320" y="352"/>
                  </a:cubicBezTo>
                  <a:cubicBezTo>
                    <a:pt x="307" y="352"/>
                    <a:pt x="307" y="352"/>
                    <a:pt x="307" y="352"/>
                  </a:cubicBezTo>
                  <a:cubicBezTo>
                    <a:pt x="288" y="256"/>
                    <a:pt x="288" y="256"/>
                    <a:pt x="288" y="256"/>
                  </a:cubicBezTo>
                  <a:cubicBezTo>
                    <a:pt x="309" y="173"/>
                    <a:pt x="309" y="173"/>
                    <a:pt x="309" y="173"/>
                  </a:cubicBezTo>
                  <a:cubicBezTo>
                    <a:pt x="309" y="170"/>
                    <a:pt x="309" y="166"/>
                    <a:pt x="307" y="164"/>
                  </a:cubicBezTo>
                  <a:cubicBezTo>
                    <a:pt x="305" y="161"/>
                    <a:pt x="302" y="160"/>
                    <a:pt x="298" y="160"/>
                  </a:cubicBezTo>
                  <a:cubicBezTo>
                    <a:pt x="266" y="160"/>
                    <a:pt x="266" y="160"/>
                    <a:pt x="266" y="160"/>
                  </a:cubicBezTo>
                  <a:cubicBezTo>
                    <a:pt x="266" y="138"/>
                    <a:pt x="266" y="138"/>
                    <a:pt x="266" y="138"/>
                  </a:cubicBezTo>
                  <a:cubicBezTo>
                    <a:pt x="277" y="138"/>
                    <a:pt x="277" y="138"/>
                    <a:pt x="277" y="138"/>
                  </a:cubicBezTo>
                  <a:cubicBezTo>
                    <a:pt x="283" y="138"/>
                    <a:pt x="288" y="134"/>
                    <a:pt x="288" y="128"/>
                  </a:cubicBezTo>
                  <a:cubicBezTo>
                    <a:pt x="288" y="122"/>
                    <a:pt x="283" y="117"/>
                    <a:pt x="277" y="117"/>
                  </a:cubicBezTo>
                  <a:cubicBezTo>
                    <a:pt x="266" y="117"/>
                    <a:pt x="266" y="117"/>
                    <a:pt x="266" y="117"/>
                  </a:cubicBezTo>
                  <a:cubicBezTo>
                    <a:pt x="266" y="106"/>
                    <a:pt x="266" y="106"/>
                    <a:pt x="266" y="106"/>
                  </a:cubicBezTo>
                  <a:cubicBezTo>
                    <a:pt x="266" y="100"/>
                    <a:pt x="262" y="96"/>
                    <a:pt x="256" y="96"/>
                  </a:cubicBezTo>
                  <a:cubicBezTo>
                    <a:pt x="250" y="96"/>
                    <a:pt x="245" y="100"/>
                    <a:pt x="245" y="106"/>
                  </a:cubicBezTo>
                  <a:cubicBezTo>
                    <a:pt x="245" y="117"/>
                    <a:pt x="245" y="117"/>
                    <a:pt x="245" y="117"/>
                  </a:cubicBezTo>
                  <a:cubicBezTo>
                    <a:pt x="234" y="117"/>
                    <a:pt x="234" y="117"/>
                    <a:pt x="234" y="117"/>
                  </a:cubicBezTo>
                  <a:cubicBezTo>
                    <a:pt x="228" y="117"/>
                    <a:pt x="224" y="122"/>
                    <a:pt x="224" y="128"/>
                  </a:cubicBezTo>
                  <a:cubicBezTo>
                    <a:pt x="224" y="134"/>
                    <a:pt x="228" y="138"/>
                    <a:pt x="234" y="138"/>
                  </a:cubicBezTo>
                  <a:cubicBezTo>
                    <a:pt x="245" y="138"/>
                    <a:pt x="245" y="138"/>
                    <a:pt x="245" y="138"/>
                  </a:cubicBezTo>
                  <a:cubicBezTo>
                    <a:pt x="245" y="160"/>
                    <a:pt x="245" y="160"/>
                    <a:pt x="245" y="160"/>
                  </a:cubicBezTo>
                  <a:cubicBezTo>
                    <a:pt x="213" y="160"/>
                    <a:pt x="213" y="160"/>
                    <a:pt x="213" y="160"/>
                  </a:cubicBezTo>
                  <a:cubicBezTo>
                    <a:pt x="210" y="160"/>
                    <a:pt x="207" y="161"/>
                    <a:pt x="205" y="164"/>
                  </a:cubicBezTo>
                  <a:cubicBezTo>
                    <a:pt x="203" y="166"/>
                    <a:pt x="202" y="170"/>
                    <a:pt x="203" y="173"/>
                  </a:cubicBezTo>
                  <a:cubicBezTo>
                    <a:pt x="223" y="256"/>
                    <a:pt x="223" y="256"/>
                    <a:pt x="223" y="256"/>
                  </a:cubicBezTo>
                  <a:cubicBezTo>
                    <a:pt x="204" y="352"/>
                    <a:pt x="204" y="352"/>
                    <a:pt x="204" y="352"/>
                  </a:cubicBezTo>
                  <a:cubicBezTo>
                    <a:pt x="192" y="352"/>
                    <a:pt x="192" y="352"/>
                    <a:pt x="192" y="352"/>
                  </a:cubicBezTo>
                  <a:cubicBezTo>
                    <a:pt x="186" y="352"/>
                    <a:pt x="181" y="356"/>
                    <a:pt x="181" y="362"/>
                  </a:cubicBezTo>
                  <a:cubicBezTo>
                    <a:pt x="181" y="405"/>
                    <a:pt x="181" y="405"/>
                    <a:pt x="181" y="405"/>
                  </a:cubicBezTo>
                  <a:cubicBezTo>
                    <a:pt x="181" y="411"/>
                    <a:pt x="186" y="416"/>
                    <a:pt x="192" y="416"/>
                  </a:cubicBezTo>
                  <a:cubicBezTo>
                    <a:pt x="320" y="416"/>
                    <a:pt x="320" y="416"/>
                    <a:pt x="320" y="416"/>
                  </a:cubicBezTo>
                  <a:cubicBezTo>
                    <a:pt x="326" y="416"/>
                    <a:pt x="330" y="411"/>
                    <a:pt x="330" y="405"/>
                  </a:cubicBezTo>
                  <a:lnTo>
                    <a:pt x="330" y="3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Light"/>
                <a:ea typeface="+mn-ea"/>
                <a:cs typeface="+mn-cs"/>
              </a:endParaRPr>
            </a:p>
          </p:txBody>
        </p:sp>
      </p:grpSp>
      <p:grpSp>
        <p:nvGrpSpPr>
          <p:cNvPr id="13" name="Group 12">
            <a:extLst>
              <a:ext uri="{FF2B5EF4-FFF2-40B4-BE49-F238E27FC236}">
                <a16:creationId xmlns:a16="http://schemas.microsoft.com/office/drawing/2014/main" id="{45F15173-13FE-4815-B85A-23460614E0CC}"/>
              </a:ext>
            </a:extLst>
          </p:cNvPr>
          <p:cNvGrpSpPr/>
          <p:nvPr/>
        </p:nvGrpSpPr>
        <p:grpSpPr>
          <a:xfrm>
            <a:off x="1188046" y="1655381"/>
            <a:ext cx="616688" cy="616688"/>
            <a:chOff x="1239916" y="1598791"/>
            <a:chExt cx="797177" cy="797177"/>
          </a:xfrm>
        </p:grpSpPr>
        <p:sp>
          <p:nvSpPr>
            <p:cNvPr id="113" name="Oval 112">
              <a:extLst>
                <a:ext uri="{FF2B5EF4-FFF2-40B4-BE49-F238E27FC236}">
                  <a16:creationId xmlns:a16="http://schemas.microsoft.com/office/drawing/2014/main" id="{28083C79-80AF-468A-9A07-E34AC4583FAD}"/>
                </a:ext>
              </a:extLst>
            </p:cNvPr>
            <p:cNvSpPr/>
            <p:nvPr/>
          </p:nvSpPr>
          <p:spPr bwMode="gray">
            <a:xfrm>
              <a:off x="1239916" y="1598791"/>
              <a:ext cx="797177" cy="797177"/>
            </a:xfrm>
            <a:prstGeom prst="ellipse">
              <a:avLst/>
            </a:prstGeom>
            <a:solidFill>
              <a:srgbClr val="43B02A"/>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400" b="1" i="0" u="none" strike="noStrike" kern="1200" cap="none" spc="0" normalizeH="0" baseline="0" noProof="0">
                <a:ln>
                  <a:noFill/>
                </a:ln>
                <a:solidFill>
                  <a:prstClr val="white"/>
                </a:solidFill>
                <a:effectLst/>
                <a:uLnTx/>
                <a:uFillTx/>
                <a:latin typeface="Open Sans Light"/>
                <a:ea typeface="+mn-ea"/>
                <a:cs typeface="+mn-cs"/>
              </a:endParaRPr>
            </a:p>
          </p:txBody>
        </p:sp>
        <p:sp>
          <p:nvSpPr>
            <p:cNvPr id="117" name="Freeform 813">
              <a:extLst>
                <a:ext uri="{FF2B5EF4-FFF2-40B4-BE49-F238E27FC236}">
                  <a16:creationId xmlns:a16="http://schemas.microsoft.com/office/drawing/2014/main" id="{819DB59C-5D87-4C2C-97A3-1C687B103C5E}"/>
                </a:ext>
              </a:extLst>
            </p:cNvPr>
            <p:cNvSpPr>
              <a:spLocks noChangeAspect="1" noEditPoints="1"/>
            </p:cNvSpPr>
            <p:nvPr/>
          </p:nvSpPr>
          <p:spPr bwMode="auto">
            <a:xfrm>
              <a:off x="1327608" y="1686483"/>
              <a:ext cx="621792" cy="621792"/>
            </a:xfrm>
            <a:custGeom>
              <a:avLst/>
              <a:gdLst>
                <a:gd name="T0" fmla="*/ 352 w 512"/>
                <a:gd name="T1" fmla="*/ 245 h 512"/>
                <a:gd name="T2" fmla="*/ 288 w 512"/>
                <a:gd name="T3" fmla="*/ 245 h 512"/>
                <a:gd name="T4" fmla="*/ 288 w 512"/>
                <a:gd name="T5" fmla="*/ 202 h 512"/>
                <a:gd name="T6" fmla="*/ 352 w 512"/>
                <a:gd name="T7" fmla="*/ 202 h 512"/>
                <a:gd name="T8" fmla="*/ 352 w 512"/>
                <a:gd name="T9" fmla="*/ 245 h 512"/>
                <a:gd name="T10" fmla="*/ 224 w 512"/>
                <a:gd name="T11" fmla="*/ 202 h 512"/>
                <a:gd name="T12" fmla="*/ 160 w 512"/>
                <a:gd name="T13" fmla="*/ 202 h 512"/>
                <a:gd name="T14" fmla="*/ 160 w 512"/>
                <a:gd name="T15" fmla="*/ 245 h 512"/>
                <a:gd name="T16" fmla="*/ 224 w 512"/>
                <a:gd name="T17" fmla="*/ 245 h 512"/>
                <a:gd name="T18" fmla="*/ 224 w 512"/>
                <a:gd name="T19" fmla="*/ 202 h 512"/>
                <a:gd name="T20" fmla="*/ 320 w 512"/>
                <a:gd name="T21" fmla="*/ 138 h 512"/>
                <a:gd name="T22" fmla="*/ 330 w 512"/>
                <a:gd name="T23" fmla="*/ 128 h 512"/>
                <a:gd name="T24" fmla="*/ 320 w 512"/>
                <a:gd name="T25" fmla="*/ 117 h 512"/>
                <a:gd name="T26" fmla="*/ 309 w 512"/>
                <a:gd name="T27" fmla="*/ 128 h 512"/>
                <a:gd name="T28" fmla="*/ 320 w 512"/>
                <a:gd name="T29" fmla="*/ 138 h 512"/>
                <a:gd name="T30" fmla="*/ 192 w 512"/>
                <a:gd name="T31" fmla="*/ 138 h 512"/>
                <a:gd name="T32" fmla="*/ 202 w 512"/>
                <a:gd name="T33" fmla="*/ 128 h 512"/>
                <a:gd name="T34" fmla="*/ 192 w 512"/>
                <a:gd name="T35" fmla="*/ 117 h 512"/>
                <a:gd name="T36" fmla="*/ 181 w 512"/>
                <a:gd name="T37" fmla="*/ 128 h 512"/>
                <a:gd name="T38" fmla="*/ 192 w 512"/>
                <a:gd name="T39" fmla="*/ 138 h 512"/>
                <a:gd name="T40" fmla="*/ 512 w 512"/>
                <a:gd name="T41" fmla="*/ 256 h 512"/>
                <a:gd name="T42" fmla="*/ 256 w 512"/>
                <a:gd name="T43" fmla="*/ 512 h 512"/>
                <a:gd name="T44" fmla="*/ 0 w 512"/>
                <a:gd name="T45" fmla="*/ 256 h 512"/>
                <a:gd name="T46" fmla="*/ 256 w 512"/>
                <a:gd name="T47" fmla="*/ 0 h 512"/>
                <a:gd name="T48" fmla="*/ 512 w 512"/>
                <a:gd name="T49" fmla="*/ 256 h 512"/>
                <a:gd name="T50" fmla="*/ 288 w 512"/>
                <a:gd name="T51" fmla="*/ 128 h 512"/>
                <a:gd name="T52" fmla="*/ 320 w 512"/>
                <a:gd name="T53" fmla="*/ 160 h 512"/>
                <a:gd name="T54" fmla="*/ 352 w 512"/>
                <a:gd name="T55" fmla="*/ 128 h 512"/>
                <a:gd name="T56" fmla="*/ 320 w 512"/>
                <a:gd name="T57" fmla="*/ 96 h 512"/>
                <a:gd name="T58" fmla="*/ 288 w 512"/>
                <a:gd name="T59" fmla="*/ 128 h 512"/>
                <a:gd name="T60" fmla="*/ 160 w 512"/>
                <a:gd name="T61" fmla="*/ 128 h 512"/>
                <a:gd name="T62" fmla="*/ 192 w 512"/>
                <a:gd name="T63" fmla="*/ 160 h 512"/>
                <a:gd name="T64" fmla="*/ 224 w 512"/>
                <a:gd name="T65" fmla="*/ 128 h 512"/>
                <a:gd name="T66" fmla="*/ 192 w 512"/>
                <a:gd name="T67" fmla="*/ 96 h 512"/>
                <a:gd name="T68" fmla="*/ 160 w 512"/>
                <a:gd name="T69" fmla="*/ 128 h 512"/>
                <a:gd name="T70" fmla="*/ 405 w 512"/>
                <a:gd name="T71" fmla="*/ 256 h 512"/>
                <a:gd name="T72" fmla="*/ 394 w 512"/>
                <a:gd name="T73" fmla="*/ 245 h 512"/>
                <a:gd name="T74" fmla="*/ 373 w 512"/>
                <a:gd name="T75" fmla="*/ 245 h 512"/>
                <a:gd name="T76" fmla="*/ 373 w 512"/>
                <a:gd name="T77" fmla="*/ 192 h 512"/>
                <a:gd name="T78" fmla="*/ 362 w 512"/>
                <a:gd name="T79" fmla="*/ 181 h 512"/>
                <a:gd name="T80" fmla="*/ 277 w 512"/>
                <a:gd name="T81" fmla="*/ 181 h 512"/>
                <a:gd name="T82" fmla="*/ 266 w 512"/>
                <a:gd name="T83" fmla="*/ 192 h 512"/>
                <a:gd name="T84" fmla="*/ 266 w 512"/>
                <a:gd name="T85" fmla="*/ 245 h 512"/>
                <a:gd name="T86" fmla="*/ 245 w 512"/>
                <a:gd name="T87" fmla="*/ 245 h 512"/>
                <a:gd name="T88" fmla="*/ 245 w 512"/>
                <a:gd name="T89" fmla="*/ 192 h 512"/>
                <a:gd name="T90" fmla="*/ 234 w 512"/>
                <a:gd name="T91" fmla="*/ 181 h 512"/>
                <a:gd name="T92" fmla="*/ 149 w 512"/>
                <a:gd name="T93" fmla="*/ 181 h 512"/>
                <a:gd name="T94" fmla="*/ 138 w 512"/>
                <a:gd name="T95" fmla="*/ 192 h 512"/>
                <a:gd name="T96" fmla="*/ 138 w 512"/>
                <a:gd name="T97" fmla="*/ 245 h 512"/>
                <a:gd name="T98" fmla="*/ 117 w 512"/>
                <a:gd name="T99" fmla="*/ 245 h 512"/>
                <a:gd name="T100" fmla="*/ 106 w 512"/>
                <a:gd name="T101" fmla="*/ 256 h 512"/>
                <a:gd name="T102" fmla="*/ 117 w 512"/>
                <a:gd name="T103" fmla="*/ 266 h 512"/>
                <a:gd name="T104" fmla="*/ 117 w 512"/>
                <a:gd name="T105" fmla="*/ 384 h 512"/>
                <a:gd name="T106" fmla="*/ 128 w 512"/>
                <a:gd name="T107" fmla="*/ 394 h 512"/>
                <a:gd name="T108" fmla="*/ 384 w 512"/>
                <a:gd name="T109" fmla="*/ 394 h 512"/>
                <a:gd name="T110" fmla="*/ 394 w 512"/>
                <a:gd name="T111" fmla="*/ 384 h 512"/>
                <a:gd name="T112" fmla="*/ 394 w 512"/>
                <a:gd name="T113" fmla="*/ 266 h 512"/>
                <a:gd name="T114" fmla="*/ 405 w 512"/>
                <a:gd name="T115" fmla="*/ 256 h 512"/>
                <a:gd name="T116" fmla="*/ 138 w 512"/>
                <a:gd name="T117" fmla="*/ 373 h 512"/>
                <a:gd name="T118" fmla="*/ 373 w 512"/>
                <a:gd name="T119" fmla="*/ 373 h 512"/>
                <a:gd name="T120" fmla="*/ 373 w 512"/>
                <a:gd name="T121" fmla="*/ 266 h 512"/>
                <a:gd name="T122" fmla="*/ 138 w 512"/>
                <a:gd name="T123" fmla="*/ 266 h 512"/>
                <a:gd name="T124" fmla="*/ 138 w 512"/>
                <a:gd name="T125" fmla="*/ 37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2" h="512">
                  <a:moveTo>
                    <a:pt x="352" y="245"/>
                  </a:moveTo>
                  <a:cubicBezTo>
                    <a:pt x="288" y="245"/>
                    <a:pt x="288" y="245"/>
                    <a:pt x="288" y="245"/>
                  </a:cubicBezTo>
                  <a:cubicBezTo>
                    <a:pt x="288" y="202"/>
                    <a:pt x="288" y="202"/>
                    <a:pt x="288" y="202"/>
                  </a:cubicBezTo>
                  <a:cubicBezTo>
                    <a:pt x="352" y="202"/>
                    <a:pt x="352" y="202"/>
                    <a:pt x="352" y="202"/>
                  </a:cubicBezTo>
                  <a:lnTo>
                    <a:pt x="352" y="245"/>
                  </a:lnTo>
                  <a:close/>
                  <a:moveTo>
                    <a:pt x="224" y="202"/>
                  </a:moveTo>
                  <a:cubicBezTo>
                    <a:pt x="160" y="202"/>
                    <a:pt x="160" y="202"/>
                    <a:pt x="160" y="202"/>
                  </a:cubicBezTo>
                  <a:cubicBezTo>
                    <a:pt x="160" y="245"/>
                    <a:pt x="160" y="245"/>
                    <a:pt x="160" y="245"/>
                  </a:cubicBezTo>
                  <a:cubicBezTo>
                    <a:pt x="224" y="245"/>
                    <a:pt x="224" y="245"/>
                    <a:pt x="224" y="245"/>
                  </a:cubicBezTo>
                  <a:lnTo>
                    <a:pt x="224" y="202"/>
                  </a:lnTo>
                  <a:close/>
                  <a:moveTo>
                    <a:pt x="320" y="138"/>
                  </a:moveTo>
                  <a:cubicBezTo>
                    <a:pt x="326" y="138"/>
                    <a:pt x="330" y="134"/>
                    <a:pt x="330" y="128"/>
                  </a:cubicBezTo>
                  <a:cubicBezTo>
                    <a:pt x="330" y="122"/>
                    <a:pt x="326" y="117"/>
                    <a:pt x="320" y="117"/>
                  </a:cubicBezTo>
                  <a:cubicBezTo>
                    <a:pt x="314" y="117"/>
                    <a:pt x="309" y="122"/>
                    <a:pt x="309" y="128"/>
                  </a:cubicBezTo>
                  <a:cubicBezTo>
                    <a:pt x="309" y="134"/>
                    <a:pt x="314" y="138"/>
                    <a:pt x="320" y="138"/>
                  </a:cubicBezTo>
                  <a:close/>
                  <a:moveTo>
                    <a:pt x="192" y="138"/>
                  </a:moveTo>
                  <a:cubicBezTo>
                    <a:pt x="198" y="138"/>
                    <a:pt x="202" y="134"/>
                    <a:pt x="202" y="128"/>
                  </a:cubicBezTo>
                  <a:cubicBezTo>
                    <a:pt x="202" y="122"/>
                    <a:pt x="198" y="117"/>
                    <a:pt x="192" y="117"/>
                  </a:cubicBezTo>
                  <a:cubicBezTo>
                    <a:pt x="186" y="117"/>
                    <a:pt x="181" y="122"/>
                    <a:pt x="181" y="128"/>
                  </a:cubicBezTo>
                  <a:cubicBezTo>
                    <a:pt x="181" y="134"/>
                    <a:pt x="186" y="138"/>
                    <a:pt x="192" y="138"/>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88" y="128"/>
                  </a:moveTo>
                  <a:cubicBezTo>
                    <a:pt x="288" y="145"/>
                    <a:pt x="302" y="160"/>
                    <a:pt x="320" y="160"/>
                  </a:cubicBezTo>
                  <a:cubicBezTo>
                    <a:pt x="337" y="160"/>
                    <a:pt x="352" y="145"/>
                    <a:pt x="352" y="128"/>
                  </a:cubicBezTo>
                  <a:cubicBezTo>
                    <a:pt x="352" y="110"/>
                    <a:pt x="337" y="96"/>
                    <a:pt x="320" y="96"/>
                  </a:cubicBezTo>
                  <a:cubicBezTo>
                    <a:pt x="302" y="96"/>
                    <a:pt x="288" y="110"/>
                    <a:pt x="288" y="128"/>
                  </a:cubicBezTo>
                  <a:close/>
                  <a:moveTo>
                    <a:pt x="160" y="128"/>
                  </a:moveTo>
                  <a:cubicBezTo>
                    <a:pt x="160" y="145"/>
                    <a:pt x="174" y="160"/>
                    <a:pt x="192" y="160"/>
                  </a:cubicBezTo>
                  <a:cubicBezTo>
                    <a:pt x="209" y="160"/>
                    <a:pt x="224" y="145"/>
                    <a:pt x="224" y="128"/>
                  </a:cubicBezTo>
                  <a:cubicBezTo>
                    <a:pt x="224" y="110"/>
                    <a:pt x="209" y="96"/>
                    <a:pt x="192" y="96"/>
                  </a:cubicBezTo>
                  <a:cubicBezTo>
                    <a:pt x="174" y="96"/>
                    <a:pt x="160" y="110"/>
                    <a:pt x="160" y="128"/>
                  </a:cubicBezTo>
                  <a:close/>
                  <a:moveTo>
                    <a:pt x="405" y="256"/>
                  </a:moveTo>
                  <a:cubicBezTo>
                    <a:pt x="405" y="250"/>
                    <a:pt x="400" y="245"/>
                    <a:pt x="394" y="245"/>
                  </a:cubicBezTo>
                  <a:cubicBezTo>
                    <a:pt x="373" y="245"/>
                    <a:pt x="373" y="245"/>
                    <a:pt x="373" y="245"/>
                  </a:cubicBezTo>
                  <a:cubicBezTo>
                    <a:pt x="373" y="192"/>
                    <a:pt x="373" y="192"/>
                    <a:pt x="373" y="192"/>
                  </a:cubicBezTo>
                  <a:cubicBezTo>
                    <a:pt x="373" y="186"/>
                    <a:pt x="368" y="181"/>
                    <a:pt x="362" y="181"/>
                  </a:cubicBezTo>
                  <a:cubicBezTo>
                    <a:pt x="277" y="181"/>
                    <a:pt x="277" y="181"/>
                    <a:pt x="277" y="181"/>
                  </a:cubicBezTo>
                  <a:cubicBezTo>
                    <a:pt x="271" y="181"/>
                    <a:pt x="266" y="186"/>
                    <a:pt x="266" y="192"/>
                  </a:cubicBezTo>
                  <a:cubicBezTo>
                    <a:pt x="266" y="245"/>
                    <a:pt x="266" y="245"/>
                    <a:pt x="266" y="245"/>
                  </a:cubicBezTo>
                  <a:cubicBezTo>
                    <a:pt x="245" y="245"/>
                    <a:pt x="245" y="245"/>
                    <a:pt x="245" y="245"/>
                  </a:cubicBezTo>
                  <a:cubicBezTo>
                    <a:pt x="245" y="192"/>
                    <a:pt x="245" y="192"/>
                    <a:pt x="245" y="192"/>
                  </a:cubicBezTo>
                  <a:cubicBezTo>
                    <a:pt x="245" y="186"/>
                    <a:pt x="240" y="181"/>
                    <a:pt x="234" y="181"/>
                  </a:cubicBezTo>
                  <a:cubicBezTo>
                    <a:pt x="149" y="181"/>
                    <a:pt x="149" y="181"/>
                    <a:pt x="149" y="181"/>
                  </a:cubicBezTo>
                  <a:cubicBezTo>
                    <a:pt x="143" y="181"/>
                    <a:pt x="138" y="186"/>
                    <a:pt x="138" y="192"/>
                  </a:cubicBezTo>
                  <a:cubicBezTo>
                    <a:pt x="138" y="245"/>
                    <a:pt x="138" y="245"/>
                    <a:pt x="138" y="245"/>
                  </a:cubicBezTo>
                  <a:cubicBezTo>
                    <a:pt x="117" y="245"/>
                    <a:pt x="117" y="245"/>
                    <a:pt x="117" y="245"/>
                  </a:cubicBezTo>
                  <a:cubicBezTo>
                    <a:pt x="111" y="245"/>
                    <a:pt x="106" y="250"/>
                    <a:pt x="106" y="256"/>
                  </a:cubicBezTo>
                  <a:cubicBezTo>
                    <a:pt x="106" y="262"/>
                    <a:pt x="112" y="266"/>
                    <a:pt x="117" y="266"/>
                  </a:cubicBezTo>
                  <a:cubicBezTo>
                    <a:pt x="117" y="384"/>
                    <a:pt x="117" y="384"/>
                    <a:pt x="117" y="384"/>
                  </a:cubicBezTo>
                  <a:cubicBezTo>
                    <a:pt x="117" y="390"/>
                    <a:pt x="122" y="394"/>
                    <a:pt x="128" y="394"/>
                  </a:cubicBezTo>
                  <a:cubicBezTo>
                    <a:pt x="384" y="394"/>
                    <a:pt x="384" y="394"/>
                    <a:pt x="384" y="394"/>
                  </a:cubicBezTo>
                  <a:cubicBezTo>
                    <a:pt x="390" y="394"/>
                    <a:pt x="394" y="390"/>
                    <a:pt x="394" y="384"/>
                  </a:cubicBezTo>
                  <a:cubicBezTo>
                    <a:pt x="394" y="266"/>
                    <a:pt x="394" y="266"/>
                    <a:pt x="394" y="266"/>
                  </a:cubicBezTo>
                  <a:cubicBezTo>
                    <a:pt x="400" y="266"/>
                    <a:pt x="405" y="262"/>
                    <a:pt x="405" y="256"/>
                  </a:cubicBezTo>
                  <a:close/>
                  <a:moveTo>
                    <a:pt x="138" y="373"/>
                  </a:moveTo>
                  <a:cubicBezTo>
                    <a:pt x="373" y="373"/>
                    <a:pt x="373" y="373"/>
                    <a:pt x="373" y="373"/>
                  </a:cubicBezTo>
                  <a:cubicBezTo>
                    <a:pt x="373" y="266"/>
                    <a:pt x="373" y="266"/>
                    <a:pt x="373" y="266"/>
                  </a:cubicBezTo>
                  <a:cubicBezTo>
                    <a:pt x="138" y="266"/>
                    <a:pt x="138" y="266"/>
                    <a:pt x="138" y="266"/>
                  </a:cubicBezTo>
                  <a:lnTo>
                    <a:pt x="138" y="37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Light"/>
                <a:ea typeface="+mn-ea"/>
                <a:cs typeface="+mn-cs"/>
              </a:endParaRPr>
            </a:p>
          </p:txBody>
        </p:sp>
      </p:grpSp>
      <p:grpSp>
        <p:nvGrpSpPr>
          <p:cNvPr id="85" name="Group 84">
            <a:extLst>
              <a:ext uri="{FF2B5EF4-FFF2-40B4-BE49-F238E27FC236}">
                <a16:creationId xmlns:a16="http://schemas.microsoft.com/office/drawing/2014/main" id="{B4379DF0-C45A-454B-BE4B-D9ABB9F7EAF5}"/>
              </a:ext>
            </a:extLst>
          </p:cNvPr>
          <p:cNvGrpSpPr/>
          <p:nvPr/>
        </p:nvGrpSpPr>
        <p:grpSpPr>
          <a:xfrm>
            <a:off x="10405553" y="1633001"/>
            <a:ext cx="616688" cy="616688"/>
            <a:chOff x="7820226" y="1569861"/>
            <a:chExt cx="797177" cy="797177"/>
          </a:xfrm>
        </p:grpSpPr>
        <p:sp>
          <p:nvSpPr>
            <p:cNvPr id="86" name="Oval 85">
              <a:extLst>
                <a:ext uri="{FF2B5EF4-FFF2-40B4-BE49-F238E27FC236}">
                  <a16:creationId xmlns:a16="http://schemas.microsoft.com/office/drawing/2014/main" id="{E5439246-DC23-456F-806A-FADF2981F244}"/>
                </a:ext>
              </a:extLst>
            </p:cNvPr>
            <p:cNvSpPr/>
            <p:nvPr/>
          </p:nvSpPr>
          <p:spPr bwMode="gray">
            <a:xfrm>
              <a:off x="7820226" y="1569861"/>
              <a:ext cx="797177" cy="797177"/>
            </a:xfrm>
            <a:prstGeom prst="ellipse">
              <a:avLst/>
            </a:prstGeom>
            <a:solidFill>
              <a:srgbClr val="43B02A"/>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400" b="1" i="0" u="none" strike="noStrike" kern="1200" cap="none" spc="0" normalizeH="0" baseline="0" noProof="0">
                <a:ln>
                  <a:noFill/>
                </a:ln>
                <a:solidFill>
                  <a:prstClr val="white"/>
                </a:solidFill>
                <a:effectLst/>
                <a:uLnTx/>
                <a:uFillTx/>
                <a:latin typeface="Open Sans Light"/>
                <a:ea typeface="+mn-ea"/>
                <a:cs typeface="+mn-cs"/>
              </a:endParaRPr>
            </a:p>
          </p:txBody>
        </p:sp>
        <p:grpSp>
          <p:nvGrpSpPr>
            <p:cNvPr id="87" name="Group 437">
              <a:extLst>
                <a:ext uri="{FF2B5EF4-FFF2-40B4-BE49-F238E27FC236}">
                  <a16:creationId xmlns:a16="http://schemas.microsoft.com/office/drawing/2014/main" id="{BECC90A6-143F-4CA6-99C6-5E4C15B240AB}"/>
                </a:ext>
              </a:extLst>
            </p:cNvPr>
            <p:cNvGrpSpPr>
              <a:grpSpLocks noChangeAspect="1"/>
            </p:cNvGrpSpPr>
            <p:nvPr/>
          </p:nvGrpSpPr>
          <p:grpSpPr bwMode="auto">
            <a:xfrm>
              <a:off x="7907920" y="1657783"/>
              <a:ext cx="621789" cy="621790"/>
              <a:chOff x="3130" y="1561"/>
              <a:chExt cx="340" cy="340"/>
            </a:xfrm>
            <a:solidFill>
              <a:schemeClr val="bg1"/>
            </a:solidFill>
          </p:grpSpPr>
          <p:sp>
            <p:nvSpPr>
              <p:cNvPr id="88" name="Freeform 438">
                <a:extLst>
                  <a:ext uri="{FF2B5EF4-FFF2-40B4-BE49-F238E27FC236}">
                    <a16:creationId xmlns:a16="http://schemas.microsoft.com/office/drawing/2014/main" id="{F5B7F487-55C1-44AD-A206-9FE620EAC88A}"/>
                  </a:ext>
                </a:extLst>
              </p:cNvPr>
              <p:cNvSpPr>
                <a:spLocks/>
              </p:cNvSpPr>
              <p:nvPr/>
            </p:nvSpPr>
            <p:spPr bwMode="auto">
              <a:xfrm>
                <a:off x="3307" y="1696"/>
                <a:ext cx="28" cy="28"/>
              </a:xfrm>
              <a:custGeom>
                <a:avLst/>
                <a:gdLst>
                  <a:gd name="T0" fmla="*/ 0 w 42"/>
                  <a:gd name="T1" fmla="*/ 0 h 42"/>
                  <a:gd name="T2" fmla="*/ 0 w 42"/>
                  <a:gd name="T3" fmla="*/ 42 h 42"/>
                  <a:gd name="T4" fmla="*/ 42 w 42"/>
                  <a:gd name="T5" fmla="*/ 42 h 42"/>
                  <a:gd name="T6" fmla="*/ 0 w 42"/>
                  <a:gd name="T7" fmla="*/ 0 h 42"/>
                </a:gdLst>
                <a:ahLst/>
                <a:cxnLst>
                  <a:cxn ang="0">
                    <a:pos x="T0" y="T1"/>
                  </a:cxn>
                  <a:cxn ang="0">
                    <a:pos x="T2" y="T3"/>
                  </a:cxn>
                  <a:cxn ang="0">
                    <a:pos x="T4" y="T5"/>
                  </a:cxn>
                  <a:cxn ang="0">
                    <a:pos x="T6" y="T7"/>
                  </a:cxn>
                </a:cxnLst>
                <a:rect l="0" t="0" r="r" b="b"/>
                <a:pathLst>
                  <a:path w="42" h="42">
                    <a:moveTo>
                      <a:pt x="0" y="0"/>
                    </a:moveTo>
                    <a:cubicBezTo>
                      <a:pt x="0" y="42"/>
                      <a:pt x="0" y="42"/>
                      <a:pt x="0" y="42"/>
                    </a:cubicBezTo>
                    <a:cubicBezTo>
                      <a:pt x="42" y="42"/>
                      <a:pt x="42" y="42"/>
                      <a:pt x="42" y="42"/>
                    </a:cubicBezTo>
                    <a:cubicBezTo>
                      <a:pt x="38" y="21"/>
                      <a:pt x="21" y="5"/>
                      <a:pt x="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Light"/>
                  <a:ea typeface="+mn-ea"/>
                  <a:cs typeface="+mn-cs"/>
                </a:endParaRPr>
              </a:p>
            </p:txBody>
          </p:sp>
          <p:sp>
            <p:nvSpPr>
              <p:cNvPr id="89" name="Freeform 439">
                <a:extLst>
                  <a:ext uri="{FF2B5EF4-FFF2-40B4-BE49-F238E27FC236}">
                    <a16:creationId xmlns:a16="http://schemas.microsoft.com/office/drawing/2014/main" id="{E3D27C30-47CD-465A-8002-4711DEA67C57}"/>
                  </a:ext>
                </a:extLst>
              </p:cNvPr>
              <p:cNvSpPr>
                <a:spLocks/>
              </p:cNvSpPr>
              <p:nvPr/>
            </p:nvSpPr>
            <p:spPr bwMode="auto">
              <a:xfrm>
                <a:off x="3265" y="1696"/>
                <a:ext cx="28" cy="28"/>
              </a:xfrm>
              <a:custGeom>
                <a:avLst/>
                <a:gdLst>
                  <a:gd name="T0" fmla="*/ 0 w 42"/>
                  <a:gd name="T1" fmla="*/ 42 h 42"/>
                  <a:gd name="T2" fmla="*/ 42 w 42"/>
                  <a:gd name="T3" fmla="*/ 42 h 42"/>
                  <a:gd name="T4" fmla="*/ 42 w 42"/>
                  <a:gd name="T5" fmla="*/ 0 h 42"/>
                  <a:gd name="T6" fmla="*/ 0 w 42"/>
                  <a:gd name="T7" fmla="*/ 42 h 42"/>
                </a:gdLst>
                <a:ahLst/>
                <a:cxnLst>
                  <a:cxn ang="0">
                    <a:pos x="T0" y="T1"/>
                  </a:cxn>
                  <a:cxn ang="0">
                    <a:pos x="T2" y="T3"/>
                  </a:cxn>
                  <a:cxn ang="0">
                    <a:pos x="T4" y="T5"/>
                  </a:cxn>
                  <a:cxn ang="0">
                    <a:pos x="T6" y="T7"/>
                  </a:cxn>
                </a:cxnLst>
                <a:rect l="0" t="0" r="r" b="b"/>
                <a:pathLst>
                  <a:path w="42" h="42">
                    <a:moveTo>
                      <a:pt x="0" y="42"/>
                    </a:moveTo>
                    <a:cubicBezTo>
                      <a:pt x="42" y="42"/>
                      <a:pt x="42" y="42"/>
                      <a:pt x="42" y="42"/>
                    </a:cubicBezTo>
                    <a:cubicBezTo>
                      <a:pt x="42" y="0"/>
                      <a:pt x="42" y="0"/>
                      <a:pt x="42" y="0"/>
                    </a:cubicBezTo>
                    <a:cubicBezTo>
                      <a:pt x="21" y="5"/>
                      <a:pt x="5" y="21"/>
                      <a:pt x="0" y="4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Light"/>
                  <a:ea typeface="+mn-ea"/>
                  <a:cs typeface="+mn-cs"/>
                </a:endParaRPr>
              </a:p>
            </p:txBody>
          </p:sp>
          <p:sp>
            <p:nvSpPr>
              <p:cNvPr id="90" name="Freeform 440">
                <a:extLst>
                  <a:ext uri="{FF2B5EF4-FFF2-40B4-BE49-F238E27FC236}">
                    <a16:creationId xmlns:a16="http://schemas.microsoft.com/office/drawing/2014/main" id="{626DB0E4-0BB9-4933-A72C-82E65B78921E}"/>
                  </a:ext>
                </a:extLst>
              </p:cNvPr>
              <p:cNvSpPr>
                <a:spLocks/>
              </p:cNvSpPr>
              <p:nvPr/>
            </p:nvSpPr>
            <p:spPr bwMode="auto">
              <a:xfrm>
                <a:off x="3230" y="1661"/>
                <a:ext cx="63" cy="63"/>
              </a:xfrm>
              <a:custGeom>
                <a:avLst/>
                <a:gdLst>
                  <a:gd name="T0" fmla="*/ 0 w 95"/>
                  <a:gd name="T1" fmla="*/ 95 h 95"/>
                  <a:gd name="T2" fmla="*/ 32 w 95"/>
                  <a:gd name="T3" fmla="*/ 95 h 95"/>
                  <a:gd name="T4" fmla="*/ 95 w 95"/>
                  <a:gd name="T5" fmla="*/ 32 h 95"/>
                  <a:gd name="T6" fmla="*/ 95 w 95"/>
                  <a:gd name="T7" fmla="*/ 0 h 95"/>
                  <a:gd name="T8" fmla="*/ 0 w 95"/>
                  <a:gd name="T9" fmla="*/ 95 h 95"/>
                </a:gdLst>
                <a:ahLst/>
                <a:cxnLst>
                  <a:cxn ang="0">
                    <a:pos x="T0" y="T1"/>
                  </a:cxn>
                  <a:cxn ang="0">
                    <a:pos x="T2" y="T3"/>
                  </a:cxn>
                  <a:cxn ang="0">
                    <a:pos x="T4" y="T5"/>
                  </a:cxn>
                  <a:cxn ang="0">
                    <a:pos x="T6" y="T7"/>
                  </a:cxn>
                  <a:cxn ang="0">
                    <a:pos x="T8" y="T9"/>
                  </a:cxn>
                </a:cxnLst>
                <a:rect l="0" t="0" r="r" b="b"/>
                <a:pathLst>
                  <a:path w="95" h="95">
                    <a:moveTo>
                      <a:pt x="0" y="95"/>
                    </a:moveTo>
                    <a:cubicBezTo>
                      <a:pt x="32" y="95"/>
                      <a:pt x="32" y="95"/>
                      <a:pt x="32" y="95"/>
                    </a:cubicBezTo>
                    <a:cubicBezTo>
                      <a:pt x="37" y="62"/>
                      <a:pt x="62" y="37"/>
                      <a:pt x="95" y="32"/>
                    </a:cubicBezTo>
                    <a:cubicBezTo>
                      <a:pt x="95" y="0"/>
                      <a:pt x="95" y="0"/>
                      <a:pt x="95" y="0"/>
                    </a:cubicBezTo>
                    <a:cubicBezTo>
                      <a:pt x="45" y="5"/>
                      <a:pt x="5" y="45"/>
                      <a:pt x="0" y="9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Light"/>
                  <a:ea typeface="+mn-ea"/>
                  <a:cs typeface="+mn-cs"/>
                </a:endParaRPr>
              </a:p>
            </p:txBody>
          </p:sp>
          <p:sp>
            <p:nvSpPr>
              <p:cNvPr id="91" name="Freeform 441">
                <a:extLst>
                  <a:ext uri="{FF2B5EF4-FFF2-40B4-BE49-F238E27FC236}">
                    <a16:creationId xmlns:a16="http://schemas.microsoft.com/office/drawing/2014/main" id="{6F466462-F542-4BB0-BB0A-74F023D85F58}"/>
                  </a:ext>
                </a:extLst>
              </p:cNvPr>
              <p:cNvSpPr>
                <a:spLocks/>
              </p:cNvSpPr>
              <p:nvPr/>
            </p:nvSpPr>
            <p:spPr bwMode="auto">
              <a:xfrm>
                <a:off x="3265" y="1738"/>
                <a:ext cx="28" cy="28"/>
              </a:xfrm>
              <a:custGeom>
                <a:avLst/>
                <a:gdLst>
                  <a:gd name="T0" fmla="*/ 42 w 42"/>
                  <a:gd name="T1" fmla="*/ 42 h 42"/>
                  <a:gd name="T2" fmla="*/ 42 w 42"/>
                  <a:gd name="T3" fmla="*/ 0 h 42"/>
                  <a:gd name="T4" fmla="*/ 0 w 42"/>
                  <a:gd name="T5" fmla="*/ 0 h 42"/>
                  <a:gd name="T6" fmla="*/ 42 w 42"/>
                  <a:gd name="T7" fmla="*/ 42 h 42"/>
                </a:gdLst>
                <a:ahLst/>
                <a:cxnLst>
                  <a:cxn ang="0">
                    <a:pos x="T0" y="T1"/>
                  </a:cxn>
                  <a:cxn ang="0">
                    <a:pos x="T2" y="T3"/>
                  </a:cxn>
                  <a:cxn ang="0">
                    <a:pos x="T4" y="T5"/>
                  </a:cxn>
                  <a:cxn ang="0">
                    <a:pos x="T6" y="T7"/>
                  </a:cxn>
                </a:cxnLst>
                <a:rect l="0" t="0" r="r" b="b"/>
                <a:pathLst>
                  <a:path w="42" h="42">
                    <a:moveTo>
                      <a:pt x="42" y="42"/>
                    </a:moveTo>
                    <a:cubicBezTo>
                      <a:pt x="42" y="0"/>
                      <a:pt x="42" y="0"/>
                      <a:pt x="42" y="0"/>
                    </a:cubicBezTo>
                    <a:cubicBezTo>
                      <a:pt x="0" y="0"/>
                      <a:pt x="0" y="0"/>
                      <a:pt x="0" y="0"/>
                    </a:cubicBezTo>
                    <a:cubicBezTo>
                      <a:pt x="5" y="21"/>
                      <a:pt x="21" y="38"/>
                      <a:pt x="42" y="4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Light"/>
                  <a:ea typeface="+mn-ea"/>
                  <a:cs typeface="+mn-cs"/>
                </a:endParaRPr>
              </a:p>
            </p:txBody>
          </p:sp>
          <p:sp>
            <p:nvSpPr>
              <p:cNvPr id="92" name="Freeform 442">
                <a:extLst>
                  <a:ext uri="{FF2B5EF4-FFF2-40B4-BE49-F238E27FC236}">
                    <a16:creationId xmlns:a16="http://schemas.microsoft.com/office/drawing/2014/main" id="{8F92AA42-69B1-44EB-9F9B-9D1ACB701D9D}"/>
                  </a:ext>
                </a:extLst>
              </p:cNvPr>
              <p:cNvSpPr>
                <a:spLocks/>
              </p:cNvSpPr>
              <p:nvPr/>
            </p:nvSpPr>
            <p:spPr bwMode="auto">
              <a:xfrm>
                <a:off x="3230" y="1738"/>
                <a:ext cx="63" cy="63"/>
              </a:xfrm>
              <a:custGeom>
                <a:avLst/>
                <a:gdLst>
                  <a:gd name="T0" fmla="*/ 32 w 95"/>
                  <a:gd name="T1" fmla="*/ 0 h 96"/>
                  <a:gd name="T2" fmla="*/ 0 w 95"/>
                  <a:gd name="T3" fmla="*/ 0 h 96"/>
                  <a:gd name="T4" fmla="*/ 95 w 95"/>
                  <a:gd name="T5" fmla="*/ 96 h 96"/>
                  <a:gd name="T6" fmla="*/ 95 w 95"/>
                  <a:gd name="T7" fmla="*/ 63 h 96"/>
                  <a:gd name="T8" fmla="*/ 32 w 95"/>
                  <a:gd name="T9" fmla="*/ 0 h 96"/>
                </a:gdLst>
                <a:ahLst/>
                <a:cxnLst>
                  <a:cxn ang="0">
                    <a:pos x="T0" y="T1"/>
                  </a:cxn>
                  <a:cxn ang="0">
                    <a:pos x="T2" y="T3"/>
                  </a:cxn>
                  <a:cxn ang="0">
                    <a:pos x="T4" y="T5"/>
                  </a:cxn>
                  <a:cxn ang="0">
                    <a:pos x="T6" y="T7"/>
                  </a:cxn>
                  <a:cxn ang="0">
                    <a:pos x="T8" y="T9"/>
                  </a:cxn>
                </a:cxnLst>
                <a:rect l="0" t="0" r="r" b="b"/>
                <a:pathLst>
                  <a:path w="95" h="96">
                    <a:moveTo>
                      <a:pt x="32" y="0"/>
                    </a:moveTo>
                    <a:cubicBezTo>
                      <a:pt x="0" y="0"/>
                      <a:pt x="0" y="0"/>
                      <a:pt x="0" y="0"/>
                    </a:cubicBezTo>
                    <a:cubicBezTo>
                      <a:pt x="5" y="51"/>
                      <a:pt x="45" y="91"/>
                      <a:pt x="95" y="96"/>
                    </a:cubicBezTo>
                    <a:cubicBezTo>
                      <a:pt x="95" y="63"/>
                      <a:pt x="95" y="63"/>
                      <a:pt x="95" y="63"/>
                    </a:cubicBezTo>
                    <a:cubicBezTo>
                      <a:pt x="62" y="59"/>
                      <a:pt x="37" y="33"/>
                      <a:pt x="3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Light"/>
                  <a:ea typeface="+mn-ea"/>
                  <a:cs typeface="+mn-cs"/>
                </a:endParaRPr>
              </a:p>
            </p:txBody>
          </p:sp>
          <p:sp>
            <p:nvSpPr>
              <p:cNvPr id="93" name="Freeform 443">
                <a:extLst>
                  <a:ext uri="{FF2B5EF4-FFF2-40B4-BE49-F238E27FC236}">
                    <a16:creationId xmlns:a16="http://schemas.microsoft.com/office/drawing/2014/main" id="{ADAE13C0-6FF5-47A0-A149-9A4B6E585428}"/>
                  </a:ext>
                </a:extLst>
              </p:cNvPr>
              <p:cNvSpPr>
                <a:spLocks/>
              </p:cNvSpPr>
              <p:nvPr/>
            </p:nvSpPr>
            <p:spPr bwMode="auto">
              <a:xfrm>
                <a:off x="3307" y="1738"/>
                <a:ext cx="28" cy="28"/>
              </a:xfrm>
              <a:custGeom>
                <a:avLst/>
                <a:gdLst>
                  <a:gd name="T0" fmla="*/ 42 w 42"/>
                  <a:gd name="T1" fmla="*/ 0 h 42"/>
                  <a:gd name="T2" fmla="*/ 0 w 42"/>
                  <a:gd name="T3" fmla="*/ 0 h 42"/>
                  <a:gd name="T4" fmla="*/ 0 w 42"/>
                  <a:gd name="T5" fmla="*/ 42 h 42"/>
                  <a:gd name="T6" fmla="*/ 42 w 42"/>
                  <a:gd name="T7" fmla="*/ 0 h 42"/>
                </a:gdLst>
                <a:ahLst/>
                <a:cxnLst>
                  <a:cxn ang="0">
                    <a:pos x="T0" y="T1"/>
                  </a:cxn>
                  <a:cxn ang="0">
                    <a:pos x="T2" y="T3"/>
                  </a:cxn>
                  <a:cxn ang="0">
                    <a:pos x="T4" y="T5"/>
                  </a:cxn>
                  <a:cxn ang="0">
                    <a:pos x="T6" y="T7"/>
                  </a:cxn>
                </a:cxnLst>
                <a:rect l="0" t="0" r="r" b="b"/>
                <a:pathLst>
                  <a:path w="42" h="42">
                    <a:moveTo>
                      <a:pt x="42" y="0"/>
                    </a:moveTo>
                    <a:cubicBezTo>
                      <a:pt x="0" y="0"/>
                      <a:pt x="0" y="0"/>
                      <a:pt x="0" y="0"/>
                    </a:cubicBezTo>
                    <a:cubicBezTo>
                      <a:pt x="0" y="42"/>
                      <a:pt x="0" y="42"/>
                      <a:pt x="0" y="42"/>
                    </a:cubicBezTo>
                    <a:cubicBezTo>
                      <a:pt x="21" y="38"/>
                      <a:pt x="38" y="21"/>
                      <a:pt x="4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Light"/>
                  <a:ea typeface="+mn-ea"/>
                  <a:cs typeface="+mn-cs"/>
                </a:endParaRPr>
              </a:p>
            </p:txBody>
          </p:sp>
          <p:sp>
            <p:nvSpPr>
              <p:cNvPr id="94" name="Freeform 444">
                <a:extLst>
                  <a:ext uri="{FF2B5EF4-FFF2-40B4-BE49-F238E27FC236}">
                    <a16:creationId xmlns:a16="http://schemas.microsoft.com/office/drawing/2014/main" id="{FE84ED87-A4CD-4C0D-AE76-BBF64F108209}"/>
                  </a:ext>
                </a:extLst>
              </p:cNvPr>
              <p:cNvSpPr>
                <a:spLocks noEditPoints="1"/>
              </p:cNvSpPr>
              <p:nvPr/>
            </p:nvSpPr>
            <p:spPr bwMode="auto">
              <a:xfrm>
                <a:off x="3130" y="1561"/>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5 w 512"/>
                  <a:gd name="T11" fmla="*/ 266 h 512"/>
                  <a:gd name="T12" fmla="*/ 383 w 512"/>
                  <a:gd name="T13" fmla="*/ 266 h 512"/>
                  <a:gd name="T14" fmla="*/ 266 w 512"/>
                  <a:gd name="T15" fmla="*/ 383 h 512"/>
                  <a:gd name="T16" fmla="*/ 266 w 512"/>
                  <a:gd name="T17" fmla="*/ 405 h 512"/>
                  <a:gd name="T18" fmla="*/ 256 w 512"/>
                  <a:gd name="T19" fmla="*/ 416 h 512"/>
                  <a:gd name="T20" fmla="*/ 245 w 512"/>
                  <a:gd name="T21" fmla="*/ 405 h 512"/>
                  <a:gd name="T22" fmla="*/ 245 w 512"/>
                  <a:gd name="T23" fmla="*/ 383 h 512"/>
                  <a:gd name="T24" fmla="*/ 128 w 512"/>
                  <a:gd name="T25" fmla="*/ 266 h 512"/>
                  <a:gd name="T26" fmla="*/ 106 w 512"/>
                  <a:gd name="T27" fmla="*/ 266 h 512"/>
                  <a:gd name="T28" fmla="*/ 96 w 512"/>
                  <a:gd name="T29" fmla="*/ 256 h 512"/>
                  <a:gd name="T30" fmla="*/ 106 w 512"/>
                  <a:gd name="T31" fmla="*/ 245 h 512"/>
                  <a:gd name="T32" fmla="*/ 128 w 512"/>
                  <a:gd name="T33" fmla="*/ 245 h 512"/>
                  <a:gd name="T34" fmla="*/ 245 w 512"/>
                  <a:gd name="T35" fmla="*/ 128 h 512"/>
                  <a:gd name="T36" fmla="*/ 245 w 512"/>
                  <a:gd name="T37" fmla="*/ 106 h 512"/>
                  <a:gd name="T38" fmla="*/ 256 w 512"/>
                  <a:gd name="T39" fmla="*/ 96 h 512"/>
                  <a:gd name="T40" fmla="*/ 266 w 512"/>
                  <a:gd name="T41" fmla="*/ 106 h 512"/>
                  <a:gd name="T42" fmla="*/ 266 w 512"/>
                  <a:gd name="T43" fmla="*/ 128 h 512"/>
                  <a:gd name="T44" fmla="*/ 383 w 512"/>
                  <a:gd name="T45" fmla="*/ 245 h 512"/>
                  <a:gd name="T46" fmla="*/ 405 w 512"/>
                  <a:gd name="T47" fmla="*/ 245 h 512"/>
                  <a:gd name="T48" fmla="*/ 416 w 512"/>
                  <a:gd name="T49" fmla="*/ 256 h 512"/>
                  <a:gd name="T50" fmla="*/ 405 w 512"/>
                  <a:gd name="T51" fmla="*/ 26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5" y="266"/>
                    </a:moveTo>
                    <a:cubicBezTo>
                      <a:pt x="383" y="266"/>
                      <a:pt x="383" y="266"/>
                      <a:pt x="383" y="266"/>
                    </a:cubicBezTo>
                    <a:cubicBezTo>
                      <a:pt x="378" y="328"/>
                      <a:pt x="328" y="378"/>
                      <a:pt x="266" y="383"/>
                    </a:cubicBezTo>
                    <a:cubicBezTo>
                      <a:pt x="266" y="405"/>
                      <a:pt x="266" y="405"/>
                      <a:pt x="266" y="405"/>
                    </a:cubicBezTo>
                    <a:cubicBezTo>
                      <a:pt x="266" y="411"/>
                      <a:pt x="262" y="416"/>
                      <a:pt x="256" y="416"/>
                    </a:cubicBezTo>
                    <a:cubicBezTo>
                      <a:pt x="250" y="416"/>
                      <a:pt x="245" y="411"/>
                      <a:pt x="245" y="405"/>
                    </a:cubicBezTo>
                    <a:cubicBezTo>
                      <a:pt x="245" y="383"/>
                      <a:pt x="245" y="383"/>
                      <a:pt x="245" y="383"/>
                    </a:cubicBezTo>
                    <a:cubicBezTo>
                      <a:pt x="183" y="378"/>
                      <a:pt x="133" y="328"/>
                      <a:pt x="128" y="266"/>
                    </a:cubicBezTo>
                    <a:cubicBezTo>
                      <a:pt x="106" y="266"/>
                      <a:pt x="106" y="266"/>
                      <a:pt x="106" y="266"/>
                    </a:cubicBezTo>
                    <a:cubicBezTo>
                      <a:pt x="100" y="266"/>
                      <a:pt x="96" y="262"/>
                      <a:pt x="96" y="256"/>
                    </a:cubicBezTo>
                    <a:cubicBezTo>
                      <a:pt x="96" y="250"/>
                      <a:pt x="100" y="245"/>
                      <a:pt x="106" y="245"/>
                    </a:cubicBezTo>
                    <a:cubicBezTo>
                      <a:pt x="128" y="245"/>
                      <a:pt x="128" y="245"/>
                      <a:pt x="128" y="245"/>
                    </a:cubicBezTo>
                    <a:cubicBezTo>
                      <a:pt x="133" y="183"/>
                      <a:pt x="183" y="133"/>
                      <a:pt x="245" y="128"/>
                    </a:cubicBezTo>
                    <a:cubicBezTo>
                      <a:pt x="245" y="106"/>
                      <a:pt x="245" y="106"/>
                      <a:pt x="245" y="106"/>
                    </a:cubicBezTo>
                    <a:cubicBezTo>
                      <a:pt x="245" y="100"/>
                      <a:pt x="250" y="96"/>
                      <a:pt x="256" y="96"/>
                    </a:cubicBezTo>
                    <a:cubicBezTo>
                      <a:pt x="262" y="96"/>
                      <a:pt x="266" y="100"/>
                      <a:pt x="266" y="106"/>
                    </a:cubicBezTo>
                    <a:cubicBezTo>
                      <a:pt x="266" y="128"/>
                      <a:pt x="266" y="128"/>
                      <a:pt x="266" y="128"/>
                    </a:cubicBezTo>
                    <a:cubicBezTo>
                      <a:pt x="328" y="133"/>
                      <a:pt x="378" y="183"/>
                      <a:pt x="383" y="245"/>
                    </a:cubicBezTo>
                    <a:cubicBezTo>
                      <a:pt x="405" y="245"/>
                      <a:pt x="405" y="245"/>
                      <a:pt x="405" y="245"/>
                    </a:cubicBezTo>
                    <a:cubicBezTo>
                      <a:pt x="411" y="245"/>
                      <a:pt x="416" y="250"/>
                      <a:pt x="416" y="256"/>
                    </a:cubicBezTo>
                    <a:cubicBezTo>
                      <a:pt x="416" y="262"/>
                      <a:pt x="411" y="266"/>
                      <a:pt x="405" y="26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Light"/>
                  <a:ea typeface="+mn-ea"/>
                  <a:cs typeface="+mn-cs"/>
                </a:endParaRPr>
              </a:p>
            </p:txBody>
          </p:sp>
          <p:sp>
            <p:nvSpPr>
              <p:cNvPr id="95" name="Freeform 445">
                <a:extLst>
                  <a:ext uri="{FF2B5EF4-FFF2-40B4-BE49-F238E27FC236}">
                    <a16:creationId xmlns:a16="http://schemas.microsoft.com/office/drawing/2014/main" id="{721D6430-21EB-4F22-9FA9-8EE4F97210B9}"/>
                  </a:ext>
                </a:extLst>
              </p:cNvPr>
              <p:cNvSpPr>
                <a:spLocks/>
              </p:cNvSpPr>
              <p:nvPr/>
            </p:nvSpPr>
            <p:spPr bwMode="auto">
              <a:xfrm>
                <a:off x="3307" y="1661"/>
                <a:ext cx="63" cy="63"/>
              </a:xfrm>
              <a:custGeom>
                <a:avLst/>
                <a:gdLst>
                  <a:gd name="T0" fmla="*/ 0 w 96"/>
                  <a:gd name="T1" fmla="*/ 0 h 95"/>
                  <a:gd name="T2" fmla="*/ 0 w 96"/>
                  <a:gd name="T3" fmla="*/ 32 h 95"/>
                  <a:gd name="T4" fmla="*/ 63 w 96"/>
                  <a:gd name="T5" fmla="*/ 95 h 95"/>
                  <a:gd name="T6" fmla="*/ 96 w 96"/>
                  <a:gd name="T7" fmla="*/ 95 h 95"/>
                  <a:gd name="T8" fmla="*/ 0 w 96"/>
                  <a:gd name="T9" fmla="*/ 0 h 95"/>
                </a:gdLst>
                <a:ahLst/>
                <a:cxnLst>
                  <a:cxn ang="0">
                    <a:pos x="T0" y="T1"/>
                  </a:cxn>
                  <a:cxn ang="0">
                    <a:pos x="T2" y="T3"/>
                  </a:cxn>
                  <a:cxn ang="0">
                    <a:pos x="T4" y="T5"/>
                  </a:cxn>
                  <a:cxn ang="0">
                    <a:pos x="T6" y="T7"/>
                  </a:cxn>
                  <a:cxn ang="0">
                    <a:pos x="T8" y="T9"/>
                  </a:cxn>
                </a:cxnLst>
                <a:rect l="0" t="0" r="r" b="b"/>
                <a:pathLst>
                  <a:path w="96" h="95">
                    <a:moveTo>
                      <a:pt x="0" y="0"/>
                    </a:moveTo>
                    <a:cubicBezTo>
                      <a:pt x="0" y="32"/>
                      <a:pt x="0" y="32"/>
                      <a:pt x="0" y="32"/>
                    </a:cubicBezTo>
                    <a:cubicBezTo>
                      <a:pt x="33" y="37"/>
                      <a:pt x="59" y="62"/>
                      <a:pt x="63" y="95"/>
                    </a:cubicBezTo>
                    <a:cubicBezTo>
                      <a:pt x="96" y="95"/>
                      <a:pt x="96" y="95"/>
                      <a:pt x="96" y="95"/>
                    </a:cubicBezTo>
                    <a:cubicBezTo>
                      <a:pt x="91" y="45"/>
                      <a:pt x="51" y="5"/>
                      <a:pt x="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Light"/>
                  <a:ea typeface="+mn-ea"/>
                  <a:cs typeface="+mn-cs"/>
                </a:endParaRPr>
              </a:p>
            </p:txBody>
          </p:sp>
          <p:sp>
            <p:nvSpPr>
              <p:cNvPr id="96" name="Freeform 446">
                <a:extLst>
                  <a:ext uri="{FF2B5EF4-FFF2-40B4-BE49-F238E27FC236}">
                    <a16:creationId xmlns:a16="http://schemas.microsoft.com/office/drawing/2014/main" id="{28B936E1-3AC7-480E-8727-05F5402CA4D5}"/>
                  </a:ext>
                </a:extLst>
              </p:cNvPr>
              <p:cNvSpPr>
                <a:spLocks/>
              </p:cNvSpPr>
              <p:nvPr/>
            </p:nvSpPr>
            <p:spPr bwMode="auto">
              <a:xfrm>
                <a:off x="3307" y="1738"/>
                <a:ext cx="63" cy="63"/>
              </a:xfrm>
              <a:custGeom>
                <a:avLst/>
                <a:gdLst>
                  <a:gd name="T0" fmla="*/ 0 w 96"/>
                  <a:gd name="T1" fmla="*/ 63 h 96"/>
                  <a:gd name="T2" fmla="*/ 0 w 96"/>
                  <a:gd name="T3" fmla="*/ 96 h 96"/>
                  <a:gd name="T4" fmla="*/ 96 w 96"/>
                  <a:gd name="T5" fmla="*/ 0 h 96"/>
                  <a:gd name="T6" fmla="*/ 63 w 96"/>
                  <a:gd name="T7" fmla="*/ 0 h 96"/>
                  <a:gd name="T8" fmla="*/ 0 w 96"/>
                  <a:gd name="T9" fmla="*/ 63 h 96"/>
                </a:gdLst>
                <a:ahLst/>
                <a:cxnLst>
                  <a:cxn ang="0">
                    <a:pos x="T0" y="T1"/>
                  </a:cxn>
                  <a:cxn ang="0">
                    <a:pos x="T2" y="T3"/>
                  </a:cxn>
                  <a:cxn ang="0">
                    <a:pos x="T4" y="T5"/>
                  </a:cxn>
                  <a:cxn ang="0">
                    <a:pos x="T6" y="T7"/>
                  </a:cxn>
                  <a:cxn ang="0">
                    <a:pos x="T8" y="T9"/>
                  </a:cxn>
                </a:cxnLst>
                <a:rect l="0" t="0" r="r" b="b"/>
                <a:pathLst>
                  <a:path w="96" h="96">
                    <a:moveTo>
                      <a:pt x="0" y="63"/>
                    </a:moveTo>
                    <a:cubicBezTo>
                      <a:pt x="0" y="96"/>
                      <a:pt x="0" y="96"/>
                      <a:pt x="0" y="96"/>
                    </a:cubicBezTo>
                    <a:cubicBezTo>
                      <a:pt x="51" y="91"/>
                      <a:pt x="91" y="51"/>
                      <a:pt x="96" y="0"/>
                    </a:cubicBezTo>
                    <a:cubicBezTo>
                      <a:pt x="63" y="0"/>
                      <a:pt x="63" y="0"/>
                      <a:pt x="63" y="0"/>
                    </a:cubicBezTo>
                    <a:cubicBezTo>
                      <a:pt x="59" y="33"/>
                      <a:pt x="33" y="59"/>
                      <a:pt x="0" y="6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Light"/>
                  <a:ea typeface="+mn-ea"/>
                  <a:cs typeface="+mn-cs"/>
                </a:endParaRPr>
              </a:p>
            </p:txBody>
          </p:sp>
        </p:grpSp>
      </p:grpSp>
      <p:sp>
        <p:nvSpPr>
          <p:cNvPr id="78" name="TextBox 77">
            <a:extLst>
              <a:ext uri="{FF2B5EF4-FFF2-40B4-BE49-F238E27FC236}">
                <a16:creationId xmlns:a16="http://schemas.microsoft.com/office/drawing/2014/main" id="{D4908D08-655D-4E97-BF5B-102785F28133}"/>
              </a:ext>
            </a:extLst>
          </p:cNvPr>
          <p:cNvSpPr txBox="1"/>
          <p:nvPr/>
        </p:nvSpPr>
        <p:spPr>
          <a:xfrm>
            <a:off x="469391" y="2359045"/>
            <a:ext cx="2160899" cy="2481055"/>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050" b="1" i="0" u="none" strike="noStrike" kern="0" cap="none" spc="0" normalizeH="0" baseline="0" noProof="0">
                <a:ln>
                  <a:noFill/>
                </a:ln>
                <a:solidFill>
                  <a:prstClr val="black">
                    <a:lumMod val="85000"/>
                    <a:lumOff val="15000"/>
                  </a:prstClr>
                </a:solidFill>
                <a:effectLst/>
                <a:uLnTx/>
                <a:uFillTx/>
                <a:latin typeface="Open Sans"/>
                <a:ea typeface="Open Sans Light" panose="020B0306030504020204" pitchFamily="34" charset="0"/>
                <a:cs typeface="Open Sans Light" panose="020B0306030504020204" pitchFamily="34" charset="0"/>
              </a:rPr>
              <a:t>Governance</a:t>
            </a:r>
            <a:endParaRPr kumimoji="0" lang="en-US" sz="1050" b="0" i="0" u="none" strike="noStrike" kern="0" cap="none" spc="0" normalizeH="0" baseline="0" noProof="0">
              <a:ln>
                <a:noFill/>
              </a:ln>
              <a:solidFill>
                <a:prstClr val="black">
                  <a:lumMod val="85000"/>
                  <a:lumOff val="15000"/>
                </a:prstClr>
              </a:solidFill>
              <a:effectLst/>
              <a:uLnTx/>
              <a:uFillTx/>
              <a:latin typeface="Open Sans"/>
              <a:ea typeface="Open Sans Light" panose="020B0306030504020204" pitchFamily="34" charset="0"/>
              <a:cs typeface="Open Sans Light" panose="020B0306030504020204" pitchFamily="34" charset="0"/>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900" b="0" i="0" u="none" strike="noStrike" kern="1200" cap="none" spc="0" normalizeH="0" baseline="0" noProof="0">
                <a:ln>
                  <a:noFill/>
                </a:ln>
                <a:solidFill>
                  <a:prstClr val="black"/>
                </a:solidFill>
                <a:effectLst/>
                <a:uLnTx/>
                <a:uFillTx/>
                <a:latin typeface="Open Sans"/>
                <a:ea typeface="Open Sans Light" panose="020B0306030504020204" pitchFamily="34" charset="0"/>
                <a:cs typeface="Open Sans Light" panose="020B0306030504020204" pitchFamily="34" charset="0"/>
              </a:rPr>
              <a:t>Where does the </a:t>
            </a:r>
            <a:r>
              <a:rPr kumimoji="0" lang="en-US" sz="900" b="0" i="0" u="none" strike="noStrike" kern="1200" cap="none" spc="0" normalizeH="0" baseline="0" noProof="0">
                <a:ln>
                  <a:noFill/>
                </a:ln>
                <a:solidFill>
                  <a:srgbClr val="26890D"/>
                </a:solidFill>
                <a:effectLst/>
                <a:uLnTx/>
                <a:uFillTx/>
                <a:latin typeface="Open Sans"/>
                <a:ea typeface="Open Sans Light" panose="020B0306030504020204" pitchFamily="34" charset="0"/>
                <a:cs typeface="Open Sans Light" panose="020B0306030504020204" pitchFamily="34" charset="0"/>
              </a:rPr>
              <a:t>oversight responsibility</a:t>
            </a:r>
            <a:r>
              <a:rPr kumimoji="0" lang="en-US" sz="900" b="0" i="0" u="none" strike="noStrike" kern="1200" cap="none" spc="0" normalizeH="0" baseline="0" noProof="0">
                <a:ln>
                  <a:noFill/>
                </a:ln>
                <a:solidFill>
                  <a:srgbClr val="046A38"/>
                </a:solidFill>
                <a:effectLst/>
                <a:uLnTx/>
                <a:uFillTx/>
                <a:latin typeface="Open Sans"/>
                <a:ea typeface="Open Sans Light" panose="020B0306030504020204" pitchFamily="34" charset="0"/>
                <a:cs typeface="Open Sans Light" panose="020B0306030504020204" pitchFamily="34" charset="0"/>
              </a:rPr>
              <a:t> </a:t>
            </a:r>
            <a:r>
              <a:rPr kumimoji="0" lang="en-US" sz="900" b="0" i="0" u="none" strike="noStrike" kern="1200" cap="none" spc="0" normalizeH="0" baseline="0" noProof="0">
                <a:ln>
                  <a:noFill/>
                </a:ln>
                <a:solidFill>
                  <a:prstClr val="black"/>
                </a:solidFill>
                <a:effectLst/>
                <a:uLnTx/>
                <a:uFillTx/>
                <a:latin typeface="Open Sans"/>
                <a:ea typeface="Open Sans Light" panose="020B0306030504020204" pitchFamily="34" charset="0"/>
                <a:cs typeface="Open Sans Light" panose="020B0306030504020204" pitchFamily="34" charset="0"/>
              </a:rPr>
              <a:t>for climate-related or other ESG risks and opportunities reside?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900" b="0" i="0" u="none" strike="noStrike" kern="1200" cap="none" spc="0" normalizeH="0" baseline="0" noProof="0">
                <a:ln>
                  <a:noFill/>
                </a:ln>
                <a:solidFill>
                  <a:prstClr val="black"/>
                </a:solidFill>
                <a:effectLst/>
                <a:uLnTx/>
                <a:uFillTx/>
                <a:latin typeface="Open Sans"/>
                <a:ea typeface="Open Sans Light" panose="020B0306030504020204" pitchFamily="34" charset="0"/>
                <a:cs typeface="Open Sans Light" panose="020B0306030504020204" pitchFamily="34" charset="0"/>
              </a:rPr>
              <a:t>How is </a:t>
            </a:r>
            <a:r>
              <a:rPr kumimoji="0" lang="en-US" sz="900" b="0" i="0" u="none" strike="noStrike" kern="1200" cap="none" spc="0" normalizeH="0" baseline="0" noProof="0">
                <a:ln>
                  <a:noFill/>
                </a:ln>
                <a:solidFill>
                  <a:srgbClr val="26890D"/>
                </a:solidFill>
                <a:effectLst/>
                <a:uLnTx/>
                <a:uFillTx/>
                <a:latin typeface="Open Sans"/>
                <a:ea typeface="Open Sans Light" panose="020B0306030504020204" pitchFamily="34" charset="0"/>
                <a:cs typeface="Open Sans Light" panose="020B0306030504020204" pitchFamily="34" charset="0"/>
              </a:rPr>
              <a:t>progress</a:t>
            </a:r>
            <a:r>
              <a:rPr kumimoji="0" lang="en-US" sz="900" b="0" i="0" u="none" strike="noStrike" kern="1200" cap="none" spc="0" normalizeH="0" baseline="0" noProof="0">
                <a:ln>
                  <a:noFill/>
                </a:ln>
                <a:solidFill>
                  <a:prstClr val="black"/>
                </a:solidFill>
                <a:effectLst/>
                <a:uLnTx/>
                <a:uFillTx/>
                <a:latin typeface="Open Sans"/>
                <a:ea typeface="Open Sans Light" panose="020B0306030504020204" pitchFamily="34" charset="0"/>
                <a:cs typeface="Open Sans Light" panose="020B0306030504020204" pitchFamily="34" charset="0"/>
              </a:rPr>
              <a:t> against ESG commitments </a:t>
            </a:r>
            <a:r>
              <a:rPr kumimoji="0" lang="en-US" sz="900" b="0" i="0" u="none" strike="noStrike" kern="1200" cap="none" spc="0" normalizeH="0" baseline="0" noProof="0">
                <a:ln>
                  <a:noFill/>
                </a:ln>
                <a:solidFill>
                  <a:srgbClr val="26890D"/>
                </a:solidFill>
                <a:effectLst/>
                <a:uLnTx/>
                <a:uFillTx/>
                <a:latin typeface="Open Sans"/>
                <a:ea typeface="Open Sans Light" panose="020B0306030504020204" pitchFamily="34" charset="0"/>
                <a:cs typeface="Open Sans Light" panose="020B0306030504020204" pitchFamily="34" charset="0"/>
              </a:rPr>
              <a:t>monitored</a:t>
            </a:r>
            <a:r>
              <a:rPr kumimoji="0" lang="en-US" sz="900" b="0" i="0" u="none" strike="noStrike" kern="1200" cap="none" spc="0" normalizeH="0" baseline="0" noProof="0">
                <a:ln>
                  <a:noFill/>
                </a:ln>
                <a:solidFill>
                  <a:prstClr val="black"/>
                </a:solidFill>
                <a:effectLst/>
                <a:uLnTx/>
                <a:uFillTx/>
                <a:latin typeface="Open Sans"/>
                <a:ea typeface="Open Sans Light" panose="020B0306030504020204" pitchFamily="34" charset="0"/>
                <a:cs typeface="Open Sans Light" panose="020B0306030504020204" pitchFamily="34" charset="0"/>
              </a:rPr>
              <a:t>?</a:t>
            </a:r>
          </a:p>
          <a:p>
            <a:pPr marL="171450" marR="0" lvl="0" indent="-171450" algn="l" defTabSz="914400" rtl="0" eaLnBrk="1" fontAlgn="auto" latinLnBrk="0" hangingPunct="1">
              <a:lnSpc>
                <a:spcPct val="100000"/>
              </a:lnSpc>
              <a:spcBef>
                <a:spcPts val="0"/>
              </a:spcBef>
              <a:spcAft>
                <a:spcPts val="600"/>
              </a:spcAft>
              <a:buClr>
                <a:prstClr val="black"/>
              </a:buClr>
              <a:buSzTx/>
              <a:buFont typeface="Arial" panose="020B0604020202020204" pitchFamily="34" charset="0"/>
              <a:buChar char="•"/>
              <a:tabLst/>
              <a:defRPr/>
            </a:pPr>
            <a:r>
              <a:rPr kumimoji="0" lang="en-US" sz="900" b="0" i="0" u="none" strike="noStrike" kern="1200" cap="none" spc="0" normalizeH="0" baseline="0" noProof="0">
                <a:ln>
                  <a:noFill/>
                </a:ln>
                <a:solidFill>
                  <a:srgbClr val="26890D"/>
                </a:solidFill>
                <a:effectLst/>
                <a:uLnTx/>
                <a:uFillTx/>
                <a:latin typeface="Open Sans"/>
                <a:ea typeface="Open Sans Light" panose="020B0306030504020204" pitchFamily="34" charset="0"/>
                <a:cs typeface="Open Sans Light" panose="020B0306030504020204" pitchFamily="34" charset="0"/>
              </a:rPr>
              <a:t>What is the process </a:t>
            </a:r>
            <a:r>
              <a:rPr kumimoji="0" lang="en-US" sz="900" b="0" i="0" u="none" strike="noStrike" kern="1200" cap="none" spc="0" normalizeH="0" baseline="0" noProof="0">
                <a:ln>
                  <a:noFill/>
                </a:ln>
                <a:solidFill>
                  <a:prstClr val="black"/>
                </a:solidFill>
                <a:effectLst/>
                <a:uLnTx/>
                <a:uFillTx/>
                <a:latin typeface="Open Sans"/>
                <a:ea typeface="Open Sans Light" panose="020B0306030504020204" pitchFamily="34" charset="0"/>
                <a:cs typeface="Open Sans Light" panose="020B0306030504020204" pitchFamily="34" charset="0"/>
              </a:rPr>
              <a:t>for considering the potential effects of climate-related or other ESG risks or opportunities?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900" b="0" i="0" u="none" strike="noStrike" kern="1200" cap="none" spc="0" normalizeH="0" baseline="0" noProof="0">
                <a:ln>
                  <a:noFill/>
                </a:ln>
                <a:solidFill>
                  <a:prstClr val="black"/>
                </a:solidFill>
                <a:effectLst/>
                <a:uLnTx/>
                <a:uFillTx/>
                <a:latin typeface="Open Sans"/>
                <a:ea typeface="Open Sans Light" panose="020B0306030504020204" pitchFamily="34" charset="0"/>
                <a:cs typeface="Open Sans Light" panose="020B0306030504020204" pitchFamily="34" charset="0"/>
              </a:rPr>
              <a:t>How confident are management and the board in the </a:t>
            </a:r>
            <a:r>
              <a:rPr kumimoji="0" lang="en-US" sz="900" b="0" i="0" u="none" strike="noStrike" kern="1200" cap="none" spc="0" normalizeH="0" baseline="0" noProof="0">
                <a:ln>
                  <a:noFill/>
                </a:ln>
                <a:solidFill>
                  <a:srgbClr val="26890D"/>
                </a:solidFill>
                <a:effectLst/>
                <a:uLnTx/>
                <a:uFillTx/>
                <a:latin typeface="Open Sans"/>
                <a:ea typeface="Open Sans Light" panose="020B0306030504020204" pitchFamily="34" charset="0"/>
                <a:cs typeface="Open Sans Light" panose="020B0306030504020204" pitchFamily="34" charset="0"/>
              </a:rPr>
              <a:t>company’s ability to anticipate</a:t>
            </a:r>
            <a:r>
              <a:rPr kumimoji="0" lang="en-US" sz="900" b="0" i="0" u="none" strike="noStrike" kern="1200" cap="none" spc="0" normalizeH="0" baseline="0" noProof="0">
                <a:ln>
                  <a:noFill/>
                </a:ln>
                <a:solidFill>
                  <a:srgbClr val="046A38"/>
                </a:solidFill>
                <a:effectLst/>
                <a:uLnTx/>
                <a:uFillTx/>
                <a:latin typeface="Open Sans"/>
                <a:ea typeface="Open Sans Light" panose="020B0306030504020204" pitchFamily="34" charset="0"/>
                <a:cs typeface="Open Sans Light" panose="020B0306030504020204" pitchFamily="34" charset="0"/>
              </a:rPr>
              <a:t> </a:t>
            </a:r>
            <a:r>
              <a:rPr kumimoji="0" lang="en-US" sz="900" b="0" i="0" u="none" strike="noStrike" kern="1200" cap="none" spc="0" normalizeH="0" baseline="0" noProof="0">
                <a:ln>
                  <a:noFill/>
                </a:ln>
                <a:solidFill>
                  <a:prstClr val="black"/>
                </a:solidFill>
                <a:effectLst/>
                <a:uLnTx/>
                <a:uFillTx/>
                <a:latin typeface="Open Sans"/>
                <a:ea typeface="Open Sans Light" panose="020B0306030504020204" pitchFamily="34" charset="0"/>
                <a:cs typeface="Open Sans Light" panose="020B0306030504020204" pitchFamily="34" charset="0"/>
              </a:rPr>
              <a:t>disruptive environmental and societal trends?</a:t>
            </a:r>
          </a:p>
        </p:txBody>
      </p:sp>
      <p:cxnSp>
        <p:nvCxnSpPr>
          <p:cNvPr id="82" name="Straight Connector 81">
            <a:extLst>
              <a:ext uri="{FF2B5EF4-FFF2-40B4-BE49-F238E27FC236}">
                <a16:creationId xmlns:a16="http://schemas.microsoft.com/office/drawing/2014/main" id="{DC76B044-E8BC-4D12-9306-F6C8CB2DF721}"/>
              </a:ext>
            </a:extLst>
          </p:cNvPr>
          <p:cNvCxnSpPr/>
          <p:nvPr/>
        </p:nvCxnSpPr>
        <p:spPr>
          <a:xfrm>
            <a:off x="2648578" y="2359045"/>
            <a:ext cx="0" cy="277063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50EFA7D8-FE19-42AC-B7F6-813EADC3C65C}"/>
              </a:ext>
            </a:extLst>
          </p:cNvPr>
          <p:cNvSpPr txBox="1"/>
          <p:nvPr/>
        </p:nvSpPr>
        <p:spPr>
          <a:xfrm>
            <a:off x="2773767" y="2359045"/>
            <a:ext cx="2160895" cy="2327166"/>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050" b="1" i="0" u="none" strike="noStrike" kern="0" cap="none" spc="0" normalizeH="0" baseline="0" noProof="0">
                <a:ln>
                  <a:noFill/>
                </a:ln>
                <a:solidFill>
                  <a:prstClr val="black">
                    <a:lumMod val="85000"/>
                    <a:lumOff val="15000"/>
                  </a:prstClr>
                </a:solidFill>
                <a:effectLst/>
                <a:uLnTx/>
                <a:uFillTx/>
                <a:latin typeface="Open Sans"/>
                <a:ea typeface="Open Sans Light" panose="020B0306030504020204" pitchFamily="34" charset="0"/>
                <a:cs typeface="Open Sans Light" panose="020B0306030504020204" pitchFamily="34" charset="0"/>
              </a:rPr>
              <a:t>Strategy</a:t>
            </a:r>
            <a:endParaRPr kumimoji="0" lang="en-US" sz="1000" b="0" i="0" u="none" strike="noStrike" kern="0" cap="none" spc="0" normalizeH="0" baseline="0" noProof="0">
              <a:ln>
                <a:noFill/>
              </a:ln>
              <a:solidFill>
                <a:prstClr val="black">
                  <a:lumMod val="85000"/>
                  <a:lumOff val="15000"/>
                </a:prstClr>
              </a:solidFill>
              <a:effectLst/>
              <a:uLnTx/>
              <a:uFillTx/>
              <a:latin typeface="Open Sans"/>
              <a:ea typeface="Open Sans Light" panose="020B0306030504020204" pitchFamily="34" charset="0"/>
              <a:cs typeface="Open Sans Light" panose="020B0306030504020204" pitchFamily="34" charset="0"/>
            </a:endParaRPr>
          </a:p>
          <a:p>
            <a:pPr marL="171450" marR="0" lvl="0" indent="-171450" algn="l" defTabSz="914400" rtl="0" eaLnBrk="1" fontAlgn="auto" latinLnBrk="0" hangingPunct="1">
              <a:lnSpc>
                <a:spcPct val="100000"/>
              </a:lnSpc>
              <a:spcBef>
                <a:spcPts val="0"/>
              </a:spcBef>
              <a:spcAft>
                <a:spcPts val="600"/>
              </a:spcAft>
              <a:buClr>
                <a:prstClr val="black"/>
              </a:buClr>
              <a:buSzTx/>
              <a:buFont typeface="Arial" panose="020B0604020202020204" pitchFamily="34" charset="0"/>
              <a:buChar char="•"/>
              <a:tabLst/>
              <a:defRPr/>
            </a:pPr>
            <a:r>
              <a:rPr kumimoji="0" lang="en-US" sz="900" b="0" i="0" u="none" strike="noStrike" kern="1200" cap="none" spc="0" normalizeH="0" baseline="0" noProof="0">
                <a:ln>
                  <a:noFill/>
                </a:ln>
                <a:solidFill>
                  <a:srgbClr val="26890D"/>
                </a:solidFill>
                <a:effectLst/>
                <a:uLnTx/>
                <a:uFillTx/>
                <a:latin typeface="Open Sans"/>
                <a:ea typeface="Open Sans Light" panose="020B0306030504020204" pitchFamily="34" charset="0"/>
                <a:cs typeface="Open Sans Light" panose="020B0306030504020204" pitchFamily="34" charset="0"/>
              </a:rPr>
              <a:t>How has the company considered climate-related or other ESG events or conditions </a:t>
            </a:r>
            <a:r>
              <a:rPr kumimoji="0" lang="en-US" sz="900" b="0" i="0" u="none" strike="noStrike" kern="1200" cap="none" spc="0" normalizeH="0" baseline="0" noProof="0">
                <a:ln>
                  <a:noFill/>
                </a:ln>
                <a:solidFill>
                  <a:prstClr val="black"/>
                </a:solidFill>
                <a:effectLst/>
                <a:uLnTx/>
                <a:uFillTx/>
                <a:latin typeface="Open Sans"/>
                <a:ea typeface="Open Sans Light" panose="020B0306030504020204" pitchFamily="34" charset="0"/>
                <a:cs typeface="Open Sans Light" panose="020B0306030504020204" pitchFamily="34" charset="0"/>
              </a:rPr>
              <a:t>that may impact its risk management, business model, operations and processes, supply chain, and ability to raise financing or attract customers?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900" b="0" i="0" u="none" strike="noStrike" kern="1200" cap="none" spc="0" normalizeH="0" baseline="0" noProof="0">
                <a:ln>
                  <a:noFill/>
                </a:ln>
                <a:solidFill>
                  <a:prstClr val="black"/>
                </a:solidFill>
                <a:effectLst/>
                <a:uLnTx/>
                <a:uFillTx/>
                <a:latin typeface="Open Sans"/>
                <a:ea typeface="Open Sans Light" panose="020B0306030504020204" pitchFamily="34" charset="0"/>
                <a:cs typeface="Open Sans Light" panose="020B0306030504020204" pitchFamily="34" charset="0"/>
              </a:rPr>
              <a:t>How are strategies to achieve any </a:t>
            </a:r>
            <a:r>
              <a:rPr kumimoji="0" lang="en-US" sz="900" b="0" i="0" u="none" strike="noStrike" kern="1200" cap="none" spc="0" normalizeH="0" baseline="0" noProof="0">
                <a:ln>
                  <a:noFill/>
                </a:ln>
                <a:solidFill>
                  <a:srgbClr val="26890D"/>
                </a:solidFill>
                <a:effectLst/>
                <a:uLnTx/>
                <a:uFillTx/>
                <a:latin typeface="Open Sans"/>
                <a:ea typeface="Open Sans Light" panose="020B0306030504020204" pitchFamily="34" charset="0"/>
                <a:cs typeface="Open Sans Light" panose="020B0306030504020204" pitchFamily="34" charset="0"/>
              </a:rPr>
              <a:t>climate-related or other ESG commitments </a:t>
            </a:r>
            <a:r>
              <a:rPr kumimoji="0" lang="en-US" sz="900" b="0" i="0" u="none" strike="noStrike" kern="1200" cap="none" spc="0" normalizeH="0" baseline="0" noProof="0">
                <a:ln>
                  <a:noFill/>
                </a:ln>
                <a:solidFill>
                  <a:prstClr val="black"/>
                </a:solidFill>
                <a:effectLst/>
                <a:uLnTx/>
                <a:uFillTx/>
                <a:latin typeface="Open Sans"/>
                <a:ea typeface="Open Sans Light" panose="020B0306030504020204" pitchFamily="34" charset="0"/>
                <a:cs typeface="Open Sans Light" panose="020B0306030504020204" pitchFamily="34" charset="0"/>
              </a:rPr>
              <a:t>(e.g., net zero, carbon neutral, DEI commitments) integrated into operational and strategic decision-making and reflected in financial reporting?</a:t>
            </a:r>
          </a:p>
        </p:txBody>
      </p:sp>
      <p:cxnSp>
        <p:nvCxnSpPr>
          <p:cNvPr id="98" name="Straight Connector 97">
            <a:extLst>
              <a:ext uri="{FF2B5EF4-FFF2-40B4-BE49-F238E27FC236}">
                <a16:creationId xmlns:a16="http://schemas.microsoft.com/office/drawing/2014/main" id="{F584F5A3-348F-4668-B3F0-2B3096E592E3}"/>
              </a:ext>
            </a:extLst>
          </p:cNvPr>
          <p:cNvCxnSpPr/>
          <p:nvPr/>
        </p:nvCxnSpPr>
        <p:spPr>
          <a:xfrm>
            <a:off x="5088878" y="2359045"/>
            <a:ext cx="0" cy="277063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9578E6C4-04C7-418E-BCDB-562AA5523C09}"/>
              </a:ext>
            </a:extLst>
          </p:cNvPr>
          <p:cNvSpPr txBox="1"/>
          <p:nvPr/>
        </p:nvSpPr>
        <p:spPr>
          <a:xfrm>
            <a:off x="5226907" y="2359045"/>
            <a:ext cx="1876205" cy="2819609"/>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050" b="1" i="0" u="none" strike="noStrike" kern="0" cap="none" spc="0" normalizeH="0" baseline="0" noProof="0">
                <a:ln>
                  <a:noFill/>
                </a:ln>
                <a:solidFill>
                  <a:prstClr val="black">
                    <a:lumMod val="85000"/>
                    <a:lumOff val="15000"/>
                  </a:prstClr>
                </a:solidFill>
                <a:effectLst/>
                <a:uLnTx/>
                <a:uFillTx/>
                <a:latin typeface="Open Sans"/>
                <a:ea typeface="Open Sans Light" panose="020B0306030504020204" pitchFamily="34" charset="0"/>
                <a:cs typeface="Open Sans Light" panose="020B0306030504020204" pitchFamily="34" charset="0"/>
              </a:rPr>
              <a:t>Risk management</a:t>
            </a:r>
            <a:endParaRPr kumimoji="0" lang="en-US" sz="1050" b="0" i="0" u="none" strike="noStrike" kern="0" cap="none" spc="0" normalizeH="0" baseline="0" noProof="0">
              <a:ln>
                <a:noFill/>
              </a:ln>
              <a:solidFill>
                <a:prstClr val="black">
                  <a:lumMod val="85000"/>
                  <a:lumOff val="15000"/>
                </a:prstClr>
              </a:solidFill>
              <a:effectLst/>
              <a:uLnTx/>
              <a:uFillTx/>
              <a:latin typeface="Open Sans"/>
              <a:ea typeface="Open Sans Light" panose="020B0306030504020204" pitchFamily="34" charset="0"/>
              <a:cs typeface="Open Sans Light" panose="020B0306030504020204" pitchFamily="34" charset="0"/>
            </a:endParaRPr>
          </a:p>
          <a:p>
            <a:pPr marL="171450" marR="0" lvl="0" indent="-171450" algn="l" defTabSz="914400" rtl="0" eaLnBrk="1" fontAlgn="auto" latinLnBrk="0" hangingPunct="1">
              <a:lnSpc>
                <a:spcPct val="100000"/>
              </a:lnSpc>
              <a:spcBef>
                <a:spcPts val="0"/>
              </a:spcBef>
              <a:spcAft>
                <a:spcPts val="600"/>
              </a:spcAft>
              <a:buClr>
                <a:prstClr val="black"/>
              </a:buClr>
              <a:buSzTx/>
              <a:buFont typeface="Arial" panose="020B0604020202020204" pitchFamily="34" charset="0"/>
              <a:buChar char="•"/>
              <a:tabLst/>
              <a:defRPr/>
            </a:pPr>
            <a:r>
              <a:rPr kumimoji="0" lang="en-US" sz="900" b="0" i="0" u="none" strike="noStrike" kern="1200" cap="none" spc="0" normalizeH="0" baseline="0" noProof="0">
                <a:ln>
                  <a:noFill/>
                </a:ln>
                <a:solidFill>
                  <a:srgbClr val="26890D"/>
                </a:solidFill>
                <a:effectLst/>
                <a:uLnTx/>
                <a:uFillTx/>
                <a:latin typeface="Open Sans"/>
                <a:ea typeface="Open Sans Light" panose="020B0306030504020204" pitchFamily="34" charset="0"/>
                <a:cs typeface="Open Sans Light" panose="020B0306030504020204" pitchFamily="34" charset="0"/>
              </a:rPr>
              <a:t>How does the company identify and assess </a:t>
            </a:r>
            <a:r>
              <a:rPr kumimoji="0" lang="en-US" sz="900" b="0" i="0" u="none" strike="noStrike" kern="1200" cap="none" spc="0" normalizeH="0" baseline="0" noProof="0">
                <a:ln>
                  <a:noFill/>
                </a:ln>
                <a:solidFill>
                  <a:prstClr val="black"/>
                </a:solidFill>
                <a:effectLst/>
                <a:uLnTx/>
                <a:uFillTx/>
                <a:latin typeface="Open Sans"/>
                <a:ea typeface="Open Sans Light" panose="020B0306030504020204" pitchFamily="34" charset="0"/>
                <a:cs typeface="Open Sans Light" panose="020B0306030504020204" pitchFamily="34" charset="0"/>
              </a:rPr>
              <a:t>climate-related or other ESG risks and opportunities and evaluate their materiality to the business?</a:t>
            </a:r>
          </a:p>
          <a:p>
            <a:pPr marL="171450" marR="0" lvl="0" indent="-171450" algn="l" defTabSz="914400" rtl="0" eaLnBrk="1" fontAlgn="auto" latinLnBrk="0" hangingPunct="1">
              <a:lnSpc>
                <a:spcPct val="100000"/>
              </a:lnSpc>
              <a:spcBef>
                <a:spcPts val="0"/>
              </a:spcBef>
              <a:spcAft>
                <a:spcPts val="600"/>
              </a:spcAft>
              <a:buClr>
                <a:prstClr val="black"/>
              </a:buClr>
              <a:buSzTx/>
              <a:buFont typeface="Arial" panose="020B0604020202020204" pitchFamily="34" charset="0"/>
              <a:buChar char="•"/>
              <a:tabLst/>
              <a:defRPr/>
            </a:pPr>
            <a:r>
              <a:rPr kumimoji="0" lang="en-US" sz="900" b="0" i="0" u="none" strike="noStrike" kern="1200" cap="none" spc="0" normalizeH="0" baseline="0" noProof="0">
                <a:ln>
                  <a:noFill/>
                </a:ln>
                <a:solidFill>
                  <a:prstClr val="black"/>
                </a:solidFill>
                <a:effectLst/>
                <a:uLnTx/>
                <a:uFillTx/>
                <a:latin typeface="Open Sans"/>
                <a:ea typeface="Open Sans Light" panose="020B0306030504020204" pitchFamily="34" charset="0"/>
                <a:cs typeface="Open Sans Light" panose="020B0306030504020204" pitchFamily="34" charset="0"/>
              </a:rPr>
              <a:t>For risks and opportunities that are material to the business, </a:t>
            </a:r>
            <a:r>
              <a:rPr kumimoji="0" lang="en-US" sz="900" b="0" i="0" u="none" strike="noStrike" kern="1200" cap="none" spc="0" normalizeH="0" baseline="0" noProof="0">
                <a:ln>
                  <a:noFill/>
                </a:ln>
                <a:solidFill>
                  <a:srgbClr val="26890D"/>
                </a:solidFill>
                <a:effectLst/>
                <a:uLnTx/>
                <a:uFillTx/>
                <a:latin typeface="Open Sans"/>
                <a:ea typeface="Open Sans Light" panose="020B0306030504020204" pitchFamily="34" charset="0"/>
                <a:cs typeface="Open Sans Light" panose="020B0306030504020204" pitchFamily="34" charset="0"/>
              </a:rPr>
              <a:t>how does the entity integrate them into enterprise risk management?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900" b="0" i="0" u="none" strike="noStrike" kern="1200" cap="none" spc="0" normalizeH="0" baseline="0" noProof="0">
                <a:ln>
                  <a:noFill/>
                </a:ln>
                <a:solidFill>
                  <a:prstClr val="black"/>
                </a:solidFill>
                <a:effectLst/>
                <a:uLnTx/>
                <a:uFillTx/>
                <a:latin typeface="Open Sans"/>
                <a:ea typeface="Open Sans Light" panose="020B0306030504020204" pitchFamily="34" charset="0"/>
                <a:cs typeface="Open Sans Light" panose="020B0306030504020204" pitchFamily="34" charset="0"/>
              </a:rPr>
              <a:t>How is the company</a:t>
            </a:r>
            <a:r>
              <a:rPr kumimoji="0" lang="en-US" sz="900" b="1" i="0" u="none" strike="noStrike" kern="1200" cap="none" spc="0" normalizeH="0" baseline="0" noProof="0">
                <a:ln>
                  <a:noFill/>
                </a:ln>
                <a:solidFill>
                  <a:srgbClr val="26890D"/>
                </a:solidFill>
                <a:effectLst/>
                <a:uLnTx/>
                <a:uFillTx/>
                <a:latin typeface="Open Sans"/>
                <a:ea typeface="Open Sans Light" panose="020B0306030504020204" pitchFamily="34" charset="0"/>
                <a:cs typeface="Open Sans Light" panose="020B0306030504020204" pitchFamily="34" charset="0"/>
              </a:rPr>
              <a:t> </a:t>
            </a:r>
            <a:r>
              <a:rPr kumimoji="0" lang="en-US" sz="900" b="0" i="0" u="none" strike="noStrike" kern="1200" cap="none" spc="0" normalizeH="0" baseline="0" noProof="0">
                <a:ln>
                  <a:noFill/>
                </a:ln>
                <a:solidFill>
                  <a:srgbClr val="26890D"/>
                </a:solidFill>
                <a:effectLst/>
                <a:uLnTx/>
                <a:uFillTx/>
                <a:latin typeface="Open Sans"/>
                <a:ea typeface="Open Sans Light" panose="020B0306030504020204" pitchFamily="34" charset="0"/>
                <a:cs typeface="Open Sans Light" panose="020B0306030504020204" pitchFamily="34" charset="0"/>
              </a:rPr>
              <a:t>kept aware of developments </a:t>
            </a:r>
            <a:r>
              <a:rPr kumimoji="0" lang="en-US" sz="900" b="0" i="0" u="none" strike="noStrike" kern="1200" cap="none" spc="0" normalizeH="0" baseline="0" noProof="0">
                <a:ln>
                  <a:noFill/>
                </a:ln>
                <a:solidFill>
                  <a:prstClr val="black"/>
                </a:solidFill>
                <a:effectLst/>
                <a:uLnTx/>
                <a:uFillTx/>
                <a:latin typeface="Open Sans"/>
                <a:ea typeface="Open Sans Light" panose="020B0306030504020204" pitchFamily="34" charset="0"/>
                <a:cs typeface="Open Sans Light" panose="020B0306030504020204" pitchFamily="34" charset="0"/>
              </a:rPr>
              <a:t>in climate-related or other ESG legislation and regulations in all the relevant jurisdictions for the business?</a:t>
            </a:r>
          </a:p>
        </p:txBody>
      </p:sp>
      <p:cxnSp>
        <p:nvCxnSpPr>
          <p:cNvPr id="108" name="Straight Connector 107">
            <a:extLst>
              <a:ext uri="{FF2B5EF4-FFF2-40B4-BE49-F238E27FC236}">
                <a16:creationId xmlns:a16="http://schemas.microsoft.com/office/drawing/2014/main" id="{2F74D9EA-D5C5-46BE-B114-9DC151399843}"/>
              </a:ext>
            </a:extLst>
          </p:cNvPr>
          <p:cNvCxnSpPr/>
          <p:nvPr/>
        </p:nvCxnSpPr>
        <p:spPr>
          <a:xfrm>
            <a:off x="7257330" y="2359045"/>
            <a:ext cx="0" cy="277063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CF96BE9A-C3DA-4E10-A17C-BD92137B6F98}"/>
              </a:ext>
            </a:extLst>
          </p:cNvPr>
          <p:cNvSpPr txBox="1"/>
          <p:nvPr/>
        </p:nvSpPr>
        <p:spPr>
          <a:xfrm>
            <a:off x="7382520" y="2359045"/>
            <a:ext cx="2053996" cy="1988612"/>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050" b="1" i="0" u="none" strike="noStrike" kern="0" cap="none" spc="0" normalizeH="0" baseline="0" noProof="0">
                <a:ln>
                  <a:noFill/>
                </a:ln>
                <a:solidFill>
                  <a:prstClr val="black">
                    <a:lumMod val="85000"/>
                    <a:lumOff val="15000"/>
                  </a:prstClr>
                </a:solidFill>
                <a:effectLst/>
                <a:uLnTx/>
                <a:uFillTx/>
                <a:latin typeface="Open Sans"/>
                <a:ea typeface="Open Sans Light" panose="020B0306030504020204" pitchFamily="34" charset="0"/>
                <a:cs typeface="Open Sans Light" panose="020B0306030504020204" pitchFamily="34" charset="0"/>
              </a:rPr>
              <a:t>Investors</a:t>
            </a:r>
            <a:endParaRPr kumimoji="0" lang="en-US" sz="1000" b="0" i="0" u="none" strike="noStrike" kern="0" cap="none" spc="0" normalizeH="0" baseline="0" noProof="0">
              <a:ln>
                <a:noFill/>
              </a:ln>
              <a:solidFill>
                <a:prstClr val="black">
                  <a:lumMod val="85000"/>
                  <a:lumOff val="15000"/>
                </a:prstClr>
              </a:solidFill>
              <a:effectLst/>
              <a:uLnTx/>
              <a:uFillTx/>
              <a:latin typeface="Open Sans"/>
              <a:ea typeface="Open Sans Light" panose="020B0306030504020204" pitchFamily="34" charset="0"/>
              <a:cs typeface="Open Sans Light" panose="020B0306030504020204" pitchFamily="34" charset="0"/>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900" b="0" i="0" u="none" strike="noStrike" kern="1200" cap="none" spc="0" normalizeH="0" baseline="0" noProof="0">
                <a:ln>
                  <a:noFill/>
                </a:ln>
                <a:solidFill>
                  <a:prstClr val="black"/>
                </a:solidFill>
                <a:effectLst/>
                <a:uLnTx/>
                <a:uFillTx/>
                <a:latin typeface="Open Sans"/>
                <a:ea typeface="Open Sans Light" panose="020B0306030504020204" pitchFamily="34" charset="0"/>
                <a:cs typeface="Open Sans Light" panose="020B0306030504020204" pitchFamily="34" charset="0"/>
              </a:rPr>
              <a:t>Have climate-related or other ESG impacts been </a:t>
            </a:r>
            <a:r>
              <a:rPr kumimoji="0" lang="en-US" sz="900" b="0" i="0" u="none" strike="noStrike" kern="1200" cap="none" spc="0" normalizeH="0" baseline="0" noProof="0">
                <a:ln>
                  <a:noFill/>
                </a:ln>
                <a:solidFill>
                  <a:srgbClr val="26890D"/>
                </a:solidFill>
                <a:effectLst/>
                <a:uLnTx/>
                <a:uFillTx/>
                <a:latin typeface="Open Sans"/>
                <a:ea typeface="Open Sans Light" panose="020B0306030504020204" pitchFamily="34" charset="0"/>
                <a:cs typeface="Open Sans Light" panose="020B0306030504020204" pitchFamily="34" charset="0"/>
              </a:rPr>
              <a:t>discussed with investors</a:t>
            </a:r>
            <a:r>
              <a:rPr kumimoji="0" lang="en-US" sz="900" b="0" i="0" u="none" strike="noStrike" kern="1200" cap="none" spc="0" normalizeH="0" baseline="0" noProof="0">
                <a:ln>
                  <a:noFill/>
                </a:ln>
                <a:solidFill>
                  <a:prstClr val="black"/>
                </a:solidFill>
                <a:effectLst/>
                <a:uLnTx/>
                <a:uFillTx/>
                <a:latin typeface="Open Sans"/>
                <a:ea typeface="Open Sans Light" panose="020B0306030504020204" pitchFamily="34" charset="0"/>
                <a:cs typeface="Open Sans Light" panose="020B0306030504020204" pitchFamily="34" charset="0"/>
              </a:rPr>
              <a:t>, and how have their expectations been considered?</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900" b="0" i="0" u="none" strike="noStrike" kern="1200" cap="none" spc="0" normalizeH="0" baseline="0" noProof="0">
                <a:ln>
                  <a:noFill/>
                </a:ln>
                <a:solidFill>
                  <a:prstClr val="black"/>
                </a:solidFill>
                <a:effectLst/>
                <a:uLnTx/>
                <a:uFillTx/>
                <a:latin typeface="Open Sans"/>
                <a:ea typeface="Open Sans Light" panose="020B0306030504020204" pitchFamily="34" charset="0"/>
                <a:cs typeface="Open Sans Light" panose="020B0306030504020204" pitchFamily="34" charset="0"/>
              </a:rPr>
              <a:t>Have investors indicated the </a:t>
            </a:r>
            <a:r>
              <a:rPr kumimoji="0" lang="en-US" sz="900" b="0" i="0" u="none" strike="noStrike" kern="1200" cap="none" spc="0" normalizeH="0" baseline="0" noProof="0">
                <a:ln>
                  <a:noFill/>
                </a:ln>
                <a:solidFill>
                  <a:srgbClr val="26890D"/>
                </a:solidFill>
                <a:effectLst/>
                <a:uLnTx/>
                <a:uFillTx/>
                <a:latin typeface="Open Sans"/>
                <a:ea typeface="Open Sans Light" panose="020B0306030504020204" pitchFamily="34" charset="0"/>
                <a:cs typeface="Open Sans Light" panose="020B0306030504020204" pitchFamily="34" charset="0"/>
              </a:rPr>
              <a:t>importance </a:t>
            </a:r>
            <a:r>
              <a:rPr kumimoji="0" lang="en-US" sz="900" b="0" i="0" u="none" strike="noStrike" kern="1200" cap="none" spc="0" normalizeH="0" baseline="0" noProof="0">
                <a:ln>
                  <a:noFill/>
                </a:ln>
                <a:solidFill>
                  <a:prstClr val="black"/>
                </a:solidFill>
                <a:effectLst/>
                <a:uLnTx/>
                <a:uFillTx/>
                <a:latin typeface="Open Sans"/>
                <a:ea typeface="Open Sans Light" panose="020B0306030504020204" pitchFamily="34" charset="0"/>
                <a:cs typeface="Open Sans Light" panose="020B0306030504020204" pitchFamily="34" charset="0"/>
              </a:rPr>
              <a:t>of such information </a:t>
            </a:r>
            <a:r>
              <a:rPr kumimoji="0" lang="en-US" sz="900" b="0" i="0" u="none" strike="noStrike" kern="1200" cap="none" spc="0" normalizeH="0" baseline="0" noProof="0">
                <a:ln>
                  <a:noFill/>
                </a:ln>
                <a:solidFill>
                  <a:srgbClr val="26890D"/>
                </a:solidFill>
                <a:effectLst/>
                <a:uLnTx/>
                <a:uFillTx/>
                <a:latin typeface="Open Sans"/>
                <a:ea typeface="Open Sans Light" panose="020B0306030504020204" pitchFamily="34" charset="0"/>
                <a:cs typeface="Open Sans Light" panose="020B0306030504020204" pitchFamily="34" charset="0"/>
              </a:rPr>
              <a:t>to their decision-making</a:t>
            </a:r>
            <a:r>
              <a:rPr kumimoji="0" lang="en-US" sz="900" b="0" i="0" u="none" strike="noStrike" kern="1200" cap="none" spc="0" normalizeH="0" baseline="0" noProof="0">
                <a:ln>
                  <a:noFill/>
                </a:ln>
                <a:solidFill>
                  <a:prstClr val="black"/>
                </a:solidFill>
                <a:effectLst/>
                <a:uLnTx/>
                <a:uFillTx/>
                <a:latin typeface="Open Sans"/>
                <a:ea typeface="Open Sans Light" panose="020B0306030504020204" pitchFamily="34" charset="0"/>
                <a:cs typeface="Open Sans Light" panose="020B0306030504020204" pitchFamily="34" charset="0"/>
              </a:rPr>
              <a:t>?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900" b="0" i="0" u="none" strike="noStrike" kern="1200" cap="none" spc="0" normalizeH="0" baseline="0" noProof="0">
                <a:ln>
                  <a:noFill/>
                </a:ln>
                <a:solidFill>
                  <a:prstClr val="black"/>
                </a:solidFill>
                <a:effectLst/>
                <a:uLnTx/>
                <a:uFillTx/>
                <a:latin typeface="Open Sans"/>
                <a:ea typeface="Open Sans Light" panose="020B0306030504020204" pitchFamily="34" charset="0"/>
                <a:cs typeface="Open Sans Light" panose="020B0306030504020204" pitchFamily="34" charset="0"/>
              </a:rPr>
              <a:t>Has management considered whether </a:t>
            </a:r>
            <a:r>
              <a:rPr kumimoji="0" lang="en-US" sz="900" b="0" i="0" u="none" strike="noStrike" kern="1200" cap="none" spc="0" normalizeH="0" baseline="0" noProof="0">
                <a:ln>
                  <a:noFill/>
                </a:ln>
                <a:solidFill>
                  <a:srgbClr val="26890D"/>
                </a:solidFill>
                <a:effectLst/>
                <a:uLnTx/>
                <a:uFillTx/>
                <a:latin typeface="Open Sans"/>
                <a:ea typeface="Open Sans Light" panose="020B0306030504020204" pitchFamily="34" charset="0"/>
                <a:cs typeface="Open Sans Light" panose="020B0306030504020204" pitchFamily="34" charset="0"/>
              </a:rPr>
              <a:t>investors expect </a:t>
            </a:r>
            <a:r>
              <a:rPr kumimoji="0" lang="en-US" sz="900" b="0" i="0" u="none" strike="noStrike" kern="1200" cap="none" spc="0" normalizeH="0" baseline="0" noProof="0">
                <a:ln>
                  <a:noFill/>
                </a:ln>
                <a:solidFill>
                  <a:prstClr val="black"/>
                </a:solidFill>
                <a:effectLst/>
                <a:uLnTx/>
                <a:uFillTx/>
                <a:latin typeface="Open Sans"/>
                <a:ea typeface="Open Sans Light" panose="020B0306030504020204" pitchFamily="34" charset="0"/>
                <a:cs typeface="Open Sans Light" panose="020B0306030504020204" pitchFamily="34" charset="0"/>
              </a:rPr>
              <a:t>climate-related or other ESG </a:t>
            </a:r>
            <a:r>
              <a:rPr kumimoji="0" lang="en-US" sz="900" b="0" i="0" u="none" strike="noStrike" kern="1200" cap="none" spc="0" normalizeH="0" baseline="0" noProof="0">
                <a:ln>
                  <a:noFill/>
                </a:ln>
                <a:solidFill>
                  <a:srgbClr val="26890D"/>
                </a:solidFill>
                <a:effectLst/>
                <a:uLnTx/>
                <a:uFillTx/>
                <a:latin typeface="Open Sans"/>
                <a:ea typeface="Open Sans Light" panose="020B0306030504020204" pitchFamily="34" charset="0"/>
                <a:cs typeface="Open Sans Light" panose="020B0306030504020204" pitchFamily="34" charset="0"/>
              </a:rPr>
              <a:t>disclosures </a:t>
            </a:r>
            <a:r>
              <a:rPr kumimoji="0" lang="en-US" sz="900" b="0" i="0" u="none" strike="noStrike" kern="1200" cap="none" spc="0" normalizeH="0" baseline="0" noProof="0">
                <a:ln>
                  <a:noFill/>
                </a:ln>
                <a:solidFill>
                  <a:prstClr val="black"/>
                </a:solidFill>
                <a:effectLst/>
                <a:uLnTx/>
                <a:uFillTx/>
                <a:latin typeface="Open Sans"/>
                <a:ea typeface="Open Sans Light" panose="020B0306030504020204" pitchFamily="34" charset="0"/>
                <a:cs typeface="Open Sans Light" panose="020B0306030504020204" pitchFamily="34" charset="0"/>
              </a:rPr>
              <a:t>in the financial statements?</a:t>
            </a:r>
          </a:p>
        </p:txBody>
      </p:sp>
      <p:cxnSp>
        <p:nvCxnSpPr>
          <p:cNvPr id="132" name="Straight Connector 131">
            <a:extLst>
              <a:ext uri="{FF2B5EF4-FFF2-40B4-BE49-F238E27FC236}">
                <a16:creationId xmlns:a16="http://schemas.microsoft.com/office/drawing/2014/main" id="{E2151F41-F7F7-48EB-BB9E-0091D619F4E8}"/>
              </a:ext>
            </a:extLst>
          </p:cNvPr>
          <p:cNvCxnSpPr/>
          <p:nvPr/>
        </p:nvCxnSpPr>
        <p:spPr>
          <a:xfrm>
            <a:off x="9561706" y="2359045"/>
            <a:ext cx="0" cy="277063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5E513E5F-E7BF-48E5-9AFF-21A658BBA25D}"/>
              </a:ext>
            </a:extLst>
          </p:cNvPr>
          <p:cNvSpPr txBox="1"/>
          <p:nvPr/>
        </p:nvSpPr>
        <p:spPr>
          <a:xfrm>
            <a:off x="9686899" y="2359045"/>
            <a:ext cx="2053996" cy="2981192"/>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050" b="1" i="0" u="none" strike="noStrike" kern="0" cap="none" spc="0" normalizeH="0" baseline="0" noProof="0">
                <a:ln>
                  <a:noFill/>
                </a:ln>
                <a:solidFill>
                  <a:prstClr val="black">
                    <a:lumMod val="85000"/>
                    <a:lumOff val="15000"/>
                  </a:prstClr>
                </a:solidFill>
                <a:effectLst/>
                <a:uLnTx/>
                <a:uFillTx/>
                <a:latin typeface="Open Sans"/>
                <a:ea typeface="Open Sans Light" panose="020B0306030504020204" pitchFamily="34" charset="0"/>
                <a:cs typeface="Open Sans Light" panose="020B0306030504020204" pitchFamily="34" charset="0"/>
              </a:rPr>
              <a:t>Financial and other reporting considerations</a:t>
            </a:r>
            <a:endParaRPr kumimoji="0" lang="en-US" sz="1050" b="0" i="0" u="none" strike="noStrike" kern="0" cap="none" spc="0" normalizeH="0" baseline="0" noProof="0">
              <a:ln>
                <a:noFill/>
              </a:ln>
              <a:solidFill>
                <a:prstClr val="black">
                  <a:lumMod val="85000"/>
                  <a:lumOff val="15000"/>
                </a:prstClr>
              </a:solidFill>
              <a:effectLst/>
              <a:uLnTx/>
              <a:uFillTx/>
              <a:latin typeface="Open Sans"/>
              <a:ea typeface="Open Sans Light" panose="020B0306030504020204" pitchFamily="34" charset="0"/>
              <a:cs typeface="Open Sans Light" panose="020B0306030504020204" pitchFamily="34" charset="0"/>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900" b="0" i="0" u="none" strike="noStrike" kern="1200" cap="none" spc="0" normalizeH="0" baseline="0" noProof="0">
                <a:ln>
                  <a:noFill/>
                </a:ln>
                <a:solidFill>
                  <a:prstClr val="black"/>
                </a:solidFill>
                <a:effectLst/>
                <a:uLnTx/>
                <a:uFillTx/>
                <a:latin typeface="Open Sans"/>
                <a:ea typeface="Open Sans Light" panose="020B0306030504020204" pitchFamily="34" charset="0"/>
                <a:cs typeface="Open Sans Light" panose="020B0306030504020204" pitchFamily="34" charset="0"/>
              </a:rPr>
              <a:t>Has the company considered the </a:t>
            </a:r>
            <a:r>
              <a:rPr kumimoji="0" lang="en-US" sz="900" b="0" i="0" u="none" strike="noStrike" kern="1200" cap="none" spc="0" normalizeH="0" baseline="0" noProof="0">
                <a:ln>
                  <a:noFill/>
                </a:ln>
                <a:solidFill>
                  <a:srgbClr val="26890D"/>
                </a:solidFill>
                <a:effectLst/>
                <a:uLnTx/>
                <a:uFillTx/>
                <a:latin typeface="Open Sans"/>
                <a:ea typeface="Open Sans Light" panose="020B0306030504020204" pitchFamily="34" charset="0"/>
                <a:cs typeface="Open Sans Light" panose="020B0306030504020204" pitchFamily="34" charset="0"/>
              </a:rPr>
              <a:t>potential impacts </a:t>
            </a:r>
            <a:r>
              <a:rPr kumimoji="0" lang="en-US" sz="900" b="0" i="0" u="none" strike="noStrike" kern="1200" cap="none" spc="0" normalizeH="0" baseline="0" noProof="0">
                <a:ln>
                  <a:noFill/>
                </a:ln>
                <a:solidFill>
                  <a:prstClr val="black"/>
                </a:solidFill>
                <a:effectLst/>
                <a:uLnTx/>
                <a:uFillTx/>
                <a:latin typeface="Open Sans"/>
                <a:ea typeface="Open Sans Light" panose="020B0306030504020204" pitchFamily="34" charset="0"/>
                <a:cs typeface="Open Sans Light" panose="020B0306030504020204" pitchFamily="34" charset="0"/>
              </a:rPr>
              <a:t>of climate-related or other ESG events or conditions </a:t>
            </a:r>
            <a:r>
              <a:rPr kumimoji="0" lang="en-US" sz="900" b="0" i="0" u="none" strike="noStrike" kern="1200" cap="none" spc="0" normalizeH="0" baseline="0" noProof="0">
                <a:ln>
                  <a:noFill/>
                </a:ln>
                <a:solidFill>
                  <a:srgbClr val="26890D"/>
                </a:solidFill>
                <a:effectLst/>
                <a:uLnTx/>
                <a:uFillTx/>
                <a:latin typeface="Open Sans"/>
                <a:ea typeface="Open Sans Light" panose="020B0306030504020204" pitchFamily="34" charset="0"/>
                <a:cs typeface="Open Sans Light" panose="020B0306030504020204" pitchFamily="34" charset="0"/>
              </a:rPr>
              <a:t>on the financial statements</a:t>
            </a:r>
            <a:r>
              <a:rPr kumimoji="0" lang="en-US" sz="900" b="0" i="0" u="none" strike="noStrike" kern="1200" cap="none" spc="0" normalizeH="0" baseline="0" noProof="0">
                <a:ln>
                  <a:noFill/>
                </a:ln>
                <a:solidFill>
                  <a:prstClr val="black"/>
                </a:solidFill>
                <a:effectLst/>
                <a:uLnTx/>
                <a:uFillTx/>
                <a:latin typeface="Open Sans"/>
                <a:ea typeface="Open Sans Light" panose="020B0306030504020204" pitchFamily="34" charset="0"/>
                <a:cs typeface="Open Sans Light" panose="020B0306030504020204" pitchFamily="34" charset="0"/>
              </a:rPr>
              <a:t>?</a:t>
            </a:r>
          </a:p>
          <a:p>
            <a:pPr marL="171450" marR="0" lvl="0" indent="-171450" algn="l" defTabSz="914400" rtl="0" eaLnBrk="1" fontAlgn="auto" latinLnBrk="0" hangingPunct="1">
              <a:lnSpc>
                <a:spcPct val="100000"/>
              </a:lnSpc>
              <a:spcBef>
                <a:spcPts val="0"/>
              </a:spcBef>
              <a:spcAft>
                <a:spcPts val="600"/>
              </a:spcAft>
              <a:buClr>
                <a:prstClr val="black"/>
              </a:buClr>
              <a:buSzTx/>
              <a:buFont typeface="Arial" panose="020B0604020202020204" pitchFamily="34" charset="0"/>
              <a:buChar char="•"/>
              <a:tabLst/>
              <a:defRPr/>
            </a:pPr>
            <a:r>
              <a:rPr kumimoji="0" lang="en-US" sz="900" b="0" i="0" u="none" strike="noStrike" kern="1200" cap="none" spc="0" normalizeH="0" baseline="0" noProof="0">
                <a:ln>
                  <a:noFill/>
                </a:ln>
                <a:solidFill>
                  <a:srgbClr val="26890D"/>
                </a:solidFill>
                <a:effectLst/>
                <a:uLnTx/>
                <a:uFillTx/>
                <a:latin typeface="Open Sans"/>
                <a:ea typeface="Open Sans Light" panose="020B0306030504020204" pitchFamily="34" charset="0"/>
                <a:cs typeface="Open Sans Light" panose="020B0306030504020204" pitchFamily="34" charset="0"/>
              </a:rPr>
              <a:t>What processes and controls are in place </a:t>
            </a:r>
            <a:r>
              <a:rPr kumimoji="0" lang="en-US" sz="900" b="0" i="0" u="none" strike="noStrike" kern="1200" cap="none" spc="0" normalizeH="0" baseline="0" noProof="0">
                <a:ln>
                  <a:noFill/>
                </a:ln>
                <a:solidFill>
                  <a:prstClr val="black"/>
                </a:solidFill>
                <a:effectLst/>
                <a:uLnTx/>
                <a:uFillTx/>
                <a:latin typeface="Open Sans"/>
                <a:ea typeface="Open Sans Light" panose="020B0306030504020204" pitchFamily="34" charset="0"/>
                <a:cs typeface="Open Sans Light" panose="020B0306030504020204" pitchFamily="34" charset="0"/>
              </a:rPr>
              <a:t>to address evolving climate-related or other ESG risks and related disclosures?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900" b="0" i="0" u="none" strike="noStrike" kern="1200" cap="none" spc="0" normalizeH="0" baseline="0" noProof="0">
                <a:ln>
                  <a:noFill/>
                </a:ln>
                <a:solidFill>
                  <a:prstClr val="black"/>
                </a:solidFill>
                <a:effectLst/>
                <a:uLnTx/>
                <a:uFillTx/>
                <a:latin typeface="Open Sans"/>
                <a:ea typeface="Open Sans Light" panose="020B0306030504020204" pitchFamily="34" charset="0"/>
                <a:cs typeface="Open Sans Light" panose="020B0306030504020204" pitchFamily="34" charset="0"/>
              </a:rPr>
              <a:t>If the </a:t>
            </a:r>
            <a:r>
              <a:rPr kumimoji="0" lang="en-US" sz="900" b="0" i="0" u="none" strike="noStrike" kern="1200" cap="none" spc="0" normalizeH="0" baseline="0" noProof="0">
                <a:ln>
                  <a:noFill/>
                </a:ln>
                <a:solidFill>
                  <a:srgbClr val="26890D"/>
                </a:solidFill>
                <a:effectLst/>
                <a:uLnTx/>
                <a:uFillTx/>
                <a:latin typeface="Open Sans"/>
                <a:ea typeface="Open Sans Light" panose="020B0306030504020204" pitchFamily="34" charset="0"/>
                <a:cs typeface="Open Sans Light" panose="020B0306030504020204" pitchFamily="34" charset="0"/>
              </a:rPr>
              <a:t>entity discloses climate-related information within the entity’s annual report </a:t>
            </a:r>
            <a:r>
              <a:rPr kumimoji="0" lang="en-US" sz="900" b="0" i="0" u="none" strike="noStrike" kern="1200" cap="none" spc="0" normalizeH="0" baseline="0" noProof="0">
                <a:ln>
                  <a:noFill/>
                </a:ln>
                <a:solidFill>
                  <a:prstClr val="black"/>
                </a:solidFill>
                <a:effectLst/>
                <a:uLnTx/>
                <a:uFillTx/>
                <a:latin typeface="Open Sans"/>
                <a:ea typeface="Open Sans Light" panose="020B0306030504020204" pitchFamily="34" charset="0"/>
                <a:cs typeface="Open Sans Light" panose="020B0306030504020204" pitchFamily="34" charset="0"/>
              </a:rPr>
              <a:t>that contains or accompanies the financial statements (e.g., MD&amp;A), </a:t>
            </a:r>
            <a:r>
              <a:rPr kumimoji="0" lang="en-US" sz="900" b="0" i="0" u="none" strike="noStrike" kern="1200" cap="none" spc="0" normalizeH="0" baseline="0" noProof="0">
                <a:ln>
                  <a:noFill/>
                </a:ln>
                <a:solidFill>
                  <a:srgbClr val="26890D"/>
                </a:solidFill>
                <a:effectLst/>
                <a:uLnTx/>
                <a:uFillTx/>
                <a:latin typeface="Open Sans"/>
                <a:ea typeface="Open Sans Light" panose="020B0306030504020204" pitchFamily="34" charset="0"/>
                <a:cs typeface="Open Sans Light" panose="020B0306030504020204" pitchFamily="34" charset="0"/>
              </a:rPr>
              <a:t>are those disclosures consistent with the audited financial statements?</a:t>
            </a:r>
          </a:p>
        </p:txBody>
      </p:sp>
      <p:grpSp>
        <p:nvGrpSpPr>
          <p:cNvPr id="7" name="Group 6">
            <a:extLst>
              <a:ext uri="{FF2B5EF4-FFF2-40B4-BE49-F238E27FC236}">
                <a16:creationId xmlns:a16="http://schemas.microsoft.com/office/drawing/2014/main" id="{D3845F92-22E3-8246-BAD7-B875CA2D4643}"/>
              </a:ext>
            </a:extLst>
          </p:cNvPr>
          <p:cNvGrpSpPr/>
          <p:nvPr/>
        </p:nvGrpSpPr>
        <p:grpSpPr>
          <a:xfrm>
            <a:off x="8101174" y="1641357"/>
            <a:ext cx="616688" cy="616688"/>
            <a:chOff x="8101174" y="1946157"/>
            <a:chExt cx="616688" cy="616688"/>
          </a:xfrm>
        </p:grpSpPr>
        <p:sp>
          <p:nvSpPr>
            <p:cNvPr id="73" name="Oval 72">
              <a:extLst>
                <a:ext uri="{FF2B5EF4-FFF2-40B4-BE49-F238E27FC236}">
                  <a16:creationId xmlns:a16="http://schemas.microsoft.com/office/drawing/2014/main" id="{C194B751-ACA6-4082-A6DB-AC7BDCF3FE78}"/>
                </a:ext>
              </a:extLst>
            </p:cNvPr>
            <p:cNvSpPr/>
            <p:nvPr/>
          </p:nvSpPr>
          <p:spPr bwMode="gray">
            <a:xfrm>
              <a:off x="8101174" y="1946157"/>
              <a:ext cx="616688" cy="616688"/>
            </a:xfrm>
            <a:prstGeom prst="ellipse">
              <a:avLst/>
            </a:prstGeom>
            <a:solidFill>
              <a:srgbClr val="43B02A"/>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400" b="1" i="0" u="none" strike="noStrike" kern="1200" cap="none" spc="0" normalizeH="0" baseline="0" noProof="0">
                <a:ln>
                  <a:noFill/>
                </a:ln>
                <a:solidFill>
                  <a:prstClr val="white"/>
                </a:solidFill>
                <a:effectLst/>
                <a:uLnTx/>
                <a:uFillTx/>
                <a:latin typeface="Open Sans Light"/>
                <a:ea typeface="+mn-ea"/>
                <a:cs typeface="+mn-cs"/>
              </a:endParaRPr>
            </a:p>
          </p:txBody>
        </p:sp>
        <p:grpSp>
          <p:nvGrpSpPr>
            <p:cNvPr id="57" name="Group 374">
              <a:extLst>
                <a:ext uri="{FF2B5EF4-FFF2-40B4-BE49-F238E27FC236}">
                  <a16:creationId xmlns:a16="http://schemas.microsoft.com/office/drawing/2014/main" id="{46D9A4BB-A451-4F94-8DB6-D02F491AF616}"/>
                </a:ext>
              </a:extLst>
            </p:cNvPr>
            <p:cNvGrpSpPr>
              <a:grpSpLocks noChangeAspect="1"/>
            </p:cNvGrpSpPr>
            <p:nvPr/>
          </p:nvGrpSpPr>
          <p:grpSpPr bwMode="auto">
            <a:xfrm>
              <a:off x="8167140" y="2010375"/>
              <a:ext cx="484629" cy="484632"/>
              <a:chOff x="6996" y="1195"/>
              <a:chExt cx="340" cy="340"/>
            </a:xfrm>
            <a:solidFill>
              <a:schemeClr val="bg1"/>
            </a:solidFill>
          </p:grpSpPr>
          <p:sp>
            <p:nvSpPr>
              <p:cNvPr id="58" name="Freeform 375">
                <a:extLst>
                  <a:ext uri="{FF2B5EF4-FFF2-40B4-BE49-F238E27FC236}">
                    <a16:creationId xmlns:a16="http://schemas.microsoft.com/office/drawing/2014/main" id="{ECAE06AE-6961-4519-8E3F-D1D7364F6B14}"/>
                  </a:ext>
                </a:extLst>
              </p:cNvPr>
              <p:cNvSpPr>
                <a:spLocks/>
              </p:cNvSpPr>
              <p:nvPr/>
            </p:nvSpPr>
            <p:spPr bwMode="auto">
              <a:xfrm>
                <a:off x="7130" y="1287"/>
                <a:ext cx="29" cy="70"/>
              </a:xfrm>
              <a:custGeom>
                <a:avLst/>
                <a:gdLst>
                  <a:gd name="T0" fmla="*/ 0 w 43"/>
                  <a:gd name="T1" fmla="*/ 53 h 105"/>
                  <a:gd name="T2" fmla="*/ 43 w 43"/>
                  <a:gd name="T3" fmla="*/ 105 h 105"/>
                  <a:gd name="T4" fmla="*/ 43 w 43"/>
                  <a:gd name="T5" fmla="*/ 0 h 105"/>
                  <a:gd name="T6" fmla="*/ 0 w 43"/>
                  <a:gd name="T7" fmla="*/ 53 h 105"/>
                </a:gdLst>
                <a:ahLst/>
                <a:cxnLst>
                  <a:cxn ang="0">
                    <a:pos x="T0" y="T1"/>
                  </a:cxn>
                  <a:cxn ang="0">
                    <a:pos x="T2" y="T3"/>
                  </a:cxn>
                  <a:cxn ang="0">
                    <a:pos x="T4" y="T5"/>
                  </a:cxn>
                  <a:cxn ang="0">
                    <a:pos x="T6" y="T7"/>
                  </a:cxn>
                </a:cxnLst>
                <a:rect l="0" t="0" r="r" b="b"/>
                <a:pathLst>
                  <a:path w="43" h="105">
                    <a:moveTo>
                      <a:pt x="0" y="53"/>
                    </a:moveTo>
                    <a:cubicBezTo>
                      <a:pt x="0" y="78"/>
                      <a:pt x="19" y="100"/>
                      <a:pt x="43" y="105"/>
                    </a:cubicBezTo>
                    <a:cubicBezTo>
                      <a:pt x="43" y="0"/>
                      <a:pt x="43" y="0"/>
                      <a:pt x="43" y="0"/>
                    </a:cubicBezTo>
                    <a:cubicBezTo>
                      <a:pt x="19" y="5"/>
                      <a:pt x="0" y="27"/>
                      <a:pt x="0" y="5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Light"/>
                  <a:ea typeface="+mn-ea"/>
                  <a:cs typeface="+mn-cs"/>
                </a:endParaRPr>
              </a:p>
            </p:txBody>
          </p:sp>
          <p:sp>
            <p:nvSpPr>
              <p:cNvPr id="59" name="Freeform 376">
                <a:extLst>
                  <a:ext uri="{FF2B5EF4-FFF2-40B4-BE49-F238E27FC236}">
                    <a16:creationId xmlns:a16="http://schemas.microsoft.com/office/drawing/2014/main" id="{B9D2F7BB-55CB-4D78-ACBE-8884836F14F0}"/>
                  </a:ext>
                </a:extLst>
              </p:cNvPr>
              <p:cNvSpPr>
                <a:spLocks/>
              </p:cNvSpPr>
              <p:nvPr/>
            </p:nvSpPr>
            <p:spPr bwMode="auto">
              <a:xfrm>
                <a:off x="7173" y="1372"/>
                <a:ext cx="28" cy="70"/>
              </a:xfrm>
              <a:custGeom>
                <a:avLst/>
                <a:gdLst>
                  <a:gd name="T0" fmla="*/ 0 w 43"/>
                  <a:gd name="T1" fmla="*/ 0 h 105"/>
                  <a:gd name="T2" fmla="*/ 0 w 43"/>
                  <a:gd name="T3" fmla="*/ 105 h 105"/>
                  <a:gd name="T4" fmla="*/ 43 w 43"/>
                  <a:gd name="T5" fmla="*/ 53 h 105"/>
                  <a:gd name="T6" fmla="*/ 0 w 43"/>
                  <a:gd name="T7" fmla="*/ 0 h 105"/>
                </a:gdLst>
                <a:ahLst/>
                <a:cxnLst>
                  <a:cxn ang="0">
                    <a:pos x="T0" y="T1"/>
                  </a:cxn>
                  <a:cxn ang="0">
                    <a:pos x="T2" y="T3"/>
                  </a:cxn>
                  <a:cxn ang="0">
                    <a:pos x="T4" y="T5"/>
                  </a:cxn>
                  <a:cxn ang="0">
                    <a:pos x="T6" y="T7"/>
                  </a:cxn>
                </a:cxnLst>
                <a:rect l="0" t="0" r="r" b="b"/>
                <a:pathLst>
                  <a:path w="43" h="105">
                    <a:moveTo>
                      <a:pt x="0" y="0"/>
                    </a:moveTo>
                    <a:cubicBezTo>
                      <a:pt x="0" y="105"/>
                      <a:pt x="0" y="105"/>
                      <a:pt x="0" y="105"/>
                    </a:cubicBezTo>
                    <a:cubicBezTo>
                      <a:pt x="25" y="100"/>
                      <a:pt x="43" y="78"/>
                      <a:pt x="43" y="53"/>
                    </a:cubicBezTo>
                    <a:cubicBezTo>
                      <a:pt x="43" y="27"/>
                      <a:pt x="25" y="5"/>
                      <a:pt x="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Light"/>
                  <a:ea typeface="+mn-ea"/>
                  <a:cs typeface="+mn-cs"/>
                </a:endParaRPr>
              </a:p>
            </p:txBody>
          </p:sp>
          <p:sp>
            <p:nvSpPr>
              <p:cNvPr id="60" name="Freeform 377">
                <a:extLst>
                  <a:ext uri="{FF2B5EF4-FFF2-40B4-BE49-F238E27FC236}">
                    <a16:creationId xmlns:a16="http://schemas.microsoft.com/office/drawing/2014/main" id="{05ECE24B-A902-410C-B884-63FA97797982}"/>
                  </a:ext>
                </a:extLst>
              </p:cNvPr>
              <p:cNvSpPr>
                <a:spLocks noEditPoints="1"/>
              </p:cNvSpPr>
              <p:nvPr/>
            </p:nvSpPr>
            <p:spPr bwMode="auto">
              <a:xfrm>
                <a:off x="6996" y="1195"/>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66 w 512"/>
                  <a:gd name="T11" fmla="*/ 393 h 512"/>
                  <a:gd name="T12" fmla="*/ 266 w 512"/>
                  <a:gd name="T13" fmla="*/ 416 h 512"/>
                  <a:gd name="T14" fmla="*/ 256 w 512"/>
                  <a:gd name="T15" fmla="*/ 426 h 512"/>
                  <a:gd name="T16" fmla="*/ 245 w 512"/>
                  <a:gd name="T17" fmla="*/ 416 h 512"/>
                  <a:gd name="T18" fmla="*/ 245 w 512"/>
                  <a:gd name="T19" fmla="*/ 393 h 512"/>
                  <a:gd name="T20" fmla="*/ 185 w 512"/>
                  <a:gd name="T21" fmla="*/ 345 h 512"/>
                  <a:gd name="T22" fmla="*/ 192 w 512"/>
                  <a:gd name="T23" fmla="*/ 331 h 512"/>
                  <a:gd name="T24" fmla="*/ 205 w 512"/>
                  <a:gd name="T25" fmla="*/ 337 h 512"/>
                  <a:gd name="T26" fmla="*/ 245 w 512"/>
                  <a:gd name="T27" fmla="*/ 372 h 512"/>
                  <a:gd name="T28" fmla="*/ 245 w 512"/>
                  <a:gd name="T29" fmla="*/ 265 h 512"/>
                  <a:gd name="T30" fmla="*/ 181 w 512"/>
                  <a:gd name="T31" fmla="*/ 192 h 512"/>
                  <a:gd name="T32" fmla="*/ 245 w 512"/>
                  <a:gd name="T33" fmla="*/ 118 h 512"/>
                  <a:gd name="T34" fmla="*/ 245 w 512"/>
                  <a:gd name="T35" fmla="*/ 106 h 512"/>
                  <a:gd name="T36" fmla="*/ 256 w 512"/>
                  <a:gd name="T37" fmla="*/ 96 h 512"/>
                  <a:gd name="T38" fmla="*/ 266 w 512"/>
                  <a:gd name="T39" fmla="*/ 106 h 512"/>
                  <a:gd name="T40" fmla="*/ 266 w 512"/>
                  <a:gd name="T41" fmla="*/ 118 h 512"/>
                  <a:gd name="T42" fmla="*/ 320 w 512"/>
                  <a:gd name="T43" fmla="*/ 154 h 512"/>
                  <a:gd name="T44" fmla="*/ 316 w 512"/>
                  <a:gd name="T45" fmla="*/ 169 h 512"/>
                  <a:gd name="T46" fmla="*/ 302 w 512"/>
                  <a:gd name="T47" fmla="*/ 165 h 512"/>
                  <a:gd name="T48" fmla="*/ 266 w 512"/>
                  <a:gd name="T49" fmla="*/ 140 h 512"/>
                  <a:gd name="T50" fmla="*/ 266 w 512"/>
                  <a:gd name="T51" fmla="*/ 246 h 512"/>
                  <a:gd name="T52" fmla="*/ 330 w 512"/>
                  <a:gd name="T53" fmla="*/ 320 h 512"/>
                  <a:gd name="T54" fmla="*/ 266 w 512"/>
                  <a:gd name="T55" fmla="*/ 39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66" y="393"/>
                    </a:moveTo>
                    <a:cubicBezTo>
                      <a:pt x="266" y="416"/>
                      <a:pt x="266" y="416"/>
                      <a:pt x="266" y="416"/>
                    </a:cubicBezTo>
                    <a:cubicBezTo>
                      <a:pt x="266" y="422"/>
                      <a:pt x="262" y="426"/>
                      <a:pt x="256" y="426"/>
                    </a:cubicBezTo>
                    <a:cubicBezTo>
                      <a:pt x="250" y="426"/>
                      <a:pt x="245" y="422"/>
                      <a:pt x="245" y="416"/>
                    </a:cubicBezTo>
                    <a:cubicBezTo>
                      <a:pt x="245" y="393"/>
                      <a:pt x="245" y="393"/>
                      <a:pt x="245" y="393"/>
                    </a:cubicBezTo>
                    <a:cubicBezTo>
                      <a:pt x="218" y="390"/>
                      <a:pt x="195" y="371"/>
                      <a:pt x="185" y="345"/>
                    </a:cubicBezTo>
                    <a:cubicBezTo>
                      <a:pt x="183" y="339"/>
                      <a:pt x="186" y="333"/>
                      <a:pt x="192" y="331"/>
                    </a:cubicBezTo>
                    <a:cubicBezTo>
                      <a:pt x="197" y="329"/>
                      <a:pt x="203" y="332"/>
                      <a:pt x="205" y="337"/>
                    </a:cubicBezTo>
                    <a:cubicBezTo>
                      <a:pt x="212" y="355"/>
                      <a:pt x="227" y="368"/>
                      <a:pt x="245" y="372"/>
                    </a:cubicBezTo>
                    <a:cubicBezTo>
                      <a:pt x="245" y="265"/>
                      <a:pt x="245" y="265"/>
                      <a:pt x="245" y="265"/>
                    </a:cubicBezTo>
                    <a:cubicBezTo>
                      <a:pt x="209" y="260"/>
                      <a:pt x="181" y="229"/>
                      <a:pt x="181" y="192"/>
                    </a:cubicBezTo>
                    <a:cubicBezTo>
                      <a:pt x="181" y="154"/>
                      <a:pt x="209" y="123"/>
                      <a:pt x="245" y="118"/>
                    </a:cubicBezTo>
                    <a:cubicBezTo>
                      <a:pt x="245" y="106"/>
                      <a:pt x="245" y="106"/>
                      <a:pt x="245" y="106"/>
                    </a:cubicBezTo>
                    <a:cubicBezTo>
                      <a:pt x="245" y="100"/>
                      <a:pt x="250" y="96"/>
                      <a:pt x="256" y="96"/>
                    </a:cubicBezTo>
                    <a:cubicBezTo>
                      <a:pt x="262" y="96"/>
                      <a:pt x="266" y="100"/>
                      <a:pt x="266" y="106"/>
                    </a:cubicBezTo>
                    <a:cubicBezTo>
                      <a:pt x="266" y="118"/>
                      <a:pt x="266" y="118"/>
                      <a:pt x="266" y="118"/>
                    </a:cubicBezTo>
                    <a:cubicBezTo>
                      <a:pt x="289" y="121"/>
                      <a:pt x="309" y="134"/>
                      <a:pt x="320" y="154"/>
                    </a:cubicBezTo>
                    <a:cubicBezTo>
                      <a:pt x="323" y="159"/>
                      <a:pt x="322" y="166"/>
                      <a:pt x="316" y="169"/>
                    </a:cubicBezTo>
                    <a:cubicBezTo>
                      <a:pt x="311" y="172"/>
                      <a:pt x="305" y="170"/>
                      <a:pt x="302" y="165"/>
                    </a:cubicBezTo>
                    <a:cubicBezTo>
                      <a:pt x="294" y="152"/>
                      <a:pt x="281" y="143"/>
                      <a:pt x="266" y="140"/>
                    </a:cubicBezTo>
                    <a:cubicBezTo>
                      <a:pt x="266" y="246"/>
                      <a:pt x="266" y="246"/>
                      <a:pt x="266" y="246"/>
                    </a:cubicBezTo>
                    <a:cubicBezTo>
                      <a:pt x="302" y="251"/>
                      <a:pt x="330" y="282"/>
                      <a:pt x="330" y="320"/>
                    </a:cubicBezTo>
                    <a:cubicBezTo>
                      <a:pt x="330" y="357"/>
                      <a:pt x="302" y="388"/>
                      <a:pt x="266" y="39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Light"/>
                  <a:ea typeface="+mn-ea"/>
                  <a:cs typeface="+mn-cs"/>
                </a:endParaRPr>
              </a:p>
            </p:txBody>
          </p:sp>
        </p:grpSp>
      </p:grpSp>
      <p:sp>
        <p:nvSpPr>
          <p:cNvPr id="61" name="Title 14">
            <a:extLst>
              <a:ext uri="{FF2B5EF4-FFF2-40B4-BE49-F238E27FC236}">
                <a16:creationId xmlns:a16="http://schemas.microsoft.com/office/drawing/2014/main" id="{B79F7352-A339-4111-8364-002217D5E32B}"/>
              </a:ext>
            </a:extLst>
          </p:cNvPr>
          <p:cNvSpPr>
            <a:spLocks noGrp="1"/>
          </p:cNvSpPr>
          <p:nvPr>
            <p:ph type="title"/>
          </p:nvPr>
        </p:nvSpPr>
        <p:spPr/>
        <p:txBody>
          <a:bodyPr/>
          <a:lstStyle/>
          <a:p>
            <a:r>
              <a:rPr lang="en-US" sz="2100" b="0">
                <a:latin typeface="+mj-lt"/>
                <a:ea typeface="Open Sans Light" panose="020B0306030504020204" pitchFamily="34" charset="0"/>
                <a:cs typeface="Open Sans Light" panose="020B0306030504020204" pitchFamily="34" charset="0"/>
              </a:rPr>
              <a:t>The ESG Landscape</a:t>
            </a:r>
          </a:p>
        </p:txBody>
      </p:sp>
      <p:sp>
        <p:nvSpPr>
          <p:cNvPr id="5" name="Text Placeholder 4">
            <a:extLst>
              <a:ext uri="{FF2B5EF4-FFF2-40B4-BE49-F238E27FC236}">
                <a16:creationId xmlns:a16="http://schemas.microsoft.com/office/drawing/2014/main" id="{5E340EEE-DF5E-4E41-B926-F923D2A6D176}"/>
              </a:ext>
            </a:extLst>
          </p:cNvPr>
          <p:cNvSpPr>
            <a:spLocks noGrp="1"/>
          </p:cNvSpPr>
          <p:nvPr>
            <p:ph type="body" sz="quarter" idx="23"/>
          </p:nvPr>
        </p:nvSpPr>
        <p:spPr>
          <a:xfrm>
            <a:off x="473467" y="691046"/>
            <a:ext cx="11277600" cy="246221"/>
          </a:xfrm>
        </p:spPr>
        <p:txBody>
          <a:bodyPr/>
          <a:lstStyle/>
          <a:p>
            <a:r>
              <a:rPr lang="en-US" sz="1600">
                <a:latin typeface="+mj-lt"/>
              </a:rPr>
              <a:t>As part of their oversight role, boards and audit committees should be aware of potential climate-related or other ESG matters.</a:t>
            </a:r>
          </a:p>
        </p:txBody>
      </p:sp>
      <p:graphicFrame>
        <p:nvGraphicFramePr>
          <p:cNvPr id="8" name="Table 8">
            <a:extLst>
              <a:ext uri="{FF2B5EF4-FFF2-40B4-BE49-F238E27FC236}">
                <a16:creationId xmlns:a16="http://schemas.microsoft.com/office/drawing/2014/main" id="{2B6CE531-4978-B84F-8E76-EC173A8B893D}"/>
              </a:ext>
            </a:extLst>
          </p:cNvPr>
          <p:cNvGraphicFramePr>
            <a:graphicFrameLocks noGrp="1"/>
          </p:cNvGraphicFramePr>
          <p:nvPr>
            <p:extLst>
              <p:ext uri="{D42A27DB-BD31-4B8C-83A1-F6EECF244321}">
                <p14:modId xmlns:p14="http://schemas.microsoft.com/office/powerpoint/2010/main" val="3693500596"/>
              </p:ext>
            </p:extLst>
          </p:nvPr>
        </p:nvGraphicFramePr>
        <p:xfrm>
          <a:off x="473467" y="5368259"/>
          <a:ext cx="11338559" cy="975360"/>
        </p:xfrm>
        <a:graphic>
          <a:graphicData uri="http://schemas.openxmlformats.org/drawingml/2006/table">
            <a:tbl>
              <a:tblPr firstRow="1" bandRow="1">
                <a:tableStyleId>{5C22544A-7EE6-4342-B048-85BDC9FD1C3A}</a:tableStyleId>
              </a:tblPr>
              <a:tblGrid>
                <a:gridCol w="1742929">
                  <a:extLst>
                    <a:ext uri="{9D8B030D-6E8A-4147-A177-3AD203B41FA5}">
                      <a16:colId xmlns:a16="http://schemas.microsoft.com/office/drawing/2014/main" val="1859348960"/>
                    </a:ext>
                  </a:extLst>
                </a:gridCol>
                <a:gridCol w="2706478">
                  <a:extLst>
                    <a:ext uri="{9D8B030D-6E8A-4147-A177-3AD203B41FA5}">
                      <a16:colId xmlns:a16="http://schemas.microsoft.com/office/drawing/2014/main" val="3903107567"/>
                    </a:ext>
                  </a:extLst>
                </a:gridCol>
                <a:gridCol w="2615610">
                  <a:extLst>
                    <a:ext uri="{9D8B030D-6E8A-4147-A177-3AD203B41FA5}">
                      <a16:colId xmlns:a16="http://schemas.microsoft.com/office/drawing/2014/main" val="3272231023"/>
                    </a:ext>
                  </a:extLst>
                </a:gridCol>
                <a:gridCol w="2337337">
                  <a:extLst>
                    <a:ext uri="{9D8B030D-6E8A-4147-A177-3AD203B41FA5}">
                      <a16:colId xmlns:a16="http://schemas.microsoft.com/office/drawing/2014/main" val="2415187629"/>
                    </a:ext>
                  </a:extLst>
                </a:gridCol>
                <a:gridCol w="1936205">
                  <a:extLst>
                    <a:ext uri="{9D8B030D-6E8A-4147-A177-3AD203B41FA5}">
                      <a16:colId xmlns:a16="http://schemas.microsoft.com/office/drawing/2014/main" val="3174282111"/>
                    </a:ext>
                  </a:extLst>
                </a:gridCol>
              </a:tblGrid>
              <a:tr h="0">
                <a:tc gridSpan="5">
                  <a:txBody>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Actions to enable board and management oversight and collaboration on ESG</a:t>
                      </a:r>
                    </a:p>
                  </a:txBody>
                  <a:tcPr>
                    <a:lnB w="38100" cap="flat" cmpd="sng" algn="ctr">
                      <a:noFill/>
                      <a:prstDash val="solid"/>
                      <a:round/>
                      <a:headEnd type="none" w="med" len="med"/>
                      <a:tailEnd type="none" w="med" len="med"/>
                    </a:lnB>
                    <a:solidFill>
                      <a:srgbClr val="00ABAB"/>
                    </a:solidFill>
                  </a:tcPr>
                </a:tc>
                <a:tc hMerge="1">
                  <a:txBody>
                    <a:bodyPr/>
                    <a:lstStyle/>
                    <a:p>
                      <a:endParaRPr lang="en-US"/>
                    </a:p>
                  </a:txBody>
                  <a:tcPr>
                    <a:lnB w="38100" cap="flat" cmpd="sng" algn="ctr">
                      <a:solidFill>
                        <a:srgbClr val="00ABAB"/>
                      </a:solidFill>
                      <a:prstDash val="solid"/>
                      <a:round/>
                      <a:headEnd type="none" w="med" len="med"/>
                      <a:tailEnd type="none" w="med" len="med"/>
                    </a:lnB>
                    <a:solidFill>
                      <a:schemeClr val="bg1">
                        <a:lumMod val="85000"/>
                      </a:schemeClr>
                    </a:solidFill>
                  </a:tcPr>
                </a:tc>
                <a:tc hMerge="1">
                  <a:txBody>
                    <a:bodyPr/>
                    <a:lstStyle/>
                    <a:p>
                      <a:endParaRPr lang="en-US"/>
                    </a:p>
                  </a:txBody>
                  <a:tcPr>
                    <a:lnB w="38100" cap="flat" cmpd="sng" algn="ctr">
                      <a:solidFill>
                        <a:srgbClr val="00ABAB"/>
                      </a:solidFill>
                      <a:prstDash val="solid"/>
                      <a:round/>
                      <a:headEnd type="none" w="med" len="med"/>
                      <a:tailEnd type="none" w="med" len="med"/>
                    </a:lnB>
                    <a:solidFill>
                      <a:schemeClr val="bg1">
                        <a:lumMod val="85000"/>
                      </a:schemeClr>
                    </a:solidFill>
                  </a:tcPr>
                </a:tc>
                <a:tc hMerge="1">
                  <a:txBody>
                    <a:bodyPr/>
                    <a:lstStyle/>
                    <a:p>
                      <a:endParaRPr lang="en-US"/>
                    </a:p>
                  </a:txBody>
                  <a:tcPr>
                    <a:lnB w="38100" cap="flat" cmpd="sng" algn="ctr">
                      <a:solidFill>
                        <a:srgbClr val="00ABAB"/>
                      </a:solidFill>
                      <a:prstDash val="solid"/>
                      <a:round/>
                      <a:headEnd type="none" w="med" len="med"/>
                      <a:tailEnd type="none" w="med" len="med"/>
                    </a:lnB>
                    <a:solidFill>
                      <a:schemeClr val="bg1">
                        <a:lumMod val="85000"/>
                      </a:schemeClr>
                    </a:solidFill>
                  </a:tcPr>
                </a:tc>
                <a:tc hMerge="1">
                  <a:txBody>
                    <a:bodyPr/>
                    <a:lstStyle/>
                    <a:p>
                      <a:endParaRPr lang="en-US"/>
                    </a:p>
                  </a:txBody>
                  <a:tcPr>
                    <a:lnB w="38100" cap="flat" cmpd="sng" algn="ctr">
                      <a:solidFill>
                        <a:srgbClr val="00ABAB"/>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94453124"/>
                  </a:ext>
                </a:extLst>
              </a:tr>
              <a:tr h="370840">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000" b="0" i="0" u="none" strike="noStrike" kern="0" cap="none" spc="0" normalizeH="0" baseline="0" noProof="0" dirty="0">
                          <a:ln>
                            <a:noFill/>
                          </a:ln>
                          <a:solidFill>
                            <a:schemeClr val="tx1"/>
                          </a:solidFill>
                          <a:effectLst/>
                          <a:uLnTx/>
                          <a:uFillTx/>
                          <a:latin typeface="Open Sans"/>
                          <a:ea typeface="Open Sans Light" panose="020B0306030504020204" pitchFamily="34" charset="0"/>
                          <a:cs typeface="Open Sans Light" panose="020B0306030504020204" pitchFamily="34" charset="0"/>
                        </a:rPr>
                        <a:t>Establish effective </a:t>
                      </a:r>
                      <a:r>
                        <a:rPr kumimoji="0" lang="en-US" sz="1000" b="1" i="0" u="none" strike="noStrike" kern="0" cap="none" spc="0" normalizeH="0" baseline="0" noProof="0" dirty="0">
                          <a:ln>
                            <a:noFill/>
                          </a:ln>
                          <a:solidFill>
                            <a:schemeClr val="tx1"/>
                          </a:solidFill>
                          <a:effectLst/>
                          <a:uLnTx/>
                          <a:uFillTx/>
                          <a:latin typeface="Open Sans"/>
                          <a:ea typeface="Open Sans Light" panose="020B0306030504020204" pitchFamily="34" charset="0"/>
                          <a:cs typeface="Open Sans Light" panose="020B0306030504020204" pitchFamily="34" charset="0"/>
                        </a:rPr>
                        <a:t>governance</a:t>
                      </a:r>
                    </a:p>
                  </a:txBody>
                  <a:tcPr>
                    <a:lnT w="38100" cap="flat" cmpd="sng" algn="ctr">
                      <a:noFill/>
                      <a:prstDash val="solid"/>
                      <a:round/>
                      <a:headEnd type="none" w="med" len="med"/>
                      <a:tailEnd type="none" w="med" len="med"/>
                    </a:lnT>
                    <a:lnB w="38100" cap="flat" cmpd="sng" algn="ctr">
                      <a:solidFill>
                        <a:srgbClr val="00ABAB"/>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000" b="0" i="0" u="none" strike="noStrike" kern="0" cap="none" spc="0" normalizeH="0" baseline="0" noProof="0" dirty="0">
                          <a:ln>
                            <a:noFill/>
                          </a:ln>
                          <a:solidFill>
                            <a:schemeClr val="tx1"/>
                          </a:solidFill>
                          <a:effectLst/>
                          <a:uLnTx/>
                          <a:uFillTx/>
                          <a:latin typeface="Open Sans"/>
                          <a:ea typeface="Open Sans Light" panose="020B0306030504020204" pitchFamily="34" charset="0"/>
                          <a:cs typeface="Open Sans Light" panose="020B0306030504020204" pitchFamily="34" charset="0"/>
                        </a:rPr>
                        <a:t>Improve completeness, accuracy, and reliability of climate-related or other ESG-related </a:t>
                      </a:r>
                      <a:r>
                        <a:rPr kumimoji="0" lang="en-US" sz="1000" b="1" i="0" u="none" strike="noStrike" kern="0" cap="none" spc="0" normalizeH="0" baseline="0" noProof="0" dirty="0">
                          <a:ln>
                            <a:noFill/>
                          </a:ln>
                          <a:solidFill>
                            <a:schemeClr val="tx1"/>
                          </a:solidFill>
                          <a:effectLst/>
                          <a:uLnTx/>
                          <a:uFillTx/>
                          <a:latin typeface="Open Sans"/>
                          <a:ea typeface="Open Sans Light" panose="020B0306030504020204" pitchFamily="34" charset="0"/>
                          <a:cs typeface="Open Sans Light" panose="020B0306030504020204" pitchFamily="34" charset="0"/>
                        </a:rPr>
                        <a:t>disclosures</a:t>
                      </a:r>
                    </a:p>
                  </a:txBody>
                  <a:tcPr>
                    <a:lnT w="38100" cap="flat" cmpd="sng" algn="ctr">
                      <a:noFill/>
                      <a:prstDash val="solid"/>
                      <a:round/>
                      <a:headEnd type="none" w="med" len="med"/>
                      <a:tailEnd type="none" w="med" len="med"/>
                    </a:lnT>
                    <a:lnB w="38100" cap="flat" cmpd="sng" algn="ctr">
                      <a:solidFill>
                        <a:srgbClr val="00ABAB"/>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0" cap="none" spc="0" normalizeH="0" baseline="0" dirty="0">
                          <a:ln>
                            <a:noFill/>
                          </a:ln>
                          <a:solidFill>
                            <a:schemeClr val="tx1"/>
                          </a:solidFill>
                          <a:effectLst/>
                          <a:uLnTx/>
                          <a:uFillTx/>
                          <a:latin typeface="Open Sans"/>
                          <a:ea typeface="Open Sans Light" panose="020B0306030504020204" pitchFamily="34" charset="0"/>
                          <a:cs typeface="Open Sans Light" panose="020B0306030504020204" pitchFamily="34" charset="0"/>
                        </a:rPr>
                        <a:t>Evaluate implications of climate-related or other ESG matters on the</a:t>
                      </a:r>
                      <a:r>
                        <a:rPr kumimoji="0" lang="en-US" sz="1000" b="1" i="0" u="none" strike="noStrike" kern="0" cap="none" spc="0" normalizeH="0" baseline="0" dirty="0">
                          <a:ln>
                            <a:noFill/>
                          </a:ln>
                          <a:solidFill>
                            <a:schemeClr val="tx1"/>
                          </a:solidFill>
                          <a:effectLst/>
                          <a:uLnTx/>
                          <a:uFillTx/>
                          <a:latin typeface="Open Sans"/>
                          <a:ea typeface="Open Sans Light" panose="020B0306030504020204" pitchFamily="34" charset="0"/>
                          <a:cs typeface="Open Sans Light" panose="020B0306030504020204" pitchFamily="34" charset="0"/>
                        </a:rPr>
                        <a:t> financial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0" cap="none" spc="0" normalizeH="0" baseline="0" dirty="0">
                          <a:ln>
                            <a:noFill/>
                          </a:ln>
                          <a:solidFill>
                            <a:schemeClr val="tx1"/>
                          </a:solidFill>
                          <a:effectLst/>
                          <a:uLnTx/>
                          <a:uFillTx/>
                          <a:latin typeface="Open Sans"/>
                          <a:ea typeface="Open Sans Light" panose="020B0306030504020204" pitchFamily="34" charset="0"/>
                          <a:cs typeface="Open Sans Light" panose="020B0306030504020204" pitchFamily="34" charset="0"/>
                        </a:rPr>
                        <a:t>statements</a:t>
                      </a:r>
                      <a:r>
                        <a:rPr lang="en-US" sz="1350" b="0" i="0" kern="1200" dirty="0">
                          <a:solidFill>
                            <a:schemeClr val="dk1"/>
                          </a:solidFill>
                          <a:effectLst/>
                          <a:latin typeface="+mn-lt"/>
                          <a:ea typeface="+mn-ea"/>
                          <a:cs typeface="+mn-cs"/>
                        </a:rPr>
                        <a:t>​</a:t>
                      </a:r>
                      <a:endParaRPr kumimoji="0" lang="en-US" sz="1000" b="0" i="0" u="none" strike="noStrike" kern="0" cap="none" spc="0" normalizeH="0" baseline="0" noProof="0" dirty="0">
                        <a:ln>
                          <a:noFill/>
                        </a:ln>
                        <a:solidFill>
                          <a:schemeClr val="tx1"/>
                        </a:solidFill>
                        <a:effectLst/>
                        <a:uLnTx/>
                        <a:uFillTx/>
                        <a:latin typeface="Open Sans"/>
                        <a:ea typeface="Open Sans Light" panose="020B0306030504020204" pitchFamily="34" charset="0"/>
                        <a:cs typeface="Open Sans Light" panose="020B0306030504020204" pitchFamily="34" charset="0"/>
                      </a:endParaRPr>
                    </a:p>
                  </a:txBody>
                  <a:tcPr>
                    <a:lnT w="38100" cap="flat" cmpd="sng" algn="ctr">
                      <a:noFill/>
                      <a:prstDash val="solid"/>
                      <a:round/>
                      <a:headEnd type="none" w="med" len="med"/>
                      <a:tailEnd type="none" w="med" len="med"/>
                    </a:lnT>
                    <a:lnB w="38100" cap="flat" cmpd="sng" algn="ctr">
                      <a:solidFill>
                        <a:srgbClr val="00ABAB"/>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000" b="0" i="0" u="none" strike="noStrike" kern="0" cap="none" spc="0" normalizeH="0" baseline="0" noProof="0" dirty="0">
                          <a:ln>
                            <a:noFill/>
                          </a:ln>
                          <a:solidFill>
                            <a:schemeClr val="tx1"/>
                          </a:solidFill>
                          <a:effectLst/>
                          <a:uLnTx/>
                          <a:uFillTx/>
                          <a:latin typeface="Open Sans"/>
                          <a:ea typeface="Open Sans Light"/>
                          <a:cs typeface="Open Sans Light"/>
                        </a:rPr>
                        <a:t>Prepare for disclosure in accordance with </a:t>
                      </a:r>
                      <a:r>
                        <a:rPr kumimoji="0" lang="en-US" sz="1000" b="1" i="0" u="none" strike="noStrike" kern="0" cap="none" spc="0" normalizeH="0" baseline="0" noProof="0" dirty="0">
                          <a:ln>
                            <a:noFill/>
                          </a:ln>
                          <a:solidFill>
                            <a:schemeClr val="tx1"/>
                          </a:solidFill>
                          <a:effectLst/>
                          <a:uLnTx/>
                          <a:uFillTx/>
                          <a:latin typeface="Open Sans"/>
                          <a:ea typeface="Open Sans Light"/>
                          <a:cs typeface="Open Sans Light"/>
                        </a:rPr>
                        <a:t>ESG standards </a:t>
                      </a:r>
                      <a:r>
                        <a:rPr kumimoji="0" lang="en-US" sz="1000" b="0" i="0" u="none" strike="noStrike" kern="0" cap="none" spc="0" normalizeH="0" baseline="0" noProof="0" dirty="0">
                          <a:ln>
                            <a:noFill/>
                          </a:ln>
                          <a:solidFill>
                            <a:schemeClr val="tx1"/>
                          </a:solidFill>
                          <a:effectLst/>
                          <a:uLnTx/>
                          <a:uFillTx/>
                          <a:latin typeface="Open Sans"/>
                          <a:ea typeface="Open Sans Light"/>
                          <a:cs typeface="Open Sans Light"/>
                        </a:rPr>
                        <a:t>and </a:t>
                      </a:r>
                      <a:r>
                        <a:rPr kumimoji="0" lang="en-US" sz="1000" b="1" i="0" u="none" strike="noStrike" kern="0" cap="none" spc="0" normalizeH="0" baseline="0" noProof="0" dirty="0">
                          <a:ln>
                            <a:noFill/>
                          </a:ln>
                          <a:solidFill>
                            <a:schemeClr val="tx1"/>
                          </a:solidFill>
                          <a:effectLst/>
                          <a:uLnTx/>
                          <a:uFillTx/>
                          <a:latin typeface="Open Sans"/>
                          <a:ea typeface="Open Sans Light"/>
                          <a:cs typeface="Open Sans Light"/>
                        </a:rPr>
                        <a:t>frameworks </a:t>
                      </a:r>
                      <a:r>
                        <a:rPr kumimoji="0" lang="en-US" sz="1000" b="0" i="0" u="none" strike="noStrike" kern="0" cap="none" spc="0" normalizeH="0" baseline="0" noProof="0" dirty="0">
                          <a:ln>
                            <a:noFill/>
                          </a:ln>
                          <a:solidFill>
                            <a:schemeClr val="tx1"/>
                          </a:solidFill>
                          <a:effectLst/>
                          <a:uLnTx/>
                          <a:uFillTx/>
                          <a:latin typeface="Open Sans"/>
                          <a:ea typeface="Open Sans Light"/>
                          <a:cs typeface="Open Sans Light"/>
                        </a:rPr>
                        <a:t>(e.g., GHG Protocol, SASB, TCFD, GRI)</a:t>
                      </a:r>
                      <a:endParaRPr kumimoji="0" lang="en-US" sz="1000" b="0" i="0" u="none" strike="noStrike" kern="0" cap="none" spc="0" normalizeH="0" baseline="0" noProof="0" dirty="0">
                        <a:ln>
                          <a:noFill/>
                        </a:ln>
                        <a:solidFill>
                          <a:schemeClr val="tx1"/>
                        </a:solidFill>
                        <a:effectLst/>
                        <a:uLnTx/>
                        <a:uFillTx/>
                        <a:latin typeface="Open Sans"/>
                        <a:ea typeface="Open Sans Light" panose="020B0306030504020204" pitchFamily="34" charset="0"/>
                        <a:cs typeface="Open Sans Light" panose="020B0306030504020204" pitchFamily="34" charset="0"/>
                      </a:endParaRPr>
                    </a:p>
                  </a:txBody>
                  <a:tcPr>
                    <a:lnT w="38100" cap="flat" cmpd="sng" algn="ctr">
                      <a:noFill/>
                      <a:prstDash val="solid"/>
                      <a:round/>
                      <a:headEnd type="none" w="med" len="med"/>
                      <a:tailEnd type="none" w="med" len="med"/>
                    </a:lnT>
                    <a:lnB w="38100" cap="flat" cmpd="sng" algn="ctr">
                      <a:solidFill>
                        <a:srgbClr val="00ABAB"/>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000" b="0" i="0" u="none" strike="noStrike" kern="0" cap="none" spc="0" normalizeH="0" baseline="0" noProof="0" dirty="0">
                          <a:ln>
                            <a:noFill/>
                          </a:ln>
                          <a:solidFill>
                            <a:schemeClr val="tx1"/>
                          </a:solidFill>
                          <a:effectLst/>
                          <a:uLnTx/>
                          <a:uFillTx/>
                          <a:latin typeface="Open Sans"/>
                          <a:ea typeface="Open Sans Light" panose="020B0306030504020204" pitchFamily="34" charset="0"/>
                          <a:cs typeface="Open Sans Light" panose="020B0306030504020204" pitchFamily="34" charset="0"/>
                        </a:rPr>
                        <a:t>Consider </a:t>
                      </a:r>
                      <a:r>
                        <a:rPr kumimoji="0" lang="en-US" sz="1000" b="1" i="0" u="none" strike="noStrike" kern="0" cap="none" spc="0" normalizeH="0" baseline="0" noProof="0" dirty="0">
                          <a:ln>
                            <a:noFill/>
                          </a:ln>
                          <a:solidFill>
                            <a:schemeClr val="tx1"/>
                          </a:solidFill>
                          <a:effectLst/>
                          <a:uLnTx/>
                          <a:uFillTx/>
                          <a:latin typeface="Open Sans"/>
                          <a:ea typeface="Open Sans Light" panose="020B0306030504020204" pitchFamily="34" charset="0"/>
                          <a:cs typeface="Open Sans Light" panose="020B0306030504020204" pitchFamily="34" charset="0"/>
                        </a:rPr>
                        <a:t>external assurance </a:t>
                      </a:r>
                      <a:r>
                        <a:rPr kumimoji="0" lang="en-US" sz="1000" b="0" i="0" u="none" strike="noStrike" kern="0" cap="none" spc="0" normalizeH="0" baseline="0" noProof="0" dirty="0">
                          <a:ln>
                            <a:noFill/>
                          </a:ln>
                          <a:solidFill>
                            <a:schemeClr val="tx1"/>
                          </a:solidFill>
                          <a:effectLst/>
                          <a:uLnTx/>
                          <a:uFillTx/>
                          <a:latin typeface="Open Sans"/>
                          <a:ea typeface="Open Sans Light" panose="020B0306030504020204" pitchFamily="34" charset="0"/>
                          <a:cs typeface="Open Sans Light" panose="020B0306030504020204" pitchFamily="34" charset="0"/>
                        </a:rPr>
                        <a:t>services</a:t>
                      </a:r>
                    </a:p>
                  </a:txBody>
                  <a:tcPr>
                    <a:lnT w="38100" cap="flat" cmpd="sng" algn="ctr">
                      <a:noFill/>
                      <a:prstDash val="solid"/>
                      <a:round/>
                      <a:headEnd type="none" w="med" len="med"/>
                      <a:tailEnd type="none" w="med" len="med"/>
                    </a:lnT>
                    <a:lnB w="38100" cap="flat" cmpd="sng" algn="ctr">
                      <a:solidFill>
                        <a:srgbClr val="00ABAB"/>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0115439"/>
                  </a:ext>
                </a:extLst>
              </a:tr>
            </a:tbl>
          </a:graphicData>
        </a:graphic>
      </p:graphicFrame>
    </p:spTree>
    <p:extLst>
      <p:ext uri="{BB962C8B-B14F-4D97-AF65-F5344CB8AC3E}">
        <p14:creationId xmlns:p14="http://schemas.microsoft.com/office/powerpoint/2010/main" val="2872533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 Placeholder 2">
            <a:extLst>
              <a:ext uri="{FF2B5EF4-FFF2-40B4-BE49-F238E27FC236}">
                <a16:creationId xmlns:a16="http://schemas.microsoft.com/office/drawing/2014/main" id="{7E4D6436-9158-4FB3-B6E4-B6AADB3B39C0}"/>
              </a:ext>
            </a:extLst>
          </p:cNvPr>
          <p:cNvSpPr>
            <a:spLocks noGrp="1"/>
          </p:cNvSpPr>
          <p:nvPr>
            <p:ph type="body" sz="quarter" idx="22"/>
          </p:nvPr>
        </p:nvSpPr>
        <p:spPr/>
        <p:txBody>
          <a:bodyPr>
            <a:noAutofit/>
          </a:bodyPr>
          <a:lstStyle/>
          <a:p>
            <a:r>
              <a:rPr lang="en-GB" sz="1600"/>
              <a:t>Our tried and tested holistic framework of integrated thinking and reporting – </a:t>
            </a:r>
            <a:r>
              <a:rPr lang="en-GB" sz="1600" i="1"/>
              <a:t>illustrative</a:t>
            </a:r>
            <a:r>
              <a:rPr lang="en-GB" sz="1600"/>
              <a:t> </a:t>
            </a:r>
          </a:p>
        </p:txBody>
      </p:sp>
      <p:sp>
        <p:nvSpPr>
          <p:cNvPr id="2" name="Title 1">
            <a:extLst>
              <a:ext uri="{FF2B5EF4-FFF2-40B4-BE49-F238E27FC236}">
                <a16:creationId xmlns:a16="http://schemas.microsoft.com/office/drawing/2014/main" id="{E8B07212-0F4F-4718-A266-11DB4BFE8EF3}"/>
              </a:ext>
            </a:extLst>
          </p:cNvPr>
          <p:cNvSpPr>
            <a:spLocks noGrp="1"/>
          </p:cNvSpPr>
          <p:nvPr>
            <p:ph type="title"/>
          </p:nvPr>
        </p:nvSpPr>
        <p:spPr/>
        <p:txBody>
          <a:bodyPr/>
          <a:lstStyle/>
          <a:p>
            <a:r>
              <a:rPr lang="en-GB"/>
              <a:t>ESG as a Strategic Value Driver: Your ESG Ambition</a:t>
            </a:r>
          </a:p>
        </p:txBody>
      </p:sp>
      <p:grpSp>
        <p:nvGrpSpPr>
          <p:cNvPr id="14" name="Group 13">
            <a:extLst>
              <a:ext uri="{FF2B5EF4-FFF2-40B4-BE49-F238E27FC236}">
                <a16:creationId xmlns:a16="http://schemas.microsoft.com/office/drawing/2014/main" id="{05EC7374-DCB2-4BF6-A89F-3F3A7FB39A9A}"/>
              </a:ext>
            </a:extLst>
          </p:cNvPr>
          <p:cNvGrpSpPr/>
          <p:nvPr/>
        </p:nvGrpSpPr>
        <p:grpSpPr>
          <a:xfrm>
            <a:off x="1023226" y="6122868"/>
            <a:ext cx="10209734" cy="239832"/>
            <a:chOff x="1023226" y="5992144"/>
            <a:chExt cx="10209734" cy="239832"/>
          </a:xfrm>
        </p:grpSpPr>
        <p:cxnSp>
          <p:nvCxnSpPr>
            <p:cNvPr id="111" name="Straight Connector 110">
              <a:extLst>
                <a:ext uri="{FF2B5EF4-FFF2-40B4-BE49-F238E27FC236}">
                  <a16:creationId xmlns:a16="http://schemas.microsoft.com/office/drawing/2014/main" id="{697D8540-8337-4C61-9E8C-9778417D7DC1}"/>
                </a:ext>
              </a:extLst>
            </p:cNvPr>
            <p:cNvCxnSpPr>
              <a:cxnSpLocks/>
            </p:cNvCxnSpPr>
            <p:nvPr/>
          </p:nvCxnSpPr>
          <p:spPr>
            <a:xfrm>
              <a:off x="1023226" y="6231976"/>
              <a:ext cx="1718571" cy="0"/>
            </a:xfrm>
            <a:prstGeom prst="line">
              <a:avLst/>
            </a:prstGeom>
            <a:ln w="28575">
              <a:solidFill>
                <a:srgbClr val="A7A8AA"/>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112" name="object 63">
              <a:extLst>
                <a:ext uri="{FF2B5EF4-FFF2-40B4-BE49-F238E27FC236}">
                  <a16:creationId xmlns:a16="http://schemas.microsoft.com/office/drawing/2014/main" id="{93EFDE76-C71A-4E6A-9C28-5660BF8E73C1}"/>
                </a:ext>
              </a:extLst>
            </p:cNvPr>
            <p:cNvSpPr txBox="1"/>
            <p:nvPr/>
          </p:nvSpPr>
          <p:spPr>
            <a:xfrm>
              <a:off x="1677858" y="5992144"/>
              <a:ext cx="409307" cy="183384"/>
            </a:xfrm>
            <a:prstGeom prst="rect">
              <a:avLst/>
            </a:prstGeom>
            <a:effectLst/>
          </p:spPr>
          <p:txBody>
            <a:bodyPr vert="horz" wrap="square" lIns="0" tIns="13970" rIns="0" bIns="0" rtlCol="0">
              <a:spAutoFit/>
            </a:bodyPr>
            <a:lstStyle/>
            <a:p>
              <a:pPr marL="12700" marR="0" lvl="0" indent="0" algn="ctr" defTabSz="914400" rtl="0" eaLnBrk="1" fontAlgn="auto" latinLnBrk="0" hangingPunct="1">
                <a:lnSpc>
                  <a:spcPct val="100000"/>
                </a:lnSpc>
                <a:spcBef>
                  <a:spcPts val="11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Calibri"/>
                  <a:ea typeface="Open Sans" panose="020B0606030504020204" pitchFamily="34" charset="0"/>
                  <a:cs typeface="Calibri" panose="020F0502020204030204" pitchFamily="34" charset="0"/>
                </a:rPr>
                <a:t>START</a:t>
              </a:r>
            </a:p>
          </p:txBody>
        </p:sp>
        <p:cxnSp>
          <p:nvCxnSpPr>
            <p:cNvPr id="113" name="Straight Connector 112">
              <a:extLst>
                <a:ext uri="{FF2B5EF4-FFF2-40B4-BE49-F238E27FC236}">
                  <a16:creationId xmlns:a16="http://schemas.microsoft.com/office/drawing/2014/main" id="{2857C373-4D21-4682-BE64-C4EF2CA15D0D}"/>
                </a:ext>
              </a:extLst>
            </p:cNvPr>
            <p:cNvCxnSpPr>
              <a:cxnSpLocks/>
            </p:cNvCxnSpPr>
            <p:nvPr/>
          </p:nvCxnSpPr>
          <p:spPr>
            <a:xfrm flipV="1">
              <a:off x="2901696" y="6231976"/>
              <a:ext cx="6400800" cy="0"/>
            </a:xfrm>
            <a:prstGeom prst="line">
              <a:avLst/>
            </a:prstGeom>
            <a:ln w="28575">
              <a:solidFill>
                <a:srgbClr val="A7A8AA"/>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116" name="object 44">
              <a:extLst>
                <a:ext uri="{FF2B5EF4-FFF2-40B4-BE49-F238E27FC236}">
                  <a16:creationId xmlns:a16="http://schemas.microsoft.com/office/drawing/2014/main" id="{E65C0C08-1A7D-4060-B5D8-C8F8DA21456E}"/>
                </a:ext>
              </a:extLst>
            </p:cNvPr>
            <p:cNvSpPr txBox="1"/>
            <p:nvPr/>
          </p:nvSpPr>
          <p:spPr>
            <a:xfrm>
              <a:off x="5595491" y="5992144"/>
              <a:ext cx="1013211" cy="183384"/>
            </a:xfrm>
            <a:prstGeom prst="rect">
              <a:avLst/>
            </a:prstGeom>
            <a:effectLst/>
          </p:spPr>
          <p:txBody>
            <a:bodyPr vert="horz" wrap="square" lIns="0" tIns="13970" rIns="0" bIns="0" rtlCol="0">
              <a:spAutoFit/>
            </a:bodyPr>
            <a:lstStyle/>
            <a:p>
              <a:pPr marL="12700" marR="0" lvl="0" indent="0" algn="ctr" defTabSz="914400" rtl="0" eaLnBrk="1" fontAlgn="auto" latinLnBrk="0" hangingPunct="1">
                <a:lnSpc>
                  <a:spcPct val="100000"/>
                </a:lnSpc>
                <a:spcBef>
                  <a:spcPts val="11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Calibri"/>
                  <a:ea typeface="Open Sans" panose="020B0606030504020204" pitchFamily="34" charset="0"/>
                  <a:cs typeface="Calibri" panose="020F0502020204030204" pitchFamily="34" charset="0"/>
                </a:rPr>
                <a:t>IMPLEMENT</a:t>
              </a:r>
            </a:p>
          </p:txBody>
        </p:sp>
        <p:cxnSp>
          <p:nvCxnSpPr>
            <p:cNvPr id="117" name="Straight Connector 116">
              <a:extLst>
                <a:ext uri="{FF2B5EF4-FFF2-40B4-BE49-F238E27FC236}">
                  <a16:creationId xmlns:a16="http://schemas.microsoft.com/office/drawing/2014/main" id="{777B2334-35BF-4586-904E-C750B430C8AD}"/>
                </a:ext>
              </a:extLst>
            </p:cNvPr>
            <p:cNvCxnSpPr>
              <a:cxnSpLocks/>
            </p:cNvCxnSpPr>
            <p:nvPr/>
          </p:nvCxnSpPr>
          <p:spPr>
            <a:xfrm>
              <a:off x="9513888" y="6231976"/>
              <a:ext cx="1719072" cy="0"/>
            </a:xfrm>
            <a:prstGeom prst="line">
              <a:avLst/>
            </a:prstGeom>
            <a:ln w="28575">
              <a:solidFill>
                <a:srgbClr val="A7A8AA"/>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119" name="object 39">
              <a:extLst>
                <a:ext uri="{FF2B5EF4-FFF2-40B4-BE49-F238E27FC236}">
                  <a16:creationId xmlns:a16="http://schemas.microsoft.com/office/drawing/2014/main" id="{107DFF57-B8D9-4BAA-B20E-6A06C5696607}"/>
                </a:ext>
              </a:extLst>
            </p:cNvPr>
            <p:cNvSpPr txBox="1"/>
            <p:nvPr/>
          </p:nvSpPr>
          <p:spPr>
            <a:xfrm>
              <a:off x="10073264" y="5992144"/>
              <a:ext cx="562220" cy="183384"/>
            </a:xfrm>
            <a:prstGeom prst="rect">
              <a:avLst/>
            </a:prstGeom>
            <a:effectLst/>
          </p:spPr>
          <p:txBody>
            <a:bodyPr vert="horz" wrap="square" lIns="0" tIns="13970" rIns="0" bIns="0" rtlCol="0">
              <a:spAutoFit/>
            </a:bodyPr>
            <a:lstStyle/>
            <a:p>
              <a:pPr marL="12700" marR="0" lvl="0" indent="0" algn="ctr" defTabSz="914400" rtl="0" eaLnBrk="1" fontAlgn="auto" latinLnBrk="0" hangingPunct="1">
                <a:lnSpc>
                  <a:spcPct val="100000"/>
                </a:lnSpc>
                <a:spcBef>
                  <a:spcPts val="11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Calibri"/>
                  <a:ea typeface="Open Sans" panose="020B0606030504020204" pitchFamily="34" charset="0"/>
                  <a:cs typeface="Calibri" panose="020F0502020204030204" pitchFamily="34" charset="0"/>
                </a:rPr>
                <a:t>REPORT</a:t>
              </a:r>
            </a:p>
          </p:txBody>
        </p:sp>
      </p:grpSp>
      <p:grpSp>
        <p:nvGrpSpPr>
          <p:cNvPr id="20" name="Group 19">
            <a:extLst>
              <a:ext uri="{FF2B5EF4-FFF2-40B4-BE49-F238E27FC236}">
                <a16:creationId xmlns:a16="http://schemas.microsoft.com/office/drawing/2014/main" id="{6403AA78-1920-40F0-B992-5ADC272813AD}"/>
              </a:ext>
            </a:extLst>
          </p:cNvPr>
          <p:cNvGrpSpPr/>
          <p:nvPr/>
        </p:nvGrpSpPr>
        <p:grpSpPr>
          <a:xfrm>
            <a:off x="9810260" y="4686179"/>
            <a:ext cx="1878469" cy="795037"/>
            <a:chOff x="9302496" y="346075"/>
            <a:chExt cx="1878469" cy="795037"/>
          </a:xfrm>
        </p:grpSpPr>
        <p:sp>
          <p:nvSpPr>
            <p:cNvPr id="50" name="TextBox 49">
              <a:extLst>
                <a:ext uri="{FF2B5EF4-FFF2-40B4-BE49-F238E27FC236}">
                  <a16:creationId xmlns:a16="http://schemas.microsoft.com/office/drawing/2014/main" id="{BC40C0E0-F573-40A8-BAA5-A8EAC3E974C4}"/>
                </a:ext>
              </a:extLst>
            </p:cNvPr>
            <p:cNvSpPr txBox="1"/>
            <p:nvPr/>
          </p:nvSpPr>
          <p:spPr>
            <a:xfrm>
              <a:off x="9302496" y="652911"/>
              <a:ext cx="1878469" cy="488201"/>
            </a:xfrm>
            <a:prstGeom prst="rect">
              <a:avLst/>
            </a:prstGeom>
            <a:noFill/>
          </p:spPr>
          <p:txBody>
            <a:bodyPr rot="0" spcFirstLastPara="0" vertOverflow="overflow" horzOverflow="overflow" vert="horz" wrap="square" lIns="72000" tIns="36000" rIns="36000" bIns="360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kumimoji="0" lang="en-GB" sz="900" b="0" i="0" u="none" strike="noStrike" kern="1200" cap="none" spc="0" normalizeH="0" baseline="0" noProof="0">
                  <a:ln>
                    <a:noFill/>
                  </a:ln>
                  <a:solidFill>
                    <a:prstClr val="black"/>
                  </a:solidFill>
                  <a:effectLst/>
                  <a:uLnTx/>
                  <a:uFillTx/>
                  <a:latin typeface="Calibri"/>
                  <a:ea typeface="Open Sans" panose="020B0606030504020204" pitchFamily="34" charset="0"/>
                  <a:cs typeface="Calibri" panose="020F0502020204030204" pitchFamily="34" charset="0"/>
                </a:rPr>
                <a:t>For more information:</a:t>
              </a:r>
              <a:br>
                <a:rPr kumimoji="0" lang="en-GB" sz="900" b="0" i="0" u="none" strike="noStrike" kern="1200" cap="none" spc="0" normalizeH="0" baseline="0" noProof="0">
                  <a:ln>
                    <a:noFill/>
                  </a:ln>
                  <a:solidFill>
                    <a:prstClr val="black"/>
                  </a:solidFill>
                  <a:effectLst/>
                  <a:uLnTx/>
                  <a:uFillTx/>
                  <a:latin typeface="Calibri"/>
                  <a:ea typeface="Open Sans" panose="020B0606030504020204" pitchFamily="34" charset="0"/>
                  <a:cs typeface="Calibri Light" panose="020F0302020204030204" pitchFamily="34" charset="0"/>
                </a:rPr>
              </a:br>
              <a:r>
                <a:rPr kumimoji="0" lang="en-GB" sz="900" b="0" i="0" u="none" strike="noStrike" kern="1200" cap="none" spc="0" normalizeH="0" baseline="0" noProof="0">
                  <a:ln>
                    <a:noFill/>
                  </a:ln>
                  <a:solidFill>
                    <a:prstClr val="black"/>
                  </a:solidFill>
                  <a:effectLst/>
                  <a:uLnTx/>
                  <a:uFillTx/>
                  <a:latin typeface="Calibri"/>
                  <a:ea typeface="Open Sans" panose="020B0606030504020204" pitchFamily="34" charset="0"/>
                  <a:cs typeface="Calibri Light" panose="020F0302020204030204" pitchFamily="34" charset="0"/>
                  <a:hlinkClick r:id="rId3"/>
                </a:rPr>
                <a:t>Living your purpose: A roadmap to integrated thinking and reporting</a:t>
              </a:r>
              <a:endParaRPr kumimoji="0" lang="en-GB" sz="900" b="0" i="0" u="none" strike="noStrike" kern="1200" cap="none" spc="0" normalizeH="0" baseline="0" noProof="0">
                <a:ln>
                  <a:noFill/>
                </a:ln>
                <a:solidFill>
                  <a:prstClr val="black"/>
                </a:solidFill>
                <a:effectLst/>
                <a:uLnTx/>
                <a:uFillTx/>
                <a:latin typeface="Calibri"/>
                <a:ea typeface="Open Sans" panose="020B0606030504020204" pitchFamily="34" charset="0"/>
                <a:cs typeface="Calibri Light" panose="020F0302020204030204" pitchFamily="34" charset="0"/>
              </a:endParaRPr>
            </a:p>
          </p:txBody>
        </p:sp>
        <p:grpSp>
          <p:nvGrpSpPr>
            <p:cNvPr id="88" name="Graphic 5">
              <a:extLst>
                <a:ext uri="{FF2B5EF4-FFF2-40B4-BE49-F238E27FC236}">
                  <a16:creationId xmlns:a16="http://schemas.microsoft.com/office/drawing/2014/main" id="{B870F36F-4532-4AEC-A144-4DF97B5337B0}"/>
                </a:ext>
              </a:extLst>
            </p:cNvPr>
            <p:cNvGrpSpPr/>
            <p:nvPr/>
          </p:nvGrpSpPr>
          <p:grpSpPr>
            <a:xfrm>
              <a:off x="10104570" y="346075"/>
              <a:ext cx="274320" cy="274320"/>
              <a:chOff x="467104" y="3824806"/>
              <a:chExt cx="362309" cy="361971"/>
            </a:xfrm>
            <a:solidFill>
              <a:srgbClr val="00ABAB"/>
            </a:solidFill>
          </p:grpSpPr>
          <p:sp>
            <p:nvSpPr>
              <p:cNvPr id="91" name="Graphic 5">
                <a:extLst>
                  <a:ext uri="{FF2B5EF4-FFF2-40B4-BE49-F238E27FC236}">
                    <a16:creationId xmlns:a16="http://schemas.microsoft.com/office/drawing/2014/main" id="{D7EF58A4-1795-49C9-AB80-2CB80699FAE1}"/>
                  </a:ext>
                </a:extLst>
              </p:cNvPr>
              <p:cNvSpPr/>
              <p:nvPr/>
            </p:nvSpPr>
            <p:spPr>
              <a:xfrm>
                <a:off x="467104" y="3824806"/>
                <a:ext cx="362309" cy="361971"/>
              </a:xfrm>
              <a:custGeom>
                <a:avLst/>
                <a:gdLst>
                  <a:gd name="connsiteX0" fmla="*/ 181474 w 362309"/>
                  <a:gd name="connsiteY0" fmla="*/ 0 h 361971"/>
                  <a:gd name="connsiteX1" fmla="*/ 0 w 362309"/>
                  <a:gd name="connsiteY1" fmla="*/ 180667 h 361971"/>
                  <a:gd name="connsiteX2" fmla="*/ 181474 w 362309"/>
                  <a:gd name="connsiteY2" fmla="*/ 361972 h 361971"/>
                  <a:gd name="connsiteX3" fmla="*/ 362309 w 362309"/>
                  <a:gd name="connsiteY3" fmla="*/ 180667 h 361971"/>
                  <a:gd name="connsiteX4" fmla="*/ 362309 w 362309"/>
                  <a:gd name="connsiteY4" fmla="*/ 180667 h 361971"/>
                  <a:gd name="connsiteX5" fmla="*/ 181474 w 362309"/>
                  <a:gd name="connsiteY5" fmla="*/ 0 h 361971"/>
                  <a:gd name="connsiteX6" fmla="*/ 181474 w 362309"/>
                  <a:gd name="connsiteY6" fmla="*/ 0 h 361971"/>
                  <a:gd name="connsiteX7" fmla="*/ 181474 w 362309"/>
                  <a:gd name="connsiteY7" fmla="*/ 349204 h 361971"/>
                  <a:gd name="connsiteX8" fmla="*/ 13419 w 362309"/>
                  <a:gd name="connsiteY8" fmla="*/ 181305 h 361971"/>
                  <a:gd name="connsiteX9" fmla="*/ 181474 w 362309"/>
                  <a:gd name="connsiteY9" fmla="*/ 12768 h 361971"/>
                  <a:gd name="connsiteX10" fmla="*/ 349530 w 362309"/>
                  <a:gd name="connsiteY10" fmla="*/ 181305 h 361971"/>
                  <a:gd name="connsiteX11" fmla="*/ 349530 w 362309"/>
                  <a:gd name="connsiteY11" fmla="*/ 181305 h 361971"/>
                  <a:gd name="connsiteX12" fmla="*/ 181474 w 362309"/>
                  <a:gd name="connsiteY12" fmla="*/ 349204 h 361971"/>
                  <a:gd name="connsiteX13" fmla="*/ 181474 w 362309"/>
                  <a:gd name="connsiteY13" fmla="*/ 34920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309" h="361971">
                    <a:moveTo>
                      <a:pt x="181474" y="0"/>
                    </a:moveTo>
                    <a:cubicBezTo>
                      <a:pt x="81152" y="0"/>
                      <a:pt x="0" y="81077"/>
                      <a:pt x="0" y="180667"/>
                    </a:cubicBezTo>
                    <a:cubicBezTo>
                      <a:pt x="0" y="280895"/>
                      <a:pt x="81152" y="361972"/>
                      <a:pt x="181474" y="361972"/>
                    </a:cubicBezTo>
                    <a:cubicBezTo>
                      <a:pt x="281796" y="361972"/>
                      <a:pt x="362309" y="280895"/>
                      <a:pt x="362309" y="180667"/>
                    </a:cubicBezTo>
                    <a:lnTo>
                      <a:pt x="362309" y="180667"/>
                    </a:lnTo>
                    <a:cubicBezTo>
                      <a:pt x="362309" y="81077"/>
                      <a:pt x="281796" y="0"/>
                      <a:pt x="181474" y="0"/>
                    </a:cubicBezTo>
                    <a:cubicBezTo>
                      <a:pt x="181474" y="0"/>
                      <a:pt x="181474" y="0"/>
                      <a:pt x="181474" y="0"/>
                    </a:cubicBezTo>
                    <a:close/>
                    <a:moveTo>
                      <a:pt x="181474" y="349204"/>
                    </a:moveTo>
                    <a:cubicBezTo>
                      <a:pt x="88181" y="349204"/>
                      <a:pt x="13419" y="273873"/>
                      <a:pt x="13419" y="181305"/>
                    </a:cubicBezTo>
                    <a:cubicBezTo>
                      <a:pt x="13419" y="88099"/>
                      <a:pt x="88820" y="12768"/>
                      <a:pt x="181474" y="12768"/>
                    </a:cubicBezTo>
                    <a:cubicBezTo>
                      <a:pt x="274128" y="12768"/>
                      <a:pt x="349530" y="88099"/>
                      <a:pt x="349530" y="181305"/>
                    </a:cubicBezTo>
                    <a:cubicBezTo>
                      <a:pt x="349530" y="181305"/>
                      <a:pt x="349530" y="181305"/>
                      <a:pt x="349530" y="181305"/>
                    </a:cubicBezTo>
                    <a:cubicBezTo>
                      <a:pt x="349530" y="273873"/>
                      <a:pt x="274128" y="349204"/>
                      <a:pt x="181474" y="349204"/>
                    </a:cubicBezTo>
                    <a:lnTo>
                      <a:pt x="181474" y="349204"/>
                    </a:lnTo>
                    <a:close/>
                  </a:path>
                </a:pathLst>
              </a:custGeom>
              <a:solidFill>
                <a:srgbClr val="6FBFC3"/>
              </a:solidFill>
              <a:ln w="6390"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92" name="Graphic 5">
                <a:extLst>
                  <a:ext uri="{FF2B5EF4-FFF2-40B4-BE49-F238E27FC236}">
                    <a16:creationId xmlns:a16="http://schemas.microsoft.com/office/drawing/2014/main" id="{04DCBA08-44D3-4A95-A9AD-F9DCCB5A7329}"/>
                  </a:ext>
                </a:extLst>
              </p:cNvPr>
              <p:cNvSpPr/>
              <p:nvPr/>
            </p:nvSpPr>
            <p:spPr>
              <a:xfrm>
                <a:off x="598098" y="3970999"/>
                <a:ext cx="100322" cy="143000"/>
              </a:xfrm>
              <a:custGeom>
                <a:avLst/>
                <a:gdLst>
                  <a:gd name="connsiteX0" fmla="*/ 93932 w 100322"/>
                  <a:gd name="connsiteY0" fmla="*/ 101505 h 143000"/>
                  <a:gd name="connsiteX1" fmla="*/ 70928 w 100322"/>
                  <a:gd name="connsiteY1" fmla="*/ 101505 h 143000"/>
                  <a:gd name="connsiteX2" fmla="*/ 70928 w 100322"/>
                  <a:gd name="connsiteY2" fmla="*/ 6384 h 143000"/>
                  <a:gd name="connsiteX3" fmla="*/ 64538 w 100322"/>
                  <a:gd name="connsiteY3" fmla="*/ 0 h 143000"/>
                  <a:gd name="connsiteX4" fmla="*/ 13419 w 100322"/>
                  <a:gd name="connsiteY4" fmla="*/ 0 h 143000"/>
                  <a:gd name="connsiteX5" fmla="*/ 7029 w 100322"/>
                  <a:gd name="connsiteY5" fmla="*/ 6384 h 143000"/>
                  <a:gd name="connsiteX6" fmla="*/ 7029 w 100322"/>
                  <a:gd name="connsiteY6" fmla="*/ 35112 h 143000"/>
                  <a:gd name="connsiteX7" fmla="*/ 13419 w 100322"/>
                  <a:gd name="connsiteY7" fmla="*/ 41496 h 143000"/>
                  <a:gd name="connsiteX8" fmla="*/ 28755 w 100322"/>
                  <a:gd name="connsiteY8" fmla="*/ 41496 h 143000"/>
                  <a:gd name="connsiteX9" fmla="*/ 28755 w 100322"/>
                  <a:gd name="connsiteY9" fmla="*/ 101505 h 143000"/>
                  <a:gd name="connsiteX10" fmla="*/ 6390 w 100322"/>
                  <a:gd name="connsiteY10" fmla="*/ 101505 h 143000"/>
                  <a:gd name="connsiteX11" fmla="*/ 0 w 100322"/>
                  <a:gd name="connsiteY11" fmla="*/ 107889 h 143000"/>
                  <a:gd name="connsiteX12" fmla="*/ 0 w 100322"/>
                  <a:gd name="connsiteY12" fmla="*/ 136617 h 143000"/>
                  <a:gd name="connsiteX13" fmla="*/ 6390 w 100322"/>
                  <a:gd name="connsiteY13" fmla="*/ 143001 h 143000"/>
                  <a:gd name="connsiteX14" fmla="*/ 93932 w 100322"/>
                  <a:gd name="connsiteY14" fmla="*/ 143001 h 143000"/>
                  <a:gd name="connsiteX15" fmla="*/ 100322 w 100322"/>
                  <a:gd name="connsiteY15" fmla="*/ 136617 h 143000"/>
                  <a:gd name="connsiteX16" fmla="*/ 100322 w 100322"/>
                  <a:gd name="connsiteY16" fmla="*/ 107889 h 143000"/>
                  <a:gd name="connsiteX17" fmla="*/ 93932 w 100322"/>
                  <a:gd name="connsiteY17" fmla="*/ 101505 h 143000"/>
                  <a:gd name="connsiteX18" fmla="*/ 87542 w 100322"/>
                  <a:gd name="connsiteY18" fmla="*/ 130233 h 143000"/>
                  <a:gd name="connsiteX19" fmla="*/ 13419 w 100322"/>
                  <a:gd name="connsiteY19" fmla="*/ 130233 h 143000"/>
                  <a:gd name="connsiteX20" fmla="*/ 13419 w 100322"/>
                  <a:gd name="connsiteY20" fmla="*/ 114273 h 143000"/>
                  <a:gd name="connsiteX21" fmla="*/ 36423 w 100322"/>
                  <a:gd name="connsiteY21" fmla="*/ 114273 h 143000"/>
                  <a:gd name="connsiteX22" fmla="*/ 42813 w 100322"/>
                  <a:gd name="connsiteY22" fmla="*/ 107889 h 143000"/>
                  <a:gd name="connsiteX23" fmla="*/ 42813 w 100322"/>
                  <a:gd name="connsiteY23" fmla="*/ 35112 h 143000"/>
                  <a:gd name="connsiteX24" fmla="*/ 36423 w 100322"/>
                  <a:gd name="connsiteY24" fmla="*/ 28728 h 143000"/>
                  <a:gd name="connsiteX25" fmla="*/ 21087 w 100322"/>
                  <a:gd name="connsiteY25" fmla="*/ 28728 h 143000"/>
                  <a:gd name="connsiteX26" fmla="*/ 21087 w 100322"/>
                  <a:gd name="connsiteY26" fmla="*/ 12768 h 143000"/>
                  <a:gd name="connsiteX27" fmla="*/ 59426 w 100322"/>
                  <a:gd name="connsiteY27" fmla="*/ 12768 h 143000"/>
                  <a:gd name="connsiteX28" fmla="*/ 59426 w 100322"/>
                  <a:gd name="connsiteY28" fmla="*/ 107889 h 143000"/>
                  <a:gd name="connsiteX29" fmla="*/ 65816 w 100322"/>
                  <a:gd name="connsiteY29" fmla="*/ 114273 h 143000"/>
                  <a:gd name="connsiteX30" fmla="*/ 88820 w 100322"/>
                  <a:gd name="connsiteY30" fmla="*/ 114273 h 143000"/>
                  <a:gd name="connsiteX31" fmla="*/ 87542 w 100322"/>
                  <a:gd name="connsiteY31" fmla="*/ 130233 h 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0322" h="143000">
                    <a:moveTo>
                      <a:pt x="93932" y="101505"/>
                    </a:moveTo>
                    <a:lnTo>
                      <a:pt x="70928" y="101505"/>
                    </a:lnTo>
                    <a:lnTo>
                      <a:pt x="70928" y="6384"/>
                    </a:lnTo>
                    <a:cubicBezTo>
                      <a:pt x="70928" y="2553"/>
                      <a:pt x="68372" y="0"/>
                      <a:pt x="64538" y="0"/>
                    </a:cubicBezTo>
                    <a:lnTo>
                      <a:pt x="13419" y="0"/>
                    </a:lnTo>
                    <a:cubicBezTo>
                      <a:pt x="9585" y="0"/>
                      <a:pt x="7029" y="2553"/>
                      <a:pt x="7029" y="6384"/>
                    </a:cubicBezTo>
                    <a:lnTo>
                      <a:pt x="7029" y="35112"/>
                    </a:lnTo>
                    <a:cubicBezTo>
                      <a:pt x="7029" y="38942"/>
                      <a:pt x="9585" y="41496"/>
                      <a:pt x="13419" y="41496"/>
                    </a:cubicBezTo>
                    <a:lnTo>
                      <a:pt x="28755" y="41496"/>
                    </a:lnTo>
                    <a:lnTo>
                      <a:pt x="28755" y="101505"/>
                    </a:lnTo>
                    <a:lnTo>
                      <a:pt x="6390" y="101505"/>
                    </a:lnTo>
                    <a:cubicBezTo>
                      <a:pt x="2556" y="101505"/>
                      <a:pt x="0" y="104059"/>
                      <a:pt x="0" y="107889"/>
                    </a:cubicBezTo>
                    <a:lnTo>
                      <a:pt x="0" y="136617"/>
                    </a:lnTo>
                    <a:cubicBezTo>
                      <a:pt x="0" y="140448"/>
                      <a:pt x="2556" y="143001"/>
                      <a:pt x="6390" y="143001"/>
                    </a:cubicBezTo>
                    <a:lnTo>
                      <a:pt x="93932" y="143001"/>
                    </a:lnTo>
                    <a:cubicBezTo>
                      <a:pt x="97766" y="143001"/>
                      <a:pt x="100322" y="140448"/>
                      <a:pt x="100322" y="136617"/>
                    </a:cubicBezTo>
                    <a:lnTo>
                      <a:pt x="100322" y="107889"/>
                    </a:lnTo>
                    <a:cubicBezTo>
                      <a:pt x="100322" y="104059"/>
                      <a:pt x="97766" y="101505"/>
                      <a:pt x="93932" y="101505"/>
                    </a:cubicBezTo>
                    <a:close/>
                    <a:moveTo>
                      <a:pt x="87542" y="130233"/>
                    </a:moveTo>
                    <a:lnTo>
                      <a:pt x="13419" y="130233"/>
                    </a:lnTo>
                    <a:lnTo>
                      <a:pt x="13419" y="114273"/>
                    </a:lnTo>
                    <a:lnTo>
                      <a:pt x="36423" y="114273"/>
                    </a:lnTo>
                    <a:cubicBezTo>
                      <a:pt x="40257" y="114273"/>
                      <a:pt x="42813" y="111720"/>
                      <a:pt x="42813" y="107889"/>
                    </a:cubicBezTo>
                    <a:lnTo>
                      <a:pt x="42813" y="35112"/>
                    </a:lnTo>
                    <a:cubicBezTo>
                      <a:pt x="42813" y="31281"/>
                      <a:pt x="40257" y="28728"/>
                      <a:pt x="36423" y="28728"/>
                    </a:cubicBezTo>
                    <a:lnTo>
                      <a:pt x="21087" y="28728"/>
                    </a:lnTo>
                    <a:lnTo>
                      <a:pt x="21087" y="12768"/>
                    </a:lnTo>
                    <a:lnTo>
                      <a:pt x="59426" y="12768"/>
                    </a:lnTo>
                    <a:lnTo>
                      <a:pt x="59426" y="107889"/>
                    </a:lnTo>
                    <a:cubicBezTo>
                      <a:pt x="59426" y="111720"/>
                      <a:pt x="61982" y="114273"/>
                      <a:pt x="65816" y="114273"/>
                    </a:cubicBezTo>
                    <a:lnTo>
                      <a:pt x="88820" y="114273"/>
                    </a:lnTo>
                    <a:lnTo>
                      <a:pt x="87542" y="130233"/>
                    </a:lnTo>
                    <a:close/>
                  </a:path>
                </a:pathLst>
              </a:custGeom>
              <a:solidFill>
                <a:srgbClr val="6FBFC3"/>
              </a:solidFill>
              <a:ln w="6390"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96" name="Graphic 5">
                <a:extLst>
                  <a:ext uri="{FF2B5EF4-FFF2-40B4-BE49-F238E27FC236}">
                    <a16:creationId xmlns:a16="http://schemas.microsoft.com/office/drawing/2014/main" id="{A027AD27-BF4F-410F-8E9E-B09D11328A50}"/>
                  </a:ext>
                </a:extLst>
              </p:cNvPr>
              <p:cNvSpPr/>
              <p:nvPr/>
            </p:nvSpPr>
            <p:spPr>
              <a:xfrm>
                <a:off x="616628" y="3898222"/>
                <a:ext cx="56231" cy="56178"/>
              </a:xfrm>
              <a:custGeom>
                <a:avLst/>
                <a:gdLst>
                  <a:gd name="connsiteX0" fmla="*/ 28116 w 56231"/>
                  <a:gd name="connsiteY0" fmla="*/ 56179 h 56178"/>
                  <a:gd name="connsiteX1" fmla="*/ 56231 w 56231"/>
                  <a:gd name="connsiteY1" fmla="*/ 28090 h 56178"/>
                  <a:gd name="connsiteX2" fmla="*/ 28116 w 56231"/>
                  <a:gd name="connsiteY2" fmla="*/ 0 h 56178"/>
                  <a:gd name="connsiteX3" fmla="*/ 0 w 56231"/>
                  <a:gd name="connsiteY3" fmla="*/ 28090 h 56178"/>
                  <a:gd name="connsiteX4" fmla="*/ 0 w 56231"/>
                  <a:gd name="connsiteY4" fmla="*/ 28090 h 56178"/>
                  <a:gd name="connsiteX5" fmla="*/ 28116 w 56231"/>
                  <a:gd name="connsiteY5" fmla="*/ 56179 h 56178"/>
                  <a:gd name="connsiteX6" fmla="*/ 28116 w 56231"/>
                  <a:gd name="connsiteY6" fmla="*/ 12768 h 56178"/>
                  <a:gd name="connsiteX7" fmla="*/ 43452 w 56231"/>
                  <a:gd name="connsiteY7" fmla="*/ 28090 h 56178"/>
                  <a:gd name="connsiteX8" fmla="*/ 28116 w 56231"/>
                  <a:gd name="connsiteY8" fmla="*/ 43411 h 56178"/>
                  <a:gd name="connsiteX9" fmla="*/ 12780 w 56231"/>
                  <a:gd name="connsiteY9" fmla="*/ 28090 h 56178"/>
                  <a:gd name="connsiteX10" fmla="*/ 12780 w 56231"/>
                  <a:gd name="connsiteY10" fmla="*/ 28090 h 56178"/>
                  <a:gd name="connsiteX11" fmla="*/ 28116 w 56231"/>
                  <a:gd name="connsiteY11" fmla="*/ 12768 h 56178"/>
                  <a:gd name="connsiteX12" fmla="*/ 28116 w 56231"/>
                  <a:gd name="connsiteY12" fmla="*/ 12768 h 5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31" h="56178">
                    <a:moveTo>
                      <a:pt x="28116" y="56179"/>
                    </a:moveTo>
                    <a:cubicBezTo>
                      <a:pt x="43452" y="56179"/>
                      <a:pt x="56231" y="43411"/>
                      <a:pt x="56231" y="28090"/>
                    </a:cubicBezTo>
                    <a:cubicBezTo>
                      <a:pt x="56231" y="12768"/>
                      <a:pt x="43452" y="0"/>
                      <a:pt x="28116" y="0"/>
                    </a:cubicBezTo>
                    <a:cubicBezTo>
                      <a:pt x="12780" y="0"/>
                      <a:pt x="0" y="12768"/>
                      <a:pt x="0" y="28090"/>
                    </a:cubicBezTo>
                    <a:cubicBezTo>
                      <a:pt x="0" y="28090"/>
                      <a:pt x="0" y="28090"/>
                      <a:pt x="0" y="28090"/>
                    </a:cubicBezTo>
                    <a:cubicBezTo>
                      <a:pt x="0" y="43411"/>
                      <a:pt x="12780" y="56179"/>
                      <a:pt x="28116" y="56179"/>
                    </a:cubicBezTo>
                    <a:close/>
                    <a:moveTo>
                      <a:pt x="28116" y="12768"/>
                    </a:moveTo>
                    <a:cubicBezTo>
                      <a:pt x="36423" y="12768"/>
                      <a:pt x="43452" y="19790"/>
                      <a:pt x="43452" y="28090"/>
                    </a:cubicBezTo>
                    <a:cubicBezTo>
                      <a:pt x="43452" y="36389"/>
                      <a:pt x="36423" y="43411"/>
                      <a:pt x="28116" y="43411"/>
                    </a:cubicBezTo>
                    <a:cubicBezTo>
                      <a:pt x="19809" y="43411"/>
                      <a:pt x="12780" y="36389"/>
                      <a:pt x="12780" y="28090"/>
                    </a:cubicBezTo>
                    <a:cubicBezTo>
                      <a:pt x="12780" y="28090"/>
                      <a:pt x="12780" y="28090"/>
                      <a:pt x="12780" y="28090"/>
                    </a:cubicBezTo>
                    <a:cubicBezTo>
                      <a:pt x="12780" y="19152"/>
                      <a:pt x="19809" y="12768"/>
                      <a:pt x="28116" y="12768"/>
                    </a:cubicBezTo>
                    <a:lnTo>
                      <a:pt x="28116" y="12768"/>
                    </a:lnTo>
                    <a:close/>
                  </a:path>
                </a:pathLst>
              </a:custGeom>
              <a:solidFill>
                <a:srgbClr val="6FBFC3"/>
              </a:solidFill>
              <a:ln w="6390"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102" name="TextBox 101">
            <a:extLst>
              <a:ext uri="{FF2B5EF4-FFF2-40B4-BE49-F238E27FC236}">
                <a16:creationId xmlns:a16="http://schemas.microsoft.com/office/drawing/2014/main" id="{4023D22C-107A-4A90-8C73-1F68462DD4F8}"/>
              </a:ext>
            </a:extLst>
          </p:cNvPr>
          <p:cNvSpPr txBox="1"/>
          <p:nvPr/>
        </p:nvSpPr>
        <p:spPr>
          <a:xfrm>
            <a:off x="8179630" y="1790700"/>
            <a:ext cx="3561265" cy="109260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GB" sz="1100" b="1" i="0" u="none" strike="noStrike" kern="1200" cap="none" spc="0" normalizeH="0" baseline="0" noProof="0">
                <a:ln>
                  <a:noFill/>
                </a:ln>
                <a:solidFill>
                  <a:prstClr val="black"/>
                </a:solidFill>
                <a:effectLst/>
                <a:uLnTx/>
                <a:uFillTx/>
                <a:latin typeface="Calibri"/>
                <a:ea typeface="+mn-ea"/>
                <a:cs typeface="Calibri" panose="020F0502020204030204" pitchFamily="34" charset="0"/>
              </a:rPr>
              <a:t>Focusing on </a:t>
            </a:r>
            <a:r>
              <a:rPr kumimoji="0" lang="en-GB" sz="1100" b="1" i="1" u="none" strike="noStrike" kern="1200" cap="none" spc="0" normalizeH="0" baseline="0" noProof="0">
                <a:ln>
                  <a:noFill/>
                </a:ln>
                <a:solidFill>
                  <a:prstClr val="black"/>
                </a:solidFill>
                <a:effectLst/>
                <a:uLnTx/>
                <a:uFillTx/>
                <a:latin typeface="Calibri"/>
                <a:ea typeface="+mn-ea"/>
                <a:cs typeface="Calibri" panose="020F0502020204030204" pitchFamily="34" charset="0"/>
              </a:rPr>
              <a:t>People, Products, and Planet</a:t>
            </a:r>
          </a:p>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GB" sz="1100" b="0" i="0" u="none" strike="noStrike" kern="1200" cap="none" spc="0" normalizeH="0" baseline="0" noProof="0">
                <a:ln>
                  <a:noFill/>
                </a:ln>
                <a:solidFill>
                  <a:prstClr val="black"/>
                </a:solidFill>
                <a:effectLst/>
                <a:uLnTx/>
                <a:uFillTx/>
                <a:latin typeface="Calibri"/>
                <a:ea typeface="+mn-ea"/>
                <a:cs typeface="Calibri Light" panose="020F0302020204030204" pitchFamily="34" charset="0"/>
              </a:rPr>
              <a:t>We understand that you continuously challenge yourself to think bigger and better and may be considering new goals around people, products, and planet. We understand how future sustainability developments can impact your goals to be a positive catalyst for sustainable societal change. </a:t>
            </a:r>
          </a:p>
        </p:txBody>
      </p:sp>
      <p:grpSp>
        <p:nvGrpSpPr>
          <p:cNvPr id="103" name="Group 102">
            <a:extLst>
              <a:ext uri="{FF2B5EF4-FFF2-40B4-BE49-F238E27FC236}">
                <a16:creationId xmlns:a16="http://schemas.microsoft.com/office/drawing/2014/main" id="{57FEED65-576E-48F2-AA55-76B217655CF8}"/>
              </a:ext>
            </a:extLst>
          </p:cNvPr>
          <p:cNvGrpSpPr/>
          <p:nvPr/>
        </p:nvGrpSpPr>
        <p:grpSpPr>
          <a:xfrm>
            <a:off x="990280" y="1443344"/>
            <a:ext cx="10223630" cy="4902932"/>
            <a:chOff x="990280" y="1329044"/>
            <a:chExt cx="10223630" cy="4902932"/>
          </a:xfrm>
        </p:grpSpPr>
        <p:sp>
          <p:nvSpPr>
            <p:cNvPr id="104" name="Oval 103">
              <a:extLst>
                <a:ext uri="{FF2B5EF4-FFF2-40B4-BE49-F238E27FC236}">
                  <a16:creationId xmlns:a16="http://schemas.microsoft.com/office/drawing/2014/main" id="{8378F0D0-4612-4EA1-A1BB-3A947FE54E5B}"/>
                </a:ext>
              </a:extLst>
            </p:cNvPr>
            <p:cNvSpPr/>
            <p:nvPr/>
          </p:nvSpPr>
          <p:spPr>
            <a:xfrm>
              <a:off x="4635342" y="2189782"/>
              <a:ext cx="2926080" cy="2926080"/>
            </a:xfrm>
            <a:prstGeom prst="ellipse">
              <a:avLst/>
            </a:prstGeom>
            <a:solidFill>
              <a:schemeClr val="bg1"/>
            </a:solidFill>
            <a:ln w="25400">
              <a:solidFill>
                <a:schemeClr val="bg1">
                  <a:lumMod val="50000"/>
                </a:schemeClr>
              </a:solidFill>
            </a:ln>
            <a:effectLst/>
          </p:spPr>
          <p:txBody>
            <a:bodyPr wrap="square" lIns="0" tIns="0" rIns="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Calibri"/>
                <a:ea typeface="Calibri" panose="020F0502020204030204" pitchFamily="34" charset="0"/>
                <a:cs typeface="+mn-cs"/>
              </a:endParaRPr>
            </a:p>
          </p:txBody>
        </p:sp>
        <p:sp>
          <p:nvSpPr>
            <p:cNvPr id="105" name="TextBox 104">
              <a:extLst>
                <a:ext uri="{FF2B5EF4-FFF2-40B4-BE49-F238E27FC236}">
                  <a16:creationId xmlns:a16="http://schemas.microsoft.com/office/drawing/2014/main" id="{41150061-19CB-4C08-8673-DA29517324B7}"/>
                </a:ext>
              </a:extLst>
            </p:cNvPr>
            <p:cNvSpPr txBox="1"/>
            <p:nvPr/>
          </p:nvSpPr>
          <p:spPr>
            <a:xfrm rot="2656924">
              <a:off x="3856462" y="3764009"/>
              <a:ext cx="2644678" cy="1615740"/>
            </a:xfrm>
            <a:prstGeom prst="rect">
              <a:avLst/>
            </a:prstGeom>
            <a:noFill/>
          </p:spPr>
          <p:txBody>
            <a:bodyPr wrap="square" lIns="0" tIns="0" rIns="0" bIns="0" rtlCol="0">
              <a:prstTxWarp prst="textArchDown">
                <a:avLst>
                  <a:gd name="adj" fmla="val 3091718"/>
                </a:avLst>
              </a:prstTxWarp>
              <a:spAutoFit/>
            </a:body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kumimoji="0" lang="en-GB" sz="1100" b="1" i="0" u="none" strike="noStrike" kern="1200" cap="none" spc="0" normalizeH="0" baseline="0" noProof="0">
                  <a:ln>
                    <a:noFill/>
                  </a:ln>
                  <a:solidFill>
                    <a:srgbClr val="26890D"/>
                  </a:solidFill>
                  <a:effectLst/>
                  <a:uLnTx/>
                  <a:uFillTx/>
                  <a:latin typeface="Calibri" panose="020F0502020204030204" pitchFamily="34" charset="0"/>
                  <a:ea typeface="+mn-ea"/>
                  <a:cs typeface="Calibri" panose="020F0502020204030204" pitchFamily="34" charset="0"/>
                </a:rPr>
                <a:t>METRCS AND TARGETS</a:t>
              </a:r>
            </a:p>
          </p:txBody>
        </p:sp>
        <p:sp>
          <p:nvSpPr>
            <p:cNvPr id="110" name="TextBox 109">
              <a:extLst>
                <a:ext uri="{FF2B5EF4-FFF2-40B4-BE49-F238E27FC236}">
                  <a16:creationId xmlns:a16="http://schemas.microsoft.com/office/drawing/2014/main" id="{F8441BC5-0795-4224-B0E1-D2399E1099E4}"/>
                </a:ext>
              </a:extLst>
            </p:cNvPr>
            <p:cNvSpPr txBox="1"/>
            <p:nvPr/>
          </p:nvSpPr>
          <p:spPr>
            <a:xfrm rot="18760899">
              <a:off x="6116774" y="3898282"/>
              <a:ext cx="2211307" cy="1431183"/>
            </a:xfrm>
            <a:prstGeom prst="rect">
              <a:avLst/>
            </a:prstGeom>
            <a:noFill/>
          </p:spPr>
          <p:txBody>
            <a:bodyPr wrap="square" lIns="0" tIns="0" rIns="0" bIns="0" rtlCol="0">
              <a:prstTxWarp prst="textArchDown">
                <a:avLst>
                  <a:gd name="adj" fmla="val 409153"/>
                </a:avLst>
              </a:prstTxWarp>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GB" sz="1100" b="1" i="0" u="none" strike="noStrike" kern="1200" cap="none" spc="0" normalizeH="0" baseline="0" noProof="0">
                  <a:ln>
                    <a:noFill/>
                  </a:ln>
                  <a:solidFill>
                    <a:srgbClr val="046A38"/>
                  </a:solidFill>
                  <a:effectLst/>
                  <a:uLnTx/>
                  <a:uFillTx/>
                  <a:latin typeface="Calibri" panose="020F0502020204030204" pitchFamily="34" charset="0"/>
                  <a:ea typeface="+mn-ea"/>
                  <a:cs typeface="Calibri" panose="020F0502020204030204" pitchFamily="34" charset="0"/>
                </a:rPr>
                <a:t>RISK MANAGEMENT</a:t>
              </a:r>
            </a:p>
          </p:txBody>
        </p:sp>
        <p:sp>
          <p:nvSpPr>
            <p:cNvPr id="114" name="TextBox 113">
              <a:extLst>
                <a:ext uri="{FF2B5EF4-FFF2-40B4-BE49-F238E27FC236}">
                  <a16:creationId xmlns:a16="http://schemas.microsoft.com/office/drawing/2014/main" id="{9E18E527-DD17-4319-AF05-660DA8EA74CF}"/>
                </a:ext>
              </a:extLst>
            </p:cNvPr>
            <p:cNvSpPr txBox="1"/>
            <p:nvPr/>
          </p:nvSpPr>
          <p:spPr>
            <a:xfrm rot="18708920">
              <a:off x="4067558" y="2026257"/>
              <a:ext cx="1875605" cy="1359985"/>
            </a:xfrm>
            <a:prstGeom prst="rect">
              <a:avLst/>
            </a:prstGeom>
            <a:noFill/>
          </p:spPr>
          <p:txBody>
            <a:bodyPr wrap="square" lIns="0" tIns="0" rIns="0" bIns="0" rtlCol="0">
              <a:prstTxWarp prst="textArchUp">
                <a:avLst>
                  <a:gd name="adj" fmla="val 11331350"/>
                </a:avLst>
              </a:prstTxWarp>
              <a:spAutoFit/>
            </a:body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kumimoji="0" lang="en-GB" sz="1100" b="1" i="0" u="none" strike="noStrike" kern="1200" cap="none" spc="0" normalizeH="0" baseline="0" noProof="0">
                  <a:ln>
                    <a:noFill/>
                  </a:ln>
                  <a:solidFill>
                    <a:srgbClr val="86BC25"/>
                  </a:solidFill>
                  <a:effectLst/>
                  <a:uLnTx/>
                  <a:uFillTx/>
                  <a:latin typeface="Calibri" panose="020F0502020204030204" pitchFamily="34" charset="0"/>
                  <a:ea typeface="+mn-ea"/>
                  <a:cs typeface="Calibri" panose="020F0502020204030204" pitchFamily="34" charset="0"/>
                </a:rPr>
                <a:t>GOVERNANCE</a:t>
              </a:r>
            </a:p>
          </p:txBody>
        </p:sp>
        <p:sp>
          <p:nvSpPr>
            <p:cNvPr id="115" name="TextBox 114">
              <a:extLst>
                <a:ext uri="{FF2B5EF4-FFF2-40B4-BE49-F238E27FC236}">
                  <a16:creationId xmlns:a16="http://schemas.microsoft.com/office/drawing/2014/main" id="{6A0497CD-CBAF-4CFC-A8BA-771E25D1C889}"/>
                </a:ext>
              </a:extLst>
            </p:cNvPr>
            <p:cNvSpPr txBox="1"/>
            <p:nvPr/>
          </p:nvSpPr>
          <p:spPr>
            <a:xfrm rot="2549677">
              <a:off x="5798341" y="1885149"/>
              <a:ext cx="2130314" cy="2066995"/>
            </a:xfrm>
            <a:prstGeom prst="rect">
              <a:avLst/>
            </a:prstGeom>
            <a:noFill/>
            <a:ln>
              <a:noFill/>
            </a:ln>
          </p:spPr>
          <p:txBody>
            <a:bodyPr wrap="square" lIns="0" tIns="0" rIns="0" bIns="0" rtlCol="0">
              <a:prstTxWarp prst="textArchUp">
                <a:avLst>
                  <a:gd name="adj" fmla="val 11734179"/>
                </a:avLst>
              </a:prstTxWarp>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GB" sz="1100" b="1" i="0" u="none" strike="noStrike" kern="1200" cap="none" spc="0" normalizeH="0" baseline="0" noProof="0">
                  <a:ln>
                    <a:noFill/>
                  </a:ln>
                  <a:solidFill>
                    <a:srgbClr val="007680"/>
                  </a:solidFill>
                  <a:effectLst/>
                  <a:uLnTx/>
                  <a:uFillTx/>
                  <a:latin typeface="Calibri" panose="020F0502020204030204" pitchFamily="34" charset="0"/>
                  <a:ea typeface="+mn-ea"/>
                  <a:cs typeface="Calibri" panose="020F0502020204030204" pitchFamily="34" charset="0"/>
                </a:rPr>
                <a:t>STRATEGY</a:t>
              </a:r>
            </a:p>
          </p:txBody>
        </p:sp>
        <p:sp>
          <p:nvSpPr>
            <p:cNvPr id="118" name="TextBox 117">
              <a:extLst>
                <a:ext uri="{FF2B5EF4-FFF2-40B4-BE49-F238E27FC236}">
                  <a16:creationId xmlns:a16="http://schemas.microsoft.com/office/drawing/2014/main" id="{9ACE3A11-945D-414D-9D4E-7FEE40A55108}"/>
                </a:ext>
              </a:extLst>
            </p:cNvPr>
            <p:cNvSpPr txBox="1"/>
            <p:nvPr/>
          </p:nvSpPr>
          <p:spPr>
            <a:xfrm>
              <a:off x="4761757" y="2366154"/>
              <a:ext cx="2673250" cy="2933052"/>
            </a:xfrm>
            <a:prstGeom prst="rect">
              <a:avLst/>
            </a:prstGeom>
            <a:noFill/>
          </p:spPr>
          <p:txBody>
            <a:bodyPr wrap="square" lIns="0" tIns="0" rIns="0" bIns="0" rtlCol="0">
              <a:prstTxWarp prst="textArchUp">
                <a:avLst>
                  <a:gd name="adj" fmla="val 12215368"/>
                </a:avLst>
              </a:prstTxWarp>
              <a:spAutoFit/>
            </a:body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kumimoji="0" lang="en-GB" sz="9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Mitigating - </a:t>
              </a:r>
              <a:r>
                <a:rPr kumimoji="0" lang="en-GB" sz="9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climate risk advancing Energy transition</a:t>
              </a:r>
            </a:p>
          </p:txBody>
        </p:sp>
        <p:sp>
          <p:nvSpPr>
            <p:cNvPr id="120" name="TextBox 119">
              <a:extLst>
                <a:ext uri="{FF2B5EF4-FFF2-40B4-BE49-F238E27FC236}">
                  <a16:creationId xmlns:a16="http://schemas.microsoft.com/office/drawing/2014/main" id="{B3029850-C2C8-4A39-A4C7-E4FFFB516DE5}"/>
                </a:ext>
              </a:extLst>
            </p:cNvPr>
            <p:cNvSpPr txBox="1"/>
            <p:nvPr/>
          </p:nvSpPr>
          <p:spPr>
            <a:xfrm rot="18581442">
              <a:off x="4643074" y="2069733"/>
              <a:ext cx="2670048" cy="2935224"/>
            </a:xfrm>
            <a:prstGeom prst="rect">
              <a:avLst/>
            </a:prstGeom>
            <a:noFill/>
          </p:spPr>
          <p:txBody>
            <a:bodyPr wrap="square" lIns="0" tIns="0" rIns="0" bIns="0" rtlCol="0">
              <a:prstTxWarp prst="textArchDown">
                <a:avLst>
                  <a:gd name="adj" fmla="val 17224709"/>
                </a:avLst>
              </a:prstTxWarp>
              <a:spAutoFit/>
            </a:body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D</a:t>
              </a:r>
              <a:r>
                <a:rPr kumimoji="0" lang="en-GB" sz="9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riving – </a:t>
              </a:r>
              <a:r>
                <a:rPr kumimoji="0" lang="en-GB" sz="9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sustainable buildings, homes cold chains</a:t>
              </a:r>
              <a:endParaRPr kumimoji="0" lang="en-GB" sz="9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21" name="Group 120">
              <a:extLst>
                <a:ext uri="{FF2B5EF4-FFF2-40B4-BE49-F238E27FC236}">
                  <a16:creationId xmlns:a16="http://schemas.microsoft.com/office/drawing/2014/main" id="{9EDB0DF3-D3E4-4573-8CF5-46C1774CB426}"/>
                </a:ext>
              </a:extLst>
            </p:cNvPr>
            <p:cNvGrpSpPr/>
            <p:nvPr/>
          </p:nvGrpSpPr>
          <p:grpSpPr>
            <a:xfrm>
              <a:off x="4132422" y="1686862"/>
              <a:ext cx="3931920" cy="3931920"/>
              <a:chOff x="13348544" y="1676206"/>
              <a:chExt cx="3657600" cy="3657600"/>
            </a:xfrm>
          </p:grpSpPr>
          <p:sp>
            <p:nvSpPr>
              <p:cNvPr id="264" name="Arc 263">
                <a:extLst>
                  <a:ext uri="{FF2B5EF4-FFF2-40B4-BE49-F238E27FC236}">
                    <a16:creationId xmlns:a16="http://schemas.microsoft.com/office/drawing/2014/main" id="{1EE52663-93BA-444C-B160-8E3783AC0421}"/>
                  </a:ext>
                </a:extLst>
              </p:cNvPr>
              <p:cNvSpPr/>
              <p:nvPr/>
            </p:nvSpPr>
            <p:spPr>
              <a:xfrm>
                <a:off x="13348544" y="1676206"/>
                <a:ext cx="3657600" cy="3657600"/>
              </a:xfrm>
              <a:prstGeom prst="arc">
                <a:avLst>
                  <a:gd name="adj1" fmla="val 16200000"/>
                  <a:gd name="adj2" fmla="val 20829278"/>
                </a:avLst>
              </a:prstGeom>
              <a:ln w="63500">
                <a:solidFill>
                  <a:srgbClr val="00768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5" name="Arc 264">
                <a:extLst>
                  <a:ext uri="{FF2B5EF4-FFF2-40B4-BE49-F238E27FC236}">
                    <a16:creationId xmlns:a16="http://schemas.microsoft.com/office/drawing/2014/main" id="{9318309B-33EB-4D83-8990-8901BAB102AE}"/>
                  </a:ext>
                </a:extLst>
              </p:cNvPr>
              <p:cNvSpPr/>
              <p:nvPr/>
            </p:nvSpPr>
            <p:spPr>
              <a:xfrm rot="5400000">
                <a:off x="13348544" y="1676206"/>
                <a:ext cx="3657600" cy="3657600"/>
              </a:xfrm>
              <a:prstGeom prst="arc">
                <a:avLst>
                  <a:gd name="adj1" fmla="val 16200000"/>
                  <a:gd name="adj2" fmla="val 20860533"/>
                </a:avLst>
              </a:prstGeom>
              <a:ln w="63500">
                <a:solidFill>
                  <a:schemeClr val="accent4"/>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46A38"/>
                  </a:solidFill>
                  <a:effectLst/>
                  <a:uLnTx/>
                  <a:uFillTx/>
                  <a:latin typeface="Calibri"/>
                  <a:ea typeface="+mn-ea"/>
                  <a:cs typeface="+mn-cs"/>
                </a:endParaRPr>
              </a:p>
            </p:txBody>
          </p:sp>
          <p:sp>
            <p:nvSpPr>
              <p:cNvPr id="266" name="Arc 265">
                <a:extLst>
                  <a:ext uri="{FF2B5EF4-FFF2-40B4-BE49-F238E27FC236}">
                    <a16:creationId xmlns:a16="http://schemas.microsoft.com/office/drawing/2014/main" id="{881A0234-878E-441D-A830-D44699689A69}"/>
                  </a:ext>
                </a:extLst>
              </p:cNvPr>
              <p:cNvSpPr/>
              <p:nvPr/>
            </p:nvSpPr>
            <p:spPr>
              <a:xfrm rot="10800000">
                <a:off x="13348544" y="1676206"/>
                <a:ext cx="3657600" cy="3657600"/>
              </a:xfrm>
              <a:prstGeom prst="arc">
                <a:avLst>
                  <a:gd name="adj1" fmla="val 16200000"/>
                  <a:gd name="adj2" fmla="val 20828318"/>
                </a:avLst>
              </a:prstGeom>
              <a:ln w="63500">
                <a:solidFill>
                  <a:schemeClr val="accent3"/>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7" name="Arc 266">
                <a:extLst>
                  <a:ext uri="{FF2B5EF4-FFF2-40B4-BE49-F238E27FC236}">
                    <a16:creationId xmlns:a16="http://schemas.microsoft.com/office/drawing/2014/main" id="{28A96EFF-5918-4285-96E5-099B54EB72D7}"/>
                  </a:ext>
                </a:extLst>
              </p:cNvPr>
              <p:cNvSpPr/>
              <p:nvPr/>
            </p:nvSpPr>
            <p:spPr>
              <a:xfrm rot="16200000">
                <a:off x="13348544" y="1676206"/>
                <a:ext cx="3657600" cy="3657600"/>
              </a:xfrm>
              <a:prstGeom prst="arc">
                <a:avLst>
                  <a:gd name="adj1" fmla="val 16200000"/>
                  <a:gd name="adj2" fmla="val 20862812"/>
                </a:avLst>
              </a:prstGeom>
              <a:ln w="63500">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2" name="Group 121">
              <a:extLst>
                <a:ext uri="{FF2B5EF4-FFF2-40B4-BE49-F238E27FC236}">
                  <a16:creationId xmlns:a16="http://schemas.microsoft.com/office/drawing/2014/main" id="{16D31B09-91D4-4BD7-8B97-57677A836A95}"/>
                </a:ext>
              </a:extLst>
            </p:cNvPr>
            <p:cNvGrpSpPr/>
            <p:nvPr/>
          </p:nvGrpSpPr>
          <p:grpSpPr>
            <a:xfrm>
              <a:off x="5686902" y="1329044"/>
              <a:ext cx="822960" cy="822960"/>
              <a:chOff x="-1407720" y="5319365"/>
              <a:chExt cx="822960" cy="822960"/>
            </a:xfrm>
          </p:grpSpPr>
          <p:sp>
            <p:nvSpPr>
              <p:cNvPr id="261" name="Oval 260">
                <a:extLst>
                  <a:ext uri="{FF2B5EF4-FFF2-40B4-BE49-F238E27FC236}">
                    <a16:creationId xmlns:a16="http://schemas.microsoft.com/office/drawing/2014/main" id="{2CAF50CD-1970-49C2-8BEB-CA594830A309}"/>
                  </a:ext>
                </a:extLst>
              </p:cNvPr>
              <p:cNvSpPr/>
              <p:nvPr/>
            </p:nvSpPr>
            <p:spPr>
              <a:xfrm>
                <a:off x="-1407720" y="5319365"/>
                <a:ext cx="822960" cy="822960"/>
              </a:xfrm>
              <a:prstGeom prst="ellipse">
                <a:avLst/>
              </a:prstGeom>
              <a:solidFill>
                <a:schemeClr val="bg1"/>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Calibri"/>
                  <a:ea typeface="Calibri" panose="020F0502020204030204" pitchFamily="34" charset="0"/>
                  <a:cs typeface="+mn-cs"/>
                </a:endParaRPr>
              </a:p>
            </p:txBody>
          </p:sp>
          <p:sp>
            <p:nvSpPr>
              <p:cNvPr id="262" name="object 67">
                <a:extLst>
                  <a:ext uri="{FF2B5EF4-FFF2-40B4-BE49-F238E27FC236}">
                    <a16:creationId xmlns:a16="http://schemas.microsoft.com/office/drawing/2014/main" id="{EBD9DF03-9C4D-4823-AE7D-3E4DBAB8AE54}"/>
                  </a:ext>
                </a:extLst>
              </p:cNvPr>
              <p:cNvSpPr/>
              <p:nvPr/>
            </p:nvSpPr>
            <p:spPr>
              <a:xfrm>
                <a:off x="-1374776" y="5352845"/>
                <a:ext cx="757072" cy="756000"/>
              </a:xfrm>
              <a:prstGeom prst="ellipse">
                <a:avLst/>
              </a:prstGeom>
              <a:solidFill>
                <a:srgbClr val="007680"/>
              </a:solidFill>
              <a:ln>
                <a:noFill/>
              </a:ln>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a:ea typeface="Open Sans" panose="020B0606030504020204" pitchFamily="34" charset="0"/>
                  <a:cs typeface="Open Sans" panose="020B0606030504020204" pitchFamily="34" charset="0"/>
                </a:endParaRPr>
              </a:p>
            </p:txBody>
          </p:sp>
          <p:sp>
            <p:nvSpPr>
              <p:cNvPr id="263" name="object 68">
                <a:extLst>
                  <a:ext uri="{FF2B5EF4-FFF2-40B4-BE49-F238E27FC236}">
                    <a16:creationId xmlns:a16="http://schemas.microsoft.com/office/drawing/2014/main" id="{FE16CD27-2E00-406D-B493-BB96BFD24257}"/>
                  </a:ext>
                </a:extLst>
              </p:cNvPr>
              <p:cNvSpPr txBox="1"/>
              <p:nvPr/>
            </p:nvSpPr>
            <p:spPr>
              <a:xfrm>
                <a:off x="-1374774" y="5442305"/>
                <a:ext cx="757069" cy="577081"/>
              </a:xfrm>
              <a:prstGeom prst="rect">
                <a:avLst/>
              </a:prstGeom>
            </p:spPr>
            <p:txBody>
              <a:bodyPr vert="horz" wrap="square" lIns="0" tIns="0" rIns="0" bIns="0" rtlCol="0" anchor="ctr">
                <a:noAutofit/>
              </a:bodyPr>
              <a:lstStyle/>
              <a:p>
                <a:pPr marL="0" marR="5080" lvl="0" indent="-1270" algn="ctr" defTabSz="914400" rtl="0" eaLnBrk="1" fontAlgn="auto" latinLnBrk="0" hangingPunct="1">
                  <a:lnSpc>
                    <a:spcPts val="9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Calibri"/>
                    <a:ea typeface="Open Sans" panose="020B0606030504020204" pitchFamily="34" charset="0"/>
                    <a:cs typeface="Calibri Light" panose="020F0302020204030204" pitchFamily="34" charset="0"/>
                  </a:rPr>
                  <a:t>Integrate </a:t>
                </a:r>
                <a:br>
                  <a:rPr kumimoji="0" lang="en-GB" sz="800" b="0" i="0" u="none" strike="noStrike" kern="1200" cap="none" spc="0" normalizeH="0" baseline="0" noProof="0">
                    <a:ln>
                      <a:noFill/>
                    </a:ln>
                    <a:solidFill>
                      <a:prstClr val="white"/>
                    </a:solidFill>
                    <a:effectLst/>
                    <a:uLnTx/>
                    <a:uFillTx/>
                    <a:latin typeface="Calibri"/>
                    <a:ea typeface="Open Sans" panose="020B0606030504020204" pitchFamily="34" charset="0"/>
                    <a:cs typeface="Calibri Light" panose="020F0302020204030204" pitchFamily="34" charset="0"/>
                  </a:rPr>
                </a:br>
                <a:r>
                  <a:rPr kumimoji="0" lang="en-GB" sz="800" b="0" i="0" u="none" strike="noStrike" kern="1200" cap="none" spc="0" normalizeH="0" baseline="0" noProof="0">
                    <a:ln>
                      <a:noFill/>
                    </a:ln>
                    <a:solidFill>
                      <a:prstClr val="white"/>
                    </a:solidFill>
                    <a:effectLst/>
                    <a:uLnTx/>
                    <a:uFillTx/>
                    <a:latin typeface="Calibri"/>
                    <a:ea typeface="Open Sans" panose="020B0606030504020204" pitchFamily="34" charset="0"/>
                    <a:cs typeface="Calibri Light" panose="020F0302020204030204" pitchFamily="34" charset="0"/>
                  </a:rPr>
                  <a:t>purpose, risk </a:t>
                </a:r>
                <a:br>
                  <a:rPr kumimoji="0" lang="en-GB" sz="800" b="0" i="0" u="none" strike="noStrike" kern="1200" cap="none" spc="0" normalizeH="0" baseline="0" noProof="0">
                    <a:ln>
                      <a:noFill/>
                    </a:ln>
                    <a:solidFill>
                      <a:prstClr val="white"/>
                    </a:solidFill>
                    <a:effectLst/>
                    <a:uLnTx/>
                    <a:uFillTx/>
                    <a:latin typeface="Calibri"/>
                    <a:ea typeface="Open Sans" panose="020B0606030504020204" pitchFamily="34" charset="0"/>
                    <a:cs typeface="Calibri Light" panose="020F0302020204030204" pitchFamily="34" charset="0"/>
                  </a:rPr>
                </a:br>
                <a:r>
                  <a:rPr kumimoji="0" lang="en-GB" sz="800" b="0" i="0" u="none" strike="noStrike" kern="1200" cap="none" spc="0" normalizeH="0" baseline="0" noProof="0">
                    <a:ln>
                      <a:noFill/>
                    </a:ln>
                    <a:solidFill>
                      <a:prstClr val="white"/>
                    </a:solidFill>
                    <a:effectLst/>
                    <a:uLnTx/>
                    <a:uFillTx/>
                    <a:latin typeface="Calibri"/>
                    <a:ea typeface="Open Sans" panose="020B0606030504020204" pitchFamily="34" charset="0"/>
                    <a:cs typeface="Calibri Light" panose="020F0302020204030204" pitchFamily="34" charset="0"/>
                  </a:rPr>
                  <a:t>and strategic focus into reporting</a:t>
                </a:r>
              </a:p>
            </p:txBody>
          </p:sp>
        </p:grpSp>
        <p:grpSp>
          <p:nvGrpSpPr>
            <p:cNvPr id="123" name="Group 122">
              <a:extLst>
                <a:ext uri="{FF2B5EF4-FFF2-40B4-BE49-F238E27FC236}">
                  <a16:creationId xmlns:a16="http://schemas.microsoft.com/office/drawing/2014/main" id="{7BBC0B2F-2113-4452-80C6-67D2F031AAF1}"/>
                </a:ext>
              </a:extLst>
            </p:cNvPr>
            <p:cNvGrpSpPr/>
            <p:nvPr/>
          </p:nvGrpSpPr>
          <p:grpSpPr>
            <a:xfrm>
              <a:off x="7605277" y="3241342"/>
              <a:ext cx="822960" cy="822960"/>
              <a:chOff x="-1407720" y="5319365"/>
              <a:chExt cx="822960" cy="822960"/>
            </a:xfrm>
          </p:grpSpPr>
          <p:sp>
            <p:nvSpPr>
              <p:cNvPr id="258" name="Oval 257">
                <a:extLst>
                  <a:ext uri="{FF2B5EF4-FFF2-40B4-BE49-F238E27FC236}">
                    <a16:creationId xmlns:a16="http://schemas.microsoft.com/office/drawing/2014/main" id="{0D337220-918B-4979-BE0C-C43123C25A45}"/>
                  </a:ext>
                </a:extLst>
              </p:cNvPr>
              <p:cNvSpPr/>
              <p:nvPr/>
            </p:nvSpPr>
            <p:spPr>
              <a:xfrm>
                <a:off x="-1407720" y="5319365"/>
                <a:ext cx="822960" cy="822960"/>
              </a:xfrm>
              <a:prstGeom prst="ellipse">
                <a:avLst/>
              </a:prstGeom>
              <a:solidFill>
                <a:schemeClr val="accent4"/>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Calibri"/>
                  <a:ea typeface="Calibri" panose="020F0502020204030204" pitchFamily="34" charset="0"/>
                  <a:cs typeface="+mn-cs"/>
                </a:endParaRPr>
              </a:p>
            </p:txBody>
          </p:sp>
          <p:sp>
            <p:nvSpPr>
              <p:cNvPr id="259" name="object 67">
                <a:extLst>
                  <a:ext uri="{FF2B5EF4-FFF2-40B4-BE49-F238E27FC236}">
                    <a16:creationId xmlns:a16="http://schemas.microsoft.com/office/drawing/2014/main" id="{18F7B9B7-B5A9-4231-945C-03F5B296E711}"/>
                  </a:ext>
                </a:extLst>
              </p:cNvPr>
              <p:cNvSpPr/>
              <p:nvPr/>
            </p:nvSpPr>
            <p:spPr>
              <a:xfrm>
                <a:off x="-1374776" y="5352845"/>
                <a:ext cx="757072" cy="756000"/>
              </a:xfrm>
              <a:prstGeom prst="ellipse">
                <a:avLst/>
              </a:prstGeom>
              <a:solidFill>
                <a:schemeClr val="accent4"/>
              </a:solidFill>
              <a:ln>
                <a:noFill/>
              </a:ln>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a:ea typeface="Open Sans" panose="020B0606030504020204" pitchFamily="34" charset="0"/>
                  <a:cs typeface="Open Sans" panose="020B0606030504020204" pitchFamily="34" charset="0"/>
                </a:endParaRPr>
              </a:p>
            </p:txBody>
          </p:sp>
          <p:sp>
            <p:nvSpPr>
              <p:cNvPr id="260" name="object 68">
                <a:extLst>
                  <a:ext uri="{FF2B5EF4-FFF2-40B4-BE49-F238E27FC236}">
                    <a16:creationId xmlns:a16="http://schemas.microsoft.com/office/drawing/2014/main" id="{1A757580-0098-4F09-B9D1-8395C7D55BFC}"/>
                  </a:ext>
                </a:extLst>
              </p:cNvPr>
              <p:cNvSpPr txBox="1"/>
              <p:nvPr/>
            </p:nvSpPr>
            <p:spPr>
              <a:xfrm>
                <a:off x="-1374774" y="5442305"/>
                <a:ext cx="757069" cy="577081"/>
              </a:xfrm>
              <a:prstGeom prst="rect">
                <a:avLst/>
              </a:prstGeom>
            </p:spPr>
            <p:txBody>
              <a:bodyPr vert="horz" wrap="square" lIns="0" tIns="0" rIns="0" bIns="0" rtlCol="0" anchor="ctr">
                <a:noAutofit/>
              </a:bodyPr>
              <a:lstStyle/>
              <a:p>
                <a:pPr marL="0" marR="5080" lvl="0" indent="-1270" algn="ctr" defTabSz="914400" rtl="0" eaLnBrk="1" fontAlgn="auto" latinLnBrk="0" hangingPunct="1">
                  <a:lnSpc>
                    <a:spcPts val="9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Calibri"/>
                    <a:ea typeface="Open Sans" panose="020B0606030504020204" pitchFamily="34" charset="0"/>
                    <a:cs typeface="Calibri Light" panose="020F0302020204030204" pitchFamily="34" charset="0"/>
                  </a:rPr>
                  <a:t>Report </a:t>
                </a:r>
                <a:br>
                  <a:rPr kumimoji="0" lang="en-GB" sz="800" b="0" i="0" u="none" strike="noStrike" kern="1200" cap="none" spc="0" normalizeH="0" baseline="0" noProof="0">
                    <a:ln>
                      <a:noFill/>
                    </a:ln>
                    <a:solidFill>
                      <a:prstClr val="white"/>
                    </a:solidFill>
                    <a:effectLst/>
                    <a:uLnTx/>
                    <a:uFillTx/>
                    <a:latin typeface="Calibri"/>
                    <a:ea typeface="Open Sans" panose="020B0606030504020204" pitchFamily="34" charset="0"/>
                    <a:cs typeface="Calibri Light" panose="020F0302020204030204" pitchFamily="34" charset="0"/>
                  </a:rPr>
                </a:br>
                <a:r>
                  <a:rPr kumimoji="0" lang="en-GB" sz="800" b="0" i="0" u="none" strike="noStrike" kern="1200" cap="none" spc="0" normalizeH="0" baseline="0" noProof="0">
                    <a:ln>
                      <a:noFill/>
                    </a:ln>
                    <a:solidFill>
                      <a:prstClr val="white"/>
                    </a:solidFill>
                    <a:effectLst/>
                    <a:uLnTx/>
                    <a:uFillTx/>
                    <a:latin typeface="Calibri"/>
                    <a:ea typeface="Open Sans" panose="020B0606030504020204" pitchFamily="34" charset="0"/>
                    <a:cs typeface="Calibri Light" panose="020F0302020204030204" pitchFamily="34" charset="0"/>
                  </a:rPr>
                  <a:t>on risk</a:t>
                </a:r>
              </a:p>
              <a:p>
                <a:pPr marL="0" marR="5080" lvl="0" indent="-1270" algn="ctr" defTabSz="914400" rtl="0" eaLnBrk="1" fontAlgn="auto" latinLnBrk="0" hangingPunct="1">
                  <a:lnSpc>
                    <a:spcPts val="9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Calibri"/>
                    <a:ea typeface="Open Sans" panose="020B0606030504020204" pitchFamily="34" charset="0"/>
                    <a:cs typeface="Calibri Light" panose="020F0302020204030204" pitchFamily="34" charset="0"/>
                  </a:rPr>
                  <a:t>management</a:t>
                </a:r>
              </a:p>
            </p:txBody>
          </p:sp>
        </p:grpSp>
        <p:grpSp>
          <p:nvGrpSpPr>
            <p:cNvPr id="124" name="Group 123">
              <a:extLst>
                <a:ext uri="{FF2B5EF4-FFF2-40B4-BE49-F238E27FC236}">
                  <a16:creationId xmlns:a16="http://schemas.microsoft.com/office/drawing/2014/main" id="{DB54A682-D6D6-4E8D-BC0B-FA8C0E656235}"/>
                </a:ext>
              </a:extLst>
            </p:cNvPr>
            <p:cNvGrpSpPr/>
            <p:nvPr/>
          </p:nvGrpSpPr>
          <p:grpSpPr>
            <a:xfrm>
              <a:off x="3775953" y="3241342"/>
              <a:ext cx="822960" cy="822960"/>
              <a:chOff x="-1407720" y="5319365"/>
              <a:chExt cx="822960" cy="822960"/>
            </a:xfrm>
          </p:grpSpPr>
          <p:sp>
            <p:nvSpPr>
              <p:cNvPr id="255" name="Oval 254">
                <a:extLst>
                  <a:ext uri="{FF2B5EF4-FFF2-40B4-BE49-F238E27FC236}">
                    <a16:creationId xmlns:a16="http://schemas.microsoft.com/office/drawing/2014/main" id="{D0687A36-6E87-431C-B2EA-DDAB888BE9FE}"/>
                  </a:ext>
                </a:extLst>
              </p:cNvPr>
              <p:cNvSpPr/>
              <p:nvPr/>
            </p:nvSpPr>
            <p:spPr>
              <a:xfrm>
                <a:off x="-1407720" y="5319365"/>
                <a:ext cx="822960" cy="822960"/>
              </a:xfrm>
              <a:prstGeom prst="ellipse">
                <a:avLst/>
              </a:prstGeom>
              <a:solidFill>
                <a:schemeClr val="bg1"/>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Calibri"/>
                  <a:ea typeface="Calibri" panose="020F0502020204030204" pitchFamily="34" charset="0"/>
                  <a:cs typeface="+mn-cs"/>
                </a:endParaRPr>
              </a:p>
            </p:txBody>
          </p:sp>
          <p:sp>
            <p:nvSpPr>
              <p:cNvPr id="256" name="object 67">
                <a:extLst>
                  <a:ext uri="{FF2B5EF4-FFF2-40B4-BE49-F238E27FC236}">
                    <a16:creationId xmlns:a16="http://schemas.microsoft.com/office/drawing/2014/main" id="{CCDB6F92-CACD-4B23-A956-818027B3588B}"/>
                  </a:ext>
                </a:extLst>
              </p:cNvPr>
              <p:cNvSpPr/>
              <p:nvPr/>
            </p:nvSpPr>
            <p:spPr>
              <a:xfrm>
                <a:off x="-1374776" y="5352845"/>
                <a:ext cx="757072" cy="756000"/>
              </a:xfrm>
              <a:prstGeom prst="ellipse">
                <a:avLst/>
              </a:prstGeom>
              <a:solidFill>
                <a:schemeClr val="accent1"/>
              </a:solidFill>
              <a:ln>
                <a:noFill/>
              </a:ln>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a:ea typeface="Open Sans" panose="020B0606030504020204" pitchFamily="34" charset="0"/>
                  <a:cs typeface="Open Sans" panose="020B0606030504020204" pitchFamily="34" charset="0"/>
                </a:endParaRPr>
              </a:p>
            </p:txBody>
          </p:sp>
          <p:sp>
            <p:nvSpPr>
              <p:cNvPr id="257" name="object 68">
                <a:extLst>
                  <a:ext uri="{FF2B5EF4-FFF2-40B4-BE49-F238E27FC236}">
                    <a16:creationId xmlns:a16="http://schemas.microsoft.com/office/drawing/2014/main" id="{71C06F0E-55AF-4D19-AFC0-2CD87450C7A7}"/>
                  </a:ext>
                </a:extLst>
              </p:cNvPr>
              <p:cNvSpPr txBox="1"/>
              <p:nvPr/>
            </p:nvSpPr>
            <p:spPr>
              <a:xfrm>
                <a:off x="-1319333" y="5442305"/>
                <a:ext cx="646187" cy="577081"/>
              </a:xfrm>
              <a:prstGeom prst="rect">
                <a:avLst/>
              </a:prstGeom>
            </p:spPr>
            <p:txBody>
              <a:bodyPr vert="horz" wrap="square" lIns="0" tIns="0" rIns="0" bIns="0" rtlCol="0" anchor="ctr">
                <a:noAutofit/>
              </a:bodyPr>
              <a:lstStyle/>
              <a:p>
                <a:pPr marL="0" marR="5080" lvl="0" indent="-1270" algn="ctr" defTabSz="914400" rtl="0" eaLnBrk="1" fontAlgn="auto" latinLnBrk="0" hangingPunct="1">
                  <a:lnSpc>
                    <a:spcPts val="9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a:ea typeface="Open Sans" panose="020B0606030504020204" pitchFamily="34" charset="0"/>
                    <a:cs typeface="Calibri Light" panose="020F0302020204030204" pitchFamily="34" charset="0"/>
                  </a:rPr>
                  <a:t>Report on the application of principles of governance</a:t>
                </a:r>
              </a:p>
            </p:txBody>
          </p:sp>
        </p:grpSp>
        <p:grpSp>
          <p:nvGrpSpPr>
            <p:cNvPr id="125" name="Group 124">
              <a:extLst>
                <a:ext uri="{FF2B5EF4-FFF2-40B4-BE49-F238E27FC236}">
                  <a16:creationId xmlns:a16="http://schemas.microsoft.com/office/drawing/2014/main" id="{CEAFC3F2-A879-4187-B5F6-0950606716C9}"/>
                </a:ext>
              </a:extLst>
            </p:cNvPr>
            <p:cNvGrpSpPr/>
            <p:nvPr/>
          </p:nvGrpSpPr>
          <p:grpSpPr>
            <a:xfrm>
              <a:off x="5686902" y="5147754"/>
              <a:ext cx="822960" cy="822960"/>
              <a:chOff x="-1407720" y="5319365"/>
              <a:chExt cx="822960" cy="822960"/>
            </a:xfrm>
          </p:grpSpPr>
          <p:sp>
            <p:nvSpPr>
              <p:cNvPr id="252" name="Oval 251">
                <a:extLst>
                  <a:ext uri="{FF2B5EF4-FFF2-40B4-BE49-F238E27FC236}">
                    <a16:creationId xmlns:a16="http://schemas.microsoft.com/office/drawing/2014/main" id="{16AAE8B7-AED8-484A-95FE-F06BCA20B594}"/>
                  </a:ext>
                </a:extLst>
              </p:cNvPr>
              <p:cNvSpPr/>
              <p:nvPr/>
            </p:nvSpPr>
            <p:spPr>
              <a:xfrm>
                <a:off x="-1407720" y="5319365"/>
                <a:ext cx="822960" cy="822960"/>
              </a:xfrm>
              <a:prstGeom prst="ellipse">
                <a:avLst/>
              </a:prstGeom>
              <a:solidFill>
                <a:schemeClr val="bg1"/>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Calibri"/>
                  <a:ea typeface="Calibri" panose="020F0502020204030204" pitchFamily="34" charset="0"/>
                  <a:cs typeface="+mn-cs"/>
                </a:endParaRPr>
              </a:p>
            </p:txBody>
          </p:sp>
          <p:sp>
            <p:nvSpPr>
              <p:cNvPr id="253" name="object 67">
                <a:extLst>
                  <a:ext uri="{FF2B5EF4-FFF2-40B4-BE49-F238E27FC236}">
                    <a16:creationId xmlns:a16="http://schemas.microsoft.com/office/drawing/2014/main" id="{3E8B2C8B-683D-4A4A-9D29-8C714A4867F4}"/>
                  </a:ext>
                </a:extLst>
              </p:cNvPr>
              <p:cNvSpPr/>
              <p:nvPr/>
            </p:nvSpPr>
            <p:spPr>
              <a:xfrm>
                <a:off x="-1374776" y="5352845"/>
                <a:ext cx="757072" cy="756000"/>
              </a:xfrm>
              <a:prstGeom prst="ellipse">
                <a:avLst/>
              </a:prstGeom>
              <a:solidFill>
                <a:schemeClr val="accent3"/>
              </a:solidFill>
              <a:ln>
                <a:noFill/>
              </a:ln>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a:ea typeface="Open Sans" panose="020B0606030504020204" pitchFamily="34" charset="0"/>
                  <a:cs typeface="Open Sans" panose="020B0606030504020204" pitchFamily="34" charset="0"/>
                </a:endParaRPr>
              </a:p>
            </p:txBody>
          </p:sp>
          <p:sp>
            <p:nvSpPr>
              <p:cNvPr id="254" name="object 68">
                <a:extLst>
                  <a:ext uri="{FF2B5EF4-FFF2-40B4-BE49-F238E27FC236}">
                    <a16:creationId xmlns:a16="http://schemas.microsoft.com/office/drawing/2014/main" id="{37415AB4-D10C-478B-8D03-F3547628964A}"/>
                  </a:ext>
                </a:extLst>
              </p:cNvPr>
              <p:cNvSpPr txBox="1"/>
              <p:nvPr/>
            </p:nvSpPr>
            <p:spPr>
              <a:xfrm>
                <a:off x="-1374774" y="5442305"/>
                <a:ext cx="757069" cy="577081"/>
              </a:xfrm>
              <a:prstGeom prst="rect">
                <a:avLst/>
              </a:prstGeom>
            </p:spPr>
            <p:txBody>
              <a:bodyPr vert="horz" wrap="square" lIns="0" tIns="0" rIns="0" bIns="0" rtlCol="0" anchor="ctr">
                <a:noAutofit/>
              </a:bodyPr>
              <a:lstStyle/>
              <a:p>
                <a:pPr marL="0" marR="5080" lvl="0" indent="-1270" algn="ctr" defTabSz="914400" rtl="0" eaLnBrk="1" fontAlgn="auto" latinLnBrk="0" hangingPunct="1">
                  <a:lnSpc>
                    <a:spcPts val="9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a:ea typeface="Open Sans" panose="020B0606030504020204" pitchFamily="34" charset="0"/>
                    <a:cs typeface="Calibri Light" panose="020F0302020204030204" pitchFamily="34" charset="0"/>
                  </a:rPr>
                  <a:t>Report on selected metrics and targets</a:t>
                </a:r>
              </a:p>
            </p:txBody>
          </p:sp>
        </p:grpSp>
        <p:grpSp>
          <p:nvGrpSpPr>
            <p:cNvPr id="128" name="Group 127">
              <a:extLst>
                <a:ext uri="{FF2B5EF4-FFF2-40B4-BE49-F238E27FC236}">
                  <a16:creationId xmlns:a16="http://schemas.microsoft.com/office/drawing/2014/main" id="{066857EB-C863-4D0C-B721-065C16814D06}"/>
                </a:ext>
              </a:extLst>
            </p:cNvPr>
            <p:cNvGrpSpPr/>
            <p:nvPr/>
          </p:nvGrpSpPr>
          <p:grpSpPr>
            <a:xfrm>
              <a:off x="8533835" y="3241342"/>
              <a:ext cx="822960" cy="822960"/>
              <a:chOff x="-1407720" y="5319365"/>
              <a:chExt cx="822960" cy="822960"/>
            </a:xfrm>
          </p:grpSpPr>
          <p:sp>
            <p:nvSpPr>
              <p:cNvPr id="249" name="Oval 248">
                <a:extLst>
                  <a:ext uri="{FF2B5EF4-FFF2-40B4-BE49-F238E27FC236}">
                    <a16:creationId xmlns:a16="http://schemas.microsoft.com/office/drawing/2014/main" id="{C7807EC4-19CD-4972-AA21-DA72024208CA}"/>
                  </a:ext>
                </a:extLst>
              </p:cNvPr>
              <p:cNvSpPr/>
              <p:nvPr/>
            </p:nvSpPr>
            <p:spPr>
              <a:xfrm>
                <a:off x="-1407720" y="5319365"/>
                <a:ext cx="822960" cy="822960"/>
              </a:xfrm>
              <a:prstGeom prst="ellipse">
                <a:avLst/>
              </a:prstGeom>
              <a:solidFill>
                <a:schemeClr val="bg1"/>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Calibri"/>
                  <a:ea typeface="Calibri" panose="020F0502020204030204" pitchFamily="34" charset="0"/>
                  <a:cs typeface="+mn-cs"/>
                </a:endParaRPr>
              </a:p>
            </p:txBody>
          </p:sp>
          <p:sp>
            <p:nvSpPr>
              <p:cNvPr id="250" name="object 67">
                <a:extLst>
                  <a:ext uri="{FF2B5EF4-FFF2-40B4-BE49-F238E27FC236}">
                    <a16:creationId xmlns:a16="http://schemas.microsoft.com/office/drawing/2014/main" id="{62A3E2B9-CC89-4A2C-B4CC-C5904E5CAB31}"/>
                  </a:ext>
                </a:extLst>
              </p:cNvPr>
              <p:cNvSpPr/>
              <p:nvPr/>
            </p:nvSpPr>
            <p:spPr>
              <a:xfrm>
                <a:off x="-1374776" y="5352845"/>
                <a:ext cx="757072" cy="756000"/>
              </a:xfrm>
              <a:prstGeom prst="ellipse">
                <a:avLst/>
              </a:prstGeom>
              <a:solidFill>
                <a:schemeClr val="accent4"/>
              </a:solidFill>
              <a:ln>
                <a:noFill/>
              </a:ln>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a:ea typeface="Open Sans" panose="020B0606030504020204" pitchFamily="34" charset="0"/>
                  <a:cs typeface="Open Sans" panose="020B0606030504020204" pitchFamily="34" charset="0"/>
                </a:endParaRPr>
              </a:p>
            </p:txBody>
          </p:sp>
          <p:sp>
            <p:nvSpPr>
              <p:cNvPr id="251" name="object 68">
                <a:extLst>
                  <a:ext uri="{FF2B5EF4-FFF2-40B4-BE49-F238E27FC236}">
                    <a16:creationId xmlns:a16="http://schemas.microsoft.com/office/drawing/2014/main" id="{07EFF1A2-1951-4918-8F09-4B613322D5EC}"/>
                  </a:ext>
                </a:extLst>
              </p:cNvPr>
              <p:cNvSpPr txBox="1"/>
              <p:nvPr/>
            </p:nvSpPr>
            <p:spPr>
              <a:xfrm>
                <a:off x="-1374774" y="5442305"/>
                <a:ext cx="757069" cy="577081"/>
              </a:xfrm>
              <a:prstGeom prst="rect">
                <a:avLst/>
              </a:prstGeom>
            </p:spPr>
            <p:txBody>
              <a:bodyPr vert="horz" wrap="square" lIns="0" tIns="0" rIns="0" bIns="0" rtlCol="0" anchor="ctr">
                <a:noAutofit/>
              </a:bodyPr>
              <a:lstStyle/>
              <a:p>
                <a:pPr marL="0" marR="5080" lvl="0" indent="-1270" algn="ctr" defTabSz="914400" rtl="0" eaLnBrk="1" fontAlgn="auto" latinLnBrk="0" hangingPunct="1">
                  <a:lnSpc>
                    <a:spcPts val="9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a:ea typeface="Open Sans" panose="020B0606030504020204" pitchFamily="34" charset="0"/>
                    <a:cs typeface="Calibri Light" panose="020F0302020204030204" pitchFamily="34" charset="0"/>
                  </a:rPr>
                  <a:t>Enhance data management </a:t>
                </a:r>
                <a:br>
                  <a:rPr kumimoji="0" lang="en-US" sz="800" b="0" i="0" u="none" strike="noStrike" kern="1200" cap="none" spc="0" normalizeH="0" baseline="0" noProof="0">
                    <a:ln>
                      <a:noFill/>
                    </a:ln>
                    <a:solidFill>
                      <a:prstClr val="white"/>
                    </a:solidFill>
                    <a:effectLst/>
                    <a:uLnTx/>
                    <a:uFillTx/>
                    <a:latin typeface="Calibri"/>
                    <a:ea typeface="Open Sans" panose="020B0606030504020204" pitchFamily="34" charset="0"/>
                    <a:cs typeface="Calibri Light" panose="020F0302020204030204" pitchFamily="34" charset="0"/>
                  </a:rPr>
                </a:br>
                <a:r>
                  <a:rPr kumimoji="0" lang="en-US" sz="800" b="0" i="0" u="none" strike="noStrike" kern="1200" cap="none" spc="0" normalizeH="0" baseline="0" noProof="0">
                    <a:ln>
                      <a:noFill/>
                    </a:ln>
                    <a:solidFill>
                      <a:prstClr val="white"/>
                    </a:solidFill>
                    <a:effectLst/>
                    <a:uLnTx/>
                    <a:uFillTx/>
                    <a:latin typeface="Calibri"/>
                    <a:ea typeface="Open Sans" panose="020B0606030504020204" pitchFamily="34" charset="0"/>
                    <a:cs typeface="Calibri Light" panose="020F0302020204030204" pitchFamily="34" charset="0"/>
                  </a:rPr>
                  <a:t>and quality process</a:t>
                </a:r>
              </a:p>
            </p:txBody>
          </p:sp>
        </p:grpSp>
        <p:grpSp>
          <p:nvGrpSpPr>
            <p:cNvPr id="129" name="Group 128">
              <a:extLst>
                <a:ext uri="{FF2B5EF4-FFF2-40B4-BE49-F238E27FC236}">
                  <a16:creationId xmlns:a16="http://schemas.microsoft.com/office/drawing/2014/main" id="{34DC604C-2FFD-4D81-A183-3E7DCEED35A1}"/>
                </a:ext>
              </a:extLst>
            </p:cNvPr>
            <p:cNvGrpSpPr/>
            <p:nvPr/>
          </p:nvGrpSpPr>
          <p:grpSpPr>
            <a:xfrm>
              <a:off x="9462393" y="3241342"/>
              <a:ext cx="822960" cy="822960"/>
              <a:chOff x="-1407720" y="5319365"/>
              <a:chExt cx="822960" cy="822960"/>
            </a:xfrm>
          </p:grpSpPr>
          <p:sp>
            <p:nvSpPr>
              <p:cNvPr id="246" name="Oval 245">
                <a:extLst>
                  <a:ext uri="{FF2B5EF4-FFF2-40B4-BE49-F238E27FC236}">
                    <a16:creationId xmlns:a16="http://schemas.microsoft.com/office/drawing/2014/main" id="{78B32136-58BE-45FD-8CEF-9681B66916F4}"/>
                  </a:ext>
                </a:extLst>
              </p:cNvPr>
              <p:cNvSpPr/>
              <p:nvPr/>
            </p:nvSpPr>
            <p:spPr>
              <a:xfrm>
                <a:off x="-1407720" y="5319365"/>
                <a:ext cx="822960" cy="822960"/>
              </a:xfrm>
              <a:prstGeom prst="ellipse">
                <a:avLst/>
              </a:prstGeom>
              <a:solidFill>
                <a:schemeClr val="bg1"/>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Calibri"/>
                  <a:ea typeface="Calibri" panose="020F0502020204030204" pitchFamily="34" charset="0"/>
                  <a:cs typeface="+mn-cs"/>
                </a:endParaRPr>
              </a:p>
            </p:txBody>
          </p:sp>
          <p:sp>
            <p:nvSpPr>
              <p:cNvPr id="247" name="object 67">
                <a:extLst>
                  <a:ext uri="{FF2B5EF4-FFF2-40B4-BE49-F238E27FC236}">
                    <a16:creationId xmlns:a16="http://schemas.microsoft.com/office/drawing/2014/main" id="{0259E40D-25E7-4668-81FD-CDF199C53719}"/>
                  </a:ext>
                </a:extLst>
              </p:cNvPr>
              <p:cNvSpPr/>
              <p:nvPr/>
            </p:nvSpPr>
            <p:spPr>
              <a:xfrm>
                <a:off x="-1374776" y="5352845"/>
                <a:ext cx="757072" cy="756000"/>
              </a:xfrm>
              <a:prstGeom prst="ellipse">
                <a:avLst/>
              </a:prstGeom>
              <a:solidFill>
                <a:schemeClr val="accent4"/>
              </a:solidFill>
              <a:ln>
                <a:noFill/>
              </a:ln>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a:ea typeface="Open Sans" panose="020B0606030504020204" pitchFamily="34" charset="0"/>
                  <a:cs typeface="Open Sans" panose="020B0606030504020204" pitchFamily="34" charset="0"/>
                </a:endParaRPr>
              </a:p>
            </p:txBody>
          </p:sp>
          <p:sp>
            <p:nvSpPr>
              <p:cNvPr id="248" name="object 68">
                <a:extLst>
                  <a:ext uri="{FF2B5EF4-FFF2-40B4-BE49-F238E27FC236}">
                    <a16:creationId xmlns:a16="http://schemas.microsoft.com/office/drawing/2014/main" id="{276D9400-6D6F-4E99-B5B8-0CFBD4BA3B0D}"/>
                  </a:ext>
                </a:extLst>
              </p:cNvPr>
              <p:cNvSpPr txBox="1"/>
              <p:nvPr/>
            </p:nvSpPr>
            <p:spPr>
              <a:xfrm>
                <a:off x="-1374774" y="5442305"/>
                <a:ext cx="757069" cy="577081"/>
              </a:xfrm>
              <a:prstGeom prst="rect">
                <a:avLst/>
              </a:prstGeom>
            </p:spPr>
            <p:txBody>
              <a:bodyPr vert="horz" wrap="square" lIns="0" tIns="0" rIns="0" bIns="0" rtlCol="0" anchor="ctr">
                <a:noAutofit/>
              </a:bodyPr>
              <a:lstStyle/>
              <a:p>
                <a:pPr marL="0" marR="5080" lvl="0" indent="-1270" algn="ctr" defTabSz="914400" rtl="0" eaLnBrk="1" fontAlgn="auto" latinLnBrk="0" hangingPunct="1">
                  <a:lnSpc>
                    <a:spcPts val="9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a:ea typeface="Open Sans" panose="020B0606030504020204" pitchFamily="34" charset="0"/>
                    <a:cs typeface="Calibri Light" panose="020F0302020204030204" pitchFamily="34" charset="0"/>
                  </a:rPr>
                  <a:t>Obtain </a:t>
                </a:r>
                <a:br>
                  <a:rPr kumimoji="0" lang="en-US" sz="800" b="0" i="0" u="none" strike="noStrike" kern="1200" cap="none" spc="0" normalizeH="0" baseline="0" noProof="0">
                    <a:ln>
                      <a:noFill/>
                    </a:ln>
                    <a:solidFill>
                      <a:prstClr val="white"/>
                    </a:solidFill>
                    <a:effectLst/>
                    <a:uLnTx/>
                    <a:uFillTx/>
                    <a:latin typeface="Calibri"/>
                    <a:ea typeface="Open Sans" panose="020B0606030504020204" pitchFamily="34" charset="0"/>
                    <a:cs typeface="Calibri Light" panose="020F0302020204030204" pitchFamily="34" charset="0"/>
                  </a:rPr>
                </a:br>
                <a:r>
                  <a:rPr kumimoji="0" lang="en-US" sz="800" b="0" i="0" u="none" strike="noStrike" kern="1200" cap="none" spc="0" normalizeH="0" baseline="0" noProof="0">
                    <a:ln>
                      <a:noFill/>
                    </a:ln>
                    <a:solidFill>
                      <a:prstClr val="white"/>
                    </a:solidFill>
                    <a:effectLst/>
                    <a:uLnTx/>
                    <a:uFillTx/>
                    <a:latin typeface="Calibri"/>
                    <a:ea typeface="Open Sans" panose="020B0606030504020204" pitchFamily="34" charset="0"/>
                    <a:cs typeface="Calibri Light" panose="020F0302020204030204" pitchFamily="34" charset="0"/>
                  </a:rPr>
                  <a:t>external assurance </a:t>
                </a:r>
                <a:br>
                  <a:rPr kumimoji="0" lang="en-US" sz="800" b="0" i="0" u="none" strike="noStrike" kern="1200" cap="none" spc="0" normalizeH="0" baseline="0" noProof="0">
                    <a:ln>
                      <a:noFill/>
                    </a:ln>
                    <a:solidFill>
                      <a:prstClr val="white"/>
                    </a:solidFill>
                    <a:effectLst/>
                    <a:uLnTx/>
                    <a:uFillTx/>
                    <a:latin typeface="Calibri"/>
                    <a:ea typeface="Open Sans" panose="020B0606030504020204" pitchFamily="34" charset="0"/>
                    <a:cs typeface="Calibri Light" panose="020F0302020204030204" pitchFamily="34" charset="0"/>
                  </a:rPr>
                </a:br>
                <a:r>
                  <a:rPr kumimoji="0" lang="en-US" sz="800" b="0" i="0" u="none" strike="noStrike" kern="1200" cap="none" spc="0" normalizeH="0" baseline="0" noProof="0">
                    <a:ln>
                      <a:noFill/>
                    </a:ln>
                    <a:solidFill>
                      <a:prstClr val="white"/>
                    </a:solidFill>
                    <a:effectLst/>
                    <a:uLnTx/>
                    <a:uFillTx/>
                    <a:latin typeface="Calibri"/>
                    <a:ea typeface="Open Sans" panose="020B0606030504020204" pitchFamily="34" charset="0"/>
                    <a:cs typeface="Calibri Light" panose="020F0302020204030204" pitchFamily="34" charset="0"/>
                  </a:rPr>
                  <a:t>and report</a:t>
                </a:r>
              </a:p>
            </p:txBody>
          </p:sp>
        </p:grpSp>
        <p:grpSp>
          <p:nvGrpSpPr>
            <p:cNvPr id="131" name="Group 130">
              <a:extLst>
                <a:ext uri="{FF2B5EF4-FFF2-40B4-BE49-F238E27FC236}">
                  <a16:creationId xmlns:a16="http://schemas.microsoft.com/office/drawing/2014/main" id="{549C6696-8C9A-419C-9C7C-918B8DFBFE16}"/>
                </a:ext>
              </a:extLst>
            </p:cNvPr>
            <p:cNvGrpSpPr/>
            <p:nvPr/>
          </p:nvGrpSpPr>
          <p:grpSpPr>
            <a:xfrm>
              <a:off x="10390950" y="3241342"/>
              <a:ext cx="822960" cy="822960"/>
              <a:chOff x="-1407720" y="5319365"/>
              <a:chExt cx="822960" cy="822960"/>
            </a:xfrm>
          </p:grpSpPr>
          <p:sp>
            <p:nvSpPr>
              <p:cNvPr id="243" name="Oval 242">
                <a:extLst>
                  <a:ext uri="{FF2B5EF4-FFF2-40B4-BE49-F238E27FC236}">
                    <a16:creationId xmlns:a16="http://schemas.microsoft.com/office/drawing/2014/main" id="{2439EDE7-EE2B-4EE7-9B8B-92538FC71E11}"/>
                  </a:ext>
                </a:extLst>
              </p:cNvPr>
              <p:cNvSpPr/>
              <p:nvPr/>
            </p:nvSpPr>
            <p:spPr>
              <a:xfrm>
                <a:off x="-1407720" y="5319365"/>
                <a:ext cx="822960" cy="822960"/>
              </a:xfrm>
              <a:prstGeom prst="ellipse">
                <a:avLst/>
              </a:prstGeom>
              <a:solidFill>
                <a:schemeClr val="bg1"/>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Calibri"/>
                  <a:ea typeface="Calibri" panose="020F0502020204030204" pitchFamily="34" charset="0"/>
                  <a:cs typeface="+mn-cs"/>
                </a:endParaRPr>
              </a:p>
            </p:txBody>
          </p:sp>
          <p:sp>
            <p:nvSpPr>
              <p:cNvPr id="244" name="object 67">
                <a:extLst>
                  <a:ext uri="{FF2B5EF4-FFF2-40B4-BE49-F238E27FC236}">
                    <a16:creationId xmlns:a16="http://schemas.microsoft.com/office/drawing/2014/main" id="{AAC9C02B-985A-4960-B647-443CFC997D3A}"/>
                  </a:ext>
                </a:extLst>
              </p:cNvPr>
              <p:cNvSpPr/>
              <p:nvPr/>
            </p:nvSpPr>
            <p:spPr>
              <a:xfrm>
                <a:off x="-1374776" y="5352845"/>
                <a:ext cx="757072" cy="756000"/>
              </a:xfrm>
              <a:prstGeom prst="ellipse">
                <a:avLst/>
              </a:prstGeom>
              <a:solidFill>
                <a:schemeClr val="accent4"/>
              </a:solidFill>
              <a:ln>
                <a:noFill/>
              </a:ln>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a:ea typeface="Open Sans" panose="020B0606030504020204" pitchFamily="34" charset="0"/>
                  <a:cs typeface="Open Sans" panose="020B0606030504020204" pitchFamily="34" charset="0"/>
                </a:endParaRPr>
              </a:p>
            </p:txBody>
          </p:sp>
          <p:sp>
            <p:nvSpPr>
              <p:cNvPr id="245" name="object 68">
                <a:extLst>
                  <a:ext uri="{FF2B5EF4-FFF2-40B4-BE49-F238E27FC236}">
                    <a16:creationId xmlns:a16="http://schemas.microsoft.com/office/drawing/2014/main" id="{0A149B59-F90C-44E9-A219-16F17824920E}"/>
                  </a:ext>
                </a:extLst>
              </p:cNvPr>
              <p:cNvSpPr txBox="1"/>
              <p:nvPr/>
            </p:nvSpPr>
            <p:spPr>
              <a:xfrm>
                <a:off x="-1374774" y="5442305"/>
                <a:ext cx="757069" cy="577081"/>
              </a:xfrm>
              <a:prstGeom prst="rect">
                <a:avLst/>
              </a:prstGeom>
            </p:spPr>
            <p:txBody>
              <a:bodyPr vert="horz" wrap="square" lIns="0" tIns="0" rIns="0" bIns="0" rtlCol="0" anchor="ctr">
                <a:noAutofit/>
              </a:bodyPr>
              <a:lstStyle/>
              <a:p>
                <a:pPr marL="0" marR="5080" lvl="0" indent="-1270" algn="ctr" defTabSz="914400" rtl="0" eaLnBrk="1" fontAlgn="auto" latinLnBrk="0" hangingPunct="1">
                  <a:lnSpc>
                    <a:spcPts val="9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a:ea typeface="Open Sans" panose="020B0606030504020204" pitchFamily="34" charset="0"/>
                    <a:cs typeface="Calibri Light" panose="020F0302020204030204" pitchFamily="34" charset="0"/>
                  </a:rPr>
                  <a:t>Assess </a:t>
                </a:r>
                <a:br>
                  <a:rPr kumimoji="0" lang="en-US" sz="800" b="0" i="0" u="none" strike="noStrike" kern="1200" cap="none" spc="0" normalizeH="0" baseline="0" noProof="0">
                    <a:ln>
                      <a:noFill/>
                    </a:ln>
                    <a:solidFill>
                      <a:prstClr val="white"/>
                    </a:solidFill>
                    <a:effectLst/>
                    <a:uLnTx/>
                    <a:uFillTx/>
                    <a:latin typeface="Calibri"/>
                    <a:ea typeface="Open Sans" panose="020B0606030504020204" pitchFamily="34" charset="0"/>
                    <a:cs typeface="Calibri Light" panose="020F0302020204030204" pitchFamily="34" charset="0"/>
                  </a:rPr>
                </a:br>
                <a:r>
                  <a:rPr kumimoji="0" lang="en-US" sz="800" b="0" i="0" u="none" strike="noStrike" kern="1200" cap="none" spc="0" normalizeH="0" baseline="0" noProof="0">
                    <a:ln>
                      <a:noFill/>
                    </a:ln>
                    <a:solidFill>
                      <a:prstClr val="white"/>
                    </a:solidFill>
                    <a:effectLst/>
                    <a:uLnTx/>
                    <a:uFillTx/>
                    <a:latin typeface="Calibri"/>
                    <a:ea typeface="Open Sans" panose="020B0606030504020204" pitchFamily="34" charset="0"/>
                    <a:cs typeface="Calibri Light" panose="020F0302020204030204" pitchFamily="34" charset="0"/>
                  </a:rPr>
                  <a:t>readiness for mandatory reporting</a:t>
                </a:r>
              </a:p>
            </p:txBody>
          </p:sp>
        </p:grpSp>
        <p:grpSp>
          <p:nvGrpSpPr>
            <p:cNvPr id="138" name="Group 137">
              <a:extLst>
                <a:ext uri="{FF2B5EF4-FFF2-40B4-BE49-F238E27FC236}">
                  <a16:creationId xmlns:a16="http://schemas.microsoft.com/office/drawing/2014/main" id="{B4477680-E2BC-4091-8D06-A620EAA9B6A0}"/>
                </a:ext>
              </a:extLst>
            </p:cNvPr>
            <p:cNvGrpSpPr/>
            <p:nvPr/>
          </p:nvGrpSpPr>
          <p:grpSpPr>
            <a:xfrm>
              <a:off x="990280" y="3241342"/>
              <a:ext cx="822960" cy="822960"/>
              <a:chOff x="-1407720" y="5319365"/>
              <a:chExt cx="822960" cy="822960"/>
            </a:xfrm>
          </p:grpSpPr>
          <p:sp>
            <p:nvSpPr>
              <p:cNvPr id="240" name="Oval 239">
                <a:extLst>
                  <a:ext uri="{FF2B5EF4-FFF2-40B4-BE49-F238E27FC236}">
                    <a16:creationId xmlns:a16="http://schemas.microsoft.com/office/drawing/2014/main" id="{BCF4AE05-EAE4-4F9C-A4B2-9B12C58FB4E5}"/>
                  </a:ext>
                </a:extLst>
              </p:cNvPr>
              <p:cNvSpPr/>
              <p:nvPr/>
            </p:nvSpPr>
            <p:spPr>
              <a:xfrm>
                <a:off x="-1407720" y="5319365"/>
                <a:ext cx="822960" cy="822960"/>
              </a:xfrm>
              <a:prstGeom prst="ellipse">
                <a:avLst/>
              </a:prstGeom>
              <a:solidFill>
                <a:schemeClr val="bg1"/>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Calibri"/>
                  <a:ea typeface="Calibri" panose="020F0502020204030204" pitchFamily="34" charset="0"/>
                  <a:cs typeface="+mn-cs"/>
                </a:endParaRPr>
              </a:p>
            </p:txBody>
          </p:sp>
          <p:sp>
            <p:nvSpPr>
              <p:cNvPr id="241" name="object 67">
                <a:extLst>
                  <a:ext uri="{FF2B5EF4-FFF2-40B4-BE49-F238E27FC236}">
                    <a16:creationId xmlns:a16="http://schemas.microsoft.com/office/drawing/2014/main" id="{F6517DE6-3366-49B8-8816-2165C23C621E}"/>
                  </a:ext>
                </a:extLst>
              </p:cNvPr>
              <p:cNvSpPr/>
              <p:nvPr/>
            </p:nvSpPr>
            <p:spPr>
              <a:xfrm>
                <a:off x="-1374776" y="5352845"/>
                <a:ext cx="757072" cy="756000"/>
              </a:xfrm>
              <a:custGeom>
                <a:avLst/>
                <a:gdLst/>
                <a:ahLst/>
                <a:cxnLst/>
                <a:rect l="l" t="t" r="r" b="b"/>
                <a:pathLst>
                  <a:path w="726440" h="726439">
                    <a:moveTo>
                      <a:pt x="363004" y="0"/>
                    </a:moveTo>
                    <a:lnTo>
                      <a:pt x="313746" y="3313"/>
                    </a:lnTo>
                    <a:lnTo>
                      <a:pt x="266503" y="12966"/>
                    </a:lnTo>
                    <a:lnTo>
                      <a:pt x="221706" y="28526"/>
                    </a:lnTo>
                    <a:lnTo>
                      <a:pt x="179788" y="49560"/>
                    </a:lnTo>
                    <a:lnTo>
                      <a:pt x="141182" y="75636"/>
                    </a:lnTo>
                    <a:lnTo>
                      <a:pt x="106321" y="106321"/>
                    </a:lnTo>
                    <a:lnTo>
                      <a:pt x="75636" y="141182"/>
                    </a:lnTo>
                    <a:lnTo>
                      <a:pt x="49560" y="179788"/>
                    </a:lnTo>
                    <a:lnTo>
                      <a:pt x="28526" y="221706"/>
                    </a:lnTo>
                    <a:lnTo>
                      <a:pt x="12966" y="266503"/>
                    </a:lnTo>
                    <a:lnTo>
                      <a:pt x="3313" y="313746"/>
                    </a:lnTo>
                    <a:lnTo>
                      <a:pt x="0" y="363004"/>
                    </a:lnTo>
                    <a:lnTo>
                      <a:pt x="3313" y="412261"/>
                    </a:lnTo>
                    <a:lnTo>
                      <a:pt x="12966" y="459506"/>
                    </a:lnTo>
                    <a:lnTo>
                      <a:pt x="28526" y="504303"/>
                    </a:lnTo>
                    <a:lnTo>
                      <a:pt x="49560" y="546222"/>
                    </a:lnTo>
                    <a:lnTo>
                      <a:pt x="75636" y="584830"/>
                    </a:lnTo>
                    <a:lnTo>
                      <a:pt x="106321" y="619693"/>
                    </a:lnTo>
                    <a:lnTo>
                      <a:pt x="141182" y="650379"/>
                    </a:lnTo>
                    <a:lnTo>
                      <a:pt x="179788" y="676457"/>
                    </a:lnTo>
                    <a:lnTo>
                      <a:pt x="221706" y="697492"/>
                    </a:lnTo>
                    <a:lnTo>
                      <a:pt x="266503" y="713053"/>
                    </a:lnTo>
                    <a:lnTo>
                      <a:pt x="313746" y="722706"/>
                    </a:lnTo>
                    <a:lnTo>
                      <a:pt x="363004" y="726020"/>
                    </a:lnTo>
                    <a:lnTo>
                      <a:pt x="412264" y="722706"/>
                    </a:lnTo>
                    <a:lnTo>
                      <a:pt x="459510" y="713053"/>
                    </a:lnTo>
                    <a:lnTo>
                      <a:pt x="504309" y="697492"/>
                    </a:lnTo>
                    <a:lnTo>
                      <a:pt x="546228" y="676457"/>
                    </a:lnTo>
                    <a:lnTo>
                      <a:pt x="584835" y="650379"/>
                    </a:lnTo>
                    <a:lnTo>
                      <a:pt x="619698" y="619693"/>
                    </a:lnTo>
                    <a:lnTo>
                      <a:pt x="650383" y="584830"/>
                    </a:lnTo>
                    <a:lnTo>
                      <a:pt x="676459" y="546222"/>
                    </a:lnTo>
                    <a:lnTo>
                      <a:pt x="697494" y="504303"/>
                    </a:lnTo>
                    <a:lnTo>
                      <a:pt x="713054" y="459506"/>
                    </a:lnTo>
                    <a:lnTo>
                      <a:pt x="722707" y="412261"/>
                    </a:lnTo>
                    <a:lnTo>
                      <a:pt x="726020" y="363004"/>
                    </a:lnTo>
                    <a:lnTo>
                      <a:pt x="722707" y="313746"/>
                    </a:lnTo>
                    <a:lnTo>
                      <a:pt x="713054" y="266503"/>
                    </a:lnTo>
                    <a:lnTo>
                      <a:pt x="697494" y="221706"/>
                    </a:lnTo>
                    <a:lnTo>
                      <a:pt x="676459" y="179788"/>
                    </a:lnTo>
                    <a:lnTo>
                      <a:pt x="650383" y="141182"/>
                    </a:lnTo>
                    <a:lnTo>
                      <a:pt x="619698" y="106321"/>
                    </a:lnTo>
                    <a:lnTo>
                      <a:pt x="584835" y="75636"/>
                    </a:lnTo>
                    <a:lnTo>
                      <a:pt x="546228" y="49560"/>
                    </a:lnTo>
                    <a:lnTo>
                      <a:pt x="504309" y="28526"/>
                    </a:lnTo>
                    <a:lnTo>
                      <a:pt x="459510" y="12966"/>
                    </a:lnTo>
                    <a:lnTo>
                      <a:pt x="412264" y="3313"/>
                    </a:lnTo>
                    <a:lnTo>
                      <a:pt x="363004" y="0"/>
                    </a:lnTo>
                    <a:close/>
                  </a:path>
                </a:pathLst>
              </a:custGeom>
              <a:solidFill>
                <a:schemeClr val="accent1"/>
              </a:solidFill>
              <a:ln>
                <a:noFill/>
              </a:ln>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a:ea typeface="Open Sans" panose="020B0606030504020204" pitchFamily="34" charset="0"/>
                  <a:cs typeface="Open Sans" panose="020B0606030504020204" pitchFamily="34" charset="0"/>
                </a:endParaRPr>
              </a:p>
            </p:txBody>
          </p:sp>
          <p:sp>
            <p:nvSpPr>
              <p:cNvPr id="242" name="object 68">
                <a:extLst>
                  <a:ext uri="{FF2B5EF4-FFF2-40B4-BE49-F238E27FC236}">
                    <a16:creationId xmlns:a16="http://schemas.microsoft.com/office/drawing/2014/main" id="{41C1A30B-8071-4880-B5A1-A92E15C67B1D}"/>
                  </a:ext>
                </a:extLst>
              </p:cNvPr>
              <p:cNvSpPr txBox="1"/>
              <p:nvPr/>
            </p:nvSpPr>
            <p:spPr>
              <a:xfrm>
                <a:off x="-1374774" y="5442305"/>
                <a:ext cx="757069" cy="577081"/>
              </a:xfrm>
              <a:prstGeom prst="rect">
                <a:avLst/>
              </a:prstGeom>
            </p:spPr>
            <p:txBody>
              <a:bodyPr vert="horz" wrap="square" lIns="0" tIns="0" rIns="0" bIns="0" rtlCol="0" anchor="ctr">
                <a:noAutofit/>
              </a:bodyPr>
              <a:lstStyle/>
              <a:p>
                <a:pPr marL="0" marR="5080" lvl="0" indent="-1270" algn="ctr" defTabSz="914400" rtl="0" eaLnBrk="1" fontAlgn="auto" latinLnBrk="0" hangingPunct="1">
                  <a:lnSpc>
                    <a:spcPts val="9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Calibri"/>
                    <a:ea typeface="Open Sans" panose="020B0606030504020204" pitchFamily="34" charset="0"/>
                    <a:cs typeface="Calibri Light" panose="020F0302020204030204" pitchFamily="34" charset="0"/>
                  </a:rPr>
                  <a:t>Set the foundation</a:t>
                </a:r>
              </a:p>
            </p:txBody>
          </p:sp>
        </p:grpSp>
        <p:grpSp>
          <p:nvGrpSpPr>
            <p:cNvPr id="139" name="Group 138">
              <a:extLst>
                <a:ext uri="{FF2B5EF4-FFF2-40B4-BE49-F238E27FC236}">
                  <a16:creationId xmlns:a16="http://schemas.microsoft.com/office/drawing/2014/main" id="{A93E532E-366B-4E4B-B323-6B78312A78D0}"/>
                </a:ext>
              </a:extLst>
            </p:cNvPr>
            <p:cNvGrpSpPr/>
            <p:nvPr/>
          </p:nvGrpSpPr>
          <p:grpSpPr>
            <a:xfrm>
              <a:off x="1918838" y="3241342"/>
              <a:ext cx="822960" cy="822960"/>
              <a:chOff x="-1407720" y="5319365"/>
              <a:chExt cx="822960" cy="822960"/>
            </a:xfrm>
          </p:grpSpPr>
          <p:sp>
            <p:nvSpPr>
              <p:cNvPr id="237" name="Oval 236">
                <a:extLst>
                  <a:ext uri="{FF2B5EF4-FFF2-40B4-BE49-F238E27FC236}">
                    <a16:creationId xmlns:a16="http://schemas.microsoft.com/office/drawing/2014/main" id="{CCF03F81-3784-41BE-B6CE-B4A1C99270A5}"/>
                  </a:ext>
                </a:extLst>
              </p:cNvPr>
              <p:cNvSpPr/>
              <p:nvPr/>
            </p:nvSpPr>
            <p:spPr>
              <a:xfrm>
                <a:off x="-1407720" y="5319365"/>
                <a:ext cx="822960" cy="822960"/>
              </a:xfrm>
              <a:prstGeom prst="ellipse">
                <a:avLst/>
              </a:prstGeom>
              <a:solidFill>
                <a:schemeClr val="bg1"/>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Calibri"/>
                  <a:ea typeface="Calibri" panose="020F0502020204030204" pitchFamily="34" charset="0"/>
                  <a:cs typeface="+mn-cs"/>
                </a:endParaRPr>
              </a:p>
            </p:txBody>
          </p:sp>
          <p:sp>
            <p:nvSpPr>
              <p:cNvPr id="238" name="object 67">
                <a:extLst>
                  <a:ext uri="{FF2B5EF4-FFF2-40B4-BE49-F238E27FC236}">
                    <a16:creationId xmlns:a16="http://schemas.microsoft.com/office/drawing/2014/main" id="{271C84B0-65E6-4F5F-9858-F88E67089FFA}"/>
                  </a:ext>
                </a:extLst>
              </p:cNvPr>
              <p:cNvSpPr/>
              <p:nvPr/>
            </p:nvSpPr>
            <p:spPr>
              <a:xfrm>
                <a:off x="-1374776" y="5352845"/>
                <a:ext cx="757072" cy="756000"/>
              </a:xfrm>
              <a:custGeom>
                <a:avLst/>
                <a:gdLst/>
                <a:ahLst/>
                <a:cxnLst/>
                <a:rect l="l" t="t" r="r" b="b"/>
                <a:pathLst>
                  <a:path w="726440" h="726439">
                    <a:moveTo>
                      <a:pt x="363004" y="0"/>
                    </a:moveTo>
                    <a:lnTo>
                      <a:pt x="313746" y="3313"/>
                    </a:lnTo>
                    <a:lnTo>
                      <a:pt x="266503" y="12966"/>
                    </a:lnTo>
                    <a:lnTo>
                      <a:pt x="221706" y="28526"/>
                    </a:lnTo>
                    <a:lnTo>
                      <a:pt x="179788" y="49560"/>
                    </a:lnTo>
                    <a:lnTo>
                      <a:pt x="141182" y="75636"/>
                    </a:lnTo>
                    <a:lnTo>
                      <a:pt x="106321" y="106321"/>
                    </a:lnTo>
                    <a:lnTo>
                      <a:pt x="75636" y="141182"/>
                    </a:lnTo>
                    <a:lnTo>
                      <a:pt x="49560" y="179788"/>
                    </a:lnTo>
                    <a:lnTo>
                      <a:pt x="28526" y="221706"/>
                    </a:lnTo>
                    <a:lnTo>
                      <a:pt x="12966" y="266503"/>
                    </a:lnTo>
                    <a:lnTo>
                      <a:pt x="3313" y="313746"/>
                    </a:lnTo>
                    <a:lnTo>
                      <a:pt x="0" y="363004"/>
                    </a:lnTo>
                    <a:lnTo>
                      <a:pt x="3313" y="412261"/>
                    </a:lnTo>
                    <a:lnTo>
                      <a:pt x="12966" y="459506"/>
                    </a:lnTo>
                    <a:lnTo>
                      <a:pt x="28526" y="504303"/>
                    </a:lnTo>
                    <a:lnTo>
                      <a:pt x="49560" y="546222"/>
                    </a:lnTo>
                    <a:lnTo>
                      <a:pt x="75636" y="584830"/>
                    </a:lnTo>
                    <a:lnTo>
                      <a:pt x="106321" y="619693"/>
                    </a:lnTo>
                    <a:lnTo>
                      <a:pt x="141182" y="650379"/>
                    </a:lnTo>
                    <a:lnTo>
                      <a:pt x="179788" y="676457"/>
                    </a:lnTo>
                    <a:lnTo>
                      <a:pt x="221706" y="697492"/>
                    </a:lnTo>
                    <a:lnTo>
                      <a:pt x="266503" y="713053"/>
                    </a:lnTo>
                    <a:lnTo>
                      <a:pt x="313746" y="722706"/>
                    </a:lnTo>
                    <a:lnTo>
                      <a:pt x="363004" y="726020"/>
                    </a:lnTo>
                    <a:lnTo>
                      <a:pt x="412264" y="722706"/>
                    </a:lnTo>
                    <a:lnTo>
                      <a:pt x="459510" y="713053"/>
                    </a:lnTo>
                    <a:lnTo>
                      <a:pt x="504309" y="697492"/>
                    </a:lnTo>
                    <a:lnTo>
                      <a:pt x="546228" y="676457"/>
                    </a:lnTo>
                    <a:lnTo>
                      <a:pt x="584835" y="650379"/>
                    </a:lnTo>
                    <a:lnTo>
                      <a:pt x="619698" y="619693"/>
                    </a:lnTo>
                    <a:lnTo>
                      <a:pt x="650383" y="584830"/>
                    </a:lnTo>
                    <a:lnTo>
                      <a:pt x="676459" y="546222"/>
                    </a:lnTo>
                    <a:lnTo>
                      <a:pt x="697494" y="504303"/>
                    </a:lnTo>
                    <a:lnTo>
                      <a:pt x="713054" y="459506"/>
                    </a:lnTo>
                    <a:lnTo>
                      <a:pt x="722707" y="412261"/>
                    </a:lnTo>
                    <a:lnTo>
                      <a:pt x="726020" y="363004"/>
                    </a:lnTo>
                    <a:lnTo>
                      <a:pt x="722707" y="313746"/>
                    </a:lnTo>
                    <a:lnTo>
                      <a:pt x="713054" y="266503"/>
                    </a:lnTo>
                    <a:lnTo>
                      <a:pt x="697494" y="221706"/>
                    </a:lnTo>
                    <a:lnTo>
                      <a:pt x="676459" y="179788"/>
                    </a:lnTo>
                    <a:lnTo>
                      <a:pt x="650383" y="141182"/>
                    </a:lnTo>
                    <a:lnTo>
                      <a:pt x="619698" y="106321"/>
                    </a:lnTo>
                    <a:lnTo>
                      <a:pt x="584835" y="75636"/>
                    </a:lnTo>
                    <a:lnTo>
                      <a:pt x="546228" y="49560"/>
                    </a:lnTo>
                    <a:lnTo>
                      <a:pt x="504309" y="28526"/>
                    </a:lnTo>
                    <a:lnTo>
                      <a:pt x="459510" y="12966"/>
                    </a:lnTo>
                    <a:lnTo>
                      <a:pt x="412264" y="3313"/>
                    </a:lnTo>
                    <a:lnTo>
                      <a:pt x="363004" y="0"/>
                    </a:lnTo>
                    <a:close/>
                  </a:path>
                </a:pathLst>
              </a:custGeom>
              <a:solidFill>
                <a:schemeClr val="accent1"/>
              </a:solidFill>
              <a:ln>
                <a:noFill/>
              </a:ln>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a:ea typeface="Open Sans" panose="020B0606030504020204" pitchFamily="34" charset="0"/>
                  <a:cs typeface="Open Sans" panose="020B0606030504020204" pitchFamily="34" charset="0"/>
                </a:endParaRPr>
              </a:p>
            </p:txBody>
          </p:sp>
          <p:sp>
            <p:nvSpPr>
              <p:cNvPr id="239" name="object 68">
                <a:extLst>
                  <a:ext uri="{FF2B5EF4-FFF2-40B4-BE49-F238E27FC236}">
                    <a16:creationId xmlns:a16="http://schemas.microsoft.com/office/drawing/2014/main" id="{CEDE11F7-9740-4FF8-A40B-17D0708ED62A}"/>
                  </a:ext>
                </a:extLst>
              </p:cNvPr>
              <p:cNvSpPr txBox="1"/>
              <p:nvPr/>
            </p:nvSpPr>
            <p:spPr>
              <a:xfrm>
                <a:off x="-1374774" y="5442305"/>
                <a:ext cx="757069" cy="577081"/>
              </a:xfrm>
              <a:prstGeom prst="rect">
                <a:avLst/>
              </a:prstGeom>
            </p:spPr>
            <p:txBody>
              <a:bodyPr vert="horz" wrap="square" lIns="0" tIns="0" rIns="0" bIns="0" rtlCol="0" anchor="ctr">
                <a:noAutofit/>
              </a:bodyPr>
              <a:lstStyle/>
              <a:p>
                <a:pPr marL="0" marR="5080" lvl="0" indent="-1270" algn="ctr" defTabSz="914400" rtl="0" eaLnBrk="1" fontAlgn="auto" latinLnBrk="0" hangingPunct="1">
                  <a:lnSpc>
                    <a:spcPts val="9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Calibri"/>
                    <a:ea typeface="Open Sans" panose="020B0606030504020204" pitchFamily="34" charset="0"/>
                    <a:cs typeface="Calibri Light" panose="020F0302020204030204" pitchFamily="34" charset="0"/>
                  </a:rPr>
                  <a:t>Establish oversight</a:t>
                </a:r>
              </a:p>
            </p:txBody>
          </p:sp>
        </p:grpSp>
        <p:grpSp>
          <p:nvGrpSpPr>
            <p:cNvPr id="140" name="Group 139">
              <a:extLst>
                <a:ext uri="{FF2B5EF4-FFF2-40B4-BE49-F238E27FC236}">
                  <a16:creationId xmlns:a16="http://schemas.microsoft.com/office/drawing/2014/main" id="{CA8DF4DF-31B6-49ED-A62B-CBA8FD28BDA1}"/>
                </a:ext>
              </a:extLst>
            </p:cNvPr>
            <p:cNvGrpSpPr/>
            <p:nvPr/>
          </p:nvGrpSpPr>
          <p:grpSpPr>
            <a:xfrm>
              <a:off x="2847396" y="3241342"/>
              <a:ext cx="822960" cy="822960"/>
              <a:chOff x="-1407720" y="5319365"/>
              <a:chExt cx="822960" cy="822960"/>
            </a:xfrm>
          </p:grpSpPr>
          <p:sp>
            <p:nvSpPr>
              <p:cNvPr id="230" name="Oval 229">
                <a:extLst>
                  <a:ext uri="{FF2B5EF4-FFF2-40B4-BE49-F238E27FC236}">
                    <a16:creationId xmlns:a16="http://schemas.microsoft.com/office/drawing/2014/main" id="{BB70A5A8-140D-4C3A-98AF-69855926F4E1}"/>
                  </a:ext>
                </a:extLst>
              </p:cNvPr>
              <p:cNvSpPr/>
              <p:nvPr/>
            </p:nvSpPr>
            <p:spPr>
              <a:xfrm>
                <a:off x="-1407720" y="5319365"/>
                <a:ext cx="822960" cy="822960"/>
              </a:xfrm>
              <a:prstGeom prst="ellipse">
                <a:avLst/>
              </a:prstGeom>
              <a:solidFill>
                <a:schemeClr val="bg1"/>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Calibri"/>
                  <a:ea typeface="Calibri" panose="020F0502020204030204" pitchFamily="34" charset="0"/>
                  <a:cs typeface="+mn-cs"/>
                </a:endParaRPr>
              </a:p>
            </p:txBody>
          </p:sp>
          <p:sp>
            <p:nvSpPr>
              <p:cNvPr id="231" name="object 67">
                <a:extLst>
                  <a:ext uri="{FF2B5EF4-FFF2-40B4-BE49-F238E27FC236}">
                    <a16:creationId xmlns:a16="http://schemas.microsoft.com/office/drawing/2014/main" id="{D3E85E2A-E9A2-41BA-82F3-E7509F6E16A0}"/>
                  </a:ext>
                </a:extLst>
              </p:cNvPr>
              <p:cNvSpPr/>
              <p:nvPr/>
            </p:nvSpPr>
            <p:spPr>
              <a:xfrm>
                <a:off x="-1374776" y="5352845"/>
                <a:ext cx="757072" cy="756000"/>
              </a:xfrm>
              <a:custGeom>
                <a:avLst/>
                <a:gdLst/>
                <a:ahLst/>
                <a:cxnLst/>
                <a:rect l="l" t="t" r="r" b="b"/>
                <a:pathLst>
                  <a:path w="726440" h="726439">
                    <a:moveTo>
                      <a:pt x="363004" y="0"/>
                    </a:moveTo>
                    <a:lnTo>
                      <a:pt x="313746" y="3313"/>
                    </a:lnTo>
                    <a:lnTo>
                      <a:pt x="266503" y="12966"/>
                    </a:lnTo>
                    <a:lnTo>
                      <a:pt x="221706" y="28526"/>
                    </a:lnTo>
                    <a:lnTo>
                      <a:pt x="179788" y="49560"/>
                    </a:lnTo>
                    <a:lnTo>
                      <a:pt x="141182" y="75636"/>
                    </a:lnTo>
                    <a:lnTo>
                      <a:pt x="106321" y="106321"/>
                    </a:lnTo>
                    <a:lnTo>
                      <a:pt x="75636" y="141182"/>
                    </a:lnTo>
                    <a:lnTo>
                      <a:pt x="49560" y="179788"/>
                    </a:lnTo>
                    <a:lnTo>
                      <a:pt x="28526" y="221706"/>
                    </a:lnTo>
                    <a:lnTo>
                      <a:pt x="12966" y="266503"/>
                    </a:lnTo>
                    <a:lnTo>
                      <a:pt x="3313" y="313746"/>
                    </a:lnTo>
                    <a:lnTo>
                      <a:pt x="0" y="363004"/>
                    </a:lnTo>
                    <a:lnTo>
                      <a:pt x="3313" y="412261"/>
                    </a:lnTo>
                    <a:lnTo>
                      <a:pt x="12966" y="459506"/>
                    </a:lnTo>
                    <a:lnTo>
                      <a:pt x="28526" y="504303"/>
                    </a:lnTo>
                    <a:lnTo>
                      <a:pt x="49560" y="546222"/>
                    </a:lnTo>
                    <a:lnTo>
                      <a:pt x="75636" y="584830"/>
                    </a:lnTo>
                    <a:lnTo>
                      <a:pt x="106321" y="619693"/>
                    </a:lnTo>
                    <a:lnTo>
                      <a:pt x="141182" y="650379"/>
                    </a:lnTo>
                    <a:lnTo>
                      <a:pt x="179788" y="676457"/>
                    </a:lnTo>
                    <a:lnTo>
                      <a:pt x="221706" y="697492"/>
                    </a:lnTo>
                    <a:lnTo>
                      <a:pt x="266503" y="713053"/>
                    </a:lnTo>
                    <a:lnTo>
                      <a:pt x="313746" y="722706"/>
                    </a:lnTo>
                    <a:lnTo>
                      <a:pt x="363004" y="726020"/>
                    </a:lnTo>
                    <a:lnTo>
                      <a:pt x="412264" y="722706"/>
                    </a:lnTo>
                    <a:lnTo>
                      <a:pt x="459510" y="713053"/>
                    </a:lnTo>
                    <a:lnTo>
                      <a:pt x="504309" y="697492"/>
                    </a:lnTo>
                    <a:lnTo>
                      <a:pt x="546228" y="676457"/>
                    </a:lnTo>
                    <a:lnTo>
                      <a:pt x="584835" y="650379"/>
                    </a:lnTo>
                    <a:lnTo>
                      <a:pt x="619698" y="619693"/>
                    </a:lnTo>
                    <a:lnTo>
                      <a:pt x="650383" y="584830"/>
                    </a:lnTo>
                    <a:lnTo>
                      <a:pt x="676459" y="546222"/>
                    </a:lnTo>
                    <a:lnTo>
                      <a:pt x="697494" y="504303"/>
                    </a:lnTo>
                    <a:lnTo>
                      <a:pt x="713054" y="459506"/>
                    </a:lnTo>
                    <a:lnTo>
                      <a:pt x="722707" y="412261"/>
                    </a:lnTo>
                    <a:lnTo>
                      <a:pt x="726020" y="363004"/>
                    </a:lnTo>
                    <a:lnTo>
                      <a:pt x="722707" y="313746"/>
                    </a:lnTo>
                    <a:lnTo>
                      <a:pt x="713054" y="266503"/>
                    </a:lnTo>
                    <a:lnTo>
                      <a:pt x="697494" y="221706"/>
                    </a:lnTo>
                    <a:lnTo>
                      <a:pt x="676459" y="179788"/>
                    </a:lnTo>
                    <a:lnTo>
                      <a:pt x="650383" y="141182"/>
                    </a:lnTo>
                    <a:lnTo>
                      <a:pt x="619698" y="106321"/>
                    </a:lnTo>
                    <a:lnTo>
                      <a:pt x="584835" y="75636"/>
                    </a:lnTo>
                    <a:lnTo>
                      <a:pt x="546228" y="49560"/>
                    </a:lnTo>
                    <a:lnTo>
                      <a:pt x="504309" y="28526"/>
                    </a:lnTo>
                    <a:lnTo>
                      <a:pt x="459510" y="12966"/>
                    </a:lnTo>
                    <a:lnTo>
                      <a:pt x="412264" y="3313"/>
                    </a:lnTo>
                    <a:lnTo>
                      <a:pt x="363004" y="0"/>
                    </a:lnTo>
                    <a:close/>
                  </a:path>
                </a:pathLst>
              </a:custGeom>
              <a:solidFill>
                <a:schemeClr val="accent1"/>
              </a:solidFill>
              <a:ln>
                <a:noFill/>
              </a:ln>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a:ea typeface="Open Sans" panose="020B0606030504020204" pitchFamily="34" charset="0"/>
                  <a:cs typeface="Open Sans" panose="020B0606030504020204" pitchFamily="34" charset="0"/>
                </a:endParaRPr>
              </a:p>
            </p:txBody>
          </p:sp>
          <p:sp>
            <p:nvSpPr>
              <p:cNvPr id="236" name="object 68">
                <a:extLst>
                  <a:ext uri="{FF2B5EF4-FFF2-40B4-BE49-F238E27FC236}">
                    <a16:creationId xmlns:a16="http://schemas.microsoft.com/office/drawing/2014/main" id="{09EF41D3-5CAF-4B26-93A0-3C082764892C}"/>
                  </a:ext>
                </a:extLst>
              </p:cNvPr>
              <p:cNvSpPr txBox="1"/>
              <p:nvPr/>
            </p:nvSpPr>
            <p:spPr>
              <a:xfrm>
                <a:off x="-1374774" y="5442305"/>
                <a:ext cx="757069" cy="577081"/>
              </a:xfrm>
              <a:prstGeom prst="rect">
                <a:avLst/>
              </a:prstGeom>
            </p:spPr>
            <p:txBody>
              <a:bodyPr vert="horz" wrap="square" lIns="0" tIns="0" rIns="0" bIns="0" rtlCol="0" anchor="ctr">
                <a:noAutofit/>
              </a:bodyPr>
              <a:lstStyle/>
              <a:p>
                <a:pPr marL="0" marR="5080" lvl="0" indent="-1270" algn="ctr" defTabSz="914400" rtl="0" eaLnBrk="1" fontAlgn="auto" latinLnBrk="0" hangingPunct="1">
                  <a:lnSpc>
                    <a:spcPts val="9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a:ea typeface="Open Sans" panose="020B0606030504020204" pitchFamily="34" charset="0"/>
                    <a:cs typeface="Calibri Light" panose="020F0302020204030204" pitchFamily="34" charset="0"/>
                  </a:rPr>
                  <a:t>Identify stakeholder </a:t>
                </a:r>
                <a:br>
                  <a:rPr kumimoji="0" lang="en-US" sz="800" b="0" i="0" u="none" strike="noStrike" kern="1200" cap="none" spc="0" normalizeH="0" baseline="0" noProof="0">
                    <a:ln>
                      <a:noFill/>
                    </a:ln>
                    <a:solidFill>
                      <a:prstClr val="white"/>
                    </a:solidFill>
                    <a:effectLst/>
                    <a:uLnTx/>
                    <a:uFillTx/>
                    <a:latin typeface="Calibri"/>
                    <a:ea typeface="Open Sans" panose="020B0606030504020204" pitchFamily="34" charset="0"/>
                    <a:cs typeface="Calibri Light" panose="020F0302020204030204" pitchFamily="34" charset="0"/>
                  </a:rPr>
                </a:br>
                <a:r>
                  <a:rPr kumimoji="0" lang="en-US" sz="800" b="0" i="0" u="none" strike="noStrike" kern="1200" cap="none" spc="0" normalizeH="0" baseline="0" noProof="0">
                    <a:ln>
                      <a:noFill/>
                    </a:ln>
                    <a:solidFill>
                      <a:prstClr val="white"/>
                    </a:solidFill>
                    <a:effectLst/>
                    <a:uLnTx/>
                    <a:uFillTx/>
                    <a:latin typeface="Calibri"/>
                    <a:ea typeface="Open Sans" panose="020B0606030504020204" pitchFamily="34" charset="0"/>
                    <a:cs typeface="Calibri Light" panose="020F0302020204030204" pitchFamily="34" charset="0"/>
                  </a:rPr>
                  <a:t>issues &amp; assess materiality</a:t>
                </a:r>
              </a:p>
            </p:txBody>
          </p:sp>
        </p:grpSp>
        <p:cxnSp>
          <p:nvCxnSpPr>
            <p:cNvPr id="141" name="Straight Arrow Connector 140">
              <a:extLst>
                <a:ext uri="{FF2B5EF4-FFF2-40B4-BE49-F238E27FC236}">
                  <a16:creationId xmlns:a16="http://schemas.microsoft.com/office/drawing/2014/main" id="{630BD3A6-0F54-4EB6-A76A-B35C9F788253}"/>
                </a:ext>
              </a:extLst>
            </p:cNvPr>
            <p:cNvCxnSpPr>
              <a:cxnSpLocks/>
              <a:stCxn id="242" idx="3"/>
              <a:endCxn id="239" idx="1"/>
            </p:cNvCxnSpPr>
            <p:nvPr/>
          </p:nvCxnSpPr>
          <p:spPr>
            <a:xfrm>
              <a:off x="1780295" y="3652823"/>
              <a:ext cx="171489" cy="0"/>
            </a:xfrm>
            <a:prstGeom prst="straightConnector1">
              <a:avLst/>
            </a:prstGeom>
            <a:ln w="12700">
              <a:solidFill>
                <a:srgbClr val="A7A8AA"/>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B1A6EE66-0645-4AC4-95FF-8999EDD10054}"/>
                </a:ext>
              </a:extLst>
            </p:cNvPr>
            <p:cNvCxnSpPr>
              <a:cxnSpLocks/>
              <a:stCxn id="239" idx="3"/>
              <a:endCxn id="236" idx="1"/>
            </p:cNvCxnSpPr>
            <p:nvPr/>
          </p:nvCxnSpPr>
          <p:spPr>
            <a:xfrm>
              <a:off x="2708853" y="3652823"/>
              <a:ext cx="171489" cy="0"/>
            </a:xfrm>
            <a:prstGeom prst="straightConnector1">
              <a:avLst/>
            </a:prstGeom>
            <a:ln w="12700">
              <a:solidFill>
                <a:srgbClr val="A7A8AA"/>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861D47C0-F8E1-40E5-8076-C294792CED8F}"/>
                </a:ext>
              </a:extLst>
            </p:cNvPr>
            <p:cNvCxnSpPr>
              <a:cxnSpLocks/>
            </p:cNvCxnSpPr>
            <p:nvPr/>
          </p:nvCxnSpPr>
          <p:spPr>
            <a:xfrm flipV="1">
              <a:off x="3596771" y="3652822"/>
              <a:ext cx="219111" cy="1"/>
            </a:xfrm>
            <a:prstGeom prst="straightConnector1">
              <a:avLst/>
            </a:prstGeom>
            <a:ln w="12700">
              <a:solidFill>
                <a:srgbClr val="A7A8AA"/>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8C63340A-2521-47F9-A09E-77402C39A727}"/>
                </a:ext>
              </a:extLst>
            </p:cNvPr>
            <p:cNvCxnSpPr>
              <a:cxnSpLocks/>
              <a:endCxn id="104" idx="2"/>
            </p:cNvCxnSpPr>
            <p:nvPr/>
          </p:nvCxnSpPr>
          <p:spPr>
            <a:xfrm>
              <a:off x="4565969" y="3652822"/>
              <a:ext cx="69373" cy="0"/>
            </a:xfrm>
            <a:prstGeom prst="straightConnector1">
              <a:avLst/>
            </a:prstGeom>
            <a:ln w="12700">
              <a:solidFill>
                <a:srgbClr val="A7A8AA"/>
              </a:solidFill>
              <a:tailEnd type="none"/>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94A6A1D1-B6E4-4BC9-880C-9F04A678DAA5}"/>
                </a:ext>
              </a:extLst>
            </p:cNvPr>
            <p:cNvCxnSpPr>
              <a:cxnSpLocks/>
              <a:stCxn id="104" idx="6"/>
              <a:endCxn id="260" idx="1"/>
            </p:cNvCxnSpPr>
            <p:nvPr/>
          </p:nvCxnSpPr>
          <p:spPr>
            <a:xfrm>
              <a:off x="7561422" y="3652822"/>
              <a:ext cx="76801" cy="1"/>
            </a:xfrm>
            <a:prstGeom prst="straightConnector1">
              <a:avLst/>
            </a:prstGeom>
            <a:ln w="12700">
              <a:solidFill>
                <a:srgbClr val="A7A8AA"/>
              </a:solidFill>
              <a:tailEnd type="none"/>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3A9CF115-99EE-427C-A75E-E7C5379B41DF}"/>
                </a:ext>
              </a:extLst>
            </p:cNvPr>
            <p:cNvCxnSpPr>
              <a:cxnSpLocks/>
              <a:stCxn id="245" idx="1"/>
              <a:endCxn id="247" idx="6"/>
            </p:cNvCxnSpPr>
            <p:nvPr/>
          </p:nvCxnSpPr>
          <p:spPr>
            <a:xfrm flipH="1" flipV="1">
              <a:off x="10252409" y="3652822"/>
              <a:ext cx="171487" cy="1"/>
            </a:xfrm>
            <a:prstGeom prst="straightConnector1">
              <a:avLst/>
            </a:prstGeom>
            <a:ln w="12700">
              <a:solidFill>
                <a:srgbClr val="A7A8AA"/>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C684C45A-5EDD-40BB-9175-37D2071849B6}"/>
                </a:ext>
              </a:extLst>
            </p:cNvPr>
            <p:cNvCxnSpPr>
              <a:cxnSpLocks/>
              <a:stCxn id="247" idx="2"/>
              <a:endCxn id="250" idx="6"/>
            </p:cNvCxnSpPr>
            <p:nvPr/>
          </p:nvCxnSpPr>
          <p:spPr>
            <a:xfrm flipH="1">
              <a:off x="9323851" y="3652822"/>
              <a:ext cx="171486" cy="0"/>
            </a:xfrm>
            <a:prstGeom prst="straightConnector1">
              <a:avLst/>
            </a:prstGeom>
            <a:ln w="12700">
              <a:solidFill>
                <a:srgbClr val="A7A8AA"/>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47703EA7-424B-4C74-942A-7A779A2219D2}"/>
                </a:ext>
              </a:extLst>
            </p:cNvPr>
            <p:cNvCxnSpPr>
              <a:cxnSpLocks/>
              <a:stCxn id="250" idx="2"/>
              <a:endCxn id="259" idx="6"/>
            </p:cNvCxnSpPr>
            <p:nvPr/>
          </p:nvCxnSpPr>
          <p:spPr>
            <a:xfrm flipH="1">
              <a:off x="8395293" y="3652822"/>
              <a:ext cx="171486" cy="0"/>
            </a:xfrm>
            <a:prstGeom prst="straightConnector1">
              <a:avLst/>
            </a:prstGeom>
            <a:ln w="12700">
              <a:solidFill>
                <a:srgbClr val="A7A8AA"/>
              </a:solidFill>
              <a:tailEnd type="triangle"/>
            </a:ln>
          </p:spPr>
          <p:style>
            <a:lnRef idx="1">
              <a:schemeClr val="accent1"/>
            </a:lnRef>
            <a:fillRef idx="0">
              <a:schemeClr val="accent1"/>
            </a:fillRef>
            <a:effectRef idx="0">
              <a:schemeClr val="accent1"/>
            </a:effectRef>
            <a:fontRef idx="minor">
              <a:schemeClr val="tx1"/>
            </a:fontRef>
          </p:style>
        </p:cxnSp>
        <p:sp>
          <p:nvSpPr>
            <p:cNvPr id="175" name="TextBox 174">
              <a:extLst>
                <a:ext uri="{FF2B5EF4-FFF2-40B4-BE49-F238E27FC236}">
                  <a16:creationId xmlns:a16="http://schemas.microsoft.com/office/drawing/2014/main" id="{6011AF81-A22C-4D7E-9BE9-4A3CD27E096D}"/>
                </a:ext>
              </a:extLst>
            </p:cNvPr>
            <p:cNvSpPr txBox="1"/>
            <p:nvPr/>
          </p:nvSpPr>
          <p:spPr>
            <a:xfrm rot="3400242">
              <a:off x="4896331" y="2069733"/>
              <a:ext cx="2670048" cy="2935224"/>
            </a:xfrm>
            <a:prstGeom prst="rect">
              <a:avLst/>
            </a:prstGeom>
            <a:noFill/>
          </p:spPr>
          <p:txBody>
            <a:bodyPr wrap="square" lIns="0" tIns="0" rIns="0" bIns="0" rtlCol="0">
              <a:prstTxWarp prst="textArchDown">
                <a:avLst>
                  <a:gd name="adj" fmla="val 17224709"/>
                </a:avLst>
              </a:prstTxWarp>
              <a:spAutoFit/>
            </a:body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kumimoji="0" lang="en-GB" sz="9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Building – </a:t>
              </a:r>
              <a:r>
                <a:rPr kumimoji="0" lang="en-GB" sz="9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sustainable products</a:t>
              </a:r>
              <a:endParaRPr kumimoji="0" lang="en-GB" sz="9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82" name="TextBox 181">
              <a:extLst>
                <a:ext uri="{FF2B5EF4-FFF2-40B4-BE49-F238E27FC236}">
                  <a16:creationId xmlns:a16="http://schemas.microsoft.com/office/drawing/2014/main" id="{B6E864D3-5EF5-4025-8750-AAB1187ECDAD}"/>
                </a:ext>
              </a:extLst>
            </p:cNvPr>
            <p:cNvSpPr txBox="1">
              <a:spLocks/>
            </p:cNvSpPr>
            <p:nvPr/>
          </p:nvSpPr>
          <p:spPr>
            <a:xfrm>
              <a:off x="5324856" y="2872680"/>
              <a:ext cx="1554480" cy="1554480"/>
            </a:xfrm>
            <a:prstGeom prst="flowChartConnector">
              <a:avLst/>
            </a:prstGeom>
            <a:solidFill>
              <a:schemeClr val="bg1">
                <a:lumMod val="95000"/>
              </a:schemeClr>
            </a:solidFill>
          </p:spPr>
          <p:txBody>
            <a:bodyPr wrap="square" lIns="0" tIns="0" rIns="0" bIns="0" rtlCol="0" anchor="ctr" anchorCtr="0">
              <a:noAutofit/>
            </a:body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kumimoji="0" lang="en-GB" sz="1200" b="1" i="0" u="none" strike="noStrike" kern="1200" cap="none" spc="0" normalizeH="0" baseline="0" noProof="0">
                  <a:ln>
                    <a:noFill/>
                  </a:ln>
                  <a:solidFill>
                    <a:prstClr val="black"/>
                  </a:solidFill>
                  <a:effectLst/>
                  <a:uLnTx/>
                  <a:uFillTx/>
                  <a:latin typeface="Calibri"/>
                  <a:ea typeface="+mn-ea"/>
                  <a:cs typeface="Calibri"/>
                </a:rPr>
                <a:t>Vision: </a:t>
              </a:r>
              <a:br>
                <a:rPr kumimoji="0" lang="en-GB" sz="1200" b="1" i="0" u="none" strike="noStrike" kern="1200" cap="none" spc="0" normalizeH="0" baseline="0" noProof="0">
                  <a:ln>
                    <a:noFill/>
                  </a:ln>
                  <a:solidFill>
                    <a:prstClr val="black"/>
                  </a:solidFill>
                  <a:effectLst/>
                  <a:uLnTx/>
                  <a:uFillTx/>
                  <a:latin typeface="Calibri"/>
                  <a:ea typeface="+mn-ea"/>
                  <a:cs typeface="Calibri" panose="020F0502020204030204" pitchFamily="34" charset="0"/>
                </a:rPr>
              </a:br>
              <a:r>
                <a:rPr kumimoji="0" lang="en-GB" sz="1050" b="0" i="0" u="none" strike="noStrike" kern="1200" cap="none" spc="0" normalizeH="0" baseline="0" noProof="0">
                  <a:ln>
                    <a:noFill/>
                  </a:ln>
                  <a:solidFill>
                    <a:prstClr val="black"/>
                  </a:solidFill>
                  <a:effectLst/>
                  <a:uLnTx/>
                  <a:uFillTx/>
                  <a:latin typeface="Calibri"/>
                  <a:ea typeface="+mn-ea"/>
                  <a:cs typeface="Calibri Light"/>
                </a:rPr>
                <a:t>Innovative solutions that deliver on a more sustainable future</a:t>
              </a:r>
              <a:endParaRPr kumimoji="0" lang="en-GB" sz="1200" b="0" i="0" u="none" strike="noStrike" kern="1200" cap="none" spc="0" normalizeH="0" baseline="0" noProof="0">
                <a:ln>
                  <a:noFill/>
                </a:ln>
                <a:solidFill>
                  <a:prstClr val="black"/>
                </a:solidFill>
                <a:effectLst/>
                <a:uLnTx/>
                <a:uFillTx/>
                <a:latin typeface="Calibri"/>
                <a:ea typeface="+mn-ea"/>
                <a:cs typeface="Calibri Light"/>
              </a:endParaRPr>
            </a:p>
          </p:txBody>
        </p:sp>
        <p:sp>
          <p:nvSpPr>
            <p:cNvPr id="183" name="Oval 182">
              <a:extLst>
                <a:ext uri="{FF2B5EF4-FFF2-40B4-BE49-F238E27FC236}">
                  <a16:creationId xmlns:a16="http://schemas.microsoft.com/office/drawing/2014/main" id="{969B0FD9-784D-4B7A-A22C-7D705B7E52F5}"/>
                </a:ext>
              </a:extLst>
            </p:cNvPr>
            <p:cNvSpPr/>
            <p:nvPr/>
          </p:nvSpPr>
          <p:spPr>
            <a:xfrm>
              <a:off x="5073055" y="2627495"/>
              <a:ext cx="2050655" cy="2050655"/>
            </a:xfrm>
            <a:prstGeom prst="ellipse">
              <a:avLst/>
            </a:prstGeom>
            <a:noFill/>
            <a:ln w="25400">
              <a:solidFill>
                <a:schemeClr val="bg1">
                  <a:lumMod val="75000"/>
                </a:schemeClr>
              </a:solidFill>
              <a:prstDash val="sysDot"/>
            </a:ln>
          </p:spPr>
          <p:txBody>
            <a:bodyPr wrap="square" lIns="0" tIns="0" rIns="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Calibri"/>
                <a:ea typeface="Calibri" panose="020F0502020204030204" pitchFamily="34" charset="0"/>
                <a:cs typeface="+mn-cs"/>
              </a:endParaRPr>
            </a:p>
          </p:txBody>
        </p:sp>
        <p:grpSp>
          <p:nvGrpSpPr>
            <p:cNvPr id="184" name="Group 183">
              <a:extLst>
                <a:ext uri="{FF2B5EF4-FFF2-40B4-BE49-F238E27FC236}">
                  <a16:creationId xmlns:a16="http://schemas.microsoft.com/office/drawing/2014/main" id="{2A3119C9-46FF-4C76-8B37-A5775BA7C082}"/>
                </a:ext>
              </a:extLst>
            </p:cNvPr>
            <p:cNvGrpSpPr/>
            <p:nvPr/>
          </p:nvGrpSpPr>
          <p:grpSpPr>
            <a:xfrm>
              <a:off x="6838064" y="4035744"/>
              <a:ext cx="274320" cy="274320"/>
              <a:chOff x="7437375" y="4061723"/>
              <a:chExt cx="274320" cy="274320"/>
            </a:xfrm>
          </p:grpSpPr>
          <p:sp>
            <p:nvSpPr>
              <p:cNvPr id="226" name="Oval 225">
                <a:extLst>
                  <a:ext uri="{FF2B5EF4-FFF2-40B4-BE49-F238E27FC236}">
                    <a16:creationId xmlns:a16="http://schemas.microsoft.com/office/drawing/2014/main" id="{B446650B-0AB2-4299-AC90-9B039E307EA4}"/>
                  </a:ext>
                </a:extLst>
              </p:cNvPr>
              <p:cNvSpPr/>
              <p:nvPr/>
            </p:nvSpPr>
            <p:spPr>
              <a:xfrm>
                <a:off x="7437375" y="4061723"/>
                <a:ext cx="274320" cy="274320"/>
              </a:xfrm>
              <a:prstGeom prst="ellipse">
                <a:avLst/>
              </a:prstGeom>
              <a:solidFill>
                <a:schemeClr val="bg1"/>
              </a:solid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Calibri"/>
                  <a:ea typeface="Calibri" panose="020F0502020204030204" pitchFamily="34" charset="0"/>
                  <a:cs typeface="+mn-cs"/>
                </a:endParaRPr>
              </a:p>
            </p:txBody>
          </p:sp>
          <p:grpSp>
            <p:nvGrpSpPr>
              <p:cNvPr id="227" name="Graphic 6">
                <a:extLst>
                  <a:ext uri="{FF2B5EF4-FFF2-40B4-BE49-F238E27FC236}">
                    <a16:creationId xmlns:a16="http://schemas.microsoft.com/office/drawing/2014/main" id="{56A0A345-0A46-4FC0-8DCA-6154C10195BE}"/>
                  </a:ext>
                </a:extLst>
              </p:cNvPr>
              <p:cNvGrpSpPr/>
              <p:nvPr/>
            </p:nvGrpSpPr>
            <p:grpSpPr>
              <a:xfrm rot="18767735">
                <a:off x="7437375" y="4061723"/>
                <a:ext cx="274320" cy="274320"/>
                <a:chOff x="8839839" y="4309989"/>
                <a:chExt cx="362309" cy="361971"/>
              </a:xfrm>
              <a:solidFill>
                <a:schemeClr val="tx2"/>
              </a:solidFill>
            </p:grpSpPr>
            <p:sp>
              <p:nvSpPr>
                <p:cNvPr id="228" name="Graphic 6">
                  <a:extLst>
                    <a:ext uri="{FF2B5EF4-FFF2-40B4-BE49-F238E27FC236}">
                      <a16:creationId xmlns:a16="http://schemas.microsoft.com/office/drawing/2014/main" id="{8FC5C9E0-F086-4F07-BAD5-BF12DF42F1F0}"/>
                    </a:ext>
                  </a:extLst>
                </p:cNvPr>
                <p:cNvSpPr/>
                <p:nvPr/>
              </p:nvSpPr>
              <p:spPr>
                <a:xfrm>
                  <a:off x="8839839" y="4309989"/>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181474 w 362309"/>
                    <a:gd name="connsiteY4" fmla="*/ 0 h 361971"/>
                    <a:gd name="connsiteX5" fmla="*/ 181474 w 362309"/>
                    <a:gd name="connsiteY5" fmla="*/ 349204 h 361971"/>
                    <a:gd name="connsiteX6" fmla="*/ 13419 w 362309"/>
                    <a:gd name="connsiteY6" fmla="*/ 180667 h 361971"/>
                    <a:gd name="connsiteX7" fmla="*/ 182113 w 362309"/>
                    <a:gd name="connsiteY7" fmla="*/ 12768 h 361971"/>
                    <a:gd name="connsiteX8" fmla="*/ 350168 w 362309"/>
                    <a:gd name="connsiteY8" fmla="*/ 181305 h 361971"/>
                    <a:gd name="connsiteX9" fmla="*/ 181474 w 362309"/>
                    <a:gd name="connsiteY9" fmla="*/ 34920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309" h="361971">
                      <a:moveTo>
                        <a:pt x="181474" y="0"/>
                      </a:moveTo>
                      <a:cubicBezTo>
                        <a:pt x="81152" y="0"/>
                        <a:pt x="0" y="81077"/>
                        <a:pt x="0" y="180667"/>
                      </a:cubicBezTo>
                      <a:cubicBezTo>
                        <a:pt x="0" y="280257"/>
                        <a:pt x="81152" y="361972"/>
                        <a:pt x="180835" y="361972"/>
                      </a:cubicBezTo>
                      <a:cubicBezTo>
                        <a:pt x="280518" y="361972"/>
                        <a:pt x="362309" y="280895"/>
                        <a:pt x="362309" y="181305"/>
                      </a:cubicBezTo>
                      <a:cubicBezTo>
                        <a:pt x="362309" y="81077"/>
                        <a:pt x="281157" y="0"/>
                        <a:pt x="181474" y="0"/>
                      </a:cubicBezTo>
                      <a:close/>
                      <a:moveTo>
                        <a:pt x="181474" y="349204"/>
                      </a:moveTo>
                      <a:cubicBezTo>
                        <a:pt x="88820" y="349204"/>
                        <a:pt x="13419" y="273873"/>
                        <a:pt x="13419" y="180667"/>
                      </a:cubicBezTo>
                      <a:cubicBezTo>
                        <a:pt x="13419" y="88099"/>
                        <a:pt x="88820" y="12768"/>
                        <a:pt x="182113" y="12768"/>
                      </a:cubicBezTo>
                      <a:cubicBezTo>
                        <a:pt x="275406" y="12768"/>
                        <a:pt x="350168" y="88099"/>
                        <a:pt x="350168" y="181305"/>
                      </a:cubicBezTo>
                      <a:cubicBezTo>
                        <a:pt x="349529" y="273873"/>
                        <a:pt x="274128" y="349204"/>
                        <a:pt x="181474" y="349204"/>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29" name="Graphic 6">
                  <a:extLst>
                    <a:ext uri="{FF2B5EF4-FFF2-40B4-BE49-F238E27FC236}">
                      <a16:creationId xmlns:a16="http://schemas.microsoft.com/office/drawing/2014/main" id="{BE6C3D7D-85D1-4FD7-9378-DFCBCB327B53}"/>
                    </a:ext>
                  </a:extLst>
                </p:cNvPr>
                <p:cNvSpPr/>
                <p:nvPr/>
              </p:nvSpPr>
              <p:spPr>
                <a:xfrm>
                  <a:off x="8909489" y="4371275"/>
                  <a:ext cx="221855" cy="238122"/>
                </a:xfrm>
                <a:custGeom>
                  <a:avLst/>
                  <a:gdLst>
                    <a:gd name="connsiteX0" fmla="*/ 118214 w 221855"/>
                    <a:gd name="connsiteY0" fmla="*/ 16599 h 238122"/>
                    <a:gd name="connsiteX1" fmla="*/ 118214 w 221855"/>
                    <a:gd name="connsiteY1" fmla="*/ 6384 h 238122"/>
                    <a:gd name="connsiteX2" fmla="*/ 111824 w 221855"/>
                    <a:gd name="connsiteY2" fmla="*/ 0 h 238122"/>
                    <a:gd name="connsiteX3" fmla="*/ 105434 w 221855"/>
                    <a:gd name="connsiteY3" fmla="*/ 6384 h 238122"/>
                    <a:gd name="connsiteX4" fmla="*/ 105434 w 221855"/>
                    <a:gd name="connsiteY4" fmla="*/ 16599 h 238122"/>
                    <a:gd name="connsiteX5" fmla="*/ 0 w 221855"/>
                    <a:gd name="connsiteY5" fmla="*/ 111081 h 238122"/>
                    <a:gd name="connsiteX6" fmla="*/ 2555 w 221855"/>
                    <a:gd name="connsiteY6" fmla="*/ 116827 h 238122"/>
                    <a:gd name="connsiteX7" fmla="*/ 8945 w 221855"/>
                    <a:gd name="connsiteY7" fmla="*/ 117465 h 238122"/>
                    <a:gd name="connsiteX8" fmla="*/ 67094 w 221855"/>
                    <a:gd name="connsiteY8" fmla="*/ 117465 h 238122"/>
                    <a:gd name="connsiteX9" fmla="*/ 67733 w 221855"/>
                    <a:gd name="connsiteY9" fmla="*/ 117465 h 238122"/>
                    <a:gd name="connsiteX10" fmla="*/ 68372 w 221855"/>
                    <a:gd name="connsiteY10" fmla="*/ 117465 h 238122"/>
                    <a:gd name="connsiteX11" fmla="*/ 70289 w 221855"/>
                    <a:gd name="connsiteY11" fmla="*/ 118104 h 238122"/>
                    <a:gd name="connsiteX12" fmla="*/ 70928 w 221855"/>
                    <a:gd name="connsiteY12" fmla="*/ 118104 h 238122"/>
                    <a:gd name="connsiteX13" fmla="*/ 70928 w 221855"/>
                    <a:gd name="connsiteY13" fmla="*/ 118104 h 238122"/>
                    <a:gd name="connsiteX14" fmla="*/ 72845 w 221855"/>
                    <a:gd name="connsiteY14" fmla="*/ 117465 h 238122"/>
                    <a:gd name="connsiteX15" fmla="*/ 73484 w 221855"/>
                    <a:gd name="connsiteY15" fmla="*/ 116827 h 238122"/>
                    <a:gd name="connsiteX16" fmla="*/ 74123 w 221855"/>
                    <a:gd name="connsiteY16" fmla="*/ 116189 h 238122"/>
                    <a:gd name="connsiteX17" fmla="*/ 104156 w 221855"/>
                    <a:gd name="connsiteY17" fmla="*/ 102144 h 238122"/>
                    <a:gd name="connsiteX18" fmla="*/ 104156 w 221855"/>
                    <a:gd name="connsiteY18" fmla="*/ 215779 h 238122"/>
                    <a:gd name="connsiteX19" fmla="*/ 94571 w 221855"/>
                    <a:gd name="connsiteY19" fmla="*/ 225355 h 238122"/>
                    <a:gd name="connsiteX20" fmla="*/ 84986 w 221855"/>
                    <a:gd name="connsiteY20" fmla="*/ 215779 h 238122"/>
                    <a:gd name="connsiteX21" fmla="*/ 78596 w 221855"/>
                    <a:gd name="connsiteY21" fmla="*/ 209395 h 238122"/>
                    <a:gd name="connsiteX22" fmla="*/ 72206 w 221855"/>
                    <a:gd name="connsiteY22" fmla="*/ 215779 h 238122"/>
                    <a:gd name="connsiteX23" fmla="*/ 94571 w 221855"/>
                    <a:gd name="connsiteY23" fmla="*/ 238123 h 238122"/>
                    <a:gd name="connsiteX24" fmla="*/ 116935 w 221855"/>
                    <a:gd name="connsiteY24" fmla="*/ 215779 h 238122"/>
                    <a:gd name="connsiteX25" fmla="*/ 116935 w 221855"/>
                    <a:gd name="connsiteY25" fmla="*/ 100867 h 238122"/>
                    <a:gd name="connsiteX26" fmla="*/ 146329 w 221855"/>
                    <a:gd name="connsiteY26" fmla="*/ 114273 h 238122"/>
                    <a:gd name="connsiteX27" fmla="*/ 146329 w 221855"/>
                    <a:gd name="connsiteY27" fmla="*/ 114273 h 238122"/>
                    <a:gd name="connsiteX28" fmla="*/ 148246 w 221855"/>
                    <a:gd name="connsiteY28" fmla="*/ 115550 h 238122"/>
                    <a:gd name="connsiteX29" fmla="*/ 148246 w 221855"/>
                    <a:gd name="connsiteY29" fmla="*/ 115550 h 238122"/>
                    <a:gd name="connsiteX30" fmla="*/ 150802 w 221855"/>
                    <a:gd name="connsiteY30" fmla="*/ 116189 h 238122"/>
                    <a:gd name="connsiteX31" fmla="*/ 150802 w 221855"/>
                    <a:gd name="connsiteY31" fmla="*/ 116189 h 238122"/>
                    <a:gd name="connsiteX32" fmla="*/ 150802 w 221855"/>
                    <a:gd name="connsiteY32" fmla="*/ 116189 h 238122"/>
                    <a:gd name="connsiteX33" fmla="*/ 152080 w 221855"/>
                    <a:gd name="connsiteY33" fmla="*/ 116189 h 238122"/>
                    <a:gd name="connsiteX34" fmla="*/ 153358 w 221855"/>
                    <a:gd name="connsiteY34" fmla="*/ 116189 h 238122"/>
                    <a:gd name="connsiteX35" fmla="*/ 153358 w 221855"/>
                    <a:gd name="connsiteY35" fmla="*/ 116189 h 238122"/>
                    <a:gd name="connsiteX36" fmla="*/ 211507 w 221855"/>
                    <a:gd name="connsiteY36" fmla="*/ 115550 h 238122"/>
                    <a:gd name="connsiteX37" fmla="*/ 218536 w 221855"/>
                    <a:gd name="connsiteY37" fmla="*/ 116189 h 238122"/>
                    <a:gd name="connsiteX38" fmla="*/ 221731 w 221855"/>
                    <a:gd name="connsiteY38" fmla="*/ 109805 h 238122"/>
                    <a:gd name="connsiteX39" fmla="*/ 118214 w 221855"/>
                    <a:gd name="connsiteY39" fmla="*/ 16599 h 238122"/>
                    <a:gd name="connsiteX40" fmla="*/ 114379 w 221855"/>
                    <a:gd name="connsiteY40" fmla="*/ 89376 h 238122"/>
                    <a:gd name="connsiteX41" fmla="*/ 112463 w 221855"/>
                    <a:gd name="connsiteY41" fmla="*/ 89376 h 238122"/>
                    <a:gd name="connsiteX42" fmla="*/ 111824 w 221855"/>
                    <a:gd name="connsiteY42" fmla="*/ 89376 h 238122"/>
                    <a:gd name="connsiteX43" fmla="*/ 110545 w 221855"/>
                    <a:gd name="connsiteY43" fmla="*/ 89376 h 238122"/>
                    <a:gd name="connsiteX44" fmla="*/ 77957 w 221855"/>
                    <a:gd name="connsiteY44" fmla="*/ 99590 h 238122"/>
                    <a:gd name="connsiteX45" fmla="*/ 111824 w 221855"/>
                    <a:gd name="connsiteY45" fmla="*/ 30005 h 238122"/>
                    <a:gd name="connsiteX46" fmla="*/ 145051 w 221855"/>
                    <a:gd name="connsiteY46" fmla="*/ 97675 h 238122"/>
                    <a:gd name="connsiteX47" fmla="*/ 114379 w 221855"/>
                    <a:gd name="connsiteY47" fmla="*/ 89376 h 238122"/>
                    <a:gd name="connsiteX48" fmla="*/ 14058 w 221855"/>
                    <a:gd name="connsiteY48" fmla="*/ 101505 h 238122"/>
                    <a:gd name="connsiteX49" fmla="*/ 91376 w 221855"/>
                    <a:gd name="connsiteY49" fmla="*/ 31282 h 238122"/>
                    <a:gd name="connsiteX50" fmla="*/ 64538 w 221855"/>
                    <a:gd name="connsiteY50" fmla="*/ 102144 h 238122"/>
                    <a:gd name="connsiteX51" fmla="*/ 14058 w 221855"/>
                    <a:gd name="connsiteY51" fmla="*/ 101505 h 238122"/>
                    <a:gd name="connsiteX52" fmla="*/ 157831 w 221855"/>
                    <a:gd name="connsiteY52" fmla="*/ 102782 h 238122"/>
                    <a:gd name="connsiteX53" fmla="*/ 130994 w 221855"/>
                    <a:gd name="connsiteY53" fmla="*/ 31282 h 238122"/>
                    <a:gd name="connsiteX54" fmla="*/ 208312 w 221855"/>
                    <a:gd name="connsiteY54" fmla="*/ 100867 h 238122"/>
                    <a:gd name="connsiteX55" fmla="*/ 157831 w 221855"/>
                    <a:gd name="connsiteY55" fmla="*/ 102782 h 23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21855" h="238122">
                      <a:moveTo>
                        <a:pt x="118214" y="16599"/>
                      </a:moveTo>
                      <a:lnTo>
                        <a:pt x="118214" y="6384"/>
                      </a:lnTo>
                      <a:cubicBezTo>
                        <a:pt x="118214" y="2554"/>
                        <a:pt x="115658" y="0"/>
                        <a:pt x="111824" y="0"/>
                      </a:cubicBezTo>
                      <a:cubicBezTo>
                        <a:pt x="107989" y="0"/>
                        <a:pt x="105434" y="2554"/>
                        <a:pt x="105434" y="6384"/>
                      </a:cubicBezTo>
                      <a:lnTo>
                        <a:pt x="105434" y="16599"/>
                      </a:lnTo>
                      <a:cubicBezTo>
                        <a:pt x="49841" y="19791"/>
                        <a:pt x="4473" y="60010"/>
                        <a:pt x="0" y="111081"/>
                      </a:cubicBezTo>
                      <a:cubicBezTo>
                        <a:pt x="0" y="113635"/>
                        <a:pt x="639" y="115550"/>
                        <a:pt x="2555" y="116827"/>
                      </a:cubicBezTo>
                      <a:cubicBezTo>
                        <a:pt x="4473" y="118104"/>
                        <a:pt x="7029" y="118104"/>
                        <a:pt x="8945" y="117465"/>
                      </a:cubicBezTo>
                      <a:cubicBezTo>
                        <a:pt x="8945" y="117465"/>
                        <a:pt x="41535" y="101505"/>
                        <a:pt x="67094" y="117465"/>
                      </a:cubicBezTo>
                      <a:lnTo>
                        <a:pt x="67733" y="117465"/>
                      </a:lnTo>
                      <a:lnTo>
                        <a:pt x="68372" y="117465"/>
                      </a:lnTo>
                      <a:cubicBezTo>
                        <a:pt x="69011" y="117465"/>
                        <a:pt x="69650" y="118104"/>
                        <a:pt x="70289" y="118104"/>
                      </a:cubicBezTo>
                      <a:cubicBezTo>
                        <a:pt x="70289" y="118104"/>
                        <a:pt x="70289" y="118104"/>
                        <a:pt x="70928" y="118104"/>
                      </a:cubicBezTo>
                      <a:lnTo>
                        <a:pt x="70928" y="118104"/>
                      </a:lnTo>
                      <a:cubicBezTo>
                        <a:pt x="71567" y="118104"/>
                        <a:pt x="72206" y="118104"/>
                        <a:pt x="72845" y="117465"/>
                      </a:cubicBezTo>
                      <a:cubicBezTo>
                        <a:pt x="72845" y="117465"/>
                        <a:pt x="73484" y="117465"/>
                        <a:pt x="73484" y="116827"/>
                      </a:cubicBezTo>
                      <a:cubicBezTo>
                        <a:pt x="73484" y="116827"/>
                        <a:pt x="74123" y="116827"/>
                        <a:pt x="74123" y="116189"/>
                      </a:cubicBezTo>
                      <a:cubicBezTo>
                        <a:pt x="85625" y="107889"/>
                        <a:pt x="95849" y="104059"/>
                        <a:pt x="104156" y="102144"/>
                      </a:cubicBezTo>
                      <a:lnTo>
                        <a:pt x="104156" y="215779"/>
                      </a:lnTo>
                      <a:cubicBezTo>
                        <a:pt x="104156" y="220886"/>
                        <a:pt x="99683" y="225355"/>
                        <a:pt x="94571" y="225355"/>
                      </a:cubicBezTo>
                      <a:cubicBezTo>
                        <a:pt x="89459" y="225355"/>
                        <a:pt x="84986" y="220886"/>
                        <a:pt x="84986" y="215779"/>
                      </a:cubicBezTo>
                      <a:cubicBezTo>
                        <a:pt x="84986" y="211948"/>
                        <a:pt x="82430" y="209395"/>
                        <a:pt x="78596" y="209395"/>
                      </a:cubicBezTo>
                      <a:cubicBezTo>
                        <a:pt x="74762" y="209395"/>
                        <a:pt x="72206" y="211948"/>
                        <a:pt x="72206" y="215779"/>
                      </a:cubicBezTo>
                      <a:cubicBezTo>
                        <a:pt x="72206" y="227908"/>
                        <a:pt x="82430" y="238123"/>
                        <a:pt x="94571" y="238123"/>
                      </a:cubicBezTo>
                      <a:cubicBezTo>
                        <a:pt x="107350" y="238123"/>
                        <a:pt x="116935" y="227908"/>
                        <a:pt x="116935" y="215779"/>
                      </a:cubicBezTo>
                      <a:lnTo>
                        <a:pt x="116935" y="100867"/>
                      </a:lnTo>
                      <a:cubicBezTo>
                        <a:pt x="135466" y="102144"/>
                        <a:pt x="145690" y="113635"/>
                        <a:pt x="146329" y="114273"/>
                      </a:cubicBezTo>
                      <a:lnTo>
                        <a:pt x="146329" y="114273"/>
                      </a:lnTo>
                      <a:cubicBezTo>
                        <a:pt x="146969" y="114912"/>
                        <a:pt x="147607" y="115550"/>
                        <a:pt x="148246" y="115550"/>
                      </a:cubicBezTo>
                      <a:lnTo>
                        <a:pt x="148246" y="115550"/>
                      </a:lnTo>
                      <a:cubicBezTo>
                        <a:pt x="148885" y="116189"/>
                        <a:pt x="150164" y="116189"/>
                        <a:pt x="150802" y="116189"/>
                      </a:cubicBezTo>
                      <a:lnTo>
                        <a:pt x="150802" y="116189"/>
                      </a:lnTo>
                      <a:lnTo>
                        <a:pt x="150802" y="116189"/>
                      </a:lnTo>
                      <a:cubicBezTo>
                        <a:pt x="151441" y="116189"/>
                        <a:pt x="151441" y="116189"/>
                        <a:pt x="152080" y="116189"/>
                      </a:cubicBezTo>
                      <a:cubicBezTo>
                        <a:pt x="152719" y="116189"/>
                        <a:pt x="152719" y="116189"/>
                        <a:pt x="153358" y="116189"/>
                      </a:cubicBezTo>
                      <a:lnTo>
                        <a:pt x="153358" y="116189"/>
                      </a:lnTo>
                      <a:cubicBezTo>
                        <a:pt x="190420" y="100229"/>
                        <a:pt x="210868" y="114912"/>
                        <a:pt x="211507" y="115550"/>
                      </a:cubicBezTo>
                      <a:cubicBezTo>
                        <a:pt x="213423" y="116827"/>
                        <a:pt x="215979" y="117465"/>
                        <a:pt x="218536" y="116189"/>
                      </a:cubicBezTo>
                      <a:cubicBezTo>
                        <a:pt x="220453" y="114912"/>
                        <a:pt x="222369" y="112358"/>
                        <a:pt x="221731" y="109805"/>
                      </a:cubicBezTo>
                      <a:cubicBezTo>
                        <a:pt x="219174" y="60010"/>
                        <a:pt x="173806" y="19791"/>
                        <a:pt x="118214" y="16599"/>
                      </a:cubicBezTo>
                      <a:close/>
                      <a:moveTo>
                        <a:pt x="114379" y="89376"/>
                      </a:moveTo>
                      <a:cubicBezTo>
                        <a:pt x="113740" y="89376"/>
                        <a:pt x="113102" y="89376"/>
                        <a:pt x="112463" y="89376"/>
                      </a:cubicBezTo>
                      <a:lnTo>
                        <a:pt x="111824" y="89376"/>
                      </a:lnTo>
                      <a:cubicBezTo>
                        <a:pt x="111184" y="89376"/>
                        <a:pt x="111184" y="89376"/>
                        <a:pt x="110545" y="89376"/>
                      </a:cubicBezTo>
                      <a:cubicBezTo>
                        <a:pt x="100961" y="90014"/>
                        <a:pt x="90098" y="93206"/>
                        <a:pt x="77957" y="99590"/>
                      </a:cubicBezTo>
                      <a:cubicBezTo>
                        <a:pt x="81152" y="55541"/>
                        <a:pt x="103517" y="35751"/>
                        <a:pt x="111824" y="30005"/>
                      </a:cubicBezTo>
                      <a:cubicBezTo>
                        <a:pt x="120130" y="35751"/>
                        <a:pt x="141217" y="54902"/>
                        <a:pt x="145051" y="97675"/>
                      </a:cubicBezTo>
                      <a:cubicBezTo>
                        <a:pt x="138022" y="93206"/>
                        <a:pt x="127159" y="89376"/>
                        <a:pt x="114379" y="89376"/>
                      </a:cubicBezTo>
                      <a:close/>
                      <a:moveTo>
                        <a:pt x="14058" y="101505"/>
                      </a:moveTo>
                      <a:cubicBezTo>
                        <a:pt x="21725" y="66394"/>
                        <a:pt x="53036" y="38304"/>
                        <a:pt x="91376" y="31282"/>
                      </a:cubicBezTo>
                      <a:cubicBezTo>
                        <a:pt x="79874" y="44050"/>
                        <a:pt x="66455" y="65755"/>
                        <a:pt x="64538" y="102144"/>
                      </a:cubicBezTo>
                      <a:cubicBezTo>
                        <a:pt x="46007" y="93845"/>
                        <a:pt x="26199" y="97675"/>
                        <a:pt x="14058" y="101505"/>
                      </a:cubicBezTo>
                      <a:close/>
                      <a:moveTo>
                        <a:pt x="157831" y="102782"/>
                      </a:moveTo>
                      <a:cubicBezTo>
                        <a:pt x="155914" y="66394"/>
                        <a:pt x="142495" y="44050"/>
                        <a:pt x="130994" y="31282"/>
                      </a:cubicBezTo>
                      <a:cubicBezTo>
                        <a:pt x="169333" y="38304"/>
                        <a:pt x="200643" y="66394"/>
                        <a:pt x="208312" y="100867"/>
                      </a:cubicBezTo>
                      <a:cubicBezTo>
                        <a:pt x="198088" y="97037"/>
                        <a:pt x="180835" y="95121"/>
                        <a:pt x="157831" y="102782"/>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08" name="Group 207">
              <a:extLst>
                <a:ext uri="{FF2B5EF4-FFF2-40B4-BE49-F238E27FC236}">
                  <a16:creationId xmlns:a16="http://schemas.microsoft.com/office/drawing/2014/main" id="{CAA47295-9218-4BB4-9E8C-414E2D74A48A}"/>
                </a:ext>
              </a:extLst>
            </p:cNvPr>
            <p:cNvGrpSpPr/>
            <p:nvPr/>
          </p:nvGrpSpPr>
          <p:grpSpPr>
            <a:xfrm>
              <a:off x="5081580" y="4030822"/>
              <a:ext cx="274320" cy="274320"/>
              <a:chOff x="5775566" y="3973407"/>
              <a:chExt cx="274320" cy="274320"/>
            </a:xfrm>
          </p:grpSpPr>
          <p:sp>
            <p:nvSpPr>
              <p:cNvPr id="221" name="Oval 220">
                <a:extLst>
                  <a:ext uri="{FF2B5EF4-FFF2-40B4-BE49-F238E27FC236}">
                    <a16:creationId xmlns:a16="http://schemas.microsoft.com/office/drawing/2014/main" id="{88A23EBF-570E-417E-9047-60FF2A756568}"/>
                  </a:ext>
                </a:extLst>
              </p:cNvPr>
              <p:cNvSpPr/>
              <p:nvPr/>
            </p:nvSpPr>
            <p:spPr>
              <a:xfrm>
                <a:off x="5775566" y="3973407"/>
                <a:ext cx="274320" cy="274320"/>
              </a:xfrm>
              <a:prstGeom prst="ellipse">
                <a:avLst/>
              </a:prstGeom>
              <a:solidFill>
                <a:schemeClr val="bg1"/>
              </a:solid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Calibri"/>
                  <a:ea typeface="Calibri" panose="020F0502020204030204" pitchFamily="34" charset="0"/>
                  <a:cs typeface="+mn-cs"/>
                </a:endParaRPr>
              </a:p>
            </p:txBody>
          </p:sp>
          <p:grpSp>
            <p:nvGrpSpPr>
              <p:cNvPr id="222" name="Graphic 4">
                <a:extLst>
                  <a:ext uri="{FF2B5EF4-FFF2-40B4-BE49-F238E27FC236}">
                    <a16:creationId xmlns:a16="http://schemas.microsoft.com/office/drawing/2014/main" id="{06ABE0EF-C42C-4E3B-A412-FC3276936D50}"/>
                  </a:ext>
                </a:extLst>
              </p:cNvPr>
              <p:cNvGrpSpPr/>
              <p:nvPr/>
            </p:nvGrpSpPr>
            <p:grpSpPr>
              <a:xfrm rot="3138383">
                <a:off x="5775566" y="3973407"/>
                <a:ext cx="274320" cy="274320"/>
                <a:chOff x="3581470" y="1893013"/>
                <a:chExt cx="362309" cy="361971"/>
              </a:xfrm>
              <a:solidFill>
                <a:schemeClr val="tx2"/>
              </a:solidFill>
            </p:grpSpPr>
            <p:sp>
              <p:nvSpPr>
                <p:cNvPr id="223" name="Graphic 4">
                  <a:extLst>
                    <a:ext uri="{FF2B5EF4-FFF2-40B4-BE49-F238E27FC236}">
                      <a16:creationId xmlns:a16="http://schemas.microsoft.com/office/drawing/2014/main" id="{15CDD6D3-A1B6-42F0-806B-FB06CAC8D668}"/>
                    </a:ext>
                  </a:extLst>
                </p:cNvPr>
                <p:cNvSpPr/>
                <p:nvPr/>
              </p:nvSpPr>
              <p:spPr>
                <a:xfrm>
                  <a:off x="3581470" y="1893013"/>
                  <a:ext cx="362309" cy="361971"/>
                </a:xfrm>
                <a:custGeom>
                  <a:avLst/>
                  <a:gdLst>
                    <a:gd name="connsiteX0" fmla="*/ 181474 w 362309"/>
                    <a:gd name="connsiteY0" fmla="*/ 0 h 361971"/>
                    <a:gd name="connsiteX1" fmla="*/ 0 w 362309"/>
                    <a:gd name="connsiteY1" fmla="*/ 180667 h 361971"/>
                    <a:gd name="connsiteX2" fmla="*/ 180836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181474 w 362309"/>
                    <a:gd name="connsiteY6" fmla="*/ 0 h 361971"/>
                    <a:gd name="connsiteX7" fmla="*/ 181474 w 362309"/>
                    <a:gd name="connsiteY7" fmla="*/ 349204 h 361971"/>
                    <a:gd name="connsiteX8" fmla="*/ 12780 w 362309"/>
                    <a:gd name="connsiteY8" fmla="*/ 181305 h 361971"/>
                    <a:gd name="connsiteX9" fmla="*/ 180836 w 362309"/>
                    <a:gd name="connsiteY9" fmla="*/ 12768 h 361971"/>
                    <a:gd name="connsiteX10" fmla="*/ 349530 w 362309"/>
                    <a:gd name="connsiteY10" fmla="*/ 180667 h 361971"/>
                    <a:gd name="connsiteX11" fmla="*/ 349530 w 362309"/>
                    <a:gd name="connsiteY11" fmla="*/ 180667 h 361971"/>
                    <a:gd name="connsiteX12" fmla="*/ 181474 w 362309"/>
                    <a:gd name="connsiteY12" fmla="*/ 34920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309" h="361971">
                      <a:moveTo>
                        <a:pt x="181474" y="0"/>
                      </a:moveTo>
                      <a:cubicBezTo>
                        <a:pt x="81152" y="0"/>
                        <a:pt x="0" y="81077"/>
                        <a:pt x="0" y="180667"/>
                      </a:cubicBezTo>
                      <a:cubicBezTo>
                        <a:pt x="0" y="280895"/>
                        <a:pt x="81152" y="361972"/>
                        <a:pt x="180836" y="361972"/>
                      </a:cubicBezTo>
                      <a:cubicBezTo>
                        <a:pt x="281157" y="361972"/>
                        <a:pt x="362310" y="280895"/>
                        <a:pt x="362310" y="181305"/>
                      </a:cubicBezTo>
                      <a:cubicBezTo>
                        <a:pt x="362310" y="181305"/>
                        <a:pt x="362310" y="181305"/>
                        <a:pt x="362310" y="181305"/>
                      </a:cubicBezTo>
                      <a:cubicBezTo>
                        <a:pt x="362310" y="81077"/>
                        <a:pt x="281796" y="0"/>
                        <a:pt x="181474" y="0"/>
                      </a:cubicBezTo>
                      <a:cubicBezTo>
                        <a:pt x="181474" y="0"/>
                        <a:pt x="181474" y="0"/>
                        <a:pt x="181474" y="0"/>
                      </a:cubicBezTo>
                      <a:close/>
                      <a:moveTo>
                        <a:pt x="181474" y="349204"/>
                      </a:moveTo>
                      <a:cubicBezTo>
                        <a:pt x="88181" y="349204"/>
                        <a:pt x="12780" y="273873"/>
                        <a:pt x="12780" y="181305"/>
                      </a:cubicBezTo>
                      <a:cubicBezTo>
                        <a:pt x="12780" y="88737"/>
                        <a:pt x="88181" y="12768"/>
                        <a:pt x="180836" y="12768"/>
                      </a:cubicBezTo>
                      <a:cubicBezTo>
                        <a:pt x="274128" y="12768"/>
                        <a:pt x="349530" y="88099"/>
                        <a:pt x="349530" y="180667"/>
                      </a:cubicBezTo>
                      <a:cubicBezTo>
                        <a:pt x="349530" y="180667"/>
                        <a:pt x="349530" y="180667"/>
                        <a:pt x="349530" y="180667"/>
                      </a:cubicBezTo>
                      <a:cubicBezTo>
                        <a:pt x="349530" y="273873"/>
                        <a:pt x="274128" y="349204"/>
                        <a:pt x="181474" y="349204"/>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24" name="Graphic 4">
                  <a:extLst>
                    <a:ext uri="{FF2B5EF4-FFF2-40B4-BE49-F238E27FC236}">
                      <a16:creationId xmlns:a16="http://schemas.microsoft.com/office/drawing/2014/main" id="{F10BCE0D-A7D4-414A-98FC-831B523F0B04}"/>
                    </a:ext>
                  </a:extLst>
                </p:cNvPr>
                <p:cNvSpPr/>
                <p:nvPr/>
              </p:nvSpPr>
              <p:spPr>
                <a:xfrm>
                  <a:off x="3728485" y="1950877"/>
                  <a:ext cx="87587" cy="148976"/>
                </a:xfrm>
                <a:custGeom>
                  <a:avLst/>
                  <a:gdLst>
                    <a:gd name="connsiteX0" fmla="*/ 23688 w 87587"/>
                    <a:gd name="connsiteY0" fmla="*/ 112588 h 148976"/>
                    <a:gd name="connsiteX1" fmla="*/ 23688 w 87587"/>
                    <a:gd name="connsiteY1" fmla="*/ 103651 h 148976"/>
                    <a:gd name="connsiteX2" fmla="*/ 19215 w 87587"/>
                    <a:gd name="connsiteY2" fmla="*/ 51941 h 148976"/>
                    <a:gd name="connsiteX3" fmla="*/ 59472 w 87587"/>
                    <a:gd name="connsiteY3" fmla="*/ 14913 h 148976"/>
                    <a:gd name="connsiteX4" fmla="*/ 74808 w 87587"/>
                    <a:gd name="connsiteY4" fmla="*/ 67262 h 148976"/>
                    <a:gd name="connsiteX5" fmla="*/ 60111 w 87587"/>
                    <a:gd name="connsiteY5" fmla="*/ 99182 h 148976"/>
                    <a:gd name="connsiteX6" fmla="*/ 42219 w 87587"/>
                    <a:gd name="connsiteY6" fmla="*/ 108758 h 148976"/>
                    <a:gd name="connsiteX7" fmla="*/ 55638 w 87587"/>
                    <a:gd name="connsiteY7" fmla="*/ 49387 h 148976"/>
                    <a:gd name="connsiteX8" fmla="*/ 53082 w 87587"/>
                    <a:gd name="connsiteY8" fmla="*/ 40449 h 148976"/>
                    <a:gd name="connsiteX9" fmla="*/ 44136 w 87587"/>
                    <a:gd name="connsiteY9" fmla="*/ 43003 h 148976"/>
                    <a:gd name="connsiteX10" fmla="*/ 44136 w 87587"/>
                    <a:gd name="connsiteY10" fmla="*/ 43003 h 148976"/>
                    <a:gd name="connsiteX11" fmla="*/ 30078 w 87587"/>
                    <a:gd name="connsiteY11" fmla="*/ 143231 h 148976"/>
                    <a:gd name="connsiteX12" fmla="*/ 36468 w 87587"/>
                    <a:gd name="connsiteY12" fmla="*/ 148977 h 148976"/>
                    <a:gd name="connsiteX13" fmla="*/ 37107 w 87587"/>
                    <a:gd name="connsiteY13" fmla="*/ 148977 h 148976"/>
                    <a:gd name="connsiteX14" fmla="*/ 42858 w 87587"/>
                    <a:gd name="connsiteY14" fmla="*/ 141955 h 148976"/>
                    <a:gd name="connsiteX15" fmla="*/ 42858 w 87587"/>
                    <a:gd name="connsiteY15" fmla="*/ 141955 h 148976"/>
                    <a:gd name="connsiteX16" fmla="*/ 41580 w 87587"/>
                    <a:gd name="connsiteY16" fmla="*/ 121526 h 148976"/>
                    <a:gd name="connsiteX17" fmla="*/ 68418 w 87587"/>
                    <a:gd name="connsiteY17" fmla="*/ 108120 h 148976"/>
                    <a:gd name="connsiteX18" fmla="*/ 87588 w 87587"/>
                    <a:gd name="connsiteY18" fmla="*/ 66624 h 148976"/>
                    <a:gd name="connsiteX19" fmla="*/ 67140 w 87587"/>
                    <a:gd name="connsiteY19" fmla="*/ 2784 h 148976"/>
                    <a:gd name="connsiteX20" fmla="*/ 59472 w 87587"/>
                    <a:gd name="connsiteY20" fmla="*/ 230 h 148976"/>
                    <a:gd name="connsiteX21" fmla="*/ 8353 w 87587"/>
                    <a:gd name="connsiteY21" fmla="*/ 44280 h 148976"/>
                    <a:gd name="connsiteX22" fmla="*/ 14743 w 87587"/>
                    <a:gd name="connsiteY22" fmla="*/ 111950 h 148976"/>
                    <a:gd name="connsiteX23" fmla="*/ 23688 w 87587"/>
                    <a:gd name="connsiteY23" fmla="*/ 112588 h 148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7587" h="148976">
                      <a:moveTo>
                        <a:pt x="23688" y="112588"/>
                      </a:moveTo>
                      <a:cubicBezTo>
                        <a:pt x="26244" y="110035"/>
                        <a:pt x="26244" y="106204"/>
                        <a:pt x="23688" y="103651"/>
                      </a:cubicBezTo>
                      <a:cubicBezTo>
                        <a:pt x="12825" y="93436"/>
                        <a:pt x="8353" y="69816"/>
                        <a:pt x="19215" y="51941"/>
                      </a:cubicBezTo>
                      <a:cubicBezTo>
                        <a:pt x="28800" y="35981"/>
                        <a:pt x="42858" y="23213"/>
                        <a:pt x="59472" y="14913"/>
                      </a:cubicBezTo>
                      <a:cubicBezTo>
                        <a:pt x="68418" y="30873"/>
                        <a:pt x="74169" y="48749"/>
                        <a:pt x="74808" y="67262"/>
                      </a:cubicBezTo>
                      <a:cubicBezTo>
                        <a:pt x="74169" y="79392"/>
                        <a:pt x="69057" y="90883"/>
                        <a:pt x="60111" y="99182"/>
                      </a:cubicBezTo>
                      <a:cubicBezTo>
                        <a:pt x="54999" y="104289"/>
                        <a:pt x="49248" y="107481"/>
                        <a:pt x="42219" y="108758"/>
                      </a:cubicBezTo>
                      <a:cubicBezTo>
                        <a:pt x="42858" y="88329"/>
                        <a:pt x="47331" y="67901"/>
                        <a:pt x="55638" y="49387"/>
                      </a:cubicBezTo>
                      <a:cubicBezTo>
                        <a:pt x="57555" y="46195"/>
                        <a:pt x="56277" y="42365"/>
                        <a:pt x="53082" y="40449"/>
                      </a:cubicBezTo>
                      <a:cubicBezTo>
                        <a:pt x="49887" y="38534"/>
                        <a:pt x="46053" y="39811"/>
                        <a:pt x="44136" y="43003"/>
                      </a:cubicBezTo>
                      <a:cubicBezTo>
                        <a:pt x="44136" y="43003"/>
                        <a:pt x="44136" y="43003"/>
                        <a:pt x="44136" y="43003"/>
                      </a:cubicBezTo>
                      <a:cubicBezTo>
                        <a:pt x="43497" y="44280"/>
                        <a:pt x="23688" y="83222"/>
                        <a:pt x="30078" y="143231"/>
                      </a:cubicBezTo>
                      <a:cubicBezTo>
                        <a:pt x="30717" y="146423"/>
                        <a:pt x="33273" y="148977"/>
                        <a:pt x="36468" y="148977"/>
                      </a:cubicBezTo>
                      <a:lnTo>
                        <a:pt x="37107" y="148977"/>
                      </a:lnTo>
                      <a:cubicBezTo>
                        <a:pt x="40302" y="148339"/>
                        <a:pt x="42858" y="145147"/>
                        <a:pt x="42858" y="141955"/>
                      </a:cubicBezTo>
                      <a:cubicBezTo>
                        <a:pt x="42858" y="141955"/>
                        <a:pt x="42858" y="141955"/>
                        <a:pt x="42858" y="141955"/>
                      </a:cubicBezTo>
                      <a:cubicBezTo>
                        <a:pt x="42219" y="134932"/>
                        <a:pt x="41580" y="127910"/>
                        <a:pt x="41580" y="121526"/>
                      </a:cubicBezTo>
                      <a:cubicBezTo>
                        <a:pt x="51804" y="120249"/>
                        <a:pt x="61389" y="115142"/>
                        <a:pt x="68418" y="108120"/>
                      </a:cubicBezTo>
                      <a:cubicBezTo>
                        <a:pt x="80559" y="97267"/>
                        <a:pt x="87588" y="82584"/>
                        <a:pt x="87588" y="66624"/>
                      </a:cubicBezTo>
                      <a:cubicBezTo>
                        <a:pt x="86949" y="43641"/>
                        <a:pt x="79920" y="21936"/>
                        <a:pt x="67140" y="2784"/>
                      </a:cubicBezTo>
                      <a:cubicBezTo>
                        <a:pt x="65223" y="230"/>
                        <a:pt x="62667" y="-408"/>
                        <a:pt x="59472" y="230"/>
                      </a:cubicBezTo>
                      <a:cubicBezTo>
                        <a:pt x="38385" y="9168"/>
                        <a:pt x="20493" y="24489"/>
                        <a:pt x="8353" y="44280"/>
                      </a:cubicBezTo>
                      <a:cubicBezTo>
                        <a:pt x="-5066" y="65985"/>
                        <a:pt x="-1871" y="95990"/>
                        <a:pt x="14743" y="111950"/>
                      </a:cubicBezTo>
                      <a:cubicBezTo>
                        <a:pt x="17298" y="115142"/>
                        <a:pt x="21133" y="115142"/>
                        <a:pt x="23688" y="112588"/>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25" name="Graphic 4">
                  <a:extLst>
                    <a:ext uri="{FF2B5EF4-FFF2-40B4-BE49-F238E27FC236}">
                      <a16:creationId xmlns:a16="http://schemas.microsoft.com/office/drawing/2014/main" id="{6E8E130E-C98B-4A79-B6E1-AD9D04C5895F}"/>
                    </a:ext>
                  </a:extLst>
                </p:cNvPr>
                <p:cNvSpPr/>
                <p:nvPr/>
              </p:nvSpPr>
              <p:spPr>
                <a:xfrm>
                  <a:off x="3645294" y="2014308"/>
                  <a:ext cx="240682" cy="183858"/>
                </a:xfrm>
                <a:custGeom>
                  <a:avLst/>
                  <a:gdLst>
                    <a:gd name="connsiteX0" fmla="*/ 240432 w 240682"/>
                    <a:gd name="connsiteY0" fmla="*/ 65117 h 183858"/>
                    <a:gd name="connsiteX1" fmla="*/ 236598 w 240682"/>
                    <a:gd name="connsiteY1" fmla="*/ 11491 h 183858"/>
                    <a:gd name="connsiteX2" fmla="*/ 225096 w 240682"/>
                    <a:gd name="connsiteY2" fmla="*/ 0 h 183858"/>
                    <a:gd name="connsiteX3" fmla="*/ 205926 w 240682"/>
                    <a:gd name="connsiteY3" fmla="*/ 14683 h 183858"/>
                    <a:gd name="connsiteX4" fmla="*/ 205926 w 240682"/>
                    <a:gd name="connsiteY4" fmla="*/ 15322 h 183858"/>
                    <a:gd name="connsiteX5" fmla="*/ 200814 w 240682"/>
                    <a:gd name="connsiteY5" fmla="*/ 60648 h 183858"/>
                    <a:gd name="connsiteX6" fmla="*/ 195063 w 240682"/>
                    <a:gd name="connsiteY6" fmla="*/ 62563 h 183858"/>
                    <a:gd name="connsiteX7" fmla="*/ 173976 w 240682"/>
                    <a:gd name="connsiteY7" fmla="*/ 78523 h 183858"/>
                    <a:gd name="connsiteX8" fmla="*/ 168226 w 240682"/>
                    <a:gd name="connsiteY8" fmla="*/ 79161 h 183858"/>
                    <a:gd name="connsiteX9" fmla="*/ 120301 w 240682"/>
                    <a:gd name="connsiteY9" fmla="*/ 114912 h 183858"/>
                    <a:gd name="connsiteX10" fmla="*/ 72376 w 240682"/>
                    <a:gd name="connsiteY10" fmla="*/ 79161 h 183858"/>
                    <a:gd name="connsiteX11" fmla="*/ 66625 w 240682"/>
                    <a:gd name="connsiteY11" fmla="*/ 78523 h 183858"/>
                    <a:gd name="connsiteX12" fmla="*/ 45539 w 240682"/>
                    <a:gd name="connsiteY12" fmla="*/ 62563 h 183858"/>
                    <a:gd name="connsiteX13" fmla="*/ 39788 w 240682"/>
                    <a:gd name="connsiteY13" fmla="*/ 60648 h 183858"/>
                    <a:gd name="connsiteX14" fmla="*/ 34676 w 240682"/>
                    <a:gd name="connsiteY14" fmla="*/ 15322 h 183858"/>
                    <a:gd name="connsiteX15" fmla="*/ 34676 w 240682"/>
                    <a:gd name="connsiteY15" fmla="*/ 14683 h 183858"/>
                    <a:gd name="connsiteX16" fmla="*/ 15506 w 240682"/>
                    <a:gd name="connsiteY16" fmla="*/ 0 h 183858"/>
                    <a:gd name="connsiteX17" fmla="*/ 4004 w 240682"/>
                    <a:gd name="connsiteY17" fmla="*/ 11491 h 183858"/>
                    <a:gd name="connsiteX18" fmla="*/ 170 w 240682"/>
                    <a:gd name="connsiteY18" fmla="*/ 65117 h 183858"/>
                    <a:gd name="connsiteX19" fmla="*/ 2087 w 240682"/>
                    <a:gd name="connsiteY19" fmla="*/ 79800 h 183858"/>
                    <a:gd name="connsiteX20" fmla="*/ 16784 w 240682"/>
                    <a:gd name="connsiteY20" fmla="*/ 119381 h 183858"/>
                    <a:gd name="connsiteX21" fmla="*/ 31481 w 240682"/>
                    <a:gd name="connsiteY21" fmla="*/ 139171 h 183858"/>
                    <a:gd name="connsiteX22" fmla="*/ 66625 w 240682"/>
                    <a:gd name="connsiteY22" fmla="*/ 164707 h 183858"/>
                    <a:gd name="connsiteX23" fmla="*/ 74932 w 240682"/>
                    <a:gd name="connsiteY23" fmla="*/ 176836 h 183858"/>
                    <a:gd name="connsiteX24" fmla="*/ 81322 w 240682"/>
                    <a:gd name="connsiteY24" fmla="*/ 182582 h 183858"/>
                    <a:gd name="connsiteX25" fmla="*/ 81961 w 240682"/>
                    <a:gd name="connsiteY25" fmla="*/ 182582 h 183858"/>
                    <a:gd name="connsiteX26" fmla="*/ 87712 w 240682"/>
                    <a:gd name="connsiteY26" fmla="*/ 175560 h 183858"/>
                    <a:gd name="connsiteX27" fmla="*/ 74293 w 240682"/>
                    <a:gd name="connsiteY27" fmla="*/ 154492 h 183858"/>
                    <a:gd name="connsiteX28" fmla="*/ 39149 w 240682"/>
                    <a:gd name="connsiteY28" fmla="*/ 128957 h 183858"/>
                    <a:gd name="connsiteX29" fmla="*/ 28925 w 240682"/>
                    <a:gd name="connsiteY29" fmla="*/ 115550 h 183858"/>
                    <a:gd name="connsiteX30" fmla="*/ 14228 w 240682"/>
                    <a:gd name="connsiteY30" fmla="*/ 75969 h 183858"/>
                    <a:gd name="connsiteX31" fmla="*/ 12950 w 240682"/>
                    <a:gd name="connsiteY31" fmla="*/ 66393 h 183858"/>
                    <a:gd name="connsiteX32" fmla="*/ 16784 w 240682"/>
                    <a:gd name="connsiteY32" fmla="*/ 13406 h 183858"/>
                    <a:gd name="connsiteX33" fmla="*/ 21896 w 240682"/>
                    <a:gd name="connsiteY33" fmla="*/ 18514 h 183858"/>
                    <a:gd name="connsiteX34" fmla="*/ 27008 w 240682"/>
                    <a:gd name="connsiteY34" fmla="*/ 62563 h 183858"/>
                    <a:gd name="connsiteX35" fmla="*/ 18701 w 240682"/>
                    <a:gd name="connsiteY35" fmla="*/ 68309 h 183858"/>
                    <a:gd name="connsiteX36" fmla="*/ 21257 w 240682"/>
                    <a:gd name="connsiteY36" fmla="*/ 85545 h 183858"/>
                    <a:gd name="connsiteX37" fmla="*/ 38510 w 240682"/>
                    <a:gd name="connsiteY37" fmla="*/ 107251 h 183858"/>
                    <a:gd name="connsiteX38" fmla="*/ 51289 w 240682"/>
                    <a:gd name="connsiteY38" fmla="*/ 117465 h 183858"/>
                    <a:gd name="connsiteX39" fmla="*/ 71098 w 240682"/>
                    <a:gd name="connsiteY39" fmla="*/ 127041 h 183858"/>
                    <a:gd name="connsiteX40" fmla="*/ 79405 w 240682"/>
                    <a:gd name="connsiteY40" fmla="*/ 124488 h 183858"/>
                    <a:gd name="connsiteX41" fmla="*/ 76849 w 240682"/>
                    <a:gd name="connsiteY41" fmla="*/ 116189 h 183858"/>
                    <a:gd name="connsiteX42" fmla="*/ 76849 w 240682"/>
                    <a:gd name="connsiteY42" fmla="*/ 116189 h 183858"/>
                    <a:gd name="connsiteX43" fmla="*/ 57040 w 240682"/>
                    <a:gd name="connsiteY43" fmla="*/ 105974 h 183858"/>
                    <a:gd name="connsiteX44" fmla="*/ 48734 w 240682"/>
                    <a:gd name="connsiteY44" fmla="*/ 99590 h 183858"/>
                    <a:gd name="connsiteX45" fmla="*/ 30842 w 240682"/>
                    <a:gd name="connsiteY45" fmla="*/ 77885 h 183858"/>
                    <a:gd name="connsiteX46" fmla="*/ 29564 w 240682"/>
                    <a:gd name="connsiteY46" fmla="*/ 76608 h 183858"/>
                    <a:gd name="connsiteX47" fmla="*/ 40427 w 240682"/>
                    <a:gd name="connsiteY47" fmla="*/ 77246 h 183858"/>
                    <a:gd name="connsiteX48" fmla="*/ 60235 w 240682"/>
                    <a:gd name="connsiteY48" fmla="*/ 92568 h 183858"/>
                    <a:gd name="connsiteX49" fmla="*/ 64708 w 240682"/>
                    <a:gd name="connsiteY49" fmla="*/ 94483 h 183858"/>
                    <a:gd name="connsiteX50" fmla="*/ 71737 w 240682"/>
                    <a:gd name="connsiteY50" fmla="*/ 95121 h 183858"/>
                    <a:gd name="connsiteX51" fmla="*/ 111355 w 240682"/>
                    <a:gd name="connsiteY51" fmla="*/ 128957 h 183858"/>
                    <a:gd name="connsiteX52" fmla="*/ 114550 w 240682"/>
                    <a:gd name="connsiteY52" fmla="*/ 153854 h 183858"/>
                    <a:gd name="connsiteX53" fmla="*/ 120940 w 240682"/>
                    <a:gd name="connsiteY53" fmla="*/ 160238 h 183858"/>
                    <a:gd name="connsiteX54" fmla="*/ 120940 w 240682"/>
                    <a:gd name="connsiteY54" fmla="*/ 160238 h 183858"/>
                    <a:gd name="connsiteX55" fmla="*/ 127330 w 240682"/>
                    <a:gd name="connsiteY55" fmla="*/ 153854 h 183858"/>
                    <a:gd name="connsiteX56" fmla="*/ 130525 w 240682"/>
                    <a:gd name="connsiteY56" fmla="*/ 128957 h 183858"/>
                    <a:gd name="connsiteX57" fmla="*/ 170142 w 240682"/>
                    <a:gd name="connsiteY57" fmla="*/ 95121 h 183858"/>
                    <a:gd name="connsiteX58" fmla="*/ 177171 w 240682"/>
                    <a:gd name="connsiteY58" fmla="*/ 94483 h 183858"/>
                    <a:gd name="connsiteX59" fmla="*/ 181644 w 240682"/>
                    <a:gd name="connsiteY59" fmla="*/ 92568 h 183858"/>
                    <a:gd name="connsiteX60" fmla="*/ 201453 w 240682"/>
                    <a:gd name="connsiteY60" fmla="*/ 77246 h 183858"/>
                    <a:gd name="connsiteX61" fmla="*/ 211677 w 240682"/>
                    <a:gd name="connsiteY61" fmla="*/ 77246 h 183858"/>
                    <a:gd name="connsiteX62" fmla="*/ 209760 w 240682"/>
                    <a:gd name="connsiteY62" fmla="*/ 79161 h 183858"/>
                    <a:gd name="connsiteX63" fmla="*/ 192507 w 240682"/>
                    <a:gd name="connsiteY63" fmla="*/ 100867 h 183858"/>
                    <a:gd name="connsiteX64" fmla="*/ 184200 w 240682"/>
                    <a:gd name="connsiteY64" fmla="*/ 107251 h 183858"/>
                    <a:gd name="connsiteX65" fmla="*/ 164391 w 240682"/>
                    <a:gd name="connsiteY65" fmla="*/ 116827 h 183858"/>
                    <a:gd name="connsiteX66" fmla="*/ 161196 w 240682"/>
                    <a:gd name="connsiteY66" fmla="*/ 125126 h 183858"/>
                    <a:gd name="connsiteX67" fmla="*/ 169503 w 240682"/>
                    <a:gd name="connsiteY67" fmla="*/ 128318 h 183858"/>
                    <a:gd name="connsiteX68" fmla="*/ 170142 w 240682"/>
                    <a:gd name="connsiteY68" fmla="*/ 128318 h 183858"/>
                    <a:gd name="connsiteX69" fmla="*/ 189951 w 240682"/>
                    <a:gd name="connsiteY69" fmla="*/ 118742 h 183858"/>
                    <a:gd name="connsiteX70" fmla="*/ 202731 w 240682"/>
                    <a:gd name="connsiteY70" fmla="*/ 108528 h 183858"/>
                    <a:gd name="connsiteX71" fmla="*/ 219345 w 240682"/>
                    <a:gd name="connsiteY71" fmla="*/ 87461 h 183858"/>
                    <a:gd name="connsiteX72" fmla="*/ 222540 w 240682"/>
                    <a:gd name="connsiteY72" fmla="*/ 69585 h 183858"/>
                    <a:gd name="connsiteX73" fmla="*/ 214233 w 240682"/>
                    <a:gd name="connsiteY73" fmla="*/ 63840 h 183858"/>
                    <a:gd name="connsiteX74" fmla="*/ 219345 w 240682"/>
                    <a:gd name="connsiteY74" fmla="*/ 19790 h 183858"/>
                    <a:gd name="connsiteX75" fmla="*/ 224457 w 240682"/>
                    <a:gd name="connsiteY75" fmla="*/ 14683 h 183858"/>
                    <a:gd name="connsiteX76" fmla="*/ 228291 w 240682"/>
                    <a:gd name="connsiteY76" fmla="*/ 67670 h 183858"/>
                    <a:gd name="connsiteX77" fmla="*/ 227013 w 240682"/>
                    <a:gd name="connsiteY77" fmla="*/ 77246 h 183858"/>
                    <a:gd name="connsiteX78" fmla="*/ 212316 w 240682"/>
                    <a:gd name="connsiteY78" fmla="*/ 116827 h 183858"/>
                    <a:gd name="connsiteX79" fmla="*/ 202092 w 240682"/>
                    <a:gd name="connsiteY79" fmla="*/ 130233 h 183858"/>
                    <a:gd name="connsiteX80" fmla="*/ 166947 w 240682"/>
                    <a:gd name="connsiteY80" fmla="*/ 155769 h 183858"/>
                    <a:gd name="connsiteX81" fmla="*/ 153528 w 240682"/>
                    <a:gd name="connsiteY81" fmla="*/ 176836 h 183858"/>
                    <a:gd name="connsiteX82" fmla="*/ 159279 w 240682"/>
                    <a:gd name="connsiteY82" fmla="*/ 183859 h 183858"/>
                    <a:gd name="connsiteX83" fmla="*/ 159279 w 240682"/>
                    <a:gd name="connsiteY83" fmla="*/ 183859 h 183858"/>
                    <a:gd name="connsiteX84" fmla="*/ 159918 w 240682"/>
                    <a:gd name="connsiteY84" fmla="*/ 183859 h 183858"/>
                    <a:gd name="connsiteX85" fmla="*/ 166308 w 240682"/>
                    <a:gd name="connsiteY85" fmla="*/ 178113 h 183858"/>
                    <a:gd name="connsiteX86" fmla="*/ 174615 w 240682"/>
                    <a:gd name="connsiteY86" fmla="*/ 165984 h 183858"/>
                    <a:gd name="connsiteX87" fmla="*/ 209760 w 240682"/>
                    <a:gd name="connsiteY87" fmla="*/ 140448 h 183858"/>
                    <a:gd name="connsiteX88" fmla="*/ 224457 w 240682"/>
                    <a:gd name="connsiteY88" fmla="*/ 120657 h 183858"/>
                    <a:gd name="connsiteX89" fmla="*/ 239154 w 240682"/>
                    <a:gd name="connsiteY89" fmla="*/ 81077 h 183858"/>
                    <a:gd name="connsiteX90" fmla="*/ 240432 w 240682"/>
                    <a:gd name="connsiteY90" fmla="*/ 65117 h 18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40682" h="183858">
                      <a:moveTo>
                        <a:pt x="240432" y="65117"/>
                      </a:moveTo>
                      <a:lnTo>
                        <a:pt x="236598" y="11491"/>
                      </a:lnTo>
                      <a:cubicBezTo>
                        <a:pt x="236598" y="5746"/>
                        <a:pt x="231486" y="638"/>
                        <a:pt x="225096" y="0"/>
                      </a:cubicBezTo>
                      <a:cubicBezTo>
                        <a:pt x="216150" y="0"/>
                        <a:pt x="207843" y="5746"/>
                        <a:pt x="205926" y="14683"/>
                      </a:cubicBezTo>
                      <a:cubicBezTo>
                        <a:pt x="205926" y="14683"/>
                        <a:pt x="205926" y="15322"/>
                        <a:pt x="205926" y="15322"/>
                      </a:cubicBezTo>
                      <a:lnTo>
                        <a:pt x="200814" y="60648"/>
                      </a:lnTo>
                      <a:cubicBezTo>
                        <a:pt x="198897" y="61286"/>
                        <a:pt x="196980" y="61925"/>
                        <a:pt x="195063" y="62563"/>
                      </a:cubicBezTo>
                      <a:cubicBezTo>
                        <a:pt x="187395" y="67032"/>
                        <a:pt x="179727" y="72139"/>
                        <a:pt x="173976" y="78523"/>
                      </a:cubicBezTo>
                      <a:cubicBezTo>
                        <a:pt x="172698" y="78523"/>
                        <a:pt x="170781" y="78523"/>
                        <a:pt x="168226" y="79161"/>
                      </a:cubicBezTo>
                      <a:cubicBezTo>
                        <a:pt x="147138" y="81715"/>
                        <a:pt x="128608" y="95121"/>
                        <a:pt x="120301" y="114912"/>
                      </a:cubicBezTo>
                      <a:cubicBezTo>
                        <a:pt x="111994" y="95121"/>
                        <a:pt x="93463" y="81715"/>
                        <a:pt x="72376" y="79161"/>
                      </a:cubicBezTo>
                      <a:cubicBezTo>
                        <a:pt x="69820" y="79161"/>
                        <a:pt x="67903" y="79161"/>
                        <a:pt x="66625" y="78523"/>
                      </a:cubicBezTo>
                      <a:cubicBezTo>
                        <a:pt x="60235" y="72139"/>
                        <a:pt x="53207" y="67032"/>
                        <a:pt x="45539" y="62563"/>
                      </a:cubicBezTo>
                      <a:cubicBezTo>
                        <a:pt x="43622" y="61925"/>
                        <a:pt x="41704" y="61286"/>
                        <a:pt x="39788" y="60648"/>
                      </a:cubicBezTo>
                      <a:lnTo>
                        <a:pt x="34676" y="15322"/>
                      </a:lnTo>
                      <a:lnTo>
                        <a:pt x="34676" y="14683"/>
                      </a:lnTo>
                      <a:cubicBezTo>
                        <a:pt x="32759" y="5746"/>
                        <a:pt x="25091" y="0"/>
                        <a:pt x="15506" y="0"/>
                      </a:cubicBezTo>
                      <a:cubicBezTo>
                        <a:pt x="9116" y="638"/>
                        <a:pt x="4643" y="5107"/>
                        <a:pt x="4004" y="11491"/>
                      </a:cubicBezTo>
                      <a:lnTo>
                        <a:pt x="170" y="65117"/>
                      </a:lnTo>
                      <a:cubicBezTo>
                        <a:pt x="-469" y="70224"/>
                        <a:pt x="809" y="75331"/>
                        <a:pt x="2087" y="79800"/>
                      </a:cubicBezTo>
                      <a:lnTo>
                        <a:pt x="16784" y="119381"/>
                      </a:lnTo>
                      <a:cubicBezTo>
                        <a:pt x="19340" y="127041"/>
                        <a:pt x="25091" y="134064"/>
                        <a:pt x="31481" y="139171"/>
                      </a:cubicBezTo>
                      <a:lnTo>
                        <a:pt x="66625" y="164707"/>
                      </a:lnTo>
                      <a:cubicBezTo>
                        <a:pt x="71098" y="167260"/>
                        <a:pt x="73654" y="171729"/>
                        <a:pt x="74932" y="176836"/>
                      </a:cubicBezTo>
                      <a:cubicBezTo>
                        <a:pt x="74932" y="180028"/>
                        <a:pt x="78127" y="182582"/>
                        <a:pt x="81322" y="182582"/>
                      </a:cubicBezTo>
                      <a:lnTo>
                        <a:pt x="81961" y="182582"/>
                      </a:lnTo>
                      <a:cubicBezTo>
                        <a:pt x="85156" y="181944"/>
                        <a:pt x="88351" y="179390"/>
                        <a:pt x="87712" y="175560"/>
                      </a:cubicBezTo>
                      <a:cubicBezTo>
                        <a:pt x="86434" y="167260"/>
                        <a:pt x="81961" y="159600"/>
                        <a:pt x="74293" y="154492"/>
                      </a:cubicBezTo>
                      <a:lnTo>
                        <a:pt x="39149" y="128957"/>
                      </a:lnTo>
                      <a:cubicBezTo>
                        <a:pt x="34676" y="125765"/>
                        <a:pt x="30842" y="120657"/>
                        <a:pt x="28925" y="115550"/>
                      </a:cubicBezTo>
                      <a:lnTo>
                        <a:pt x="14228" y="75969"/>
                      </a:lnTo>
                      <a:cubicBezTo>
                        <a:pt x="12950" y="72777"/>
                        <a:pt x="12950" y="69585"/>
                        <a:pt x="12950" y="66393"/>
                      </a:cubicBezTo>
                      <a:lnTo>
                        <a:pt x="16784" y="13406"/>
                      </a:lnTo>
                      <a:cubicBezTo>
                        <a:pt x="19340" y="14045"/>
                        <a:pt x="21257" y="15960"/>
                        <a:pt x="21896" y="18514"/>
                      </a:cubicBezTo>
                      <a:lnTo>
                        <a:pt x="27008" y="62563"/>
                      </a:lnTo>
                      <a:cubicBezTo>
                        <a:pt x="23813" y="63201"/>
                        <a:pt x="20618" y="65117"/>
                        <a:pt x="18701" y="68309"/>
                      </a:cubicBezTo>
                      <a:cubicBezTo>
                        <a:pt x="14867" y="74054"/>
                        <a:pt x="16145" y="81077"/>
                        <a:pt x="21257" y="85545"/>
                      </a:cubicBezTo>
                      <a:lnTo>
                        <a:pt x="38510" y="107251"/>
                      </a:lnTo>
                      <a:cubicBezTo>
                        <a:pt x="41704" y="111720"/>
                        <a:pt x="46178" y="114912"/>
                        <a:pt x="51289" y="117465"/>
                      </a:cubicBezTo>
                      <a:lnTo>
                        <a:pt x="71098" y="127041"/>
                      </a:lnTo>
                      <a:cubicBezTo>
                        <a:pt x="74293" y="128318"/>
                        <a:pt x="78127" y="127680"/>
                        <a:pt x="79405" y="124488"/>
                      </a:cubicBezTo>
                      <a:cubicBezTo>
                        <a:pt x="81322" y="121296"/>
                        <a:pt x="80044" y="117465"/>
                        <a:pt x="76849" y="116189"/>
                      </a:cubicBezTo>
                      <a:cubicBezTo>
                        <a:pt x="76849" y="116189"/>
                        <a:pt x="76849" y="116189"/>
                        <a:pt x="76849" y="116189"/>
                      </a:cubicBezTo>
                      <a:lnTo>
                        <a:pt x="57040" y="105974"/>
                      </a:lnTo>
                      <a:cubicBezTo>
                        <a:pt x="53846" y="104697"/>
                        <a:pt x="51289" y="102144"/>
                        <a:pt x="48734" y="99590"/>
                      </a:cubicBezTo>
                      <a:lnTo>
                        <a:pt x="30842" y="77885"/>
                      </a:lnTo>
                      <a:cubicBezTo>
                        <a:pt x="30203" y="77246"/>
                        <a:pt x="30203" y="76608"/>
                        <a:pt x="29564" y="76608"/>
                      </a:cubicBezTo>
                      <a:cubicBezTo>
                        <a:pt x="32759" y="75331"/>
                        <a:pt x="36593" y="75331"/>
                        <a:pt x="40427" y="77246"/>
                      </a:cubicBezTo>
                      <a:cubicBezTo>
                        <a:pt x="47456" y="81077"/>
                        <a:pt x="54484" y="86184"/>
                        <a:pt x="60235" y="92568"/>
                      </a:cubicBezTo>
                      <a:cubicBezTo>
                        <a:pt x="61514" y="93845"/>
                        <a:pt x="62792" y="94483"/>
                        <a:pt x="64708" y="94483"/>
                      </a:cubicBezTo>
                      <a:cubicBezTo>
                        <a:pt x="64708" y="94483"/>
                        <a:pt x="67264" y="94483"/>
                        <a:pt x="71737" y="95121"/>
                      </a:cubicBezTo>
                      <a:cubicBezTo>
                        <a:pt x="90907" y="97037"/>
                        <a:pt x="106243" y="110443"/>
                        <a:pt x="111355" y="128957"/>
                      </a:cubicBezTo>
                      <a:cubicBezTo>
                        <a:pt x="113911" y="137256"/>
                        <a:pt x="114550" y="145555"/>
                        <a:pt x="114550" y="153854"/>
                      </a:cubicBezTo>
                      <a:cubicBezTo>
                        <a:pt x="114550" y="157684"/>
                        <a:pt x="117106" y="160238"/>
                        <a:pt x="120940" y="160238"/>
                      </a:cubicBezTo>
                      <a:lnTo>
                        <a:pt x="120940" y="160238"/>
                      </a:lnTo>
                      <a:cubicBezTo>
                        <a:pt x="124774" y="160238"/>
                        <a:pt x="127330" y="157684"/>
                        <a:pt x="127330" y="153854"/>
                      </a:cubicBezTo>
                      <a:cubicBezTo>
                        <a:pt x="127330" y="145555"/>
                        <a:pt x="127969" y="137256"/>
                        <a:pt x="130525" y="128957"/>
                      </a:cubicBezTo>
                      <a:cubicBezTo>
                        <a:pt x="135637" y="110443"/>
                        <a:pt x="150973" y="97037"/>
                        <a:pt x="170142" y="95121"/>
                      </a:cubicBezTo>
                      <a:cubicBezTo>
                        <a:pt x="173976" y="94483"/>
                        <a:pt x="177171" y="95121"/>
                        <a:pt x="177171" y="94483"/>
                      </a:cubicBezTo>
                      <a:cubicBezTo>
                        <a:pt x="179088" y="94483"/>
                        <a:pt x="180366" y="93845"/>
                        <a:pt x="181644" y="92568"/>
                      </a:cubicBezTo>
                      <a:cubicBezTo>
                        <a:pt x="187395" y="86184"/>
                        <a:pt x="194424" y="81077"/>
                        <a:pt x="201453" y="77246"/>
                      </a:cubicBezTo>
                      <a:cubicBezTo>
                        <a:pt x="204648" y="75331"/>
                        <a:pt x="208482" y="75331"/>
                        <a:pt x="211677" y="77246"/>
                      </a:cubicBezTo>
                      <a:cubicBezTo>
                        <a:pt x="211038" y="77885"/>
                        <a:pt x="210399" y="78523"/>
                        <a:pt x="209760" y="79161"/>
                      </a:cubicBezTo>
                      <a:lnTo>
                        <a:pt x="192507" y="100867"/>
                      </a:lnTo>
                      <a:cubicBezTo>
                        <a:pt x="189951" y="103421"/>
                        <a:pt x="187395" y="105974"/>
                        <a:pt x="184200" y="107251"/>
                      </a:cubicBezTo>
                      <a:lnTo>
                        <a:pt x="164391" y="116827"/>
                      </a:lnTo>
                      <a:cubicBezTo>
                        <a:pt x="161196" y="118104"/>
                        <a:pt x="159918" y="121934"/>
                        <a:pt x="161196" y="125126"/>
                      </a:cubicBezTo>
                      <a:cubicBezTo>
                        <a:pt x="162474" y="128318"/>
                        <a:pt x="166308" y="129595"/>
                        <a:pt x="169503" y="128318"/>
                      </a:cubicBezTo>
                      <a:cubicBezTo>
                        <a:pt x="169503" y="128318"/>
                        <a:pt x="169503" y="128318"/>
                        <a:pt x="170142" y="128318"/>
                      </a:cubicBezTo>
                      <a:lnTo>
                        <a:pt x="189951" y="118742"/>
                      </a:lnTo>
                      <a:cubicBezTo>
                        <a:pt x="195063" y="116189"/>
                        <a:pt x="199536" y="112997"/>
                        <a:pt x="202731" y="108528"/>
                      </a:cubicBezTo>
                      <a:lnTo>
                        <a:pt x="219345" y="87461"/>
                      </a:lnTo>
                      <a:cubicBezTo>
                        <a:pt x="225096" y="83630"/>
                        <a:pt x="226374" y="75331"/>
                        <a:pt x="222540" y="69585"/>
                      </a:cubicBezTo>
                      <a:cubicBezTo>
                        <a:pt x="220623" y="67032"/>
                        <a:pt x="217428" y="65117"/>
                        <a:pt x="214233" y="63840"/>
                      </a:cubicBezTo>
                      <a:lnTo>
                        <a:pt x="219345" y="19790"/>
                      </a:lnTo>
                      <a:cubicBezTo>
                        <a:pt x="219984" y="17237"/>
                        <a:pt x="221901" y="15322"/>
                        <a:pt x="224457" y="14683"/>
                      </a:cubicBezTo>
                      <a:lnTo>
                        <a:pt x="228291" y="67670"/>
                      </a:lnTo>
                      <a:cubicBezTo>
                        <a:pt x="228291" y="70862"/>
                        <a:pt x="228291" y="74054"/>
                        <a:pt x="227013" y="77246"/>
                      </a:cubicBezTo>
                      <a:lnTo>
                        <a:pt x="212316" y="116827"/>
                      </a:lnTo>
                      <a:cubicBezTo>
                        <a:pt x="210399" y="122573"/>
                        <a:pt x="206565" y="127041"/>
                        <a:pt x="202092" y="130233"/>
                      </a:cubicBezTo>
                      <a:lnTo>
                        <a:pt x="166947" y="155769"/>
                      </a:lnTo>
                      <a:cubicBezTo>
                        <a:pt x="159918" y="160238"/>
                        <a:pt x="154806" y="167899"/>
                        <a:pt x="153528" y="176836"/>
                      </a:cubicBezTo>
                      <a:cubicBezTo>
                        <a:pt x="152890" y="180028"/>
                        <a:pt x="156085" y="183220"/>
                        <a:pt x="159279" y="183859"/>
                      </a:cubicBezTo>
                      <a:cubicBezTo>
                        <a:pt x="159279" y="183859"/>
                        <a:pt x="159279" y="183859"/>
                        <a:pt x="159279" y="183859"/>
                      </a:cubicBezTo>
                      <a:lnTo>
                        <a:pt x="159918" y="183859"/>
                      </a:lnTo>
                      <a:cubicBezTo>
                        <a:pt x="163113" y="183859"/>
                        <a:pt x="166308" y="181305"/>
                        <a:pt x="166308" y="178113"/>
                      </a:cubicBezTo>
                      <a:cubicBezTo>
                        <a:pt x="166947" y="173006"/>
                        <a:pt x="170142" y="168537"/>
                        <a:pt x="174615" y="165984"/>
                      </a:cubicBezTo>
                      <a:lnTo>
                        <a:pt x="209760" y="140448"/>
                      </a:lnTo>
                      <a:cubicBezTo>
                        <a:pt x="216789" y="135341"/>
                        <a:pt x="221901" y="128957"/>
                        <a:pt x="224457" y="120657"/>
                      </a:cubicBezTo>
                      <a:lnTo>
                        <a:pt x="239154" y="81077"/>
                      </a:lnTo>
                      <a:cubicBezTo>
                        <a:pt x="240432" y="75331"/>
                        <a:pt x="241071" y="70224"/>
                        <a:pt x="240432" y="65117"/>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09" name="Group 208">
              <a:extLst>
                <a:ext uri="{FF2B5EF4-FFF2-40B4-BE49-F238E27FC236}">
                  <a16:creationId xmlns:a16="http://schemas.microsoft.com/office/drawing/2014/main" id="{A999079C-FE68-4AC5-888B-19EDED23B818}"/>
                </a:ext>
              </a:extLst>
            </p:cNvPr>
            <p:cNvGrpSpPr/>
            <p:nvPr/>
          </p:nvGrpSpPr>
          <p:grpSpPr>
            <a:xfrm>
              <a:off x="5960195" y="2505244"/>
              <a:ext cx="276375" cy="276246"/>
              <a:chOff x="6557373" y="2509477"/>
              <a:chExt cx="276375" cy="276246"/>
            </a:xfrm>
          </p:grpSpPr>
          <p:sp>
            <p:nvSpPr>
              <p:cNvPr id="216" name="Oval 215">
                <a:extLst>
                  <a:ext uri="{FF2B5EF4-FFF2-40B4-BE49-F238E27FC236}">
                    <a16:creationId xmlns:a16="http://schemas.microsoft.com/office/drawing/2014/main" id="{63945480-E991-4E26-AC00-EC26E9531B3A}"/>
                  </a:ext>
                </a:extLst>
              </p:cNvPr>
              <p:cNvSpPr/>
              <p:nvPr/>
            </p:nvSpPr>
            <p:spPr>
              <a:xfrm>
                <a:off x="6559428" y="2509477"/>
                <a:ext cx="274320" cy="274320"/>
              </a:xfrm>
              <a:prstGeom prst="ellipse">
                <a:avLst/>
              </a:prstGeom>
              <a:solidFill>
                <a:schemeClr val="bg1"/>
              </a:solid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Calibri"/>
                  <a:ea typeface="Calibri" panose="020F0502020204030204" pitchFamily="34" charset="0"/>
                  <a:cs typeface="+mn-cs"/>
                </a:endParaRPr>
              </a:p>
            </p:txBody>
          </p:sp>
          <p:grpSp>
            <p:nvGrpSpPr>
              <p:cNvPr id="217" name="Graphic 4">
                <a:extLst>
                  <a:ext uri="{FF2B5EF4-FFF2-40B4-BE49-F238E27FC236}">
                    <a16:creationId xmlns:a16="http://schemas.microsoft.com/office/drawing/2014/main" id="{E928D674-9F50-4EEC-99A2-9F646293ECD9}"/>
                  </a:ext>
                </a:extLst>
              </p:cNvPr>
              <p:cNvGrpSpPr/>
              <p:nvPr/>
            </p:nvGrpSpPr>
            <p:grpSpPr>
              <a:xfrm>
                <a:off x="6557373" y="2511403"/>
                <a:ext cx="274320" cy="274320"/>
                <a:chOff x="6753524" y="3339623"/>
                <a:chExt cx="361674" cy="361971"/>
              </a:xfrm>
              <a:solidFill>
                <a:schemeClr val="tx2"/>
              </a:solidFill>
            </p:grpSpPr>
            <p:sp>
              <p:nvSpPr>
                <p:cNvPr id="218" name="Graphic 4">
                  <a:extLst>
                    <a:ext uri="{FF2B5EF4-FFF2-40B4-BE49-F238E27FC236}">
                      <a16:creationId xmlns:a16="http://schemas.microsoft.com/office/drawing/2014/main" id="{1F733168-CC6D-4C69-816C-004829F92814}"/>
                    </a:ext>
                  </a:extLst>
                </p:cNvPr>
                <p:cNvSpPr/>
                <p:nvPr/>
              </p:nvSpPr>
              <p:spPr>
                <a:xfrm>
                  <a:off x="6753524" y="3339623"/>
                  <a:ext cx="361674" cy="361971"/>
                </a:xfrm>
                <a:custGeom>
                  <a:avLst/>
                  <a:gdLst>
                    <a:gd name="connsiteX0" fmla="*/ 180835 w 361674"/>
                    <a:gd name="connsiteY0" fmla="*/ 0 h 361971"/>
                    <a:gd name="connsiteX1" fmla="*/ 0 w 361674"/>
                    <a:gd name="connsiteY1" fmla="*/ 180667 h 361971"/>
                    <a:gd name="connsiteX2" fmla="*/ 180835 w 361674"/>
                    <a:gd name="connsiteY2" fmla="*/ 361972 h 361971"/>
                    <a:gd name="connsiteX3" fmla="*/ 361670 w 361674"/>
                    <a:gd name="connsiteY3" fmla="*/ 181305 h 361971"/>
                    <a:gd name="connsiteX4" fmla="*/ 361670 w 361674"/>
                    <a:gd name="connsiteY4" fmla="*/ 181305 h 361971"/>
                    <a:gd name="connsiteX5" fmla="*/ 180835 w 361674"/>
                    <a:gd name="connsiteY5" fmla="*/ 0 h 361971"/>
                    <a:gd name="connsiteX6" fmla="*/ 180835 w 361674"/>
                    <a:gd name="connsiteY6" fmla="*/ 0 h 361971"/>
                    <a:gd name="connsiteX7" fmla="*/ 180835 w 361674"/>
                    <a:gd name="connsiteY7" fmla="*/ 349204 h 361971"/>
                    <a:gd name="connsiteX8" fmla="*/ 12780 w 361674"/>
                    <a:gd name="connsiteY8" fmla="*/ 181305 h 361971"/>
                    <a:gd name="connsiteX9" fmla="*/ 180835 w 361674"/>
                    <a:gd name="connsiteY9" fmla="*/ 12768 h 361971"/>
                    <a:gd name="connsiteX10" fmla="*/ 348890 w 361674"/>
                    <a:gd name="connsiteY10" fmla="*/ 180667 h 361971"/>
                    <a:gd name="connsiteX11" fmla="*/ 348890 w 361674"/>
                    <a:gd name="connsiteY11" fmla="*/ 180667 h 361971"/>
                    <a:gd name="connsiteX12" fmla="*/ 180835 w 361674"/>
                    <a:gd name="connsiteY12" fmla="*/ 349204 h 361971"/>
                    <a:gd name="connsiteX13" fmla="*/ 180835 w 361674"/>
                    <a:gd name="connsiteY13" fmla="*/ 34920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1674" h="361971">
                      <a:moveTo>
                        <a:pt x="180835" y="0"/>
                      </a:moveTo>
                      <a:cubicBezTo>
                        <a:pt x="80513" y="0"/>
                        <a:pt x="0" y="81077"/>
                        <a:pt x="0" y="180667"/>
                      </a:cubicBezTo>
                      <a:cubicBezTo>
                        <a:pt x="0" y="280895"/>
                        <a:pt x="81152" y="361972"/>
                        <a:pt x="180835" y="361972"/>
                      </a:cubicBezTo>
                      <a:cubicBezTo>
                        <a:pt x="281157" y="361972"/>
                        <a:pt x="361670" y="280895"/>
                        <a:pt x="361670" y="181305"/>
                      </a:cubicBezTo>
                      <a:lnTo>
                        <a:pt x="361670" y="181305"/>
                      </a:lnTo>
                      <a:cubicBezTo>
                        <a:pt x="362309" y="81077"/>
                        <a:pt x="281157" y="0"/>
                        <a:pt x="180835" y="0"/>
                      </a:cubicBezTo>
                      <a:cubicBezTo>
                        <a:pt x="181474" y="0"/>
                        <a:pt x="181474" y="0"/>
                        <a:pt x="180835" y="0"/>
                      </a:cubicBezTo>
                      <a:close/>
                      <a:moveTo>
                        <a:pt x="180835" y="349204"/>
                      </a:moveTo>
                      <a:cubicBezTo>
                        <a:pt x="87542" y="349204"/>
                        <a:pt x="12780" y="273873"/>
                        <a:pt x="12780" y="181305"/>
                      </a:cubicBezTo>
                      <a:cubicBezTo>
                        <a:pt x="12780" y="88099"/>
                        <a:pt x="88181" y="12768"/>
                        <a:pt x="180835" y="12768"/>
                      </a:cubicBezTo>
                      <a:cubicBezTo>
                        <a:pt x="274128" y="12768"/>
                        <a:pt x="348890" y="88099"/>
                        <a:pt x="348890" y="180667"/>
                      </a:cubicBezTo>
                      <a:lnTo>
                        <a:pt x="348890" y="180667"/>
                      </a:lnTo>
                      <a:cubicBezTo>
                        <a:pt x="349529" y="273873"/>
                        <a:pt x="274128" y="349204"/>
                        <a:pt x="180835" y="349204"/>
                      </a:cubicBezTo>
                      <a:lnTo>
                        <a:pt x="180835" y="349204"/>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19" name="Graphic 4">
                  <a:extLst>
                    <a:ext uri="{FF2B5EF4-FFF2-40B4-BE49-F238E27FC236}">
                      <a16:creationId xmlns:a16="http://schemas.microsoft.com/office/drawing/2014/main" id="{D30C4449-F29E-4746-8FA5-85FA5A055F06}"/>
                    </a:ext>
                  </a:extLst>
                </p:cNvPr>
                <p:cNvSpPr/>
                <p:nvPr/>
              </p:nvSpPr>
              <p:spPr>
                <a:xfrm>
                  <a:off x="6926691" y="3517737"/>
                  <a:ext cx="12779" cy="123210"/>
                </a:xfrm>
                <a:custGeom>
                  <a:avLst/>
                  <a:gdLst>
                    <a:gd name="connsiteX0" fmla="*/ 6390 w 12779"/>
                    <a:gd name="connsiteY0" fmla="*/ 0 h 123210"/>
                    <a:gd name="connsiteX1" fmla="*/ 0 w 12779"/>
                    <a:gd name="connsiteY1" fmla="*/ 6384 h 123210"/>
                    <a:gd name="connsiteX2" fmla="*/ 0 w 12779"/>
                    <a:gd name="connsiteY2" fmla="*/ 116827 h 123210"/>
                    <a:gd name="connsiteX3" fmla="*/ 6390 w 12779"/>
                    <a:gd name="connsiteY3" fmla="*/ 123211 h 123210"/>
                    <a:gd name="connsiteX4" fmla="*/ 12780 w 12779"/>
                    <a:gd name="connsiteY4" fmla="*/ 116827 h 123210"/>
                    <a:gd name="connsiteX5" fmla="*/ 12780 w 12779"/>
                    <a:gd name="connsiteY5" fmla="*/ 6384 h 123210"/>
                    <a:gd name="connsiteX6" fmla="*/ 6390 w 12779"/>
                    <a:gd name="connsiteY6" fmla="*/ 0 h 12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123210">
                      <a:moveTo>
                        <a:pt x="6390" y="0"/>
                      </a:moveTo>
                      <a:cubicBezTo>
                        <a:pt x="2556" y="0"/>
                        <a:pt x="0" y="2553"/>
                        <a:pt x="0" y="6384"/>
                      </a:cubicBezTo>
                      <a:lnTo>
                        <a:pt x="0" y="116827"/>
                      </a:lnTo>
                      <a:cubicBezTo>
                        <a:pt x="0" y="120657"/>
                        <a:pt x="2556" y="123211"/>
                        <a:pt x="6390" y="123211"/>
                      </a:cubicBezTo>
                      <a:cubicBezTo>
                        <a:pt x="10224" y="123211"/>
                        <a:pt x="12780" y="120657"/>
                        <a:pt x="12780" y="116827"/>
                      </a:cubicBezTo>
                      <a:lnTo>
                        <a:pt x="12780" y="6384"/>
                      </a:lnTo>
                      <a:cubicBezTo>
                        <a:pt x="12780" y="2553"/>
                        <a:pt x="10224" y="0"/>
                        <a:pt x="6390" y="0"/>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20" name="Graphic 4">
                  <a:extLst>
                    <a:ext uri="{FF2B5EF4-FFF2-40B4-BE49-F238E27FC236}">
                      <a16:creationId xmlns:a16="http://schemas.microsoft.com/office/drawing/2014/main" id="{8CD49102-1A78-4918-9F19-9148A19FB39F}"/>
                    </a:ext>
                  </a:extLst>
                </p:cNvPr>
                <p:cNvSpPr/>
                <p:nvPr/>
              </p:nvSpPr>
              <p:spPr>
                <a:xfrm>
                  <a:off x="6859619" y="3400271"/>
                  <a:ext cx="150119" cy="122572"/>
                </a:xfrm>
                <a:custGeom>
                  <a:avLst/>
                  <a:gdLst>
                    <a:gd name="connsiteX0" fmla="*/ 146947 w 150119"/>
                    <a:gd name="connsiteY0" fmla="*/ 110443 h 122572"/>
                    <a:gd name="connsiteX1" fmla="*/ 96466 w 150119"/>
                    <a:gd name="connsiteY1" fmla="*/ 81715 h 122572"/>
                    <a:gd name="connsiteX2" fmla="*/ 79852 w 150119"/>
                    <a:gd name="connsiteY2" fmla="*/ 60010 h 122572"/>
                    <a:gd name="connsiteX3" fmla="*/ 79852 w 150119"/>
                    <a:gd name="connsiteY3" fmla="*/ 6384 h 122572"/>
                    <a:gd name="connsiteX4" fmla="*/ 73462 w 150119"/>
                    <a:gd name="connsiteY4" fmla="*/ 0 h 122572"/>
                    <a:gd name="connsiteX5" fmla="*/ 67072 w 150119"/>
                    <a:gd name="connsiteY5" fmla="*/ 6384 h 122572"/>
                    <a:gd name="connsiteX6" fmla="*/ 67072 w 150119"/>
                    <a:gd name="connsiteY6" fmla="*/ 60010 h 122572"/>
                    <a:gd name="connsiteX7" fmla="*/ 50459 w 150119"/>
                    <a:gd name="connsiteY7" fmla="*/ 82354 h 122572"/>
                    <a:gd name="connsiteX8" fmla="*/ 50459 w 150119"/>
                    <a:gd name="connsiteY8" fmla="*/ 83630 h 122572"/>
                    <a:gd name="connsiteX9" fmla="*/ 3173 w 150119"/>
                    <a:gd name="connsiteY9" fmla="*/ 110443 h 122572"/>
                    <a:gd name="connsiteX10" fmla="*/ 617 w 150119"/>
                    <a:gd name="connsiteY10" fmla="*/ 119381 h 122572"/>
                    <a:gd name="connsiteX11" fmla="*/ 9563 w 150119"/>
                    <a:gd name="connsiteY11" fmla="*/ 121934 h 122572"/>
                    <a:gd name="connsiteX12" fmla="*/ 54931 w 150119"/>
                    <a:gd name="connsiteY12" fmla="*/ 96398 h 122572"/>
                    <a:gd name="connsiteX13" fmla="*/ 87520 w 150119"/>
                    <a:gd name="connsiteY13" fmla="*/ 101505 h 122572"/>
                    <a:gd name="connsiteX14" fmla="*/ 93271 w 150119"/>
                    <a:gd name="connsiteY14" fmla="*/ 95121 h 122572"/>
                    <a:gd name="connsiteX15" fmla="*/ 140557 w 150119"/>
                    <a:gd name="connsiteY15" fmla="*/ 121934 h 122572"/>
                    <a:gd name="connsiteX16" fmla="*/ 143752 w 150119"/>
                    <a:gd name="connsiteY16" fmla="*/ 122573 h 122572"/>
                    <a:gd name="connsiteX17" fmla="*/ 149503 w 150119"/>
                    <a:gd name="connsiteY17" fmla="*/ 119381 h 122572"/>
                    <a:gd name="connsiteX18" fmla="*/ 146947 w 150119"/>
                    <a:gd name="connsiteY18" fmla="*/ 110443 h 122572"/>
                    <a:gd name="connsiteX19" fmla="*/ 73462 w 150119"/>
                    <a:gd name="connsiteY19" fmla="*/ 93206 h 122572"/>
                    <a:gd name="connsiteX20" fmla="*/ 63239 w 150119"/>
                    <a:gd name="connsiteY20" fmla="*/ 82992 h 122572"/>
                    <a:gd name="connsiteX21" fmla="*/ 73462 w 150119"/>
                    <a:gd name="connsiteY21" fmla="*/ 72778 h 122572"/>
                    <a:gd name="connsiteX22" fmla="*/ 83686 w 150119"/>
                    <a:gd name="connsiteY22" fmla="*/ 82992 h 122572"/>
                    <a:gd name="connsiteX23" fmla="*/ 73462 w 150119"/>
                    <a:gd name="connsiteY23" fmla="*/ 93206 h 122572"/>
                    <a:gd name="connsiteX24" fmla="*/ 73462 w 150119"/>
                    <a:gd name="connsiteY24" fmla="*/ 93206 h 122572"/>
                    <a:gd name="connsiteX25" fmla="*/ 73462 w 150119"/>
                    <a:gd name="connsiteY25" fmla="*/ 93206 h 12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0119" h="122572">
                      <a:moveTo>
                        <a:pt x="146947" y="110443"/>
                      </a:moveTo>
                      <a:lnTo>
                        <a:pt x="96466" y="81715"/>
                      </a:lnTo>
                      <a:cubicBezTo>
                        <a:pt x="96466" y="71501"/>
                        <a:pt x="89437" y="62563"/>
                        <a:pt x="79852" y="60010"/>
                      </a:cubicBezTo>
                      <a:lnTo>
                        <a:pt x="79852" y="6384"/>
                      </a:lnTo>
                      <a:cubicBezTo>
                        <a:pt x="79852" y="2554"/>
                        <a:pt x="77296" y="0"/>
                        <a:pt x="73462" y="0"/>
                      </a:cubicBezTo>
                      <a:cubicBezTo>
                        <a:pt x="69629" y="0"/>
                        <a:pt x="67072" y="2554"/>
                        <a:pt x="67072" y="6384"/>
                      </a:cubicBezTo>
                      <a:lnTo>
                        <a:pt x="67072" y="60010"/>
                      </a:lnTo>
                      <a:cubicBezTo>
                        <a:pt x="56849" y="62563"/>
                        <a:pt x="50459" y="72139"/>
                        <a:pt x="50459" y="82354"/>
                      </a:cubicBezTo>
                      <a:cubicBezTo>
                        <a:pt x="50459" y="82992"/>
                        <a:pt x="50459" y="82992"/>
                        <a:pt x="50459" y="83630"/>
                      </a:cubicBezTo>
                      <a:lnTo>
                        <a:pt x="3173" y="110443"/>
                      </a:lnTo>
                      <a:cubicBezTo>
                        <a:pt x="-22" y="112358"/>
                        <a:pt x="-661" y="116189"/>
                        <a:pt x="617" y="119381"/>
                      </a:cubicBezTo>
                      <a:cubicBezTo>
                        <a:pt x="1895" y="122573"/>
                        <a:pt x="6368" y="123211"/>
                        <a:pt x="9563" y="121934"/>
                      </a:cubicBezTo>
                      <a:lnTo>
                        <a:pt x="54931" y="96398"/>
                      </a:lnTo>
                      <a:cubicBezTo>
                        <a:pt x="62600" y="106613"/>
                        <a:pt x="76657" y="109166"/>
                        <a:pt x="87520" y="101505"/>
                      </a:cubicBezTo>
                      <a:cubicBezTo>
                        <a:pt x="90076" y="99590"/>
                        <a:pt x="91993" y="97675"/>
                        <a:pt x="93271" y="95121"/>
                      </a:cubicBezTo>
                      <a:lnTo>
                        <a:pt x="140557" y="121934"/>
                      </a:lnTo>
                      <a:cubicBezTo>
                        <a:pt x="141196" y="122573"/>
                        <a:pt x="142474" y="122573"/>
                        <a:pt x="143752" y="122573"/>
                      </a:cubicBezTo>
                      <a:cubicBezTo>
                        <a:pt x="146308" y="122573"/>
                        <a:pt x="148224" y="121296"/>
                        <a:pt x="149503" y="119381"/>
                      </a:cubicBezTo>
                      <a:cubicBezTo>
                        <a:pt x="150780" y="116189"/>
                        <a:pt x="150142" y="112358"/>
                        <a:pt x="146947" y="110443"/>
                      </a:cubicBezTo>
                      <a:close/>
                      <a:moveTo>
                        <a:pt x="73462" y="93206"/>
                      </a:moveTo>
                      <a:cubicBezTo>
                        <a:pt x="67711" y="93206"/>
                        <a:pt x="63239" y="88738"/>
                        <a:pt x="63239" y="82992"/>
                      </a:cubicBezTo>
                      <a:cubicBezTo>
                        <a:pt x="63239" y="77246"/>
                        <a:pt x="67711" y="72778"/>
                        <a:pt x="73462" y="72778"/>
                      </a:cubicBezTo>
                      <a:cubicBezTo>
                        <a:pt x="79213" y="72778"/>
                        <a:pt x="83686" y="77246"/>
                        <a:pt x="83686" y="82992"/>
                      </a:cubicBezTo>
                      <a:cubicBezTo>
                        <a:pt x="84325" y="88099"/>
                        <a:pt x="79213" y="93206"/>
                        <a:pt x="73462" y="93206"/>
                      </a:cubicBezTo>
                      <a:cubicBezTo>
                        <a:pt x="73462" y="93206"/>
                        <a:pt x="73462" y="93206"/>
                        <a:pt x="73462" y="93206"/>
                      </a:cubicBezTo>
                      <a:lnTo>
                        <a:pt x="73462" y="93206"/>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grpSp>
        <p:cxnSp>
          <p:nvCxnSpPr>
            <p:cNvPr id="210" name="Straight Connector 209">
              <a:extLst>
                <a:ext uri="{FF2B5EF4-FFF2-40B4-BE49-F238E27FC236}">
                  <a16:creationId xmlns:a16="http://schemas.microsoft.com/office/drawing/2014/main" id="{48436DA0-845C-43D6-A44B-55804AFCD698}"/>
                </a:ext>
              </a:extLst>
            </p:cNvPr>
            <p:cNvCxnSpPr>
              <a:cxnSpLocks/>
            </p:cNvCxnSpPr>
            <p:nvPr/>
          </p:nvCxnSpPr>
          <p:spPr>
            <a:xfrm flipH="1">
              <a:off x="2794597" y="3241342"/>
              <a:ext cx="0" cy="2990634"/>
            </a:xfrm>
            <a:prstGeom prst="line">
              <a:avLst/>
            </a:prstGeom>
            <a:ln w="12700">
              <a:solidFill>
                <a:srgbClr val="A7A8AA"/>
              </a:solidFill>
              <a:prstDash val="dash"/>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99EB2ED0-FD11-4B22-B17C-BC26147AD813}"/>
                </a:ext>
              </a:extLst>
            </p:cNvPr>
            <p:cNvCxnSpPr>
              <a:cxnSpLocks/>
            </p:cNvCxnSpPr>
            <p:nvPr/>
          </p:nvCxnSpPr>
          <p:spPr>
            <a:xfrm flipH="1">
              <a:off x="9409594" y="3241342"/>
              <a:ext cx="0" cy="2990634"/>
            </a:xfrm>
            <a:prstGeom prst="line">
              <a:avLst/>
            </a:prstGeom>
            <a:ln w="12700">
              <a:solidFill>
                <a:srgbClr val="A7A8AA"/>
              </a:solidFill>
              <a:prstDash val="dash"/>
            </a:ln>
          </p:spPr>
          <p:style>
            <a:lnRef idx="1">
              <a:schemeClr val="accent1"/>
            </a:lnRef>
            <a:fillRef idx="0">
              <a:schemeClr val="accent1"/>
            </a:fillRef>
            <a:effectRef idx="0">
              <a:schemeClr val="accent1"/>
            </a:effectRef>
            <a:fontRef idx="minor">
              <a:schemeClr val="tx1"/>
            </a:fontRef>
          </p:style>
        </p:cxnSp>
      </p:grpSp>
      <p:sp>
        <p:nvSpPr>
          <p:cNvPr id="268" name="object 4">
            <a:extLst>
              <a:ext uri="{FF2B5EF4-FFF2-40B4-BE49-F238E27FC236}">
                <a16:creationId xmlns:a16="http://schemas.microsoft.com/office/drawing/2014/main" id="{3CDC098C-2345-49AF-9454-C291C6AF4A7C}"/>
              </a:ext>
            </a:extLst>
          </p:cNvPr>
          <p:cNvSpPr txBox="1"/>
          <p:nvPr/>
        </p:nvSpPr>
        <p:spPr>
          <a:xfrm>
            <a:off x="463297" y="1790700"/>
            <a:ext cx="3566160" cy="1261884"/>
          </a:xfrm>
          <a:prstGeom prst="rect">
            <a:avLst/>
          </a:prstGeom>
        </p:spPr>
        <p:txBody>
          <a:bodyPr vert="horz" wrap="square" lIns="0" tIns="0" rIns="0" bIns="0" rtlCol="0" anchor="t" anchorCtr="0">
            <a:spAutoFit/>
          </a:bodyPr>
          <a:lstStyle/>
          <a:p>
            <a:pPr marL="0" marR="60325" lvl="0" indent="0" algn="l" defTabSz="914400" rtl="0" eaLnBrk="1" fontAlgn="auto" latinLnBrk="0" hangingPunct="1">
              <a:lnSpc>
                <a:spcPct val="100000"/>
              </a:lnSpc>
              <a:spcBef>
                <a:spcPts val="0"/>
              </a:spcBef>
              <a:spcAft>
                <a:spcPts val="600"/>
              </a:spcAft>
              <a:buClrTx/>
              <a:buSzTx/>
              <a:buFontTx/>
              <a:buNone/>
              <a:tabLst/>
              <a:defRPr/>
            </a:pPr>
            <a:r>
              <a:rPr kumimoji="0" lang="en-GB" sz="1100" b="1" i="0" u="none" strike="noStrike" kern="1200" cap="none" spc="0" normalizeH="0" baseline="0" noProof="0">
                <a:ln>
                  <a:noFill/>
                </a:ln>
                <a:solidFill>
                  <a:prstClr val="black"/>
                </a:solidFill>
                <a:effectLst/>
                <a:uLnTx/>
                <a:uFillTx/>
                <a:latin typeface="Calibri"/>
                <a:ea typeface="+mn-ea"/>
                <a:cs typeface="Calibri"/>
              </a:rPr>
              <a:t>The process revolves around your core businesses, driving for continuous improvement of reporting to help meet your sustainability goals and business vision, and respond to competitive pressures.</a:t>
            </a:r>
            <a:endParaRPr kumimoji="0" lang="en-GB" sz="1100" b="0" i="0" u="none" strike="noStrike" kern="1200" cap="none" spc="0" normalizeH="0" baseline="0" noProof="0">
              <a:ln>
                <a:noFill/>
              </a:ln>
              <a:solidFill>
                <a:prstClr val="black"/>
              </a:solidFill>
              <a:effectLst/>
              <a:uLnTx/>
              <a:uFillTx/>
              <a:latin typeface="Calibri"/>
              <a:ea typeface="+mn-ea"/>
              <a:cs typeface="Calibri"/>
            </a:endParaRPr>
          </a:p>
          <a:p>
            <a:pPr marL="0" marR="60325" lvl="0" indent="0" algn="l" defTabSz="914400" rtl="0" eaLnBrk="1" fontAlgn="auto" latinLnBrk="0" hangingPunct="1">
              <a:lnSpc>
                <a:spcPct val="100000"/>
              </a:lnSpc>
              <a:spcBef>
                <a:spcPts val="0"/>
              </a:spcBef>
              <a:spcAft>
                <a:spcPts val="60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a:ea typeface="+mn-ea"/>
                <a:cs typeface="+mn-cs"/>
              </a:rPr>
              <a:t>We have a view that addresses governance, targets and metrics (KPIs), your risk management efforts and embeds these in your sustainability and product strategies.</a:t>
            </a:r>
          </a:p>
        </p:txBody>
      </p:sp>
    </p:spTree>
    <p:extLst>
      <p:ext uri="{BB962C8B-B14F-4D97-AF65-F5344CB8AC3E}">
        <p14:creationId xmlns:p14="http://schemas.microsoft.com/office/powerpoint/2010/main" val="4245374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1" name="think-cell Slide" r:id="rId5" imgW="395" imgH="394" progId="TCLayout.ActiveDocument.1">
                  <p:embed/>
                </p:oleObj>
              </mc:Choice>
              <mc:Fallback>
                <p:oleObj name="think-cell Slide" r:id="rId5" imgW="395" imgH="394"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Text Placeholder 9"/>
          <p:cNvSpPr>
            <a:spLocks noGrp="1"/>
          </p:cNvSpPr>
          <p:nvPr>
            <p:ph type="body" sz="quarter" idx="22"/>
          </p:nvPr>
        </p:nvSpPr>
        <p:spPr/>
        <p:txBody>
          <a:bodyPr/>
          <a:lstStyle/>
          <a:p>
            <a:r>
              <a:rPr lang="en-US" sz="1600"/>
              <a:t>Ever-growing commitments, regulations, and frameworks mean organizations need to keep up with the pace of change.</a:t>
            </a:r>
            <a:endParaRPr lang="en-GB" sz="1600"/>
          </a:p>
        </p:txBody>
      </p:sp>
      <p:sp>
        <p:nvSpPr>
          <p:cNvPr id="9" name="Title 8"/>
          <p:cNvSpPr>
            <a:spLocks noGrp="1"/>
          </p:cNvSpPr>
          <p:nvPr>
            <p:ph type="title"/>
          </p:nvPr>
        </p:nvSpPr>
        <p:spPr/>
        <p:txBody>
          <a:bodyPr vert="horz" lIns="0" tIns="0" rIns="0" bIns="0" rtlCol="0" anchor="t" anchorCtr="0">
            <a:noAutofit/>
          </a:bodyPr>
          <a:lstStyle/>
          <a:p>
            <a:r>
              <a:rPr lang="en-GB"/>
              <a:t>External Requirements and Commitments Demand Transparent Reporting – </a:t>
            </a:r>
            <a:r>
              <a:rPr lang="en-GB" i="1"/>
              <a:t>Illustrative</a:t>
            </a:r>
            <a:r>
              <a:rPr lang="en-GB"/>
              <a:t> </a:t>
            </a:r>
          </a:p>
        </p:txBody>
      </p:sp>
      <p:grpSp>
        <p:nvGrpSpPr>
          <p:cNvPr id="21" name="Group 20">
            <a:extLst>
              <a:ext uri="{FF2B5EF4-FFF2-40B4-BE49-F238E27FC236}">
                <a16:creationId xmlns:a16="http://schemas.microsoft.com/office/drawing/2014/main" id="{F89D46C0-FC36-4E02-B114-D541743F07AA}"/>
              </a:ext>
            </a:extLst>
          </p:cNvPr>
          <p:cNvGrpSpPr/>
          <p:nvPr/>
        </p:nvGrpSpPr>
        <p:grpSpPr>
          <a:xfrm>
            <a:off x="466598" y="3440172"/>
            <a:ext cx="11274552" cy="2060348"/>
            <a:chOff x="466598" y="3972172"/>
            <a:chExt cx="11274552" cy="2060348"/>
          </a:xfrm>
        </p:grpSpPr>
        <p:grpSp>
          <p:nvGrpSpPr>
            <p:cNvPr id="17" name="Group 16">
              <a:extLst>
                <a:ext uri="{FF2B5EF4-FFF2-40B4-BE49-F238E27FC236}">
                  <a16:creationId xmlns:a16="http://schemas.microsoft.com/office/drawing/2014/main" id="{B8F2381B-F3A7-4D88-950B-EA3B6DAC58CD}"/>
                </a:ext>
              </a:extLst>
            </p:cNvPr>
            <p:cNvGrpSpPr/>
            <p:nvPr/>
          </p:nvGrpSpPr>
          <p:grpSpPr>
            <a:xfrm>
              <a:off x="466598" y="3972172"/>
              <a:ext cx="11274552" cy="2060348"/>
              <a:chOff x="466598" y="3972172"/>
              <a:chExt cx="11274552" cy="2060348"/>
            </a:xfrm>
          </p:grpSpPr>
          <p:sp>
            <p:nvSpPr>
              <p:cNvPr id="77" name="Isosceles Triangle 76">
                <a:extLst>
                  <a:ext uri="{FF2B5EF4-FFF2-40B4-BE49-F238E27FC236}">
                    <a16:creationId xmlns:a16="http://schemas.microsoft.com/office/drawing/2014/main" id="{5A5AC4FF-B06E-4F9B-8E35-BF3688BB033D}"/>
                  </a:ext>
                </a:extLst>
              </p:cNvPr>
              <p:cNvSpPr/>
              <p:nvPr/>
            </p:nvSpPr>
            <p:spPr bwMode="gray">
              <a:xfrm rot="10800000">
                <a:off x="4604758" y="5786551"/>
                <a:ext cx="2998233" cy="245969"/>
              </a:xfrm>
              <a:prstGeom prst="triangle">
                <a:avLst/>
              </a:prstGeom>
              <a:solidFill>
                <a:schemeClr val="accent6"/>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78" name="Isosceles Triangle 77">
                <a:extLst>
                  <a:ext uri="{FF2B5EF4-FFF2-40B4-BE49-F238E27FC236}">
                    <a16:creationId xmlns:a16="http://schemas.microsoft.com/office/drawing/2014/main" id="{92DEDEC0-621F-4809-9A05-08D6D023E07E}"/>
                  </a:ext>
                </a:extLst>
              </p:cNvPr>
              <p:cNvSpPr/>
              <p:nvPr/>
            </p:nvSpPr>
            <p:spPr bwMode="gray">
              <a:xfrm>
                <a:off x="4604758" y="3972172"/>
                <a:ext cx="2998233" cy="245969"/>
              </a:xfrm>
              <a:prstGeom prst="triangle">
                <a:avLst/>
              </a:prstGeom>
              <a:solidFill>
                <a:schemeClr val="accent6"/>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AC597445-E160-4F4E-954A-8506F3222D31}"/>
                  </a:ext>
                </a:extLst>
              </p:cNvPr>
              <p:cNvSpPr/>
              <p:nvPr/>
            </p:nvSpPr>
            <p:spPr bwMode="gray">
              <a:xfrm>
                <a:off x="466598" y="4203196"/>
                <a:ext cx="11274552" cy="1598299"/>
              </a:xfrm>
              <a:prstGeom prst="rect">
                <a:avLst/>
              </a:prstGeom>
              <a:solidFill>
                <a:schemeClr val="accent6"/>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grpSp>
        <p:sp>
          <p:nvSpPr>
            <p:cNvPr id="71" name="Rectangle 70">
              <a:extLst>
                <a:ext uri="{FF2B5EF4-FFF2-40B4-BE49-F238E27FC236}">
                  <a16:creationId xmlns:a16="http://schemas.microsoft.com/office/drawing/2014/main" id="{6DEE8ED5-34F9-4734-8736-AD1A1D30E902}"/>
                </a:ext>
              </a:extLst>
            </p:cNvPr>
            <p:cNvSpPr/>
            <p:nvPr/>
          </p:nvSpPr>
          <p:spPr bwMode="gray">
            <a:xfrm>
              <a:off x="9901284" y="4589451"/>
              <a:ext cx="1723662" cy="954107"/>
            </a:xfrm>
            <a:prstGeom prst="rect">
              <a:avLst/>
            </a:prstGeom>
            <a:solidFill>
              <a:schemeClr val="bg1">
                <a:alpha val="82000"/>
              </a:schemeClr>
            </a:solidFill>
            <a:ln w="6350" algn="ctr">
              <a:solidFill>
                <a:schemeClr val="bg1"/>
              </a:solidFill>
              <a:prstDash val="solid"/>
              <a:miter lim="800000"/>
              <a:headEnd/>
              <a:tailEnd/>
            </a:ln>
            <a:effectLst/>
          </p:spPr>
          <p:txBody>
            <a:bodyPr wrap="square" lIns="91440" tIns="91440" rIns="91440" bIns="91440" rtlCol="0" anchor="t" anchorCtr="0">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a:ea typeface="+mn-ea"/>
                  <a:cs typeface="+mn-cs"/>
                </a:rPr>
                <a:t>Embedded Sustainability </a:t>
              </a:r>
              <a:br>
                <a:rPr kumimoji="0" lang="en-GB" sz="900" b="1" i="0" u="none" strike="noStrike" kern="1200" cap="none" spc="0" normalizeH="0" baseline="0" noProof="0">
                  <a:ln>
                    <a:noFill/>
                  </a:ln>
                  <a:solidFill>
                    <a:prstClr val="black"/>
                  </a:solidFill>
                  <a:effectLst/>
                  <a:uLnTx/>
                  <a:uFillTx/>
                  <a:latin typeface="Calibri"/>
                  <a:ea typeface="+mn-ea"/>
                  <a:cs typeface="+mn-cs"/>
                </a:rPr>
              </a:br>
              <a:r>
                <a:rPr kumimoji="0" lang="en-GB" sz="900" b="1" i="0" u="none" strike="noStrike" kern="1200" cap="none" spc="0" normalizeH="0" baseline="0" noProof="0">
                  <a:ln>
                    <a:noFill/>
                  </a:ln>
                  <a:solidFill>
                    <a:prstClr val="black"/>
                  </a:solidFill>
                  <a:effectLst/>
                  <a:uLnTx/>
                  <a:uFillTx/>
                  <a:latin typeface="Calibri"/>
                  <a:ea typeface="+mn-ea"/>
                  <a:cs typeface="+mn-cs"/>
                </a:rPr>
                <a:t>Strategy &amp; Future of Reporting</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900" b="0" i="0" u="none" strike="noStrike" kern="1200" cap="none" spc="0" normalizeH="0" baseline="0" noProof="0">
                  <a:ln>
                    <a:noFill/>
                  </a:ln>
                  <a:solidFill>
                    <a:prstClr val="black"/>
                  </a:solidFill>
                  <a:effectLst/>
                  <a:uLnTx/>
                  <a:uFillTx/>
                  <a:latin typeface="Calibri"/>
                  <a:ea typeface="+mn-ea"/>
                  <a:cs typeface="Calibri Light" panose="020F0302020204030204" pitchFamily="34" charset="0"/>
                </a:rPr>
                <a:t>Risk management</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900" b="0" i="0" u="none" strike="noStrike" kern="1200" cap="none" spc="0" normalizeH="0" baseline="0" noProof="0">
                  <a:ln>
                    <a:noFill/>
                  </a:ln>
                  <a:solidFill>
                    <a:prstClr val="black"/>
                  </a:solidFill>
                  <a:effectLst/>
                  <a:uLnTx/>
                  <a:uFillTx/>
                  <a:latin typeface="Calibri"/>
                  <a:ea typeface="+mn-ea"/>
                  <a:cs typeface="Calibri Light" panose="020F0302020204030204" pitchFamily="34" charset="0"/>
                </a:rPr>
                <a:t>Performance improvement </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900" b="0" i="0" u="none" strike="noStrike" kern="1200" cap="none" spc="0" normalizeH="0" baseline="0" noProof="0">
                  <a:ln>
                    <a:noFill/>
                  </a:ln>
                  <a:solidFill>
                    <a:prstClr val="black"/>
                  </a:solidFill>
                  <a:effectLst/>
                  <a:uLnTx/>
                  <a:uFillTx/>
                  <a:latin typeface="Calibri"/>
                  <a:ea typeface="+mn-ea"/>
                  <a:cs typeface="Calibri Light" panose="020F0302020204030204" pitchFamily="34" charset="0"/>
                </a:rPr>
                <a:t>Increased transparency</a:t>
              </a:r>
            </a:p>
          </p:txBody>
        </p:sp>
        <p:sp>
          <p:nvSpPr>
            <p:cNvPr id="74" name="Rectangle 73">
              <a:extLst>
                <a:ext uri="{FF2B5EF4-FFF2-40B4-BE49-F238E27FC236}">
                  <a16:creationId xmlns:a16="http://schemas.microsoft.com/office/drawing/2014/main" id="{7F0BFF31-324F-45BE-B92B-2AC7A0808136}"/>
                </a:ext>
              </a:extLst>
            </p:cNvPr>
            <p:cNvSpPr/>
            <p:nvPr/>
          </p:nvSpPr>
          <p:spPr bwMode="gray">
            <a:xfrm>
              <a:off x="567054" y="4426424"/>
              <a:ext cx="2834640" cy="1280160"/>
            </a:xfrm>
            <a:prstGeom prst="rect">
              <a:avLst/>
            </a:prstGeom>
            <a:solidFill>
              <a:schemeClr val="bg1">
                <a:alpha val="82000"/>
              </a:schemeClr>
            </a:solidFill>
            <a:ln w="6350" algn="ctr">
              <a:solidFill>
                <a:schemeClr val="bg1"/>
              </a:solidFill>
              <a:prstDash val="solid"/>
              <a:miter lim="800000"/>
              <a:headEnd/>
              <a:tailEnd/>
            </a:ln>
            <a:effectLst/>
          </p:spPr>
          <p:txBody>
            <a:bodyPr wrap="square" lIns="91440" tIns="91440" rIns="91440" bIns="9144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a:ea typeface="+mn-ea"/>
                  <a:cs typeface="+mn-cs"/>
                </a:rPr>
                <a:t>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prstClr val="black"/>
                  </a:solidFill>
                  <a:effectLst/>
                  <a:uLnTx/>
                  <a:uFillTx/>
                  <a:latin typeface="Calibri"/>
                  <a:ea typeface="+mn-ea"/>
                  <a:cs typeface="Calibri Light" panose="020F0302020204030204" pitchFamily="34" charset="0"/>
                </a:rPr>
                <a:t>Increase representation of women in management globally by 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prstClr val="black"/>
                  </a:solidFill>
                  <a:effectLst/>
                  <a:uLnTx/>
                  <a:uFillTx/>
                  <a:latin typeface="Calibri"/>
                  <a:ea typeface="+mn-ea"/>
                  <a:cs typeface="Calibri Light" panose="020F0302020204030204" pitchFamily="34" charset="0"/>
                </a:rPr>
                <a:t>Increase representation of racially diverse US professional employees by 25%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prstClr val="black"/>
                  </a:solidFill>
                  <a:effectLst/>
                  <a:uLnTx/>
                  <a:uFillTx/>
                  <a:latin typeface="Calibri"/>
                  <a:ea typeface="+mn-ea"/>
                  <a:cs typeface="Calibri Light" panose="020F0302020204030204" pitchFamily="34" charset="0"/>
                </a:rPr>
                <a:t>Reach an employee safety total recordable incident rate of ≤0.50</a:t>
              </a:r>
              <a:endParaRPr kumimoji="0" lang="en-GB" sz="900" b="0" i="0" u="none" strike="noStrike" kern="1200" cap="none" spc="0" normalizeH="0" baseline="0" noProof="0">
                <a:ln>
                  <a:noFill/>
                </a:ln>
                <a:solidFill>
                  <a:prstClr val="black"/>
                </a:solidFill>
                <a:effectLst/>
                <a:uLnTx/>
                <a:uFillTx/>
                <a:latin typeface="Calibri"/>
                <a:ea typeface="+mn-ea"/>
                <a:cs typeface="Calibri Light" panose="020F0302020204030204" pitchFamily="34" charset="0"/>
              </a:endParaRPr>
            </a:p>
          </p:txBody>
        </p:sp>
        <p:sp>
          <p:nvSpPr>
            <p:cNvPr id="75" name="Rectangle 74">
              <a:extLst>
                <a:ext uri="{FF2B5EF4-FFF2-40B4-BE49-F238E27FC236}">
                  <a16:creationId xmlns:a16="http://schemas.microsoft.com/office/drawing/2014/main" id="{8EAB48A1-1C5D-41F1-B466-4FA647E091F7}"/>
                </a:ext>
              </a:extLst>
            </p:cNvPr>
            <p:cNvSpPr/>
            <p:nvPr/>
          </p:nvSpPr>
          <p:spPr bwMode="gray">
            <a:xfrm>
              <a:off x="3464774" y="4426424"/>
              <a:ext cx="2834640" cy="1280160"/>
            </a:xfrm>
            <a:prstGeom prst="rect">
              <a:avLst/>
            </a:prstGeom>
            <a:solidFill>
              <a:schemeClr val="bg1">
                <a:alpha val="82000"/>
              </a:schemeClr>
            </a:solidFill>
            <a:ln w="6350" algn="ctr">
              <a:solidFill>
                <a:schemeClr val="bg1"/>
              </a:solidFill>
              <a:prstDash val="solid"/>
              <a:miter lim="800000"/>
              <a:headEnd/>
              <a:tailEnd/>
            </a:ln>
            <a:effectLst/>
          </p:spPr>
          <p:txBody>
            <a:bodyPr wrap="square" lIns="91440" tIns="91440" rIns="91440" bIns="9144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a:ea typeface="+mn-ea"/>
                  <a:cs typeface="+mn-cs"/>
                </a:rPr>
                <a:t>Product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prstClr val="black"/>
                  </a:solidFill>
                  <a:effectLst/>
                  <a:uLnTx/>
                  <a:uFillTx/>
                  <a:latin typeface="Calibri"/>
                  <a:ea typeface="+mn-ea"/>
                  <a:cs typeface="Calibri Light" panose="020F0302020204030204" pitchFamily="34" charset="0"/>
                </a:rPr>
                <a:t>Establish New Product Introduction guidelines to help deliver socially responsible products and end-user solutions safety metrics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prstClr val="black"/>
                  </a:solidFill>
                  <a:effectLst/>
                  <a:uLnTx/>
                  <a:uFillTx/>
                  <a:latin typeface="Calibri"/>
                  <a:ea typeface="+mn-ea"/>
                  <a:cs typeface="Calibri Light" panose="020F0302020204030204" pitchFamily="34" charset="0"/>
                </a:rPr>
                <a:t>Develop baseline metrics and long-term goals</a:t>
              </a:r>
            </a:p>
          </p:txBody>
        </p:sp>
        <p:sp>
          <p:nvSpPr>
            <p:cNvPr id="76" name="Rectangle 75">
              <a:extLst>
                <a:ext uri="{FF2B5EF4-FFF2-40B4-BE49-F238E27FC236}">
                  <a16:creationId xmlns:a16="http://schemas.microsoft.com/office/drawing/2014/main" id="{497AE2E1-9AAF-4898-8776-2E3CFBF2ECC1}"/>
                </a:ext>
              </a:extLst>
            </p:cNvPr>
            <p:cNvSpPr/>
            <p:nvPr/>
          </p:nvSpPr>
          <p:spPr bwMode="gray">
            <a:xfrm>
              <a:off x="6362495" y="4426424"/>
              <a:ext cx="2834640" cy="1280160"/>
            </a:xfrm>
            <a:prstGeom prst="rect">
              <a:avLst/>
            </a:prstGeom>
            <a:solidFill>
              <a:schemeClr val="bg1">
                <a:alpha val="82000"/>
              </a:schemeClr>
            </a:solidFill>
            <a:ln w="6350" algn="ctr">
              <a:solidFill>
                <a:schemeClr val="bg1"/>
              </a:solidFill>
              <a:prstDash val="solid"/>
              <a:miter lim="800000"/>
              <a:headEnd/>
              <a:tailEnd/>
            </a:ln>
            <a:effectLst/>
          </p:spPr>
          <p:txBody>
            <a:bodyPr wrap="square" lIns="91440" tIns="91440" rIns="91440" bIns="9144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a:ea typeface="+mn-ea"/>
                  <a:cs typeface="+mn-cs"/>
                </a:rPr>
                <a:t>Planet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prstClr val="black"/>
                  </a:solidFill>
                  <a:effectLst/>
                  <a:uLnTx/>
                  <a:uFillTx/>
                  <a:latin typeface="Calibri"/>
                  <a:ea typeface="+mn-ea"/>
                  <a:cs typeface="Calibri Light" panose="020F0302020204030204" pitchFamily="34" charset="0"/>
                </a:rPr>
                <a:t>Achieve 25% reduction in Scope 1 and Scope 2 greenhouse gas emissions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prstClr val="black"/>
                  </a:solidFill>
                  <a:effectLst/>
                  <a:uLnTx/>
                  <a:uFillTx/>
                  <a:latin typeface="Calibri"/>
                  <a:ea typeface="+mn-ea"/>
                  <a:cs typeface="Calibri Light" panose="020F0302020204030204" pitchFamily="34" charset="0"/>
                </a:rPr>
                <a:t>Reach 20% renewable energy consumption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prstClr val="black"/>
                  </a:solidFill>
                  <a:effectLst/>
                  <a:uLnTx/>
                  <a:uFillTx/>
                  <a:latin typeface="Calibri"/>
                  <a:ea typeface="+mn-ea"/>
                  <a:cs typeface="Calibri Light" panose="020F0302020204030204" pitchFamily="34" charset="0"/>
                </a:rPr>
                <a:t>Introduce a new sustainability performance management system and enter its first US green energy contract </a:t>
              </a:r>
            </a:p>
          </p:txBody>
        </p:sp>
        <p:cxnSp>
          <p:nvCxnSpPr>
            <p:cNvPr id="15" name="Straight Arrow Connector 14">
              <a:extLst>
                <a:ext uri="{FF2B5EF4-FFF2-40B4-BE49-F238E27FC236}">
                  <a16:creationId xmlns:a16="http://schemas.microsoft.com/office/drawing/2014/main" id="{435C2CF1-F523-4DAD-B26B-9A5EF8C55A67}"/>
                </a:ext>
              </a:extLst>
            </p:cNvPr>
            <p:cNvCxnSpPr>
              <a:stCxn id="76" idx="3"/>
              <a:endCxn id="71" idx="1"/>
            </p:cNvCxnSpPr>
            <p:nvPr/>
          </p:nvCxnSpPr>
          <p:spPr>
            <a:xfrm>
              <a:off x="9197135" y="5066504"/>
              <a:ext cx="704149" cy="1"/>
            </a:xfrm>
            <a:prstGeom prst="straightConnector1">
              <a:avLst/>
            </a:prstGeom>
            <a:ln w="127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8936D18D-5BC8-4CAC-9EA0-8BBE74A35F3F}"/>
                </a:ext>
              </a:extLst>
            </p:cNvPr>
            <p:cNvCxnSpPr>
              <a:cxnSpLocks/>
            </p:cNvCxnSpPr>
            <p:nvPr/>
          </p:nvCxnSpPr>
          <p:spPr>
            <a:xfrm>
              <a:off x="567054" y="4299169"/>
              <a:ext cx="8630081" cy="0"/>
            </a:xfrm>
            <a:prstGeom prst="straightConnector1">
              <a:avLst/>
            </a:prstGeom>
            <a:ln w="127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170158EB-05B2-421F-85F7-66AF8A984D42}"/>
                </a:ext>
              </a:extLst>
            </p:cNvPr>
            <p:cNvSpPr txBox="1"/>
            <p:nvPr/>
          </p:nvSpPr>
          <p:spPr>
            <a:xfrm>
              <a:off x="5319185" y="4206836"/>
              <a:ext cx="1319528" cy="184666"/>
            </a:xfrm>
            <a:prstGeom prst="rect">
              <a:avLst/>
            </a:prstGeom>
            <a:solidFill>
              <a:schemeClr val="accent6"/>
            </a:solidFill>
          </p:spPr>
          <p:txBody>
            <a:bodyPr wrap="none" lIns="91440" tIns="0" rIns="91440" bIns="0" rtlCol="0" anchor="ctr" anchorCtr="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US" sz="1200" b="1" i="0" u="none" strike="noStrike" kern="1200" cap="none" spc="0" normalizeH="0" baseline="0" noProof="0">
                  <a:ln>
                    <a:noFill/>
                  </a:ln>
                  <a:solidFill>
                    <a:prstClr val="white"/>
                  </a:solidFill>
                  <a:effectLst/>
                  <a:uLnTx/>
                  <a:uFillTx/>
                  <a:latin typeface="Calibri"/>
                  <a:ea typeface="+mn-ea"/>
                  <a:cs typeface="+mn-cs"/>
                </a:rPr>
                <a:t>ESG-related Goals</a:t>
              </a:r>
            </a:p>
          </p:txBody>
        </p:sp>
      </p:grpSp>
      <p:grpSp>
        <p:nvGrpSpPr>
          <p:cNvPr id="23" name="Group 22">
            <a:extLst>
              <a:ext uri="{FF2B5EF4-FFF2-40B4-BE49-F238E27FC236}">
                <a16:creationId xmlns:a16="http://schemas.microsoft.com/office/drawing/2014/main" id="{A0D711EC-0B1E-4A7B-9390-07F9A700E2DE}"/>
              </a:ext>
            </a:extLst>
          </p:cNvPr>
          <p:cNvGrpSpPr/>
          <p:nvPr/>
        </p:nvGrpSpPr>
        <p:grpSpPr>
          <a:xfrm>
            <a:off x="3678725" y="5511314"/>
            <a:ext cx="4850298" cy="687133"/>
            <a:chOff x="3678725" y="5675567"/>
            <a:chExt cx="4850298" cy="687133"/>
          </a:xfrm>
        </p:grpSpPr>
        <p:sp>
          <p:nvSpPr>
            <p:cNvPr id="95" name="Trapezoid 94">
              <a:extLst>
                <a:ext uri="{FF2B5EF4-FFF2-40B4-BE49-F238E27FC236}">
                  <a16:creationId xmlns:a16="http://schemas.microsoft.com/office/drawing/2014/main" id="{8E9FAC5C-953C-4FAD-8FFA-A9FA999B6593}"/>
                </a:ext>
              </a:extLst>
            </p:cNvPr>
            <p:cNvSpPr/>
            <p:nvPr/>
          </p:nvSpPr>
          <p:spPr>
            <a:xfrm>
              <a:off x="3678725" y="5675567"/>
              <a:ext cx="4850298" cy="687133"/>
            </a:xfrm>
            <a:prstGeom prst="trapezoid">
              <a:avLst>
                <a:gd name="adj" fmla="val 82909"/>
              </a:avLst>
            </a:prstGeom>
            <a:solidFill>
              <a:schemeClr val="accent1"/>
            </a:solidFill>
            <a:ln w="6350" cap="flat" cmpd="sng" algn="ctr">
              <a:noFill/>
              <a:prstDash val="solid"/>
              <a:miter lim="800000"/>
            </a:ln>
            <a:effectLst/>
          </p:spPr>
          <p:txBody>
            <a:bodyPr lIns="107998" tIns="71999" rIns="107998" bIns="71999" rtlCol="0" anchor="t"/>
            <a:lstStyle/>
            <a:p>
              <a:pPr marL="0" marR="0" lvl="0" indent="0" algn="ctr" defTabSz="914400" rtl="0" eaLnBrk="1" fontAlgn="auto" latinLnBrk="0" hangingPunct="1">
                <a:lnSpc>
                  <a:spcPct val="110000"/>
                </a:lnSpc>
                <a:spcBef>
                  <a:spcPts val="601"/>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Calibri"/>
                <a:ea typeface="+mn-ea"/>
                <a:cs typeface="Calibri" panose="020F0502020204030204" pitchFamily="34" charset="0"/>
              </a:endParaRPr>
            </a:p>
          </p:txBody>
        </p:sp>
        <p:sp>
          <p:nvSpPr>
            <p:cNvPr id="97" name="TextBox 96">
              <a:extLst>
                <a:ext uri="{FF2B5EF4-FFF2-40B4-BE49-F238E27FC236}">
                  <a16:creationId xmlns:a16="http://schemas.microsoft.com/office/drawing/2014/main" id="{6ECF7771-26FA-4BF5-A2C8-9DE36500429B}"/>
                </a:ext>
              </a:extLst>
            </p:cNvPr>
            <p:cNvSpPr txBox="1"/>
            <p:nvPr/>
          </p:nvSpPr>
          <p:spPr>
            <a:xfrm>
              <a:off x="5499701" y="5790533"/>
              <a:ext cx="1186899" cy="457200"/>
            </a:xfrm>
            <a:prstGeom prst="rect">
              <a:avLst/>
            </a:prstGeom>
            <a:solidFill>
              <a:schemeClr val="bg1">
                <a:alpha val="72000"/>
              </a:schemeClr>
            </a:solidFill>
            <a:ln>
              <a:noFill/>
            </a:ln>
          </p:spPr>
          <p:txBody>
            <a:bodyPr wrap="square" lIns="45720" tIns="45720" rIns="45720" bIns="45720" rtlCol="0" anchor="ctr">
              <a:no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US" sz="800" b="0" i="0" u="none" strike="noStrike" kern="1200" cap="none" spc="0" normalizeH="0" baseline="0" noProof="0">
                  <a:ln>
                    <a:noFill/>
                  </a:ln>
                  <a:solidFill>
                    <a:prstClr val="black"/>
                  </a:solidFill>
                  <a:effectLst/>
                  <a:uLnTx/>
                  <a:uFillTx/>
                  <a:latin typeface="Calibri"/>
                  <a:ea typeface="+mn-ea"/>
                  <a:cs typeface="Calibri" panose="020F0502020204030204" pitchFamily="34" charset="0"/>
                </a:rPr>
                <a:t>“Safety Excellence Award given for safe operating practices.”</a:t>
              </a:r>
              <a:endParaRPr kumimoji="0" lang="en-GB" sz="800" b="0" i="0" u="none" strike="noStrike" kern="1200" cap="none" spc="0" normalizeH="0" baseline="0" noProof="0">
                <a:ln>
                  <a:noFill/>
                </a:ln>
                <a:solidFill>
                  <a:prstClr val="black"/>
                </a:solidFill>
                <a:effectLst/>
                <a:uLnTx/>
                <a:uFillTx/>
                <a:latin typeface="Calibri"/>
                <a:ea typeface="+mn-ea"/>
                <a:cs typeface="Calibri" panose="020F0502020204030204" pitchFamily="34" charset="0"/>
              </a:endParaRPr>
            </a:p>
          </p:txBody>
        </p:sp>
      </p:grpSp>
      <p:grpSp>
        <p:nvGrpSpPr>
          <p:cNvPr id="27" name="Group 26">
            <a:extLst>
              <a:ext uri="{FF2B5EF4-FFF2-40B4-BE49-F238E27FC236}">
                <a16:creationId xmlns:a16="http://schemas.microsoft.com/office/drawing/2014/main" id="{761807B1-F884-4BCA-A1B5-FDE9404640C2}"/>
              </a:ext>
            </a:extLst>
          </p:cNvPr>
          <p:cNvGrpSpPr/>
          <p:nvPr/>
        </p:nvGrpSpPr>
        <p:grpSpPr>
          <a:xfrm>
            <a:off x="3001907" y="2028501"/>
            <a:ext cx="6195226" cy="804557"/>
            <a:chOff x="3001907" y="2066632"/>
            <a:chExt cx="6195226" cy="804557"/>
          </a:xfrm>
        </p:grpSpPr>
        <p:sp>
          <p:nvSpPr>
            <p:cNvPr id="100" name="Trapezoid 99">
              <a:extLst>
                <a:ext uri="{FF2B5EF4-FFF2-40B4-BE49-F238E27FC236}">
                  <a16:creationId xmlns:a16="http://schemas.microsoft.com/office/drawing/2014/main" id="{F718C434-BB9E-4059-B282-7A59F6BA2030}"/>
                </a:ext>
              </a:extLst>
            </p:cNvPr>
            <p:cNvSpPr/>
            <p:nvPr/>
          </p:nvSpPr>
          <p:spPr>
            <a:xfrm rot="10800000">
              <a:off x="3001907" y="2066632"/>
              <a:ext cx="6195226" cy="804557"/>
            </a:xfrm>
            <a:prstGeom prst="trapezoid">
              <a:avLst>
                <a:gd name="adj" fmla="val 82909"/>
              </a:avLst>
            </a:prstGeom>
            <a:solidFill>
              <a:schemeClr val="accent1">
                <a:lumMod val="40000"/>
                <a:lumOff val="60000"/>
              </a:schemeClr>
            </a:solidFill>
            <a:ln w="6350" cap="flat" cmpd="sng" algn="ctr">
              <a:noFill/>
              <a:prstDash val="solid"/>
              <a:miter lim="800000"/>
            </a:ln>
            <a:effectLst/>
          </p:spPr>
          <p:txBody>
            <a:bodyPr lIns="107998" tIns="71999" rIns="107998" bIns="71999" rtlCol="0" anchor="t"/>
            <a:lstStyle/>
            <a:p>
              <a:pPr marL="0" marR="0" lvl="0" indent="0" algn="ctr" defTabSz="914400" rtl="0" eaLnBrk="1" fontAlgn="auto" latinLnBrk="0" hangingPunct="1">
                <a:lnSpc>
                  <a:spcPct val="110000"/>
                </a:lnSpc>
                <a:spcBef>
                  <a:spcPts val="601"/>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Calibri"/>
                <a:ea typeface="+mn-ea"/>
                <a:cs typeface="Calibri" panose="020F0502020204030204" pitchFamily="34" charset="0"/>
              </a:endParaRPr>
            </a:p>
          </p:txBody>
        </p:sp>
        <p:sp>
          <p:nvSpPr>
            <p:cNvPr id="101" name="TextBox 100">
              <a:extLst>
                <a:ext uri="{FF2B5EF4-FFF2-40B4-BE49-F238E27FC236}">
                  <a16:creationId xmlns:a16="http://schemas.microsoft.com/office/drawing/2014/main" id="{19A9957D-74AC-4C1D-8E6B-053EEDC70F32}"/>
                </a:ext>
              </a:extLst>
            </p:cNvPr>
            <p:cNvSpPr txBox="1"/>
            <p:nvPr/>
          </p:nvSpPr>
          <p:spPr>
            <a:xfrm>
              <a:off x="3831125" y="2156234"/>
              <a:ext cx="2174229" cy="123111"/>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601"/>
                </a:spcBef>
                <a:spcAft>
                  <a:spcPts val="0"/>
                </a:spcAft>
                <a:buClrTx/>
                <a:buSzPct val="100000"/>
                <a:buFontTx/>
                <a:buNone/>
                <a:tabLst/>
                <a:defRPr/>
              </a:pPr>
              <a:r>
                <a:rPr kumimoji="0" lang="en-GB" sz="800" b="1" i="0" u="none" strike="noStrike" kern="1200" cap="none" spc="0" normalizeH="0" baseline="0" noProof="0">
                  <a:ln>
                    <a:noFill/>
                  </a:ln>
                  <a:solidFill>
                    <a:prstClr val="black"/>
                  </a:solidFill>
                  <a:effectLst/>
                  <a:uLnTx/>
                  <a:uFillTx/>
                  <a:latin typeface="Calibri"/>
                  <a:ea typeface="+mn-ea"/>
                  <a:cs typeface="Calibri" panose="020F0502020204030204" pitchFamily="34" charset="0"/>
                </a:rPr>
                <a:t>U.S. Securities &amp; Exchange Commission (SEC)</a:t>
              </a:r>
            </a:p>
          </p:txBody>
        </p:sp>
        <p:sp>
          <p:nvSpPr>
            <p:cNvPr id="102" name="TextBox 101">
              <a:extLst>
                <a:ext uri="{FF2B5EF4-FFF2-40B4-BE49-F238E27FC236}">
                  <a16:creationId xmlns:a16="http://schemas.microsoft.com/office/drawing/2014/main" id="{E326F340-E67F-41B1-AB8F-7A5023493793}"/>
                </a:ext>
              </a:extLst>
            </p:cNvPr>
            <p:cNvSpPr txBox="1"/>
            <p:nvPr/>
          </p:nvSpPr>
          <p:spPr>
            <a:xfrm>
              <a:off x="3831124" y="2319340"/>
              <a:ext cx="2174230" cy="492538"/>
            </a:xfrm>
            <a:prstGeom prst="rect">
              <a:avLst/>
            </a:prstGeom>
            <a:noFill/>
            <a:ln>
              <a:noFill/>
            </a:ln>
          </p:spPr>
          <p:txBody>
            <a:bodyPr wrap="square" lIns="0" tIns="0" rIns="0" bIns="0" numCol="1" spcCol="274320" rtlCol="0">
              <a:noAutofit/>
            </a:bodyPr>
            <a:lstStyle/>
            <a:p>
              <a:pPr marL="109728" marR="0" lvl="0" indent="-109728"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a:ea typeface="+mn-ea"/>
                  <a:cs typeface="Calibri" panose="020F0502020204030204" pitchFamily="34" charset="0"/>
                </a:rPr>
                <a:t>Climate Change </a:t>
              </a:r>
            </a:p>
            <a:p>
              <a:pPr marL="109728" marR="0" lvl="0" indent="-109728"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a:ea typeface="+mn-ea"/>
                  <a:cs typeface="Calibri" panose="020F0502020204030204" pitchFamily="34" charset="0"/>
                </a:rPr>
                <a:t>Corporate Board Diversity </a:t>
              </a:r>
            </a:p>
            <a:p>
              <a:pPr marL="109728" marR="0" lvl="0" indent="-109728"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a:ea typeface="+mn-ea"/>
                  <a:cs typeface="Calibri" panose="020F0502020204030204" pitchFamily="34" charset="0"/>
                </a:rPr>
                <a:t>Human Capital Management </a:t>
              </a:r>
            </a:p>
            <a:p>
              <a:pPr marL="109728" marR="0" lvl="0" indent="-109728"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a:ea typeface="+mn-ea"/>
                  <a:cs typeface="Calibri" panose="020F0502020204030204" pitchFamily="34" charset="0"/>
                </a:rPr>
                <a:t>Cybersecurity Risk Governance </a:t>
              </a:r>
              <a:endParaRPr kumimoji="0" lang="en-GB" sz="800" b="0" i="0" u="none" strike="noStrike" kern="1200" cap="none" spc="0" normalizeH="0" baseline="0" noProof="0">
                <a:ln>
                  <a:noFill/>
                </a:ln>
                <a:solidFill>
                  <a:prstClr val="black"/>
                </a:solidFill>
                <a:effectLst/>
                <a:uLnTx/>
                <a:uFillTx/>
                <a:latin typeface="Calibri"/>
                <a:ea typeface="+mn-ea"/>
                <a:cs typeface="Calibri" panose="020F0502020204030204" pitchFamily="34" charset="0"/>
              </a:endParaRPr>
            </a:p>
          </p:txBody>
        </p:sp>
        <p:sp>
          <p:nvSpPr>
            <p:cNvPr id="103" name="TextBox 102">
              <a:extLst>
                <a:ext uri="{FF2B5EF4-FFF2-40B4-BE49-F238E27FC236}">
                  <a16:creationId xmlns:a16="http://schemas.microsoft.com/office/drawing/2014/main" id="{2F306492-C84F-4862-9D4A-BB1D24169EE4}"/>
                </a:ext>
              </a:extLst>
            </p:cNvPr>
            <p:cNvSpPr txBox="1"/>
            <p:nvPr/>
          </p:nvSpPr>
          <p:spPr>
            <a:xfrm>
              <a:off x="6250102" y="2156234"/>
              <a:ext cx="2174231" cy="123111"/>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601"/>
                </a:spcBef>
                <a:spcAft>
                  <a:spcPts val="0"/>
                </a:spcAft>
                <a:buClrTx/>
                <a:buSzPct val="100000"/>
                <a:buFontTx/>
                <a:buNone/>
                <a:tabLst/>
                <a:defRPr/>
              </a:pPr>
              <a:r>
                <a:rPr kumimoji="0" lang="en-GB" sz="800" b="1" i="0" u="none" strike="noStrike" kern="1200" cap="none" spc="0" normalizeH="0" baseline="0" noProof="0">
                  <a:ln>
                    <a:noFill/>
                  </a:ln>
                  <a:solidFill>
                    <a:prstClr val="black"/>
                  </a:solidFill>
                  <a:effectLst/>
                  <a:uLnTx/>
                  <a:uFillTx/>
                  <a:latin typeface="Calibri"/>
                  <a:ea typeface="+mn-ea"/>
                  <a:cs typeface="Calibri" panose="020F0502020204030204" pitchFamily="34" charset="0"/>
                </a:rPr>
                <a:t>European Commission (EC) CSRD</a:t>
              </a:r>
            </a:p>
          </p:txBody>
        </p:sp>
        <p:sp>
          <p:nvSpPr>
            <p:cNvPr id="106" name="TextBox 105">
              <a:extLst>
                <a:ext uri="{FF2B5EF4-FFF2-40B4-BE49-F238E27FC236}">
                  <a16:creationId xmlns:a16="http://schemas.microsoft.com/office/drawing/2014/main" id="{9570D20B-5A18-4FD7-8A10-515DF401A113}"/>
                </a:ext>
              </a:extLst>
            </p:cNvPr>
            <p:cNvSpPr txBox="1"/>
            <p:nvPr/>
          </p:nvSpPr>
          <p:spPr>
            <a:xfrm>
              <a:off x="6250102" y="2319340"/>
              <a:ext cx="2174231" cy="496181"/>
            </a:xfrm>
            <a:prstGeom prst="rect">
              <a:avLst/>
            </a:prstGeom>
            <a:noFill/>
            <a:ln>
              <a:noFill/>
            </a:ln>
          </p:spPr>
          <p:txBody>
            <a:bodyPr wrap="square" lIns="0" tIns="0" rIns="0" bIns="0" numCol="1" spcCol="274320" rtlCol="0">
              <a:noAutofit/>
            </a:bodyPr>
            <a:lstStyle/>
            <a:p>
              <a:pPr marL="109728" marR="0" lvl="0" indent="-109728"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a:ea typeface="+mn-ea"/>
                  <a:cs typeface="Calibri" panose="020F0502020204030204" pitchFamily="34" charset="0"/>
                </a:rPr>
                <a:t>EU Taxonomy</a:t>
              </a:r>
            </a:p>
            <a:p>
              <a:pPr marL="109728" marR="0" lvl="0" indent="-109728"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a:ea typeface="+mn-ea"/>
                  <a:cs typeface="Calibri" panose="020F0502020204030204" pitchFamily="34" charset="0"/>
                </a:rPr>
                <a:t>Sustainable Finance Disclosure Regulation (SFRD)</a:t>
              </a:r>
            </a:p>
            <a:p>
              <a:pPr marL="109728" marR="0" lvl="0" indent="-109728"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a:ea typeface="+mn-ea"/>
                  <a:cs typeface="Calibri" panose="020F0502020204030204" pitchFamily="34" charset="0"/>
                </a:rPr>
                <a:t>Green Benchmark</a:t>
              </a:r>
            </a:p>
            <a:p>
              <a:pPr marL="109728" marR="0" lvl="0" indent="-109728"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a:ea typeface="+mn-ea"/>
                  <a:cs typeface="Calibri" panose="020F0502020204030204" pitchFamily="34" charset="0"/>
                </a:rPr>
                <a:t>Limited assurance requirement</a:t>
              </a:r>
              <a:endParaRPr kumimoji="0" lang="en-GB" sz="800" b="0" i="0" u="none" strike="noStrike" kern="1200" cap="none" spc="0" normalizeH="0" baseline="0" noProof="0">
                <a:ln>
                  <a:noFill/>
                </a:ln>
                <a:solidFill>
                  <a:prstClr val="black"/>
                </a:solidFill>
                <a:effectLst/>
                <a:uLnTx/>
                <a:uFillTx/>
                <a:latin typeface="Calibri"/>
                <a:ea typeface="+mn-ea"/>
                <a:cs typeface="Calibri" panose="020F0502020204030204" pitchFamily="34" charset="0"/>
              </a:endParaRPr>
            </a:p>
          </p:txBody>
        </p:sp>
      </p:grpSp>
      <p:grpSp>
        <p:nvGrpSpPr>
          <p:cNvPr id="26" name="Group 25">
            <a:extLst>
              <a:ext uri="{FF2B5EF4-FFF2-40B4-BE49-F238E27FC236}">
                <a16:creationId xmlns:a16="http://schemas.microsoft.com/office/drawing/2014/main" id="{127F0E50-D630-43AC-A07A-75B97AA6969F}"/>
              </a:ext>
            </a:extLst>
          </p:cNvPr>
          <p:cNvGrpSpPr/>
          <p:nvPr/>
        </p:nvGrpSpPr>
        <p:grpSpPr>
          <a:xfrm>
            <a:off x="3678725" y="2858298"/>
            <a:ext cx="4850298" cy="570702"/>
            <a:chOff x="3678725" y="2906120"/>
            <a:chExt cx="4850298" cy="687133"/>
          </a:xfrm>
        </p:grpSpPr>
        <p:sp>
          <p:nvSpPr>
            <p:cNvPr id="99" name="Trapezoid 98">
              <a:extLst>
                <a:ext uri="{FF2B5EF4-FFF2-40B4-BE49-F238E27FC236}">
                  <a16:creationId xmlns:a16="http://schemas.microsoft.com/office/drawing/2014/main" id="{B1C907FB-F7D6-4F6F-A115-8DC277D6BCC9}"/>
                </a:ext>
              </a:extLst>
            </p:cNvPr>
            <p:cNvSpPr/>
            <p:nvPr/>
          </p:nvSpPr>
          <p:spPr>
            <a:xfrm rot="10800000">
              <a:off x="3678725" y="2906120"/>
              <a:ext cx="4850298" cy="687133"/>
            </a:xfrm>
            <a:prstGeom prst="trapezoid">
              <a:avLst>
                <a:gd name="adj" fmla="val 82909"/>
              </a:avLst>
            </a:prstGeom>
            <a:solidFill>
              <a:schemeClr val="accent1">
                <a:lumMod val="60000"/>
                <a:lumOff val="40000"/>
              </a:schemeClr>
            </a:solidFill>
            <a:ln w="6350" cap="flat" cmpd="sng" algn="ctr">
              <a:noFill/>
              <a:prstDash val="solid"/>
              <a:miter lim="800000"/>
            </a:ln>
            <a:effectLst/>
          </p:spPr>
          <p:txBody>
            <a:bodyPr lIns="107998" tIns="71999" rIns="107998" bIns="71999" rtlCol="0" anchor="t"/>
            <a:lstStyle/>
            <a:p>
              <a:pPr marL="0" marR="0" lvl="0" indent="0" algn="ctr" defTabSz="914400" rtl="0" eaLnBrk="1" fontAlgn="auto" latinLnBrk="0" hangingPunct="1">
                <a:lnSpc>
                  <a:spcPct val="110000"/>
                </a:lnSpc>
                <a:spcBef>
                  <a:spcPts val="601"/>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Calibri"/>
                <a:ea typeface="+mn-ea"/>
                <a:cs typeface="Calibri" panose="020F0502020204030204" pitchFamily="34" charset="0"/>
              </a:endParaRPr>
            </a:p>
          </p:txBody>
        </p:sp>
        <p:grpSp>
          <p:nvGrpSpPr>
            <p:cNvPr id="24" name="Group 23">
              <a:extLst>
                <a:ext uri="{FF2B5EF4-FFF2-40B4-BE49-F238E27FC236}">
                  <a16:creationId xmlns:a16="http://schemas.microsoft.com/office/drawing/2014/main" id="{B2238CFD-DA49-4D65-A981-181383541C88}"/>
                </a:ext>
              </a:extLst>
            </p:cNvPr>
            <p:cNvGrpSpPr/>
            <p:nvPr/>
          </p:nvGrpSpPr>
          <p:grpSpPr>
            <a:xfrm>
              <a:off x="4918568" y="3281169"/>
              <a:ext cx="2370612" cy="215444"/>
              <a:chOff x="4555262" y="3430695"/>
              <a:chExt cx="2370612" cy="215444"/>
            </a:xfrm>
          </p:grpSpPr>
          <p:sp>
            <p:nvSpPr>
              <p:cNvPr id="131" name="TextBox 130">
                <a:extLst>
                  <a:ext uri="{FF2B5EF4-FFF2-40B4-BE49-F238E27FC236}">
                    <a16:creationId xmlns:a16="http://schemas.microsoft.com/office/drawing/2014/main" id="{F0DFEE1E-84A2-4B29-826B-CC6CD5141774}"/>
                  </a:ext>
                </a:extLst>
              </p:cNvPr>
              <p:cNvSpPr txBox="1"/>
              <p:nvPr/>
            </p:nvSpPr>
            <p:spPr>
              <a:xfrm>
                <a:off x="4555262" y="3430695"/>
                <a:ext cx="64008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TCFD</a:t>
                </a:r>
              </a:p>
            </p:txBody>
          </p:sp>
          <p:sp>
            <p:nvSpPr>
              <p:cNvPr id="136" name="TextBox 135">
                <a:extLst>
                  <a:ext uri="{FF2B5EF4-FFF2-40B4-BE49-F238E27FC236}">
                    <a16:creationId xmlns:a16="http://schemas.microsoft.com/office/drawing/2014/main" id="{3575107E-F8E2-4BE5-9AB7-CD8AD1D54DE9}"/>
                  </a:ext>
                </a:extLst>
              </p:cNvPr>
              <p:cNvSpPr txBox="1"/>
              <p:nvPr/>
            </p:nvSpPr>
            <p:spPr>
              <a:xfrm>
                <a:off x="5420528" y="3430695"/>
                <a:ext cx="64008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SASB</a:t>
                </a:r>
              </a:p>
            </p:txBody>
          </p:sp>
          <p:sp>
            <p:nvSpPr>
              <p:cNvPr id="138" name="TextBox 137">
                <a:extLst>
                  <a:ext uri="{FF2B5EF4-FFF2-40B4-BE49-F238E27FC236}">
                    <a16:creationId xmlns:a16="http://schemas.microsoft.com/office/drawing/2014/main" id="{6CB533EC-89BE-4907-8416-6102D9FCE8E0}"/>
                  </a:ext>
                </a:extLst>
              </p:cNvPr>
              <p:cNvSpPr txBox="1"/>
              <p:nvPr/>
            </p:nvSpPr>
            <p:spPr>
              <a:xfrm>
                <a:off x="6285794" y="3430695"/>
                <a:ext cx="64008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CDP</a:t>
                </a:r>
              </a:p>
            </p:txBody>
          </p:sp>
        </p:grpSp>
        <p:grpSp>
          <p:nvGrpSpPr>
            <p:cNvPr id="25" name="Group 24">
              <a:extLst>
                <a:ext uri="{FF2B5EF4-FFF2-40B4-BE49-F238E27FC236}">
                  <a16:creationId xmlns:a16="http://schemas.microsoft.com/office/drawing/2014/main" id="{748D4958-8AF2-4A4A-80F2-84C590D4E093}"/>
                </a:ext>
              </a:extLst>
            </p:cNvPr>
            <p:cNvGrpSpPr/>
            <p:nvPr/>
          </p:nvGrpSpPr>
          <p:grpSpPr>
            <a:xfrm>
              <a:off x="4053303" y="2984417"/>
              <a:ext cx="4101143" cy="215444"/>
              <a:chOff x="4122629" y="2967164"/>
              <a:chExt cx="4101143" cy="215444"/>
            </a:xfrm>
          </p:grpSpPr>
          <p:sp>
            <p:nvSpPr>
              <p:cNvPr id="132" name="TextBox 131">
                <a:extLst>
                  <a:ext uri="{FF2B5EF4-FFF2-40B4-BE49-F238E27FC236}">
                    <a16:creationId xmlns:a16="http://schemas.microsoft.com/office/drawing/2014/main" id="{24AE2619-ED13-4BC9-A7EA-C7BD7FE5F595}"/>
                  </a:ext>
                </a:extLst>
              </p:cNvPr>
              <p:cNvSpPr txBox="1"/>
              <p:nvPr/>
            </p:nvSpPr>
            <p:spPr>
              <a:xfrm>
                <a:off x="4987895" y="2967164"/>
                <a:ext cx="64008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IFRS</a:t>
                </a:r>
              </a:p>
            </p:txBody>
          </p:sp>
          <p:sp>
            <p:nvSpPr>
              <p:cNvPr id="139" name="TextBox 138">
                <a:extLst>
                  <a:ext uri="{FF2B5EF4-FFF2-40B4-BE49-F238E27FC236}">
                    <a16:creationId xmlns:a16="http://schemas.microsoft.com/office/drawing/2014/main" id="{C68B53D5-2DA0-482F-A2BB-BAB4068E140C}"/>
                  </a:ext>
                </a:extLst>
              </p:cNvPr>
              <p:cNvSpPr txBox="1"/>
              <p:nvPr/>
            </p:nvSpPr>
            <p:spPr>
              <a:xfrm>
                <a:off x="5853161" y="2967164"/>
                <a:ext cx="64008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GRI</a:t>
                </a:r>
              </a:p>
            </p:txBody>
          </p:sp>
          <p:sp>
            <p:nvSpPr>
              <p:cNvPr id="140" name="TextBox 139">
                <a:extLst>
                  <a:ext uri="{FF2B5EF4-FFF2-40B4-BE49-F238E27FC236}">
                    <a16:creationId xmlns:a16="http://schemas.microsoft.com/office/drawing/2014/main" id="{2555AF11-744E-4211-ACC1-CE513CD27C7A}"/>
                  </a:ext>
                </a:extLst>
              </p:cNvPr>
              <p:cNvSpPr txBox="1"/>
              <p:nvPr/>
            </p:nvSpPr>
            <p:spPr>
              <a:xfrm>
                <a:off x="6718427" y="2967164"/>
                <a:ext cx="64008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CDSB</a:t>
                </a:r>
              </a:p>
            </p:txBody>
          </p:sp>
          <p:sp>
            <p:nvSpPr>
              <p:cNvPr id="141" name="TextBox 140">
                <a:extLst>
                  <a:ext uri="{FF2B5EF4-FFF2-40B4-BE49-F238E27FC236}">
                    <a16:creationId xmlns:a16="http://schemas.microsoft.com/office/drawing/2014/main" id="{18B82D65-9614-4619-AFDE-A69FCCB580E6}"/>
                  </a:ext>
                </a:extLst>
              </p:cNvPr>
              <p:cNvSpPr txBox="1"/>
              <p:nvPr/>
            </p:nvSpPr>
            <p:spPr>
              <a:xfrm>
                <a:off x="7583692" y="2967164"/>
                <a:ext cx="64008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IIRC</a:t>
                </a:r>
              </a:p>
            </p:txBody>
          </p:sp>
          <p:sp>
            <p:nvSpPr>
              <p:cNvPr id="142" name="TextBox 141">
                <a:extLst>
                  <a:ext uri="{FF2B5EF4-FFF2-40B4-BE49-F238E27FC236}">
                    <a16:creationId xmlns:a16="http://schemas.microsoft.com/office/drawing/2014/main" id="{0E490312-959C-478E-8F07-9DF6EA50E3D7}"/>
                  </a:ext>
                </a:extLst>
              </p:cNvPr>
              <p:cNvSpPr txBox="1"/>
              <p:nvPr/>
            </p:nvSpPr>
            <p:spPr>
              <a:xfrm>
                <a:off x="4122629" y="2967164"/>
                <a:ext cx="64008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ISSB</a:t>
                </a:r>
              </a:p>
            </p:txBody>
          </p:sp>
        </p:grpSp>
      </p:grpSp>
      <p:grpSp>
        <p:nvGrpSpPr>
          <p:cNvPr id="29" name="Group 28">
            <a:extLst>
              <a:ext uri="{FF2B5EF4-FFF2-40B4-BE49-F238E27FC236}">
                <a16:creationId xmlns:a16="http://schemas.microsoft.com/office/drawing/2014/main" id="{9FCB781D-C0C8-411A-BF9B-7726E6E6FE6F}"/>
              </a:ext>
            </a:extLst>
          </p:cNvPr>
          <p:cNvGrpSpPr/>
          <p:nvPr/>
        </p:nvGrpSpPr>
        <p:grpSpPr>
          <a:xfrm>
            <a:off x="2538101" y="1478023"/>
            <a:ext cx="7110100" cy="528186"/>
            <a:chOff x="2538101" y="1642276"/>
            <a:chExt cx="7110100" cy="528186"/>
          </a:xfrm>
        </p:grpSpPr>
        <p:sp>
          <p:nvSpPr>
            <p:cNvPr id="143" name="Trapezoid 142">
              <a:extLst>
                <a:ext uri="{FF2B5EF4-FFF2-40B4-BE49-F238E27FC236}">
                  <a16:creationId xmlns:a16="http://schemas.microsoft.com/office/drawing/2014/main" id="{5A7E3F69-F7C0-485E-9B80-9C40343A9FE7}"/>
                </a:ext>
              </a:extLst>
            </p:cNvPr>
            <p:cNvSpPr/>
            <p:nvPr/>
          </p:nvSpPr>
          <p:spPr>
            <a:xfrm rot="10800000">
              <a:off x="2538101" y="1642276"/>
              <a:ext cx="7110100" cy="524566"/>
            </a:xfrm>
            <a:prstGeom prst="trapezoid">
              <a:avLst>
                <a:gd name="adj" fmla="val 82909"/>
              </a:avLst>
            </a:prstGeom>
            <a:solidFill>
              <a:schemeClr val="accent1">
                <a:lumMod val="20000"/>
                <a:lumOff val="80000"/>
              </a:schemeClr>
            </a:solidFill>
            <a:ln w="6350" cap="flat" cmpd="sng" algn="ctr">
              <a:noFill/>
              <a:prstDash val="solid"/>
              <a:miter lim="800000"/>
            </a:ln>
            <a:effectLst/>
          </p:spPr>
          <p:txBody>
            <a:bodyPr lIns="107998" tIns="71999" rIns="107998" bIns="71999" rtlCol="0" anchor="t"/>
            <a:lstStyle/>
            <a:p>
              <a:pPr marL="0" marR="0" lvl="0" indent="0" algn="ctr" defTabSz="914400" rtl="0" eaLnBrk="1" fontAlgn="auto" latinLnBrk="0" hangingPunct="1">
                <a:lnSpc>
                  <a:spcPct val="110000"/>
                </a:lnSpc>
                <a:spcBef>
                  <a:spcPts val="601"/>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Calibri"/>
                <a:ea typeface="+mn-ea"/>
                <a:cs typeface="Calibri" panose="020F0502020204030204" pitchFamily="34" charset="0"/>
              </a:endParaRPr>
            </a:p>
          </p:txBody>
        </p:sp>
        <p:grpSp>
          <p:nvGrpSpPr>
            <p:cNvPr id="28" name="Group 27">
              <a:extLst>
                <a:ext uri="{FF2B5EF4-FFF2-40B4-BE49-F238E27FC236}">
                  <a16:creationId xmlns:a16="http://schemas.microsoft.com/office/drawing/2014/main" id="{C07D2232-2EF9-4055-A3BE-65905600FAD5}"/>
                </a:ext>
              </a:extLst>
            </p:cNvPr>
            <p:cNvGrpSpPr/>
            <p:nvPr/>
          </p:nvGrpSpPr>
          <p:grpSpPr>
            <a:xfrm>
              <a:off x="2959841" y="1739574"/>
              <a:ext cx="6266621" cy="430888"/>
              <a:chOff x="2863781" y="1739574"/>
              <a:chExt cx="6266621" cy="430888"/>
            </a:xfrm>
          </p:grpSpPr>
          <p:sp>
            <p:nvSpPr>
              <p:cNvPr id="145" name="TextBox 144">
                <a:extLst>
                  <a:ext uri="{FF2B5EF4-FFF2-40B4-BE49-F238E27FC236}">
                    <a16:creationId xmlns:a16="http://schemas.microsoft.com/office/drawing/2014/main" id="{BB8B6FFD-74A5-4626-AA83-D706182A6104}"/>
                  </a:ext>
                </a:extLst>
              </p:cNvPr>
              <p:cNvSpPr txBox="1"/>
              <p:nvPr/>
            </p:nvSpPr>
            <p:spPr>
              <a:xfrm>
                <a:off x="3667573" y="1801130"/>
                <a:ext cx="640080" cy="246221"/>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601"/>
                  </a:spcBef>
                  <a:spcAft>
                    <a:spcPts val="0"/>
                  </a:spcAft>
                  <a:buClrTx/>
                  <a:buSzPct val="100000"/>
                  <a:buFontTx/>
                  <a:buNone/>
                  <a:tabLst/>
                  <a:defRPr/>
                </a:pPr>
                <a:r>
                  <a:rPr kumimoji="0" lang="en-GB" sz="800" b="0" i="0" u="none" strike="noStrike" kern="1200" cap="none" spc="0" normalizeH="0" baseline="0" noProof="0">
                    <a:ln>
                      <a:noFill/>
                    </a:ln>
                    <a:solidFill>
                      <a:srgbClr val="313131"/>
                    </a:solidFill>
                    <a:effectLst/>
                    <a:uLnTx/>
                    <a:uFillTx/>
                    <a:latin typeface="Calibri"/>
                    <a:ea typeface="+mn-ea"/>
                    <a:cs typeface="Calibri" panose="020F0502020204030204" pitchFamily="34" charset="0"/>
                  </a:rPr>
                  <a:t>Paradigm for Parity</a:t>
                </a:r>
              </a:p>
            </p:txBody>
          </p:sp>
          <p:sp>
            <p:nvSpPr>
              <p:cNvPr id="164" name="TextBox 163">
                <a:extLst>
                  <a:ext uri="{FF2B5EF4-FFF2-40B4-BE49-F238E27FC236}">
                    <a16:creationId xmlns:a16="http://schemas.microsoft.com/office/drawing/2014/main" id="{94A45BDB-4938-4E02-8FF4-77BD17F0782B}"/>
                  </a:ext>
                </a:extLst>
              </p:cNvPr>
              <p:cNvSpPr txBox="1"/>
              <p:nvPr/>
            </p:nvSpPr>
            <p:spPr>
              <a:xfrm>
                <a:off x="4471365" y="1739574"/>
                <a:ext cx="640080" cy="369332"/>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601"/>
                  </a:spcBef>
                  <a:spcAft>
                    <a:spcPts val="0"/>
                  </a:spcAft>
                  <a:buClrTx/>
                  <a:buSzPct val="100000"/>
                  <a:buFontTx/>
                  <a:buNone/>
                  <a:tabLst/>
                  <a:defRPr/>
                </a:pPr>
                <a:r>
                  <a:rPr kumimoji="0" lang="en-GB" sz="800" b="0" i="0" u="none" strike="noStrike" kern="1200" cap="none" spc="0" normalizeH="0" baseline="0" noProof="0">
                    <a:ln>
                      <a:noFill/>
                    </a:ln>
                    <a:solidFill>
                      <a:srgbClr val="313131"/>
                    </a:solidFill>
                    <a:effectLst/>
                    <a:uLnTx/>
                    <a:uFillTx/>
                    <a:latin typeface="Calibri"/>
                    <a:ea typeface="+mn-ea"/>
                    <a:cs typeface="Calibri" panose="020F0502020204030204" pitchFamily="34" charset="0"/>
                  </a:rPr>
                  <a:t>Sustainable Development Goals (SDGs)</a:t>
                </a:r>
              </a:p>
            </p:txBody>
          </p:sp>
          <p:sp>
            <p:nvSpPr>
              <p:cNvPr id="166" name="TextBox 165">
                <a:extLst>
                  <a:ext uri="{FF2B5EF4-FFF2-40B4-BE49-F238E27FC236}">
                    <a16:creationId xmlns:a16="http://schemas.microsoft.com/office/drawing/2014/main" id="{E34A17FF-83C1-4778-A89F-B0B6767ABF81}"/>
                  </a:ext>
                </a:extLst>
              </p:cNvPr>
              <p:cNvSpPr txBox="1"/>
              <p:nvPr/>
            </p:nvSpPr>
            <p:spPr>
              <a:xfrm>
                <a:off x="5275157" y="1801130"/>
                <a:ext cx="640080" cy="246221"/>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601"/>
                  </a:spcBef>
                  <a:spcAft>
                    <a:spcPts val="0"/>
                  </a:spcAft>
                  <a:buClrTx/>
                  <a:buSzPct val="100000"/>
                  <a:buFontTx/>
                  <a:buNone/>
                  <a:tabLst/>
                  <a:defRPr/>
                </a:pPr>
                <a:r>
                  <a:rPr kumimoji="0" lang="en-GB" sz="800" b="0" i="0" u="none" strike="noStrike" kern="1200" cap="none" spc="0" normalizeH="0" baseline="0" noProof="0">
                    <a:ln>
                      <a:noFill/>
                    </a:ln>
                    <a:solidFill>
                      <a:srgbClr val="313131"/>
                    </a:solidFill>
                    <a:effectLst/>
                    <a:uLnTx/>
                    <a:uFillTx/>
                    <a:latin typeface="Calibri"/>
                    <a:ea typeface="+mn-ea"/>
                    <a:cs typeface="Calibri" panose="020F0502020204030204" pitchFamily="34" charset="0"/>
                  </a:rPr>
                  <a:t>Science Based Targets </a:t>
                </a:r>
              </a:p>
            </p:txBody>
          </p:sp>
          <p:sp>
            <p:nvSpPr>
              <p:cNvPr id="167" name="TextBox 166">
                <a:extLst>
                  <a:ext uri="{FF2B5EF4-FFF2-40B4-BE49-F238E27FC236}">
                    <a16:creationId xmlns:a16="http://schemas.microsoft.com/office/drawing/2014/main" id="{45783CA6-2CED-4106-9494-37DC194AA4BA}"/>
                  </a:ext>
                </a:extLst>
              </p:cNvPr>
              <p:cNvSpPr txBox="1"/>
              <p:nvPr/>
            </p:nvSpPr>
            <p:spPr>
              <a:xfrm>
                <a:off x="6882741" y="1801130"/>
                <a:ext cx="640080" cy="246221"/>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601"/>
                  </a:spcBef>
                  <a:spcAft>
                    <a:spcPts val="0"/>
                  </a:spcAft>
                  <a:buClrTx/>
                  <a:buSzPct val="100000"/>
                  <a:buFontTx/>
                  <a:buNone/>
                  <a:tabLst/>
                  <a:defRPr/>
                </a:pPr>
                <a:r>
                  <a:rPr kumimoji="0" lang="en-GB" sz="800" b="0" i="0" u="none" strike="noStrike" kern="1200" cap="none" spc="0" normalizeH="0" baseline="0" noProof="0">
                    <a:ln>
                      <a:noFill/>
                    </a:ln>
                    <a:solidFill>
                      <a:srgbClr val="313131"/>
                    </a:solidFill>
                    <a:effectLst/>
                    <a:uLnTx/>
                    <a:uFillTx/>
                    <a:latin typeface="Calibri"/>
                    <a:ea typeface="+mn-ea"/>
                    <a:cs typeface="Calibri" panose="020F0502020204030204" pitchFamily="34" charset="0"/>
                  </a:rPr>
                  <a:t>Carbon Neutrality</a:t>
                </a:r>
              </a:p>
            </p:txBody>
          </p:sp>
          <p:sp>
            <p:nvSpPr>
              <p:cNvPr id="168" name="TextBox 167">
                <a:extLst>
                  <a:ext uri="{FF2B5EF4-FFF2-40B4-BE49-F238E27FC236}">
                    <a16:creationId xmlns:a16="http://schemas.microsoft.com/office/drawing/2014/main" id="{4A48DFE4-3DD7-41B0-8EA9-A6485AE9D7BB}"/>
                  </a:ext>
                </a:extLst>
              </p:cNvPr>
              <p:cNvSpPr txBox="1"/>
              <p:nvPr/>
            </p:nvSpPr>
            <p:spPr>
              <a:xfrm>
                <a:off x="8490322" y="1801130"/>
                <a:ext cx="640080" cy="369332"/>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601"/>
                  </a:spcBef>
                  <a:spcAft>
                    <a:spcPts val="0"/>
                  </a:spcAft>
                  <a:buClrTx/>
                  <a:buSzPct val="100000"/>
                  <a:buFontTx/>
                  <a:buNone/>
                  <a:tabLst/>
                  <a:defRPr/>
                </a:pPr>
                <a:r>
                  <a:rPr kumimoji="0" lang="en-GB" sz="800" b="0" i="0" u="none" strike="noStrike" kern="1200" cap="none" spc="0" normalizeH="0" baseline="0" noProof="0">
                    <a:ln>
                      <a:noFill/>
                    </a:ln>
                    <a:solidFill>
                      <a:srgbClr val="313131"/>
                    </a:solidFill>
                    <a:effectLst/>
                    <a:uLnTx/>
                    <a:uFillTx/>
                    <a:latin typeface="Calibri"/>
                    <a:ea typeface="+mn-ea"/>
                    <a:cs typeface="Calibri" panose="020F0502020204030204" pitchFamily="34" charset="0"/>
                  </a:rPr>
                  <a:t>Environmental Health and Safety</a:t>
                </a:r>
              </a:p>
            </p:txBody>
          </p:sp>
          <p:sp>
            <p:nvSpPr>
              <p:cNvPr id="169" name="TextBox 168">
                <a:extLst>
                  <a:ext uri="{FF2B5EF4-FFF2-40B4-BE49-F238E27FC236}">
                    <a16:creationId xmlns:a16="http://schemas.microsoft.com/office/drawing/2014/main" id="{47749477-E437-423B-B493-BE1571C36B91}"/>
                  </a:ext>
                </a:extLst>
              </p:cNvPr>
              <p:cNvSpPr txBox="1"/>
              <p:nvPr/>
            </p:nvSpPr>
            <p:spPr>
              <a:xfrm>
                <a:off x="2863781" y="1739574"/>
                <a:ext cx="640080" cy="369332"/>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601"/>
                  </a:spcBef>
                  <a:spcAft>
                    <a:spcPts val="0"/>
                  </a:spcAft>
                  <a:buClrTx/>
                  <a:buSzPct val="100000"/>
                  <a:buFontTx/>
                  <a:buNone/>
                  <a:tabLst/>
                  <a:defRPr/>
                </a:pPr>
                <a:r>
                  <a:rPr kumimoji="0" lang="en-US" sz="800" b="0" i="0" u="none" strike="noStrike" kern="1200" cap="none" spc="0" normalizeH="0" baseline="0" noProof="0">
                    <a:ln>
                      <a:noFill/>
                    </a:ln>
                    <a:solidFill>
                      <a:srgbClr val="313131"/>
                    </a:solidFill>
                    <a:effectLst/>
                    <a:uLnTx/>
                    <a:uFillTx/>
                    <a:latin typeface="Calibri"/>
                    <a:ea typeface="+mn-ea"/>
                    <a:cs typeface="Calibri" panose="020F0502020204030204" pitchFamily="34" charset="0"/>
                  </a:rPr>
                  <a:t>CEO Action for Diversity &amp; Inclusion </a:t>
                </a:r>
                <a:endParaRPr kumimoji="0" lang="en-GB" sz="800" b="0" i="0" u="none" strike="noStrike" kern="1200" cap="none" spc="0" normalizeH="0" baseline="0" noProof="0">
                  <a:ln>
                    <a:noFill/>
                  </a:ln>
                  <a:solidFill>
                    <a:srgbClr val="313131"/>
                  </a:solidFill>
                  <a:effectLst/>
                  <a:uLnTx/>
                  <a:uFillTx/>
                  <a:latin typeface="Calibri"/>
                  <a:ea typeface="+mn-ea"/>
                  <a:cs typeface="Calibri" panose="020F0502020204030204" pitchFamily="34" charset="0"/>
                </a:endParaRPr>
              </a:p>
            </p:txBody>
          </p:sp>
          <p:sp>
            <p:nvSpPr>
              <p:cNvPr id="170" name="TextBox 169">
                <a:extLst>
                  <a:ext uri="{FF2B5EF4-FFF2-40B4-BE49-F238E27FC236}">
                    <a16:creationId xmlns:a16="http://schemas.microsoft.com/office/drawing/2014/main" id="{3673680C-A9C5-4E05-A310-C5A035515885}"/>
                  </a:ext>
                </a:extLst>
              </p:cNvPr>
              <p:cNvSpPr txBox="1"/>
              <p:nvPr/>
            </p:nvSpPr>
            <p:spPr>
              <a:xfrm>
                <a:off x="7686533" y="1801130"/>
                <a:ext cx="640080" cy="246221"/>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601"/>
                  </a:spcBef>
                  <a:spcAft>
                    <a:spcPts val="0"/>
                  </a:spcAft>
                  <a:buClrTx/>
                  <a:buSzPct val="100000"/>
                  <a:buFontTx/>
                  <a:buNone/>
                  <a:tabLst/>
                  <a:defRPr/>
                </a:pPr>
                <a:r>
                  <a:rPr kumimoji="0" lang="en-GB" sz="800" b="0" i="0" u="none" strike="noStrike" kern="1200" cap="none" spc="0" normalizeH="0" baseline="0" noProof="0">
                    <a:ln>
                      <a:noFill/>
                    </a:ln>
                    <a:solidFill>
                      <a:srgbClr val="313131"/>
                    </a:solidFill>
                    <a:effectLst/>
                    <a:uLnTx/>
                    <a:uFillTx/>
                    <a:latin typeface="Calibri"/>
                    <a:ea typeface="+mn-ea"/>
                    <a:cs typeface="Calibri" panose="020F0502020204030204" pitchFamily="34" charset="0"/>
                  </a:rPr>
                  <a:t>Water Neutrality</a:t>
                </a:r>
              </a:p>
            </p:txBody>
          </p:sp>
          <p:sp>
            <p:nvSpPr>
              <p:cNvPr id="171" name="TextBox 170">
                <a:extLst>
                  <a:ext uri="{FF2B5EF4-FFF2-40B4-BE49-F238E27FC236}">
                    <a16:creationId xmlns:a16="http://schemas.microsoft.com/office/drawing/2014/main" id="{CBA9F366-8583-4824-9B06-CF177AB9CB0A}"/>
                  </a:ext>
                </a:extLst>
              </p:cNvPr>
              <p:cNvSpPr txBox="1"/>
              <p:nvPr/>
            </p:nvSpPr>
            <p:spPr>
              <a:xfrm>
                <a:off x="6078949" y="1801130"/>
                <a:ext cx="640080" cy="246221"/>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601"/>
                  </a:spcBef>
                  <a:spcAft>
                    <a:spcPts val="0"/>
                  </a:spcAft>
                  <a:buClrTx/>
                  <a:buSzPct val="100000"/>
                  <a:buFontTx/>
                  <a:buNone/>
                  <a:tabLst/>
                  <a:defRPr/>
                </a:pPr>
                <a:r>
                  <a:rPr kumimoji="0" lang="en-GB" sz="800" b="0" i="0" u="none" strike="noStrike" kern="1200" cap="none" spc="0" normalizeH="0" baseline="0" noProof="0">
                    <a:ln>
                      <a:noFill/>
                    </a:ln>
                    <a:solidFill>
                      <a:srgbClr val="313131"/>
                    </a:solidFill>
                    <a:effectLst/>
                    <a:uLnTx/>
                    <a:uFillTx/>
                    <a:latin typeface="Calibri"/>
                    <a:ea typeface="+mn-ea"/>
                    <a:cs typeface="Calibri" panose="020F0502020204030204" pitchFamily="34" charset="0"/>
                  </a:rPr>
                  <a:t>COP 21               (Paris 2015)</a:t>
                </a:r>
              </a:p>
            </p:txBody>
          </p:sp>
        </p:grpSp>
      </p:grpSp>
      <p:cxnSp>
        <p:nvCxnSpPr>
          <p:cNvPr id="172" name="Straight Arrow Connector 171">
            <a:extLst>
              <a:ext uri="{FF2B5EF4-FFF2-40B4-BE49-F238E27FC236}">
                <a16:creationId xmlns:a16="http://schemas.microsoft.com/office/drawing/2014/main" id="{61B3D3A9-717E-44C0-9F83-DC1976A71303}"/>
              </a:ext>
            </a:extLst>
          </p:cNvPr>
          <p:cNvCxnSpPr>
            <a:cxnSpLocks/>
            <a:endCxn id="181" idx="2"/>
          </p:cNvCxnSpPr>
          <p:nvPr/>
        </p:nvCxnSpPr>
        <p:spPr>
          <a:xfrm>
            <a:off x="8292441" y="2979396"/>
            <a:ext cx="1473986" cy="0"/>
          </a:xfrm>
          <a:prstGeom prst="straightConnector1">
            <a:avLst/>
          </a:prstGeom>
          <a:ln w="12700">
            <a:solidFill>
              <a:srgbClr val="A7A8A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F2A2B72B-D9C6-42E7-88FC-1AB804300608}"/>
              </a:ext>
            </a:extLst>
          </p:cNvPr>
          <p:cNvCxnSpPr>
            <a:cxnSpLocks/>
            <a:endCxn id="180" idx="2"/>
          </p:cNvCxnSpPr>
          <p:nvPr/>
        </p:nvCxnSpPr>
        <p:spPr>
          <a:xfrm>
            <a:off x="8863608" y="2266526"/>
            <a:ext cx="902819" cy="0"/>
          </a:xfrm>
          <a:prstGeom prst="straightConnector1">
            <a:avLst/>
          </a:prstGeom>
          <a:ln w="12700">
            <a:solidFill>
              <a:srgbClr val="A7A8A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3F448344-EF47-457F-8250-15A5A00B1A80}"/>
              </a:ext>
            </a:extLst>
          </p:cNvPr>
          <p:cNvCxnSpPr>
            <a:cxnSpLocks/>
            <a:endCxn id="179" idx="2"/>
          </p:cNvCxnSpPr>
          <p:nvPr/>
        </p:nvCxnSpPr>
        <p:spPr>
          <a:xfrm>
            <a:off x="9430745" y="1576053"/>
            <a:ext cx="335682" cy="0"/>
          </a:xfrm>
          <a:prstGeom prst="straightConnector1">
            <a:avLst/>
          </a:prstGeom>
          <a:ln w="12700">
            <a:solidFill>
              <a:srgbClr val="A7A8A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76" name="Textplatzhalter 5">
            <a:extLst>
              <a:ext uri="{FF2B5EF4-FFF2-40B4-BE49-F238E27FC236}">
                <a16:creationId xmlns:a16="http://schemas.microsoft.com/office/drawing/2014/main" id="{0E6D0A62-7065-4C6F-93F9-5C7E99982F7E}"/>
              </a:ext>
            </a:extLst>
          </p:cNvPr>
          <p:cNvSpPr txBox="1">
            <a:spLocks/>
          </p:cNvSpPr>
          <p:nvPr/>
        </p:nvSpPr>
        <p:spPr bwMode="gray">
          <a:xfrm>
            <a:off x="10249528" y="1571029"/>
            <a:ext cx="1491621" cy="33855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lvl1pPr marL="0" indent="0" algn="l" defTabSz="914400" rtl="0" eaLnBrk="1" latinLnBrk="0" hangingPunct="1">
              <a:lnSpc>
                <a:spcPct val="110000"/>
              </a:lnSpc>
              <a:spcBef>
                <a:spcPts val="600"/>
              </a:spcBef>
              <a:buFontTx/>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600"/>
              </a:spcBef>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600"/>
              </a:spcBef>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600"/>
              </a:spcBef>
              <a:buFont typeface="Arial" panose="020B0604020202020204" pitchFamily="34" charset="0"/>
              <a:buChar char="•"/>
              <a:defRPr sz="1600" kern="1200">
                <a:solidFill>
                  <a:schemeClr val="tx1"/>
                </a:solidFill>
                <a:latin typeface="+mn-lt"/>
                <a:ea typeface="+mn-ea"/>
                <a:cs typeface="+mn-cs"/>
              </a:defRPr>
            </a:lvl4pPr>
            <a:lvl5pPr marL="720000" indent="-180000" algn="l" defTabSz="914400" rtl="0" eaLnBrk="1" latinLnBrk="0" hangingPunct="1">
              <a:lnSpc>
                <a:spcPct val="11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a:ea typeface="+mn-ea"/>
                <a:cs typeface="Calibri" panose="020F0502020204030204" pitchFamily="34" charset="0"/>
              </a:rPr>
              <a:t>Conventions &amp; Commitments </a:t>
            </a:r>
          </a:p>
        </p:txBody>
      </p:sp>
      <p:sp>
        <p:nvSpPr>
          <p:cNvPr id="177" name="Textplatzhalter 5">
            <a:extLst>
              <a:ext uri="{FF2B5EF4-FFF2-40B4-BE49-F238E27FC236}">
                <a16:creationId xmlns:a16="http://schemas.microsoft.com/office/drawing/2014/main" id="{832615DB-D504-4989-AA86-8D8487A48AF7}"/>
              </a:ext>
            </a:extLst>
          </p:cNvPr>
          <p:cNvSpPr txBox="1">
            <a:spLocks/>
          </p:cNvSpPr>
          <p:nvPr/>
        </p:nvSpPr>
        <p:spPr bwMode="gray">
          <a:xfrm>
            <a:off x="10249528" y="2346141"/>
            <a:ext cx="1491621" cy="1692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lvl1pPr marL="0" indent="0" algn="l" defTabSz="914400" rtl="0" eaLnBrk="1" latinLnBrk="0" hangingPunct="1">
              <a:lnSpc>
                <a:spcPct val="110000"/>
              </a:lnSpc>
              <a:spcBef>
                <a:spcPts val="600"/>
              </a:spcBef>
              <a:buFontTx/>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600"/>
              </a:spcBef>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600"/>
              </a:spcBef>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600"/>
              </a:spcBef>
              <a:buFont typeface="Arial" panose="020B0604020202020204" pitchFamily="34" charset="0"/>
              <a:buChar char="•"/>
              <a:defRPr sz="1600" kern="1200">
                <a:solidFill>
                  <a:schemeClr val="tx1"/>
                </a:solidFill>
                <a:latin typeface="+mn-lt"/>
                <a:ea typeface="+mn-ea"/>
                <a:cs typeface="+mn-cs"/>
              </a:defRPr>
            </a:lvl4pPr>
            <a:lvl5pPr marL="720000" indent="-180000" algn="l" defTabSz="914400" rtl="0" eaLnBrk="1" latinLnBrk="0" hangingPunct="1">
              <a:lnSpc>
                <a:spcPct val="11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a:ea typeface="+mn-ea"/>
                <a:cs typeface="Calibri" panose="020F0502020204030204" pitchFamily="34" charset="0"/>
              </a:rPr>
              <a:t>Regulations</a:t>
            </a:r>
          </a:p>
        </p:txBody>
      </p:sp>
      <p:sp>
        <p:nvSpPr>
          <p:cNvPr id="178" name="Textplatzhalter 5">
            <a:extLst>
              <a:ext uri="{FF2B5EF4-FFF2-40B4-BE49-F238E27FC236}">
                <a16:creationId xmlns:a16="http://schemas.microsoft.com/office/drawing/2014/main" id="{08FEBD1F-8F4C-4A9E-B1B5-7E921DA76CFB}"/>
              </a:ext>
            </a:extLst>
          </p:cNvPr>
          <p:cNvSpPr txBox="1">
            <a:spLocks/>
          </p:cNvSpPr>
          <p:nvPr/>
        </p:nvSpPr>
        <p:spPr bwMode="gray">
          <a:xfrm>
            <a:off x="10249528" y="2974372"/>
            <a:ext cx="1491621" cy="33855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lvl1pPr marL="0" indent="0" algn="l" defTabSz="914400" rtl="0" eaLnBrk="1" latinLnBrk="0" hangingPunct="1">
              <a:lnSpc>
                <a:spcPct val="110000"/>
              </a:lnSpc>
              <a:spcBef>
                <a:spcPts val="600"/>
              </a:spcBef>
              <a:buFontTx/>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600"/>
              </a:spcBef>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600"/>
              </a:spcBef>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600"/>
              </a:spcBef>
              <a:buFont typeface="Arial" panose="020B0604020202020204" pitchFamily="34" charset="0"/>
              <a:buChar char="•"/>
              <a:defRPr sz="1600" kern="1200">
                <a:solidFill>
                  <a:schemeClr val="tx1"/>
                </a:solidFill>
                <a:latin typeface="+mn-lt"/>
                <a:ea typeface="+mn-ea"/>
                <a:cs typeface="+mn-cs"/>
              </a:defRPr>
            </a:lvl4pPr>
            <a:lvl5pPr marL="720000" indent="-180000" algn="l" defTabSz="914400" rtl="0" eaLnBrk="1" latinLnBrk="0" hangingPunct="1">
              <a:lnSpc>
                <a:spcPct val="11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a:ea typeface="+mn-ea"/>
                <a:cs typeface="Calibri" panose="020F0502020204030204" pitchFamily="34" charset="0"/>
              </a:rPr>
              <a:t>Sustainability </a:t>
            </a:r>
            <a:br>
              <a:rPr kumimoji="0" lang="en-GB" sz="1100" b="0" i="0" u="none" strike="noStrike" kern="1200" cap="none" spc="0" normalizeH="0" baseline="0" noProof="0">
                <a:ln>
                  <a:noFill/>
                </a:ln>
                <a:solidFill>
                  <a:prstClr val="black"/>
                </a:solidFill>
                <a:effectLst/>
                <a:uLnTx/>
                <a:uFillTx/>
                <a:latin typeface="Calibri"/>
                <a:ea typeface="+mn-ea"/>
                <a:cs typeface="Calibri" panose="020F0502020204030204" pitchFamily="34" charset="0"/>
              </a:rPr>
            </a:br>
            <a:r>
              <a:rPr kumimoji="0" lang="en-GB" sz="1100" b="0" i="0" u="none" strike="noStrike" kern="1200" cap="none" spc="0" normalizeH="0" baseline="0" noProof="0">
                <a:ln>
                  <a:noFill/>
                </a:ln>
                <a:solidFill>
                  <a:prstClr val="black"/>
                </a:solidFill>
                <a:effectLst/>
                <a:uLnTx/>
                <a:uFillTx/>
                <a:latin typeface="Calibri"/>
                <a:ea typeface="+mn-ea"/>
                <a:cs typeface="Calibri" panose="020F0502020204030204" pitchFamily="34" charset="0"/>
              </a:rPr>
              <a:t>Reporting Frameworks</a:t>
            </a:r>
          </a:p>
        </p:txBody>
      </p:sp>
      <p:sp>
        <p:nvSpPr>
          <p:cNvPr id="179" name="Ellipse 42">
            <a:extLst>
              <a:ext uri="{FF2B5EF4-FFF2-40B4-BE49-F238E27FC236}">
                <a16:creationId xmlns:a16="http://schemas.microsoft.com/office/drawing/2014/main" id="{A249C8A0-EF8B-43B8-9241-C7B83F854A96}"/>
              </a:ext>
            </a:extLst>
          </p:cNvPr>
          <p:cNvSpPr>
            <a:spLocks/>
          </p:cNvSpPr>
          <p:nvPr/>
        </p:nvSpPr>
        <p:spPr>
          <a:xfrm>
            <a:off x="9766427" y="1542306"/>
            <a:ext cx="396000" cy="396000"/>
          </a:xfrm>
          <a:prstGeom prst="ellipse">
            <a:avLst/>
          </a:prstGeom>
          <a:solidFill>
            <a:schemeClr val="accent1">
              <a:lumMod val="20000"/>
              <a:lumOff val="80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a:ea typeface="+mn-ea"/>
                <a:cs typeface="Calibri Light" panose="020F0302020204030204" pitchFamily="34" charset="0"/>
              </a:rPr>
              <a:t>01</a:t>
            </a:r>
          </a:p>
        </p:txBody>
      </p:sp>
      <p:sp>
        <p:nvSpPr>
          <p:cNvPr id="180" name="Ellipse 42">
            <a:extLst>
              <a:ext uri="{FF2B5EF4-FFF2-40B4-BE49-F238E27FC236}">
                <a16:creationId xmlns:a16="http://schemas.microsoft.com/office/drawing/2014/main" id="{58BD411D-FBE4-4C17-B75F-F76A1DF21EC2}"/>
              </a:ext>
            </a:extLst>
          </p:cNvPr>
          <p:cNvSpPr>
            <a:spLocks/>
          </p:cNvSpPr>
          <p:nvPr/>
        </p:nvSpPr>
        <p:spPr>
          <a:xfrm>
            <a:off x="9766427" y="2232779"/>
            <a:ext cx="396000" cy="396000"/>
          </a:xfrm>
          <a:prstGeom prst="ellipse">
            <a:avLst/>
          </a:prstGeom>
          <a:solidFill>
            <a:schemeClr val="accent1">
              <a:lumMod val="40000"/>
              <a:lumOff val="60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a:ea typeface="+mn-ea"/>
                <a:cs typeface="Calibri Light" panose="020F0302020204030204" pitchFamily="34" charset="0"/>
              </a:rPr>
              <a:t>02</a:t>
            </a:r>
          </a:p>
        </p:txBody>
      </p:sp>
      <p:sp>
        <p:nvSpPr>
          <p:cNvPr id="181" name="Ellipse 42">
            <a:extLst>
              <a:ext uri="{FF2B5EF4-FFF2-40B4-BE49-F238E27FC236}">
                <a16:creationId xmlns:a16="http://schemas.microsoft.com/office/drawing/2014/main" id="{A0FA2BF1-66A5-478C-BE54-9667924B6069}"/>
              </a:ext>
            </a:extLst>
          </p:cNvPr>
          <p:cNvSpPr>
            <a:spLocks/>
          </p:cNvSpPr>
          <p:nvPr/>
        </p:nvSpPr>
        <p:spPr>
          <a:xfrm>
            <a:off x="9766427" y="2945649"/>
            <a:ext cx="396000" cy="396000"/>
          </a:xfrm>
          <a:prstGeom prst="ellipse">
            <a:avLst/>
          </a:prstGeom>
          <a:solidFill>
            <a:schemeClr val="accent1">
              <a:lumMod val="60000"/>
              <a:lumOff val="40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a:ea typeface="+mn-ea"/>
                <a:cs typeface="Calibri Light" panose="020F0302020204030204" pitchFamily="34" charset="0"/>
              </a:rPr>
              <a:t>03</a:t>
            </a:r>
          </a:p>
        </p:txBody>
      </p:sp>
      <p:sp>
        <p:nvSpPr>
          <p:cNvPr id="182" name="Textplatzhalter 5">
            <a:extLst>
              <a:ext uri="{FF2B5EF4-FFF2-40B4-BE49-F238E27FC236}">
                <a16:creationId xmlns:a16="http://schemas.microsoft.com/office/drawing/2014/main" id="{8AA90E9F-5E6B-429F-9113-E627604A60C0}"/>
              </a:ext>
            </a:extLst>
          </p:cNvPr>
          <p:cNvSpPr txBox="1">
            <a:spLocks/>
          </p:cNvSpPr>
          <p:nvPr/>
        </p:nvSpPr>
        <p:spPr bwMode="gray">
          <a:xfrm>
            <a:off x="10249528" y="5770242"/>
            <a:ext cx="1491621" cy="1692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lvl1pPr marL="0" indent="0" algn="l" defTabSz="914400" rtl="0" eaLnBrk="1" latinLnBrk="0" hangingPunct="1">
              <a:lnSpc>
                <a:spcPct val="110000"/>
              </a:lnSpc>
              <a:spcBef>
                <a:spcPts val="600"/>
              </a:spcBef>
              <a:buFontTx/>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600"/>
              </a:spcBef>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600"/>
              </a:spcBef>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600"/>
              </a:spcBef>
              <a:buFont typeface="Arial" panose="020B0604020202020204" pitchFamily="34" charset="0"/>
              <a:buChar char="•"/>
              <a:defRPr sz="1600" kern="1200">
                <a:solidFill>
                  <a:schemeClr val="tx1"/>
                </a:solidFill>
                <a:latin typeface="+mn-lt"/>
                <a:ea typeface="+mn-ea"/>
                <a:cs typeface="+mn-cs"/>
              </a:defRPr>
            </a:lvl4pPr>
            <a:lvl5pPr marL="720000" indent="-180000" algn="l" defTabSz="914400" rtl="0" eaLnBrk="1" latinLnBrk="0" hangingPunct="1">
              <a:lnSpc>
                <a:spcPct val="11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a:ea typeface="+mn-ea"/>
                <a:cs typeface="Calibri" panose="020F0502020204030204" pitchFamily="34" charset="0"/>
              </a:rPr>
              <a:t>Ratings &amp; Rankings</a:t>
            </a:r>
          </a:p>
        </p:txBody>
      </p:sp>
      <p:sp>
        <p:nvSpPr>
          <p:cNvPr id="183" name="Ellipse 42">
            <a:extLst>
              <a:ext uri="{FF2B5EF4-FFF2-40B4-BE49-F238E27FC236}">
                <a16:creationId xmlns:a16="http://schemas.microsoft.com/office/drawing/2014/main" id="{B5F39DA8-9822-4417-ABCC-68E1FD73682A}"/>
              </a:ext>
            </a:extLst>
          </p:cNvPr>
          <p:cNvSpPr>
            <a:spLocks/>
          </p:cNvSpPr>
          <p:nvPr/>
        </p:nvSpPr>
        <p:spPr>
          <a:xfrm>
            <a:off x="9766427" y="5656880"/>
            <a:ext cx="396000" cy="396000"/>
          </a:xfrm>
          <a:prstGeom prst="ellipse">
            <a:avLst/>
          </a:prstGeom>
          <a:solidFill>
            <a:schemeClr val="accent1"/>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white"/>
                </a:solidFill>
                <a:effectLst/>
                <a:uLnTx/>
                <a:uFillTx/>
                <a:latin typeface="Calibri"/>
                <a:ea typeface="+mn-ea"/>
                <a:cs typeface="Calibri Light" panose="020F0302020204030204" pitchFamily="34" charset="0"/>
              </a:rPr>
              <a:t>04</a:t>
            </a:r>
          </a:p>
        </p:txBody>
      </p:sp>
      <p:cxnSp>
        <p:nvCxnSpPr>
          <p:cNvPr id="184" name="Straight Arrow Connector 183">
            <a:extLst>
              <a:ext uri="{FF2B5EF4-FFF2-40B4-BE49-F238E27FC236}">
                <a16:creationId xmlns:a16="http://schemas.microsoft.com/office/drawing/2014/main" id="{0B97FBF0-A168-40BA-85FD-50BC773B0147}"/>
              </a:ext>
            </a:extLst>
          </p:cNvPr>
          <p:cNvCxnSpPr>
            <a:cxnSpLocks/>
            <a:endCxn id="183" idx="2"/>
          </p:cNvCxnSpPr>
          <p:nvPr/>
        </p:nvCxnSpPr>
        <p:spPr>
          <a:xfrm flipV="1">
            <a:off x="8244175" y="5854880"/>
            <a:ext cx="1522252" cy="1"/>
          </a:xfrm>
          <a:prstGeom prst="straightConnector1">
            <a:avLst/>
          </a:prstGeom>
          <a:ln w="12700">
            <a:solidFill>
              <a:srgbClr val="A7A8A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85" name="Rectangle 184">
            <a:extLst>
              <a:ext uri="{FF2B5EF4-FFF2-40B4-BE49-F238E27FC236}">
                <a16:creationId xmlns:a16="http://schemas.microsoft.com/office/drawing/2014/main" id="{7BEA2BB5-E607-4ED0-9C53-DA36122AB632}"/>
              </a:ext>
            </a:extLst>
          </p:cNvPr>
          <p:cNvSpPr/>
          <p:nvPr/>
        </p:nvSpPr>
        <p:spPr bwMode="gray">
          <a:xfrm>
            <a:off x="459454" y="1479701"/>
            <a:ext cx="1571615" cy="274493"/>
          </a:xfrm>
          <a:prstGeom prst="rect">
            <a:avLst/>
          </a:prstGeom>
          <a:pattFill prst="wdUpDiag">
            <a:fgClr>
              <a:schemeClr val="bg1">
                <a:lumMod val="95000"/>
              </a:schemeClr>
            </a:fgClr>
            <a:bgClr>
              <a:schemeClr val="bg1"/>
            </a:bgClr>
          </a:pattFill>
          <a:ln>
            <a:noFill/>
            <a:prstDash val="sysDot"/>
            <a:headEnd/>
            <a:tailEnd/>
          </a:ln>
          <a:effectLst/>
        </p:spPr>
        <p:style>
          <a:lnRef idx="2">
            <a:schemeClr val="accent2"/>
          </a:lnRef>
          <a:fillRef idx="1">
            <a:schemeClr val="lt1"/>
          </a:fillRef>
          <a:effectRef idx="0">
            <a:schemeClr val="accent2"/>
          </a:effectRef>
          <a:fontRef idx="minor">
            <a:schemeClr val="dk1"/>
          </a:fontRef>
        </p:style>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GB" sz="1000" b="1" i="0" u="none" strike="noStrike" kern="1200" cap="none" spc="0" normalizeH="0" baseline="0" noProof="0">
                <a:ln>
                  <a:noFill/>
                </a:ln>
                <a:solidFill>
                  <a:prstClr val="black"/>
                </a:solidFill>
                <a:effectLst/>
                <a:uLnTx/>
                <a:uFillTx/>
                <a:latin typeface="Calibri"/>
                <a:ea typeface="+mn-ea"/>
                <a:cs typeface="Calibri Light" panose="020F0302020204030204" pitchFamily="34" charset="0"/>
              </a:rPr>
              <a:t>SELECTED AND NOT EXHAUSTIVE</a:t>
            </a:r>
          </a:p>
        </p:txBody>
      </p:sp>
      <p:cxnSp>
        <p:nvCxnSpPr>
          <p:cNvPr id="198" name="Straight Arrow Connector 197">
            <a:extLst>
              <a:ext uri="{FF2B5EF4-FFF2-40B4-BE49-F238E27FC236}">
                <a16:creationId xmlns:a16="http://schemas.microsoft.com/office/drawing/2014/main" id="{83896861-2380-4A72-811F-F1476BF71EF3}"/>
              </a:ext>
            </a:extLst>
          </p:cNvPr>
          <p:cNvCxnSpPr>
            <a:cxnSpLocks/>
          </p:cNvCxnSpPr>
          <p:nvPr/>
        </p:nvCxnSpPr>
        <p:spPr>
          <a:xfrm flipV="1">
            <a:off x="9550551" y="3143648"/>
            <a:ext cx="0" cy="527548"/>
          </a:xfrm>
          <a:prstGeom prst="straightConnector1">
            <a:avLst/>
          </a:prstGeom>
          <a:ln w="12700">
            <a:solidFill>
              <a:srgbClr val="A7A8A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9" name="Straight Arrow Connector 198">
            <a:extLst>
              <a:ext uri="{FF2B5EF4-FFF2-40B4-BE49-F238E27FC236}">
                <a16:creationId xmlns:a16="http://schemas.microsoft.com/office/drawing/2014/main" id="{CB1C53AF-3A95-4638-A34D-9FB41792B2C2}"/>
              </a:ext>
            </a:extLst>
          </p:cNvPr>
          <p:cNvCxnSpPr>
            <a:cxnSpLocks/>
          </p:cNvCxnSpPr>
          <p:nvPr/>
        </p:nvCxnSpPr>
        <p:spPr>
          <a:xfrm flipV="1">
            <a:off x="9550551" y="5269495"/>
            <a:ext cx="0" cy="585385"/>
          </a:xfrm>
          <a:prstGeom prst="straightConnector1">
            <a:avLst/>
          </a:prstGeom>
          <a:ln w="12700">
            <a:solidFill>
              <a:srgbClr val="A7A8AA"/>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380260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8FE4B71-0FFD-4AFC-8302-CC6BAA47A41A}"/>
              </a:ext>
            </a:extLst>
          </p:cNvPr>
          <p:cNvSpPr>
            <a:spLocks noGrp="1"/>
          </p:cNvSpPr>
          <p:nvPr>
            <p:ph type="title"/>
          </p:nvPr>
        </p:nvSpPr>
        <p:spPr>
          <a:xfrm>
            <a:off x="463295" y="345992"/>
            <a:ext cx="11277600" cy="334099"/>
          </a:xfrm>
        </p:spPr>
        <p:txBody>
          <a:bodyPr/>
          <a:lstStyle/>
          <a:p>
            <a:r>
              <a:rPr lang="en-US"/>
              <a:t>Preparing for the Emerging Climate Disclosure Regulations and Standards</a:t>
            </a:r>
          </a:p>
        </p:txBody>
      </p:sp>
      <p:sp>
        <p:nvSpPr>
          <p:cNvPr id="2" name="Arrow: Chevron 1">
            <a:extLst>
              <a:ext uri="{FF2B5EF4-FFF2-40B4-BE49-F238E27FC236}">
                <a16:creationId xmlns:a16="http://schemas.microsoft.com/office/drawing/2014/main" id="{65B287AA-F285-4FD9-B73C-A84BBB648140}"/>
              </a:ext>
            </a:extLst>
          </p:cNvPr>
          <p:cNvSpPr/>
          <p:nvPr/>
        </p:nvSpPr>
        <p:spPr bwMode="gray">
          <a:xfrm>
            <a:off x="471947" y="953729"/>
            <a:ext cx="2944073" cy="1442023"/>
          </a:xfrm>
          <a:prstGeom prst="chevron">
            <a:avLst>
              <a:gd name="adj" fmla="val 15041"/>
            </a:avLst>
          </a:prstGeom>
          <a:solidFill>
            <a:schemeClr val="accent2"/>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2000" b="1" i="0" u="none" strike="noStrike" kern="1200" cap="none" spc="0" normalizeH="0" baseline="0" noProof="0">
                <a:ln>
                  <a:noFill/>
                </a:ln>
                <a:solidFill>
                  <a:prstClr val="white"/>
                </a:solidFill>
                <a:effectLst/>
                <a:uLnTx/>
                <a:uFillTx/>
                <a:latin typeface="Calibri"/>
                <a:ea typeface="+mn-ea"/>
                <a:cs typeface="+mn-cs"/>
              </a:rPr>
              <a:t>Begin where you are, with what you have</a:t>
            </a:r>
          </a:p>
        </p:txBody>
      </p:sp>
      <p:sp>
        <p:nvSpPr>
          <p:cNvPr id="43" name="Arrow: Chevron 42">
            <a:extLst>
              <a:ext uri="{FF2B5EF4-FFF2-40B4-BE49-F238E27FC236}">
                <a16:creationId xmlns:a16="http://schemas.microsoft.com/office/drawing/2014/main" id="{26CB037D-98A2-4276-9189-0B7878D866E4}"/>
              </a:ext>
            </a:extLst>
          </p:cNvPr>
          <p:cNvSpPr/>
          <p:nvPr/>
        </p:nvSpPr>
        <p:spPr bwMode="gray">
          <a:xfrm>
            <a:off x="3242841" y="953729"/>
            <a:ext cx="2944073" cy="1442023"/>
          </a:xfrm>
          <a:prstGeom prst="chevron">
            <a:avLst>
              <a:gd name="adj" fmla="val 15041"/>
            </a:avLst>
          </a:prstGeom>
          <a:solidFill>
            <a:schemeClr val="accent3"/>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2000" b="1" i="0" u="none" strike="noStrike" kern="1200" cap="none" spc="0" normalizeH="0" baseline="0" noProof="0">
                <a:ln>
                  <a:noFill/>
                </a:ln>
                <a:solidFill>
                  <a:prstClr val="white"/>
                </a:solidFill>
                <a:effectLst/>
                <a:uLnTx/>
                <a:uFillTx/>
                <a:latin typeface="Calibri"/>
                <a:ea typeface="+mn-ea"/>
                <a:cs typeface="+mn-cs"/>
              </a:rPr>
              <a:t>Understand what you’re missing</a:t>
            </a:r>
          </a:p>
        </p:txBody>
      </p:sp>
      <p:sp>
        <p:nvSpPr>
          <p:cNvPr id="46" name="Arrow: Chevron 45">
            <a:extLst>
              <a:ext uri="{FF2B5EF4-FFF2-40B4-BE49-F238E27FC236}">
                <a16:creationId xmlns:a16="http://schemas.microsoft.com/office/drawing/2014/main" id="{851718A6-787D-411E-9935-2E772D1D446F}"/>
              </a:ext>
            </a:extLst>
          </p:cNvPr>
          <p:cNvSpPr/>
          <p:nvPr/>
        </p:nvSpPr>
        <p:spPr bwMode="gray">
          <a:xfrm>
            <a:off x="8784631" y="953729"/>
            <a:ext cx="2944074" cy="1442023"/>
          </a:xfrm>
          <a:prstGeom prst="chevron">
            <a:avLst>
              <a:gd name="adj" fmla="val 15041"/>
            </a:avLst>
          </a:prstGeom>
          <a:solidFill>
            <a:schemeClr val="accent5"/>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2000" b="1" i="0" u="none" strike="noStrike" kern="1200" cap="none" spc="0" normalizeH="0" baseline="0" noProof="0">
                <a:ln>
                  <a:noFill/>
                </a:ln>
                <a:solidFill>
                  <a:prstClr val="white"/>
                </a:solidFill>
                <a:effectLst/>
                <a:uLnTx/>
                <a:uFillTx/>
                <a:latin typeface="Calibri"/>
                <a:ea typeface="+mn-ea"/>
                <a:cs typeface="+mn-cs"/>
              </a:rPr>
              <a:t>Educate, upskill, &amp; take action</a:t>
            </a:r>
          </a:p>
        </p:txBody>
      </p:sp>
      <p:sp>
        <p:nvSpPr>
          <p:cNvPr id="49" name="Arrow: Chevron 48">
            <a:extLst>
              <a:ext uri="{FF2B5EF4-FFF2-40B4-BE49-F238E27FC236}">
                <a16:creationId xmlns:a16="http://schemas.microsoft.com/office/drawing/2014/main" id="{78F23919-D98D-4231-979F-79D73945BB40}"/>
              </a:ext>
            </a:extLst>
          </p:cNvPr>
          <p:cNvSpPr/>
          <p:nvPr/>
        </p:nvSpPr>
        <p:spPr bwMode="gray">
          <a:xfrm>
            <a:off x="6013736" y="953729"/>
            <a:ext cx="2944074" cy="1442023"/>
          </a:xfrm>
          <a:prstGeom prst="chevron">
            <a:avLst>
              <a:gd name="adj" fmla="val 15041"/>
            </a:avLst>
          </a:prstGeom>
          <a:solidFill>
            <a:schemeClr val="accent4"/>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2000" b="1" i="0" u="none" strike="noStrike" kern="1200" cap="none" spc="0" normalizeH="0" baseline="0" noProof="0">
                <a:ln>
                  <a:noFill/>
                </a:ln>
                <a:solidFill>
                  <a:prstClr val="white"/>
                </a:solidFill>
                <a:effectLst/>
                <a:uLnTx/>
                <a:uFillTx/>
                <a:latin typeface="Calibri"/>
                <a:ea typeface="+mn-ea"/>
                <a:cs typeface="+mn-cs"/>
              </a:rPr>
              <a:t>Assess governance,  data management, and assurance</a:t>
            </a:r>
          </a:p>
        </p:txBody>
      </p:sp>
      <p:cxnSp>
        <p:nvCxnSpPr>
          <p:cNvPr id="9" name="Straight Connector 8">
            <a:extLst>
              <a:ext uri="{FF2B5EF4-FFF2-40B4-BE49-F238E27FC236}">
                <a16:creationId xmlns:a16="http://schemas.microsoft.com/office/drawing/2014/main" id="{183110B7-C93E-4490-9F41-F9A40107AA6A}"/>
              </a:ext>
            </a:extLst>
          </p:cNvPr>
          <p:cNvCxnSpPr>
            <a:cxnSpLocks/>
          </p:cNvCxnSpPr>
          <p:nvPr/>
        </p:nvCxnSpPr>
        <p:spPr>
          <a:xfrm>
            <a:off x="688258" y="2395752"/>
            <a:ext cx="0" cy="3877229"/>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A85368E-E8D4-445E-B8B8-7BBB51C9DB72}"/>
              </a:ext>
            </a:extLst>
          </p:cNvPr>
          <p:cNvCxnSpPr>
            <a:cxnSpLocks/>
          </p:cNvCxnSpPr>
          <p:nvPr/>
        </p:nvCxnSpPr>
        <p:spPr>
          <a:xfrm>
            <a:off x="3416021" y="2395752"/>
            <a:ext cx="0" cy="3877229"/>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495D667-58A2-44ED-8CE1-AFDF405A199B}"/>
              </a:ext>
            </a:extLst>
          </p:cNvPr>
          <p:cNvCxnSpPr>
            <a:cxnSpLocks/>
          </p:cNvCxnSpPr>
          <p:nvPr/>
        </p:nvCxnSpPr>
        <p:spPr>
          <a:xfrm>
            <a:off x="6186915" y="2395752"/>
            <a:ext cx="0" cy="3877229"/>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2689BB8-E998-4137-984D-0BEA79A6E12B}"/>
              </a:ext>
            </a:extLst>
          </p:cNvPr>
          <p:cNvCxnSpPr>
            <a:cxnSpLocks/>
          </p:cNvCxnSpPr>
          <p:nvPr/>
        </p:nvCxnSpPr>
        <p:spPr>
          <a:xfrm>
            <a:off x="8957810" y="2395752"/>
            <a:ext cx="0" cy="3877229"/>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8A9BFBA-542E-4AAD-8FF2-7EEBDB2B0569}"/>
              </a:ext>
            </a:extLst>
          </p:cNvPr>
          <p:cNvCxnSpPr>
            <a:cxnSpLocks/>
          </p:cNvCxnSpPr>
          <p:nvPr/>
        </p:nvCxnSpPr>
        <p:spPr>
          <a:xfrm>
            <a:off x="3416021" y="3119328"/>
            <a:ext cx="368382" cy="0"/>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31FD5CEB-03EC-4222-A61A-9E0F63C0CB48}"/>
              </a:ext>
            </a:extLst>
          </p:cNvPr>
          <p:cNvSpPr txBox="1"/>
          <p:nvPr/>
        </p:nvSpPr>
        <p:spPr>
          <a:xfrm>
            <a:off x="3827534" y="2630852"/>
            <a:ext cx="2177543" cy="954107"/>
          </a:xfrm>
          <a:prstGeom prst="rect">
            <a:avLst/>
          </a:prstGeom>
          <a:noFill/>
        </p:spPr>
        <p:txBody>
          <a:bodyPr wrap="square"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Clarify reporting requirements, priorities, timelines, and stakeholder expectations</a:t>
            </a:r>
          </a:p>
        </p:txBody>
      </p:sp>
      <p:cxnSp>
        <p:nvCxnSpPr>
          <p:cNvPr id="62" name="Straight Connector 61">
            <a:extLst>
              <a:ext uri="{FF2B5EF4-FFF2-40B4-BE49-F238E27FC236}">
                <a16:creationId xmlns:a16="http://schemas.microsoft.com/office/drawing/2014/main" id="{8EF4CD5D-6418-446C-9F69-9FFCB374BA1F}"/>
              </a:ext>
            </a:extLst>
          </p:cNvPr>
          <p:cNvCxnSpPr>
            <a:cxnSpLocks/>
          </p:cNvCxnSpPr>
          <p:nvPr/>
        </p:nvCxnSpPr>
        <p:spPr>
          <a:xfrm>
            <a:off x="3416021" y="4257923"/>
            <a:ext cx="368382" cy="0"/>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7B7EB083-7C1D-4A39-A484-BFFCE52F2D52}"/>
              </a:ext>
            </a:extLst>
          </p:cNvPr>
          <p:cNvSpPr txBox="1"/>
          <p:nvPr/>
        </p:nvSpPr>
        <p:spPr>
          <a:xfrm>
            <a:off x="3827534" y="3882931"/>
            <a:ext cx="2177543" cy="738664"/>
          </a:xfrm>
          <a:prstGeom prst="rect">
            <a:avLst/>
          </a:prstGeom>
          <a:noFill/>
        </p:spPr>
        <p:txBody>
          <a:bodyPr wrap="square"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Identify and assess reporting gaps, compared with proposed regulations</a:t>
            </a:r>
          </a:p>
        </p:txBody>
      </p:sp>
      <p:cxnSp>
        <p:nvCxnSpPr>
          <p:cNvPr id="64" name="Straight Connector 63">
            <a:extLst>
              <a:ext uri="{FF2B5EF4-FFF2-40B4-BE49-F238E27FC236}">
                <a16:creationId xmlns:a16="http://schemas.microsoft.com/office/drawing/2014/main" id="{C9387F56-824B-4EE8-84E5-CEFC5956131D}"/>
              </a:ext>
            </a:extLst>
          </p:cNvPr>
          <p:cNvCxnSpPr>
            <a:cxnSpLocks/>
          </p:cNvCxnSpPr>
          <p:nvPr/>
        </p:nvCxnSpPr>
        <p:spPr>
          <a:xfrm>
            <a:off x="3416021" y="5402295"/>
            <a:ext cx="368382" cy="0"/>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A54F92C3-ADAC-4037-8CAF-F9B50E2D7F25}"/>
              </a:ext>
            </a:extLst>
          </p:cNvPr>
          <p:cNvSpPr txBox="1"/>
          <p:nvPr/>
        </p:nvSpPr>
        <p:spPr>
          <a:xfrm>
            <a:off x="3827534" y="4925242"/>
            <a:ext cx="2177543" cy="954107"/>
          </a:xfrm>
          <a:prstGeom prst="rect">
            <a:avLst/>
          </a:prstGeom>
          <a:noFill/>
        </p:spPr>
        <p:txBody>
          <a:bodyPr wrap="square"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Communicate data requirements with relevant internal stakeholders and process owners</a:t>
            </a:r>
          </a:p>
        </p:txBody>
      </p:sp>
      <p:cxnSp>
        <p:nvCxnSpPr>
          <p:cNvPr id="66" name="Straight Connector 65">
            <a:extLst>
              <a:ext uri="{FF2B5EF4-FFF2-40B4-BE49-F238E27FC236}">
                <a16:creationId xmlns:a16="http://schemas.microsoft.com/office/drawing/2014/main" id="{9ABBD032-5768-4803-BB4B-D36CA42E1EC7}"/>
              </a:ext>
            </a:extLst>
          </p:cNvPr>
          <p:cNvCxnSpPr>
            <a:cxnSpLocks/>
          </p:cNvCxnSpPr>
          <p:nvPr/>
        </p:nvCxnSpPr>
        <p:spPr>
          <a:xfrm>
            <a:off x="6186914" y="3119328"/>
            <a:ext cx="368382" cy="0"/>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95D70630-6870-478D-916F-8591A936675B}"/>
              </a:ext>
            </a:extLst>
          </p:cNvPr>
          <p:cNvSpPr txBox="1"/>
          <p:nvPr/>
        </p:nvSpPr>
        <p:spPr>
          <a:xfrm>
            <a:off x="6598427" y="2534553"/>
            <a:ext cx="2177543" cy="1169551"/>
          </a:xfrm>
          <a:prstGeom prst="rect">
            <a:avLst/>
          </a:prstGeom>
          <a:noFill/>
        </p:spPr>
        <p:txBody>
          <a:bodyPr wrap="square"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Evaluate current systems of internal control and data governance, and define data owners’ roles and responsibilities</a:t>
            </a:r>
          </a:p>
        </p:txBody>
      </p:sp>
      <p:cxnSp>
        <p:nvCxnSpPr>
          <p:cNvPr id="68" name="Straight Connector 67">
            <a:extLst>
              <a:ext uri="{FF2B5EF4-FFF2-40B4-BE49-F238E27FC236}">
                <a16:creationId xmlns:a16="http://schemas.microsoft.com/office/drawing/2014/main" id="{C4B97EB5-4312-4793-B6F4-B05963699601}"/>
              </a:ext>
            </a:extLst>
          </p:cNvPr>
          <p:cNvCxnSpPr>
            <a:cxnSpLocks/>
          </p:cNvCxnSpPr>
          <p:nvPr/>
        </p:nvCxnSpPr>
        <p:spPr>
          <a:xfrm>
            <a:off x="6186914" y="4257923"/>
            <a:ext cx="368382" cy="0"/>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88019F09-47B9-4F72-B3FF-15D5219581F2}"/>
              </a:ext>
            </a:extLst>
          </p:cNvPr>
          <p:cNvSpPr txBox="1"/>
          <p:nvPr/>
        </p:nvSpPr>
        <p:spPr>
          <a:xfrm>
            <a:off x="6598427" y="3780870"/>
            <a:ext cx="2177543" cy="954107"/>
          </a:xfrm>
          <a:prstGeom prst="rect">
            <a:avLst/>
          </a:prstGeom>
          <a:noFill/>
        </p:spPr>
        <p:txBody>
          <a:bodyPr wrap="square"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Establish board oversight &amp; top-down accountability mechanisms to support  robust control environment</a:t>
            </a:r>
          </a:p>
        </p:txBody>
      </p:sp>
      <p:cxnSp>
        <p:nvCxnSpPr>
          <p:cNvPr id="70" name="Straight Connector 69">
            <a:extLst>
              <a:ext uri="{FF2B5EF4-FFF2-40B4-BE49-F238E27FC236}">
                <a16:creationId xmlns:a16="http://schemas.microsoft.com/office/drawing/2014/main" id="{81F35C09-6591-4175-BA4D-7FB9BBDB1990}"/>
              </a:ext>
            </a:extLst>
          </p:cNvPr>
          <p:cNvCxnSpPr>
            <a:cxnSpLocks/>
          </p:cNvCxnSpPr>
          <p:nvPr/>
        </p:nvCxnSpPr>
        <p:spPr>
          <a:xfrm>
            <a:off x="6186914" y="5402295"/>
            <a:ext cx="368382" cy="0"/>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ACFF6D7C-11E1-4CA1-A8C1-F83C7C7A1C8C}"/>
              </a:ext>
            </a:extLst>
          </p:cNvPr>
          <p:cNvSpPr txBox="1"/>
          <p:nvPr/>
        </p:nvSpPr>
        <p:spPr>
          <a:xfrm>
            <a:off x="6598427" y="4817519"/>
            <a:ext cx="2177543" cy="1169551"/>
          </a:xfrm>
          <a:prstGeom prst="rect">
            <a:avLst/>
          </a:prstGeom>
          <a:noFill/>
        </p:spPr>
        <p:txBody>
          <a:bodyPr wrap="square"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Consider the role of assurance as </a:t>
            </a:r>
            <a:r>
              <a:rPr kumimoji="0" lang="en-US" sz="1400" b="0" i="0" u="none" strike="noStrike" kern="1200" cap="none" spc="0" normalizeH="0" baseline="0" noProof="0">
                <a:ln>
                  <a:noFill/>
                </a:ln>
                <a:solidFill>
                  <a:sysClr val="windowText" lastClr="000000"/>
                </a:solidFill>
                <a:effectLst/>
                <a:uLnTx/>
                <a:uFillTx/>
                <a:latin typeface="Calibri"/>
                <a:ea typeface="+mn-ea"/>
                <a:cs typeface="+mn-cs"/>
              </a:rPr>
              <a:t>one of the tools to drive transparency and accountability to external stakeholders </a:t>
            </a:r>
          </a:p>
        </p:txBody>
      </p:sp>
      <p:cxnSp>
        <p:nvCxnSpPr>
          <p:cNvPr id="73" name="Straight Connector 72">
            <a:extLst>
              <a:ext uri="{FF2B5EF4-FFF2-40B4-BE49-F238E27FC236}">
                <a16:creationId xmlns:a16="http://schemas.microsoft.com/office/drawing/2014/main" id="{6BC11328-A003-4366-8E25-8C320ECA6A0B}"/>
              </a:ext>
            </a:extLst>
          </p:cNvPr>
          <p:cNvCxnSpPr>
            <a:cxnSpLocks/>
          </p:cNvCxnSpPr>
          <p:nvPr/>
        </p:nvCxnSpPr>
        <p:spPr>
          <a:xfrm>
            <a:off x="688257" y="3113347"/>
            <a:ext cx="368382" cy="0"/>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EE6D401F-5B5D-4EFB-A415-EB99FD8A4488}"/>
              </a:ext>
            </a:extLst>
          </p:cNvPr>
          <p:cNvSpPr txBox="1"/>
          <p:nvPr/>
        </p:nvSpPr>
        <p:spPr>
          <a:xfrm>
            <a:off x="1099770" y="2744015"/>
            <a:ext cx="2177543" cy="738664"/>
          </a:xfrm>
          <a:prstGeom prst="rect">
            <a:avLst/>
          </a:prstGeom>
          <a:noFill/>
        </p:spPr>
        <p:txBody>
          <a:bodyPr wrap="square"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Climate-specific disclosures (e.g., TCFD,  CDP, or GHG Inventory)</a:t>
            </a:r>
          </a:p>
        </p:txBody>
      </p:sp>
      <p:cxnSp>
        <p:nvCxnSpPr>
          <p:cNvPr id="75" name="Straight Connector 74">
            <a:extLst>
              <a:ext uri="{FF2B5EF4-FFF2-40B4-BE49-F238E27FC236}">
                <a16:creationId xmlns:a16="http://schemas.microsoft.com/office/drawing/2014/main" id="{45C717E7-A942-4426-A104-DCCB46AE3470}"/>
              </a:ext>
            </a:extLst>
          </p:cNvPr>
          <p:cNvCxnSpPr>
            <a:cxnSpLocks/>
          </p:cNvCxnSpPr>
          <p:nvPr/>
        </p:nvCxnSpPr>
        <p:spPr>
          <a:xfrm>
            <a:off x="688257" y="4252636"/>
            <a:ext cx="368382" cy="0"/>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88B24B70-6C43-4015-B7F6-81668F60EC13}"/>
              </a:ext>
            </a:extLst>
          </p:cNvPr>
          <p:cNvSpPr txBox="1"/>
          <p:nvPr/>
        </p:nvSpPr>
        <p:spPr>
          <a:xfrm>
            <a:off x="1099770" y="3996211"/>
            <a:ext cx="2177543" cy="523220"/>
          </a:xfrm>
          <a:prstGeom prst="rect">
            <a:avLst/>
          </a:prstGeom>
          <a:noFill/>
        </p:spPr>
        <p:txBody>
          <a:bodyPr wrap="square"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Industry-specific disclosures (e.g., SASB)</a:t>
            </a:r>
          </a:p>
        </p:txBody>
      </p:sp>
      <p:cxnSp>
        <p:nvCxnSpPr>
          <p:cNvPr id="77" name="Straight Connector 76">
            <a:extLst>
              <a:ext uri="{FF2B5EF4-FFF2-40B4-BE49-F238E27FC236}">
                <a16:creationId xmlns:a16="http://schemas.microsoft.com/office/drawing/2014/main" id="{5C9BA6C9-E4A1-448A-8C2A-DA516DA596EE}"/>
              </a:ext>
            </a:extLst>
          </p:cNvPr>
          <p:cNvCxnSpPr>
            <a:cxnSpLocks/>
          </p:cNvCxnSpPr>
          <p:nvPr/>
        </p:nvCxnSpPr>
        <p:spPr>
          <a:xfrm>
            <a:off x="688257" y="5396313"/>
            <a:ext cx="368382" cy="0"/>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EC8DF61D-BF6F-4340-9118-FE7A54537B57}"/>
              </a:ext>
            </a:extLst>
          </p:cNvPr>
          <p:cNvSpPr txBox="1"/>
          <p:nvPr/>
        </p:nvSpPr>
        <p:spPr>
          <a:xfrm>
            <a:off x="1099770" y="4919260"/>
            <a:ext cx="2177543" cy="954107"/>
          </a:xfrm>
          <a:prstGeom prst="rect">
            <a:avLst/>
          </a:prstGeom>
          <a:noFill/>
        </p:spPr>
        <p:txBody>
          <a:bodyPr wrap="square"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General sustainability and other disclosures (e.g., GRI, sustainability website, annual reports, or policies)</a:t>
            </a:r>
          </a:p>
        </p:txBody>
      </p:sp>
      <p:cxnSp>
        <p:nvCxnSpPr>
          <p:cNvPr id="95" name="Straight Connector 94">
            <a:extLst>
              <a:ext uri="{FF2B5EF4-FFF2-40B4-BE49-F238E27FC236}">
                <a16:creationId xmlns:a16="http://schemas.microsoft.com/office/drawing/2014/main" id="{F6FD6A66-CD08-45F4-8D88-B871026AC04E}"/>
              </a:ext>
            </a:extLst>
          </p:cNvPr>
          <p:cNvCxnSpPr>
            <a:cxnSpLocks/>
          </p:cNvCxnSpPr>
          <p:nvPr/>
        </p:nvCxnSpPr>
        <p:spPr>
          <a:xfrm>
            <a:off x="8957808" y="3113347"/>
            <a:ext cx="368382" cy="0"/>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DF90BA85-D728-4BC1-B0BF-1EB08F4759BC}"/>
              </a:ext>
            </a:extLst>
          </p:cNvPr>
          <p:cNvSpPr txBox="1"/>
          <p:nvPr/>
        </p:nvSpPr>
        <p:spPr>
          <a:xfrm>
            <a:off x="9369321" y="2744016"/>
            <a:ext cx="2177543" cy="738664"/>
          </a:xfrm>
          <a:prstGeom prst="rect">
            <a:avLst/>
          </a:prstGeom>
          <a:noFill/>
        </p:spPr>
        <p:txBody>
          <a:bodyPr wrap="square"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Build organization capacity and train at the Board and Management level</a:t>
            </a:r>
          </a:p>
        </p:txBody>
      </p:sp>
      <p:cxnSp>
        <p:nvCxnSpPr>
          <p:cNvPr id="97" name="Straight Connector 96">
            <a:extLst>
              <a:ext uri="{FF2B5EF4-FFF2-40B4-BE49-F238E27FC236}">
                <a16:creationId xmlns:a16="http://schemas.microsoft.com/office/drawing/2014/main" id="{917523B8-28F1-4530-BD5F-2FFB1E5817AC}"/>
              </a:ext>
            </a:extLst>
          </p:cNvPr>
          <p:cNvCxnSpPr>
            <a:cxnSpLocks/>
          </p:cNvCxnSpPr>
          <p:nvPr/>
        </p:nvCxnSpPr>
        <p:spPr>
          <a:xfrm>
            <a:off x="8957808" y="4251942"/>
            <a:ext cx="368382" cy="0"/>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223A8D8F-964C-432C-9685-85C71ACD545A}"/>
              </a:ext>
            </a:extLst>
          </p:cNvPr>
          <p:cNvSpPr txBox="1"/>
          <p:nvPr/>
        </p:nvSpPr>
        <p:spPr>
          <a:xfrm>
            <a:off x="9369321" y="3774889"/>
            <a:ext cx="2177543" cy="954107"/>
          </a:xfrm>
          <a:prstGeom prst="rect">
            <a:avLst/>
          </a:prstGeom>
          <a:noFill/>
        </p:spPr>
        <p:txBody>
          <a:bodyPr wrap="square"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Connect relevant stakeholders, including financial reporting and sustainability teams</a:t>
            </a:r>
          </a:p>
        </p:txBody>
      </p:sp>
      <p:cxnSp>
        <p:nvCxnSpPr>
          <p:cNvPr id="101" name="Straight Connector 100">
            <a:extLst>
              <a:ext uri="{FF2B5EF4-FFF2-40B4-BE49-F238E27FC236}">
                <a16:creationId xmlns:a16="http://schemas.microsoft.com/office/drawing/2014/main" id="{C0FAB406-8A56-4481-B757-6C75D8755FA8}"/>
              </a:ext>
            </a:extLst>
          </p:cNvPr>
          <p:cNvCxnSpPr>
            <a:cxnSpLocks/>
          </p:cNvCxnSpPr>
          <p:nvPr/>
        </p:nvCxnSpPr>
        <p:spPr>
          <a:xfrm>
            <a:off x="8957808" y="5396314"/>
            <a:ext cx="368382" cy="0"/>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F88AF696-1E29-4771-8BA5-6EF98AF68259}"/>
              </a:ext>
            </a:extLst>
          </p:cNvPr>
          <p:cNvSpPr txBox="1"/>
          <p:nvPr/>
        </p:nvSpPr>
        <p:spPr>
          <a:xfrm>
            <a:off x="9369321" y="5026982"/>
            <a:ext cx="2177543" cy="738664"/>
          </a:xfrm>
          <a:prstGeom prst="rect">
            <a:avLst/>
          </a:prstGeom>
          <a:noFill/>
        </p:spPr>
        <p:txBody>
          <a:bodyPr wrap="square"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Develop clear action plans to meet emerging regulatory requirements</a:t>
            </a:r>
          </a:p>
        </p:txBody>
      </p:sp>
    </p:spTree>
    <p:extLst>
      <p:ext uri="{BB962C8B-B14F-4D97-AF65-F5344CB8AC3E}">
        <p14:creationId xmlns:p14="http://schemas.microsoft.com/office/powerpoint/2010/main" val="3079095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A0688C-5FD3-4301-B687-3981228E91EA}"/>
              </a:ext>
            </a:extLst>
          </p:cNvPr>
          <p:cNvSpPr>
            <a:spLocks noGrp="1"/>
          </p:cNvSpPr>
          <p:nvPr>
            <p:ph type="title"/>
          </p:nvPr>
        </p:nvSpPr>
        <p:spPr/>
        <p:txBody>
          <a:bodyPr/>
          <a:lstStyle/>
          <a:p>
            <a:r>
              <a:rPr lang="en-US" dirty="0">
                <a:latin typeface="+mn-lt"/>
              </a:rPr>
              <a:t>Questions</a:t>
            </a:r>
          </a:p>
        </p:txBody>
      </p:sp>
      <p:grpSp>
        <p:nvGrpSpPr>
          <p:cNvPr id="8" name="Group 7">
            <a:extLst>
              <a:ext uri="{FF2B5EF4-FFF2-40B4-BE49-F238E27FC236}">
                <a16:creationId xmlns:a16="http://schemas.microsoft.com/office/drawing/2014/main" id="{548B8E18-5E99-4CD8-B822-F520F906981B}"/>
              </a:ext>
            </a:extLst>
          </p:cNvPr>
          <p:cNvGrpSpPr/>
          <p:nvPr/>
        </p:nvGrpSpPr>
        <p:grpSpPr>
          <a:xfrm>
            <a:off x="583894" y="1709450"/>
            <a:ext cx="11336357" cy="4369124"/>
            <a:chOff x="501651" y="1676400"/>
            <a:chExt cx="10768183" cy="4369124"/>
          </a:xfrm>
        </p:grpSpPr>
        <p:pic>
          <p:nvPicPr>
            <p:cNvPr id="9" name="Graphic 8">
              <a:extLst>
                <a:ext uri="{FF2B5EF4-FFF2-40B4-BE49-F238E27FC236}">
                  <a16:creationId xmlns:a16="http://schemas.microsoft.com/office/drawing/2014/main" id="{D2CCB8A2-0D60-4235-8539-BA42386AF2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18401" y="1789002"/>
              <a:ext cx="4151433" cy="4151433"/>
            </a:xfrm>
            <a:prstGeom prst="rect">
              <a:avLst/>
            </a:prstGeom>
          </p:spPr>
        </p:pic>
        <p:grpSp>
          <p:nvGrpSpPr>
            <p:cNvPr id="10" name="Group 9">
              <a:extLst>
                <a:ext uri="{FF2B5EF4-FFF2-40B4-BE49-F238E27FC236}">
                  <a16:creationId xmlns:a16="http://schemas.microsoft.com/office/drawing/2014/main" id="{315C8A08-6AE7-4E28-9271-94574DBAD347}"/>
                </a:ext>
              </a:extLst>
            </p:cNvPr>
            <p:cNvGrpSpPr/>
            <p:nvPr/>
          </p:nvGrpSpPr>
          <p:grpSpPr>
            <a:xfrm>
              <a:off x="501651" y="1676400"/>
              <a:ext cx="9848999" cy="4369124"/>
              <a:chOff x="-80770" y="1676400"/>
              <a:chExt cx="9848999" cy="4369124"/>
            </a:xfrm>
          </p:grpSpPr>
          <p:sp>
            <p:nvSpPr>
              <p:cNvPr id="11" name="Rectangle: Rounded Corners 10">
                <a:extLst>
                  <a:ext uri="{FF2B5EF4-FFF2-40B4-BE49-F238E27FC236}">
                    <a16:creationId xmlns:a16="http://schemas.microsoft.com/office/drawing/2014/main" id="{249D012F-1989-440A-92B5-E9486BF892FC}"/>
                  </a:ext>
                </a:extLst>
              </p:cNvPr>
              <p:cNvSpPr/>
              <p:nvPr/>
            </p:nvSpPr>
            <p:spPr bwMode="gray">
              <a:xfrm>
                <a:off x="-80770" y="1676400"/>
                <a:ext cx="8595272" cy="4369124"/>
              </a:xfrm>
              <a:prstGeom prst="roundRect">
                <a:avLst>
                  <a:gd name="adj" fmla="val 1978"/>
                </a:avLst>
              </a:prstGeom>
              <a:noFill/>
              <a:ln w="19050" algn="ctr">
                <a:solidFill>
                  <a:srgbClr val="0097A9"/>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F5D5434F-5ACF-4419-99E4-4A268BD6E04A}"/>
                  </a:ext>
                </a:extLst>
              </p:cNvPr>
              <p:cNvSpPr/>
              <p:nvPr/>
            </p:nvSpPr>
            <p:spPr bwMode="gray">
              <a:xfrm>
                <a:off x="8415975" y="2644189"/>
                <a:ext cx="186374" cy="2667485"/>
              </a:xfrm>
              <a:prstGeom prst="rect">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3" name="Group 12">
                <a:extLst>
                  <a:ext uri="{FF2B5EF4-FFF2-40B4-BE49-F238E27FC236}">
                    <a16:creationId xmlns:a16="http://schemas.microsoft.com/office/drawing/2014/main" id="{C370036C-1D2E-4B40-A3C7-DCE92B82A3A8}"/>
                  </a:ext>
                </a:extLst>
              </p:cNvPr>
              <p:cNvGrpSpPr/>
              <p:nvPr/>
            </p:nvGrpSpPr>
            <p:grpSpPr>
              <a:xfrm>
                <a:off x="7260773" y="1789729"/>
                <a:ext cx="2507456" cy="4114800"/>
                <a:chOff x="7260773" y="1789729"/>
                <a:chExt cx="2507456" cy="4114800"/>
              </a:xfrm>
            </p:grpSpPr>
            <p:sp>
              <p:nvSpPr>
                <p:cNvPr id="14" name="Freeform: Shape 13">
                  <a:extLst>
                    <a:ext uri="{FF2B5EF4-FFF2-40B4-BE49-F238E27FC236}">
                      <a16:creationId xmlns:a16="http://schemas.microsoft.com/office/drawing/2014/main" id="{E73EC208-6AD4-44DD-85D7-DFD4234764CB}"/>
                    </a:ext>
                  </a:extLst>
                </p:cNvPr>
                <p:cNvSpPr/>
                <p:nvPr/>
              </p:nvSpPr>
              <p:spPr>
                <a:xfrm>
                  <a:off x="8273399" y="4940123"/>
                  <a:ext cx="723305" cy="964406"/>
                </a:xfrm>
                <a:custGeom>
                  <a:avLst/>
                  <a:gdLst>
                    <a:gd name="connsiteX0" fmla="*/ 241102 w 723304"/>
                    <a:gd name="connsiteY0" fmla="*/ 0 h 964406"/>
                    <a:gd name="connsiteX1" fmla="*/ 0 w 723304"/>
                    <a:gd name="connsiteY1" fmla="*/ 482203 h 964406"/>
                    <a:gd name="connsiteX2" fmla="*/ 241102 w 723304"/>
                    <a:gd name="connsiteY2" fmla="*/ 964406 h 964406"/>
                    <a:gd name="connsiteX3" fmla="*/ 723305 w 723304"/>
                    <a:gd name="connsiteY3" fmla="*/ 482203 h 964406"/>
                    <a:gd name="connsiteX4" fmla="*/ 241102 w 723304"/>
                    <a:gd name="connsiteY4" fmla="*/ 0 h 964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304" h="964406">
                      <a:moveTo>
                        <a:pt x="241102" y="0"/>
                      </a:moveTo>
                      <a:lnTo>
                        <a:pt x="0" y="482203"/>
                      </a:lnTo>
                      <a:lnTo>
                        <a:pt x="241102" y="964406"/>
                      </a:lnTo>
                      <a:cubicBezTo>
                        <a:pt x="507414" y="964406"/>
                        <a:pt x="723305" y="748516"/>
                        <a:pt x="723305" y="482203"/>
                      </a:cubicBezTo>
                      <a:cubicBezTo>
                        <a:pt x="723305" y="215890"/>
                        <a:pt x="507414" y="0"/>
                        <a:pt x="241102" y="0"/>
                      </a:cubicBezTo>
                      <a:close/>
                    </a:path>
                  </a:pathLst>
                </a:custGeom>
                <a:solidFill>
                  <a:srgbClr val="007680"/>
                </a:solidFill>
                <a:ln w="803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Freeform: Shape 14">
                  <a:extLst>
                    <a:ext uri="{FF2B5EF4-FFF2-40B4-BE49-F238E27FC236}">
                      <a16:creationId xmlns:a16="http://schemas.microsoft.com/office/drawing/2014/main" id="{E41647B8-AEC3-42DB-9D19-35EB0F4BE6FB}"/>
                    </a:ext>
                  </a:extLst>
                </p:cNvPr>
                <p:cNvSpPr/>
                <p:nvPr/>
              </p:nvSpPr>
              <p:spPr>
                <a:xfrm>
                  <a:off x="8032298" y="4940123"/>
                  <a:ext cx="482203" cy="964406"/>
                </a:xfrm>
                <a:custGeom>
                  <a:avLst/>
                  <a:gdLst>
                    <a:gd name="connsiteX0" fmla="*/ 0 w 482203"/>
                    <a:gd name="connsiteY0" fmla="*/ 482203 h 964406"/>
                    <a:gd name="connsiteX1" fmla="*/ 482203 w 482203"/>
                    <a:gd name="connsiteY1" fmla="*/ 964406 h 964406"/>
                    <a:gd name="connsiteX2" fmla="*/ 482203 w 482203"/>
                    <a:gd name="connsiteY2" fmla="*/ 0 h 964406"/>
                    <a:gd name="connsiteX3" fmla="*/ 0 w 482203"/>
                    <a:gd name="connsiteY3" fmla="*/ 482203 h 964406"/>
                  </a:gdLst>
                  <a:ahLst/>
                  <a:cxnLst>
                    <a:cxn ang="0">
                      <a:pos x="connsiteX0" y="connsiteY0"/>
                    </a:cxn>
                    <a:cxn ang="0">
                      <a:pos x="connsiteX1" y="connsiteY1"/>
                    </a:cxn>
                    <a:cxn ang="0">
                      <a:pos x="connsiteX2" y="connsiteY2"/>
                    </a:cxn>
                    <a:cxn ang="0">
                      <a:pos x="connsiteX3" y="connsiteY3"/>
                    </a:cxn>
                  </a:cxnLst>
                  <a:rect l="l" t="t" r="r" b="b"/>
                  <a:pathLst>
                    <a:path w="482203" h="964406">
                      <a:moveTo>
                        <a:pt x="0" y="482203"/>
                      </a:moveTo>
                      <a:cubicBezTo>
                        <a:pt x="0" y="748516"/>
                        <a:pt x="215890" y="964406"/>
                        <a:pt x="482203" y="964406"/>
                      </a:cubicBezTo>
                      <a:lnTo>
                        <a:pt x="482203" y="0"/>
                      </a:lnTo>
                      <a:cubicBezTo>
                        <a:pt x="215890" y="0"/>
                        <a:pt x="0" y="215890"/>
                        <a:pt x="0" y="482203"/>
                      </a:cubicBezTo>
                      <a:close/>
                    </a:path>
                  </a:pathLst>
                </a:custGeom>
                <a:solidFill>
                  <a:srgbClr val="0097A9"/>
                </a:solidFill>
                <a:ln w="803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id="{D5581B27-19E4-4840-A5B1-87544E555AE3}"/>
                    </a:ext>
                  </a:extLst>
                </p:cNvPr>
                <p:cNvSpPr/>
                <p:nvPr/>
              </p:nvSpPr>
              <p:spPr>
                <a:xfrm>
                  <a:off x="8032298" y="1789729"/>
                  <a:ext cx="1735931" cy="2909292"/>
                </a:xfrm>
                <a:custGeom>
                  <a:avLst/>
                  <a:gdLst>
                    <a:gd name="connsiteX0" fmla="*/ 482203 w 1735931"/>
                    <a:gd name="connsiteY0" fmla="*/ 0 h 2909292"/>
                    <a:gd name="connsiteX1" fmla="*/ 0 w 1735931"/>
                    <a:gd name="connsiteY1" fmla="*/ 482203 h 2909292"/>
                    <a:gd name="connsiteX2" fmla="*/ 482203 w 1735931"/>
                    <a:gd name="connsiteY2" fmla="*/ 964406 h 2909292"/>
                    <a:gd name="connsiteX3" fmla="*/ 771525 w 1735931"/>
                    <a:gd name="connsiteY3" fmla="*/ 1253728 h 2909292"/>
                    <a:gd name="connsiteX4" fmla="*/ 669137 w 1735931"/>
                    <a:gd name="connsiteY4" fmla="*/ 1474505 h 2909292"/>
                    <a:gd name="connsiteX5" fmla="*/ 482203 w 1735931"/>
                    <a:gd name="connsiteY5" fmla="*/ 1633431 h 2909292"/>
                    <a:gd name="connsiteX6" fmla="*/ 160734 w 1735931"/>
                    <a:gd name="connsiteY6" fmla="*/ 2271362 h 2909292"/>
                    <a:gd name="connsiteX7" fmla="*/ 482203 w 1735931"/>
                    <a:gd name="connsiteY7" fmla="*/ 2909292 h 2909292"/>
                    <a:gd name="connsiteX8" fmla="*/ 964406 w 1735931"/>
                    <a:gd name="connsiteY8" fmla="*/ 2909292 h 2909292"/>
                    <a:gd name="connsiteX9" fmla="*/ 964406 w 1735931"/>
                    <a:gd name="connsiteY9" fmla="*/ 2489309 h 2909292"/>
                    <a:gd name="connsiteX10" fmla="*/ 1293719 w 1735931"/>
                    <a:gd name="connsiteY10" fmla="*/ 2209334 h 2909292"/>
                    <a:gd name="connsiteX11" fmla="*/ 1735931 w 1735931"/>
                    <a:gd name="connsiteY11" fmla="*/ 1253728 h 2909292"/>
                    <a:gd name="connsiteX12" fmla="*/ 482203 w 1735931"/>
                    <a:gd name="connsiteY12" fmla="*/ 0 h 2909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5931" h="2909292">
                      <a:moveTo>
                        <a:pt x="482203" y="0"/>
                      </a:moveTo>
                      <a:lnTo>
                        <a:pt x="0" y="482203"/>
                      </a:lnTo>
                      <a:lnTo>
                        <a:pt x="482203" y="964406"/>
                      </a:lnTo>
                      <a:cubicBezTo>
                        <a:pt x="641740" y="964406"/>
                        <a:pt x="771525" y="1094191"/>
                        <a:pt x="771525" y="1253728"/>
                      </a:cubicBezTo>
                      <a:cubicBezTo>
                        <a:pt x="771525" y="1338741"/>
                        <a:pt x="734211" y="1419204"/>
                        <a:pt x="669137" y="1474505"/>
                      </a:cubicBezTo>
                      <a:lnTo>
                        <a:pt x="482203" y="1633431"/>
                      </a:lnTo>
                      <a:lnTo>
                        <a:pt x="160734" y="2271362"/>
                      </a:lnTo>
                      <a:lnTo>
                        <a:pt x="482203" y="2909292"/>
                      </a:lnTo>
                      <a:lnTo>
                        <a:pt x="964406" y="2909292"/>
                      </a:lnTo>
                      <a:lnTo>
                        <a:pt x="964406" y="2489309"/>
                      </a:lnTo>
                      <a:lnTo>
                        <a:pt x="1293719" y="2209334"/>
                      </a:lnTo>
                      <a:cubicBezTo>
                        <a:pt x="1574747" y="1970531"/>
                        <a:pt x="1735931" y="1622236"/>
                        <a:pt x="1735931" y="1253728"/>
                      </a:cubicBezTo>
                      <a:cubicBezTo>
                        <a:pt x="1735931" y="562418"/>
                        <a:pt x="1173514" y="0"/>
                        <a:pt x="482203" y="0"/>
                      </a:cubicBezTo>
                      <a:close/>
                    </a:path>
                  </a:pathLst>
                </a:custGeom>
                <a:solidFill>
                  <a:srgbClr val="007680"/>
                </a:solidFill>
                <a:ln w="803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Shape 16">
                  <a:extLst>
                    <a:ext uri="{FF2B5EF4-FFF2-40B4-BE49-F238E27FC236}">
                      <a16:creationId xmlns:a16="http://schemas.microsoft.com/office/drawing/2014/main" id="{91C2761B-338F-40DE-B624-BC4BAF45FA35}"/>
                    </a:ext>
                  </a:extLst>
                </p:cNvPr>
                <p:cNvSpPr/>
                <p:nvPr/>
              </p:nvSpPr>
              <p:spPr>
                <a:xfrm>
                  <a:off x="8032298" y="3423160"/>
                  <a:ext cx="482203" cy="1269802"/>
                </a:xfrm>
                <a:custGeom>
                  <a:avLst/>
                  <a:gdLst>
                    <a:gd name="connsiteX0" fmla="*/ 0 w 482203"/>
                    <a:gd name="connsiteY0" fmla="*/ 409969 h 1269801"/>
                    <a:gd name="connsiteX1" fmla="*/ 0 w 482203"/>
                    <a:gd name="connsiteY1" fmla="*/ 1275861 h 1269801"/>
                    <a:gd name="connsiteX2" fmla="*/ 482203 w 482203"/>
                    <a:gd name="connsiteY2" fmla="*/ 1275861 h 1269801"/>
                    <a:gd name="connsiteX3" fmla="*/ 482203 w 482203"/>
                    <a:gd name="connsiteY3" fmla="*/ 0 h 1269801"/>
                  </a:gdLst>
                  <a:ahLst/>
                  <a:cxnLst>
                    <a:cxn ang="0">
                      <a:pos x="connsiteX0" y="connsiteY0"/>
                    </a:cxn>
                    <a:cxn ang="0">
                      <a:pos x="connsiteX1" y="connsiteY1"/>
                    </a:cxn>
                    <a:cxn ang="0">
                      <a:pos x="connsiteX2" y="connsiteY2"/>
                    </a:cxn>
                    <a:cxn ang="0">
                      <a:pos x="connsiteX3" y="connsiteY3"/>
                    </a:cxn>
                  </a:cxnLst>
                  <a:rect l="l" t="t" r="r" b="b"/>
                  <a:pathLst>
                    <a:path w="482203" h="1269801">
                      <a:moveTo>
                        <a:pt x="0" y="409969"/>
                      </a:moveTo>
                      <a:lnTo>
                        <a:pt x="0" y="1275861"/>
                      </a:lnTo>
                      <a:lnTo>
                        <a:pt x="482203" y="1275861"/>
                      </a:lnTo>
                      <a:lnTo>
                        <a:pt x="482203" y="0"/>
                      </a:lnTo>
                      <a:close/>
                    </a:path>
                  </a:pathLst>
                </a:custGeom>
                <a:solidFill>
                  <a:srgbClr val="0097A9"/>
                </a:solidFill>
                <a:ln w="803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E2122DB4-DD94-4253-B697-44134547713B}"/>
                    </a:ext>
                  </a:extLst>
                </p:cNvPr>
                <p:cNvSpPr/>
                <p:nvPr/>
              </p:nvSpPr>
              <p:spPr>
                <a:xfrm>
                  <a:off x="7260773" y="1789729"/>
                  <a:ext cx="1253728" cy="1374279"/>
                </a:xfrm>
                <a:custGeom>
                  <a:avLst/>
                  <a:gdLst>
                    <a:gd name="connsiteX0" fmla="*/ 0 w 1253728"/>
                    <a:gd name="connsiteY0" fmla="*/ 1253728 h 1374278"/>
                    <a:gd name="connsiteX1" fmla="*/ 0 w 1253728"/>
                    <a:gd name="connsiteY1" fmla="*/ 1374279 h 1374278"/>
                    <a:gd name="connsiteX2" fmla="*/ 964406 w 1253728"/>
                    <a:gd name="connsiteY2" fmla="*/ 1374279 h 1374278"/>
                    <a:gd name="connsiteX3" fmla="*/ 964406 w 1253728"/>
                    <a:gd name="connsiteY3" fmla="*/ 1253728 h 1374278"/>
                    <a:gd name="connsiteX4" fmla="*/ 1253728 w 1253728"/>
                    <a:gd name="connsiteY4" fmla="*/ 964406 h 1374278"/>
                    <a:gd name="connsiteX5" fmla="*/ 1253728 w 1253728"/>
                    <a:gd name="connsiteY5" fmla="*/ 0 h 1374278"/>
                    <a:gd name="connsiteX6" fmla="*/ 0 w 1253728"/>
                    <a:gd name="connsiteY6" fmla="*/ 1253728 h 1374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728" h="1374278">
                      <a:moveTo>
                        <a:pt x="0" y="1253728"/>
                      </a:moveTo>
                      <a:lnTo>
                        <a:pt x="0" y="1374279"/>
                      </a:lnTo>
                      <a:lnTo>
                        <a:pt x="964406" y="1374279"/>
                      </a:lnTo>
                      <a:lnTo>
                        <a:pt x="964406" y="1253728"/>
                      </a:lnTo>
                      <a:cubicBezTo>
                        <a:pt x="964406" y="1094191"/>
                        <a:pt x="1094191" y="964406"/>
                        <a:pt x="1253728" y="964406"/>
                      </a:cubicBezTo>
                      <a:lnTo>
                        <a:pt x="1253728" y="0"/>
                      </a:lnTo>
                      <a:cubicBezTo>
                        <a:pt x="562418" y="0"/>
                        <a:pt x="0" y="562418"/>
                        <a:pt x="0" y="1253728"/>
                      </a:cubicBezTo>
                      <a:close/>
                    </a:path>
                  </a:pathLst>
                </a:custGeom>
                <a:solidFill>
                  <a:srgbClr val="0097A9"/>
                </a:solidFill>
                <a:ln w="803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grpSp>
      <p:sp>
        <p:nvSpPr>
          <p:cNvPr id="20" name="Text Placeholder 6">
            <a:extLst>
              <a:ext uri="{FF2B5EF4-FFF2-40B4-BE49-F238E27FC236}">
                <a16:creationId xmlns:a16="http://schemas.microsoft.com/office/drawing/2014/main" id="{A5BF9B60-3369-497D-8631-29563728209E}"/>
              </a:ext>
            </a:extLst>
          </p:cNvPr>
          <p:cNvSpPr txBox="1">
            <a:spLocks/>
          </p:cNvSpPr>
          <p:nvPr/>
        </p:nvSpPr>
        <p:spPr>
          <a:xfrm>
            <a:off x="1065513" y="4472150"/>
            <a:ext cx="3149805" cy="1002046"/>
          </a:xfrm>
          <a:prstGeom prst="rect">
            <a:avLst/>
          </a:prstGeom>
        </p:spPr>
        <p:txBody>
          <a:bodyPr/>
          <a:lstStyle>
            <a:lvl1pPr marL="0" indent="0" algn="l" defTabSz="914400" rtl="0" eaLnBrk="1" latinLnBrk="0" hangingPunct="1">
              <a:spcBef>
                <a:spcPts val="0"/>
              </a:spcBef>
              <a:spcAft>
                <a:spcPts val="1000"/>
              </a:spcAft>
              <a:buSzPct val="100000"/>
              <a:buFontTx/>
              <a:buNone/>
              <a:defRPr sz="13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ctr">
              <a:spcAft>
                <a:spcPts val="0"/>
              </a:spcAft>
            </a:pPr>
            <a:r>
              <a:rPr lang="en-US" sz="2400" b="1" dirty="0">
                <a:solidFill>
                  <a:schemeClr val="accent1"/>
                </a:solidFill>
              </a:rPr>
              <a:t>Jenna Shaw</a:t>
            </a:r>
          </a:p>
          <a:p>
            <a:pPr algn="ctr">
              <a:spcAft>
                <a:spcPts val="0"/>
              </a:spcAft>
            </a:pPr>
            <a:r>
              <a:rPr lang="en-US" sz="1800" dirty="0"/>
              <a:t>jennshaw@deloitte.com</a:t>
            </a:r>
            <a:endParaRPr lang="en-US" dirty="0"/>
          </a:p>
        </p:txBody>
      </p:sp>
      <p:pic>
        <p:nvPicPr>
          <p:cNvPr id="19" name="Picture 2">
            <a:extLst>
              <a:ext uri="{FF2B5EF4-FFF2-40B4-BE49-F238E27FC236}">
                <a16:creationId xmlns:a16="http://schemas.microsoft.com/office/drawing/2014/main" id="{C1C68748-9377-4FD6-864F-4FE0A9C2FE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1706915" y="2060579"/>
            <a:ext cx="1867002" cy="2272957"/>
          </a:xfrm>
          <a:prstGeom prst="ellipse">
            <a:avLst/>
          </a:prstGeom>
          <a:noFill/>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a16="http://schemas.microsoft.com/office/drawing/2014/main" id="{B5E15F3F-8CDA-484A-B9B8-BE68575BB3D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742" r="20513"/>
          <a:stretch/>
        </p:blipFill>
        <p:spPr bwMode="auto">
          <a:xfrm>
            <a:off x="5438000" y="2060578"/>
            <a:ext cx="1866505" cy="2272958"/>
          </a:xfrm>
          <a:prstGeom prst="ellipse">
            <a:avLst/>
          </a:prstGeom>
          <a:noFill/>
          <a:extLst>
            <a:ext uri="{909E8E84-426E-40DD-AFC4-6F175D3DCCD1}">
              <a14:hiddenFill xmlns:a14="http://schemas.microsoft.com/office/drawing/2010/main">
                <a:solidFill>
                  <a:srgbClr val="FFFFFF"/>
                </a:solidFill>
              </a14:hiddenFill>
            </a:ext>
          </a:extLst>
        </p:spPr>
      </p:pic>
      <p:sp>
        <p:nvSpPr>
          <p:cNvPr id="25" name="Text Placeholder 6">
            <a:extLst>
              <a:ext uri="{FF2B5EF4-FFF2-40B4-BE49-F238E27FC236}">
                <a16:creationId xmlns:a16="http://schemas.microsoft.com/office/drawing/2014/main" id="{1C1C41BF-CB3C-432D-8E6E-D6DF8809503F}"/>
              </a:ext>
            </a:extLst>
          </p:cNvPr>
          <p:cNvSpPr txBox="1">
            <a:spLocks/>
          </p:cNvSpPr>
          <p:nvPr/>
        </p:nvSpPr>
        <p:spPr>
          <a:xfrm>
            <a:off x="4796349" y="4472150"/>
            <a:ext cx="3149805" cy="1002046"/>
          </a:xfrm>
          <a:prstGeom prst="rect">
            <a:avLst/>
          </a:prstGeom>
        </p:spPr>
        <p:txBody>
          <a:bodyPr/>
          <a:lstStyle>
            <a:lvl1pPr marL="0" indent="0" algn="l" defTabSz="914400" rtl="0" eaLnBrk="1" latinLnBrk="0" hangingPunct="1">
              <a:spcBef>
                <a:spcPts val="0"/>
              </a:spcBef>
              <a:spcAft>
                <a:spcPts val="1000"/>
              </a:spcAft>
              <a:buSzPct val="100000"/>
              <a:buFontTx/>
              <a:buNone/>
              <a:defRPr sz="13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ctr">
              <a:spcAft>
                <a:spcPts val="0"/>
              </a:spcAft>
            </a:pPr>
            <a:r>
              <a:rPr lang="en-US" sz="2400" b="1" dirty="0">
                <a:solidFill>
                  <a:schemeClr val="accent1"/>
                </a:solidFill>
              </a:rPr>
              <a:t>Brad Porter</a:t>
            </a:r>
          </a:p>
          <a:p>
            <a:pPr algn="ctr">
              <a:spcAft>
                <a:spcPts val="0"/>
              </a:spcAft>
            </a:pPr>
            <a:r>
              <a:rPr lang="en-US" sz="1800" dirty="0"/>
              <a:t>brporter@deloitte.com</a:t>
            </a:r>
            <a:endParaRPr lang="en-US" dirty="0"/>
          </a:p>
        </p:txBody>
      </p:sp>
    </p:spTree>
    <p:extLst>
      <p:ext uri="{BB962C8B-B14F-4D97-AF65-F5344CB8AC3E}">
        <p14:creationId xmlns:p14="http://schemas.microsoft.com/office/powerpoint/2010/main" val="52994918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 name="Copyright">
            <a:extLst>
              <a:ext uri="{FF2B5EF4-FFF2-40B4-BE49-F238E27FC236}">
                <a16:creationId xmlns:a16="http://schemas.microsoft.com/office/drawing/2014/main" id="{3555FD8D-28CA-4AAC-AC72-26C8EA8A4F86}"/>
              </a:ext>
            </a:extLst>
          </p:cNvPr>
          <p:cNvSpPr txBox="1"/>
          <p:nvPr/>
        </p:nvSpPr>
        <p:spPr>
          <a:xfrm>
            <a:off x="469900" y="6477000"/>
            <a:ext cx="5355167" cy="100027"/>
          </a:xfrm>
          <a:prstGeom prst="rect">
            <a:avLst/>
          </a:prstGeom>
          <a:noFill/>
        </p:spPr>
        <p:txBody>
          <a:bodyPr vert="horz" wrap="square" lIns="0" tIns="0" rIns="0" bIns="0" rtlCol="0" anchor="t">
            <a:noAutofit/>
          </a:bodyPr>
          <a:lstStyle/>
          <a:p>
            <a:pPr marL="0" marR="0" lvl="0" indent="0" algn="l" defTabSz="914400" rtl="0" eaLnBrk="1" fontAlgn="auto" latinLnBrk="0" hangingPunct="1">
              <a:lnSpc>
                <a:spcPct val="100000"/>
              </a:lnSpc>
              <a:spcBef>
                <a:spcPts val="600"/>
              </a:spcBef>
              <a:spcAft>
                <a:spcPts val="0"/>
              </a:spcAft>
              <a:buClrTx/>
              <a:buSzPct val="100000"/>
              <a:buFont typeface="Arial"/>
              <a:buNone/>
              <a:tabLst/>
              <a:defRPr/>
            </a:pPr>
            <a:r>
              <a:rPr kumimoji="0" lang="en-US" sz="900" b="0" i="0" u="none" strike="noStrike" kern="1200" cap="none" spc="0" normalizeH="0" baseline="0" noProof="0">
                <a:ln>
                  <a:noFill/>
                </a:ln>
                <a:solidFill>
                  <a:prstClr val="black"/>
                </a:solidFill>
                <a:effectLst/>
                <a:uLnTx/>
                <a:uFillTx/>
                <a:latin typeface="Calibri"/>
                <a:ea typeface="+mn-ea"/>
                <a:cs typeface="Calibri" panose="020F0502020204030204" pitchFamily="34" charset="0"/>
              </a:rPr>
              <a:t>Copyright © 2023 Deloitte Development LLC. All rights reserved.</a:t>
            </a:r>
          </a:p>
        </p:txBody>
      </p:sp>
      <p:grpSp>
        <p:nvGrpSpPr>
          <p:cNvPr id="17" name="Group 16">
            <a:extLst>
              <a:ext uri="{FF2B5EF4-FFF2-40B4-BE49-F238E27FC236}">
                <a16:creationId xmlns:a16="http://schemas.microsoft.com/office/drawing/2014/main" id="{03D3990D-AA2E-4B37-9487-5E49410224EF}"/>
              </a:ext>
            </a:extLst>
          </p:cNvPr>
          <p:cNvGrpSpPr/>
          <p:nvPr/>
        </p:nvGrpSpPr>
        <p:grpSpPr>
          <a:xfrm>
            <a:off x="492026" y="417843"/>
            <a:ext cx="1998000" cy="374400"/>
            <a:chOff x="494375" y="4320650"/>
            <a:chExt cx="1998000" cy="374400"/>
          </a:xfrm>
        </p:grpSpPr>
        <p:sp>
          <p:nvSpPr>
            <p:cNvPr id="18" name="Oval 5">
              <a:extLst>
                <a:ext uri="{FF2B5EF4-FFF2-40B4-BE49-F238E27FC236}">
                  <a16:creationId xmlns:a16="http://schemas.microsoft.com/office/drawing/2014/main" id="{51C917D4-C8AD-47CD-BB7D-3228A84EE637}"/>
                </a:ext>
              </a:extLst>
            </p:cNvPr>
            <p:cNvSpPr>
              <a:spLocks noChangeArrowheads="1"/>
            </p:cNvSpPr>
            <p:nvPr/>
          </p:nvSpPr>
          <p:spPr bwMode="auto">
            <a:xfrm>
              <a:off x="2385166" y="4588905"/>
              <a:ext cx="107209" cy="10614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19" name="Freeform 6">
              <a:extLst>
                <a:ext uri="{FF2B5EF4-FFF2-40B4-BE49-F238E27FC236}">
                  <a16:creationId xmlns:a16="http://schemas.microsoft.com/office/drawing/2014/main" id="{E148C0B3-C6DA-4C7E-93AD-66692371982B}"/>
                </a:ext>
              </a:extLst>
            </p:cNvPr>
            <p:cNvSpPr>
              <a:spLocks noEditPoints="1"/>
            </p:cNvSpPr>
            <p:nvPr/>
          </p:nvSpPr>
          <p:spPr bwMode="auto">
            <a:xfrm>
              <a:off x="494375" y="4322580"/>
              <a:ext cx="304086" cy="366679"/>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7">
              <a:extLst>
                <a:ext uri="{FF2B5EF4-FFF2-40B4-BE49-F238E27FC236}">
                  <a16:creationId xmlns:a16="http://schemas.microsoft.com/office/drawing/2014/main" id="{0E7F0114-85AD-4A5E-8308-D71BEA6F8820}"/>
                </a:ext>
              </a:extLst>
            </p:cNvPr>
            <p:cNvSpPr>
              <a:spLocks noChangeArrowheads="1"/>
            </p:cNvSpPr>
            <p:nvPr/>
          </p:nvSpPr>
          <p:spPr bwMode="auto">
            <a:xfrm>
              <a:off x="1118141" y="4320650"/>
              <a:ext cx="91615" cy="36861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21" name="Freeform 8">
              <a:extLst>
                <a:ext uri="{FF2B5EF4-FFF2-40B4-BE49-F238E27FC236}">
                  <a16:creationId xmlns:a16="http://schemas.microsoft.com/office/drawing/2014/main" id="{34EA1827-39D9-41C5-AAB6-CC9E54315B14}"/>
                </a:ext>
              </a:extLst>
            </p:cNvPr>
            <p:cNvSpPr>
              <a:spLocks noEditPoints="1"/>
            </p:cNvSpPr>
            <p:nvPr/>
          </p:nvSpPr>
          <p:spPr bwMode="auto">
            <a:xfrm>
              <a:off x="1246793" y="4411355"/>
              <a:ext cx="265101" cy="281764"/>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9">
              <a:extLst>
                <a:ext uri="{FF2B5EF4-FFF2-40B4-BE49-F238E27FC236}">
                  <a16:creationId xmlns:a16="http://schemas.microsoft.com/office/drawing/2014/main" id="{E67FEAC8-0F15-4254-A8D4-0E91D67B34A6}"/>
                </a:ext>
              </a:extLst>
            </p:cNvPr>
            <p:cNvSpPr>
              <a:spLocks noChangeArrowheads="1"/>
            </p:cNvSpPr>
            <p:nvPr/>
          </p:nvSpPr>
          <p:spPr bwMode="auto">
            <a:xfrm>
              <a:off x="1548929" y="4415215"/>
              <a:ext cx="91615" cy="274044"/>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10">
              <a:extLst>
                <a:ext uri="{FF2B5EF4-FFF2-40B4-BE49-F238E27FC236}">
                  <a16:creationId xmlns:a16="http://schemas.microsoft.com/office/drawing/2014/main" id="{02B265D0-AE25-4AB1-BB37-E5BA0D7F2B3A}"/>
                </a:ext>
              </a:extLst>
            </p:cNvPr>
            <p:cNvSpPr>
              <a:spLocks noChangeArrowheads="1"/>
            </p:cNvSpPr>
            <p:nvPr/>
          </p:nvSpPr>
          <p:spPr bwMode="auto">
            <a:xfrm>
              <a:off x="1548929" y="4320650"/>
              <a:ext cx="91615" cy="61757"/>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24" name="Freeform 11">
              <a:extLst>
                <a:ext uri="{FF2B5EF4-FFF2-40B4-BE49-F238E27FC236}">
                  <a16:creationId xmlns:a16="http://schemas.microsoft.com/office/drawing/2014/main" id="{37736B67-2BA6-452D-87C6-B69741605D63}"/>
                </a:ext>
              </a:extLst>
            </p:cNvPr>
            <p:cNvSpPr>
              <a:spLocks/>
            </p:cNvSpPr>
            <p:nvPr/>
          </p:nvSpPr>
          <p:spPr bwMode="auto">
            <a:xfrm>
              <a:off x="1677581" y="4328370"/>
              <a:ext cx="194927" cy="364750"/>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25" name="Freeform 12">
              <a:extLst>
                <a:ext uri="{FF2B5EF4-FFF2-40B4-BE49-F238E27FC236}">
                  <a16:creationId xmlns:a16="http://schemas.microsoft.com/office/drawing/2014/main" id="{D8FEA4AC-6F96-411C-A5FB-29F20F50380A}"/>
                </a:ext>
              </a:extLst>
            </p:cNvPr>
            <p:cNvSpPr>
              <a:spLocks/>
            </p:cNvSpPr>
            <p:nvPr/>
          </p:nvSpPr>
          <p:spPr bwMode="auto">
            <a:xfrm>
              <a:off x="1890052" y="4328370"/>
              <a:ext cx="194927" cy="364750"/>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26" name="Freeform 13">
              <a:extLst>
                <a:ext uri="{FF2B5EF4-FFF2-40B4-BE49-F238E27FC236}">
                  <a16:creationId xmlns:a16="http://schemas.microsoft.com/office/drawing/2014/main" id="{D905D710-11A0-4A2C-A587-6A897104C83C}"/>
                </a:ext>
              </a:extLst>
            </p:cNvPr>
            <p:cNvSpPr>
              <a:spLocks noEditPoints="1"/>
            </p:cNvSpPr>
            <p:nvPr/>
          </p:nvSpPr>
          <p:spPr bwMode="auto">
            <a:xfrm>
              <a:off x="2104471" y="4411355"/>
              <a:ext cx="259252" cy="281764"/>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sp>
          <p:nvSpPr>
            <p:cNvPr id="27" name="Freeform 14">
              <a:extLst>
                <a:ext uri="{FF2B5EF4-FFF2-40B4-BE49-F238E27FC236}">
                  <a16:creationId xmlns:a16="http://schemas.microsoft.com/office/drawing/2014/main" id="{FEEAFF5B-69BE-43D7-A012-CAEB982196CB}"/>
                </a:ext>
              </a:extLst>
            </p:cNvPr>
            <p:cNvSpPr>
              <a:spLocks noEditPoints="1"/>
            </p:cNvSpPr>
            <p:nvPr/>
          </p:nvSpPr>
          <p:spPr bwMode="auto">
            <a:xfrm>
              <a:off x="825751" y="4411355"/>
              <a:ext cx="257303" cy="281764"/>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endParaRPr>
            </a:p>
          </p:txBody>
        </p:sp>
      </p:grpSp>
      <p:sp>
        <p:nvSpPr>
          <p:cNvPr id="15" name="Rectangle 14">
            <a:extLst>
              <a:ext uri="{FF2B5EF4-FFF2-40B4-BE49-F238E27FC236}">
                <a16:creationId xmlns:a16="http://schemas.microsoft.com/office/drawing/2014/main" id="{47785749-16E5-4563-8F60-520C5B879930}"/>
              </a:ext>
            </a:extLst>
          </p:cNvPr>
          <p:cNvSpPr/>
          <p:nvPr/>
        </p:nvSpPr>
        <p:spPr>
          <a:xfrm>
            <a:off x="469900" y="3429001"/>
            <a:ext cx="7083425" cy="2742901"/>
          </a:xfrm>
          <a:prstGeom prst="rect">
            <a:avLst/>
          </a:prstGeom>
        </p:spPr>
        <p:txBody>
          <a:bodyPr wrap="square" lIns="0" tIns="0" rIns="0" bIns="0" anchor="b" anchorCtr="0">
            <a:no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Calibri Light" panose="020F0302020204030204" pitchFamily="34" charset="0"/>
              </a:rPr>
              <a:t>The services described herein are illustrative in nature and are intended to demonstrate our experience and capabilities in these areas; however, due to independence restrictions that may apply to audit clients (including affiliates) of Deloitte &amp; </a:t>
            </a:r>
            <a:r>
              <a:rPr kumimoji="0" lang="en-US" sz="900" b="0" i="0" u="none" strike="noStrike" kern="1200" cap="none" spc="0" normalizeH="0" baseline="0" noProof="0" err="1">
                <a:ln>
                  <a:noFill/>
                </a:ln>
                <a:solidFill>
                  <a:prstClr val="black"/>
                </a:solidFill>
                <a:effectLst/>
                <a:uLnTx/>
                <a:uFillTx/>
                <a:latin typeface="Calibri"/>
                <a:ea typeface="+mn-ea"/>
                <a:cs typeface="Calibri Light" panose="020F0302020204030204" pitchFamily="34" charset="0"/>
              </a:rPr>
              <a:t>Touche</a:t>
            </a:r>
            <a:r>
              <a:rPr kumimoji="0" lang="en-US" sz="900" b="0" i="0" u="none" strike="noStrike" kern="1200" cap="none" spc="0" normalizeH="0" baseline="0" noProof="0">
                <a:ln>
                  <a:noFill/>
                </a:ln>
                <a:solidFill>
                  <a:prstClr val="black"/>
                </a:solidFill>
                <a:effectLst/>
                <a:uLnTx/>
                <a:uFillTx/>
                <a:latin typeface="Calibri"/>
                <a:ea typeface="+mn-ea"/>
                <a:cs typeface="Calibri Light" panose="020F0302020204030204" pitchFamily="34" charset="0"/>
              </a:rPr>
              <a:t> LLP, we may be unable to provide certain services based on individual facts and circumstances</a:t>
            </a:r>
          </a:p>
          <a:p>
            <a:pPr marL="0" marR="0" lvl="0" indent="0" algn="l" defTabSz="914400" rtl="0" eaLnBrk="1" fontAlgn="auto" latinLnBrk="0" hangingPunct="1">
              <a:lnSpc>
                <a:spcPct val="100000"/>
              </a:lnSpc>
              <a:spcBef>
                <a:spcPts val="0"/>
              </a:spcBef>
              <a:spcAft>
                <a:spcPts val="0"/>
              </a:spcAft>
              <a:buClrTx/>
              <a:buSzPct val="100000"/>
              <a:buFontTx/>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Calibri Light" panose="020F0302020204030204" pitchFamily="34" charset="0"/>
            </a:endParaRPr>
          </a:p>
          <a:p>
            <a:pPr marL="0" marR="25350" lvl="0" indent="0" algn="l" defTabSz="914400" rtl="0" eaLnBrk="1" fontAlgn="auto" latinLnBrk="0" hangingPunct="1">
              <a:lnSpc>
                <a:spcPct val="100000"/>
              </a:lnSpc>
              <a:spcBef>
                <a:spcPts val="0"/>
              </a:spcBef>
              <a:spcAft>
                <a:spcPts val="0"/>
              </a:spcAft>
              <a:buClrTx/>
              <a:buSzPct val="100000"/>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Calibri Light" panose="020F0302020204030204" pitchFamily="34" charset="0"/>
              </a:rPr>
              <a:t>This publication contains general information only and Deloitte is not, by means of this publication, rendering accounting, business, financial, investment, legal, tax, or other professional advice or services. This publication is not a substitute for such professional advice or services, nor should it be used as a basis for any decision or action that may affect your business. Before making any decision or taking any action that may affect your business, you should consult a qualified professional advisor.</a:t>
            </a:r>
          </a:p>
          <a:p>
            <a:pPr marL="0" marR="25350" lvl="0" indent="0" algn="l" defTabSz="914400" rtl="0" eaLnBrk="1" fontAlgn="auto" latinLnBrk="0" hangingPunct="1">
              <a:lnSpc>
                <a:spcPct val="100000"/>
              </a:lnSpc>
              <a:spcBef>
                <a:spcPts val="0"/>
              </a:spcBef>
              <a:spcAft>
                <a:spcPts val="0"/>
              </a:spcAft>
              <a:buClrTx/>
              <a:buSzPct val="100000"/>
              <a:buFontTx/>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Calibri Light" panose="020F0302020204030204" pitchFamily="34" charset="0"/>
            </a:endParaRPr>
          </a:p>
          <a:p>
            <a:pPr marL="0" marR="30570" lvl="0" indent="0" algn="l" defTabSz="914400" rtl="0" eaLnBrk="1" fontAlgn="auto" latinLnBrk="0" hangingPunct="1">
              <a:lnSpc>
                <a:spcPct val="100000"/>
              </a:lnSpc>
              <a:spcBef>
                <a:spcPts val="0"/>
              </a:spcBef>
              <a:spcAft>
                <a:spcPts val="0"/>
              </a:spcAft>
              <a:buClrTx/>
              <a:buSzPct val="100000"/>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Calibri Light" panose="020F0302020204030204" pitchFamily="34" charset="0"/>
              </a:rPr>
              <a:t>Deloitte shall not be responsible for any loss sustained by any person who relies on this publication.</a:t>
            </a:r>
          </a:p>
          <a:p>
            <a:pPr marL="0" marR="30570" lvl="0" indent="0" algn="l" defTabSz="914400" rtl="0" eaLnBrk="1" fontAlgn="auto" latinLnBrk="0" hangingPunct="1">
              <a:lnSpc>
                <a:spcPct val="100000"/>
              </a:lnSpc>
              <a:spcBef>
                <a:spcPts val="0"/>
              </a:spcBef>
              <a:spcAft>
                <a:spcPts val="0"/>
              </a:spcAft>
              <a:buClrTx/>
              <a:buSzPct val="100000"/>
              <a:buFontTx/>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a:ea typeface="+mn-ea"/>
                <a:cs typeface="+mn-cs"/>
              </a:rPr>
              <a:t>About Deloitte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rPr>
              <a:t>Deloitte refers to one or more of Deloitte </a:t>
            </a:r>
            <a:r>
              <a:rPr kumimoji="0" lang="en-US" sz="900" b="0" i="0" u="none" strike="noStrike" kern="1200" cap="none" spc="0" normalizeH="0" baseline="0" noProof="1">
                <a:ln>
                  <a:noFill/>
                </a:ln>
                <a:solidFill>
                  <a:prstClr val="black"/>
                </a:solidFill>
                <a:effectLst/>
                <a:uLnTx/>
                <a:uFillTx/>
                <a:latin typeface="Calibri"/>
                <a:ea typeface="+mn-ea"/>
                <a:cs typeface="+mn-cs"/>
              </a:rPr>
              <a:t>Touche</a:t>
            </a:r>
            <a:r>
              <a:rPr kumimoji="0" lang="en-US" sz="900" b="0" i="0" u="none" strike="noStrike" kern="1200" cap="none" spc="0" normalizeH="0" baseline="0" noProof="0">
                <a:ln>
                  <a:noFill/>
                </a:ln>
                <a:solidFill>
                  <a:prstClr val="black"/>
                </a:solidFill>
                <a:effectLst/>
                <a:uLnTx/>
                <a:uFillTx/>
                <a:latin typeface="Calibri"/>
                <a:ea typeface="+mn-ea"/>
                <a:cs typeface="+mn-cs"/>
              </a:rPr>
              <a:t> Tohmatsu Limited, a UK private company limited by guarantee (“DTTL”), its network of member firms, and their related entities. DTTL and each of its member firms are legally separate and independent entities. DTTL (also referred to as “Deloitte Global”) does not provide services to clients. In the United States, Deloitte refers to one or more of the US member firms of DTTL, their related entities that operate using the “Deloitte” name in the United States and their respective affiliates. Certain services may not be available to attest clients under the rules and regulations of public accounting. Please see </a:t>
            </a:r>
            <a:r>
              <a:rPr kumimoji="0" lang="en-US" sz="900" b="0" i="0" u="none" strike="noStrike" kern="1200" cap="none" spc="0" normalizeH="0" baseline="0" noProof="0">
                <a:ln>
                  <a:noFill/>
                </a:ln>
                <a:solidFill>
                  <a:prstClr val="black"/>
                </a:solidFill>
                <a:effectLst/>
                <a:uLnTx/>
                <a:uFillTx/>
                <a:latin typeface="Calibri"/>
                <a:ea typeface="+mn-ea"/>
                <a:cs typeface="+mn-cs"/>
                <a:hlinkClick r:id="rId3"/>
              </a:rPr>
              <a:t>www.deloitte.com/about</a:t>
            </a:r>
            <a:r>
              <a:rPr kumimoji="0" lang="en-US" sz="900" b="0" i="0" u="none" strike="noStrike" kern="1200" cap="none" spc="0" normalizeH="0" baseline="0" noProof="0">
                <a:ln>
                  <a:noFill/>
                </a:ln>
                <a:solidFill>
                  <a:prstClr val="black"/>
                </a:solidFill>
                <a:effectLst/>
                <a:uLnTx/>
                <a:uFillTx/>
                <a:latin typeface="Calibri"/>
                <a:ea typeface="+mn-ea"/>
                <a:cs typeface="+mn-cs"/>
              </a:rPr>
              <a:t> to learn more about our global network of member firms. </a:t>
            </a:r>
          </a:p>
        </p:txBody>
      </p:sp>
    </p:spTree>
    <p:extLst>
      <p:ext uri="{BB962C8B-B14F-4D97-AF65-F5344CB8AC3E}">
        <p14:creationId xmlns:p14="http://schemas.microsoft.com/office/powerpoint/2010/main" val="2940043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90190-D68C-4A89-BEC7-BDE211D34DB5}"/>
              </a:ext>
            </a:extLst>
          </p:cNvPr>
          <p:cNvSpPr>
            <a:spLocks noGrp="1"/>
          </p:cNvSpPr>
          <p:nvPr>
            <p:ph type="title"/>
          </p:nvPr>
        </p:nvSpPr>
        <p:spPr/>
        <p:txBody>
          <a:bodyPr/>
          <a:lstStyle/>
          <a:p>
            <a:r>
              <a:rPr lang="en-US" dirty="0"/>
              <a:t>ESG Landscape Overview</a:t>
            </a:r>
          </a:p>
        </p:txBody>
      </p:sp>
    </p:spTree>
    <p:extLst>
      <p:ext uri="{BB962C8B-B14F-4D97-AF65-F5344CB8AC3E}">
        <p14:creationId xmlns:p14="http://schemas.microsoft.com/office/powerpoint/2010/main" val="213354064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EF2EB1EE-3E79-4810-BE44-0253B379787E}"/>
              </a:ext>
            </a:extLst>
          </p:cNvPr>
          <p:cNvSpPr>
            <a:spLocks noGrp="1"/>
          </p:cNvSpPr>
          <p:nvPr>
            <p:ph type="body" sz="quarter" idx="22"/>
          </p:nvPr>
        </p:nvSpPr>
        <p:spPr/>
        <p:txBody>
          <a:bodyPr/>
          <a:lstStyle/>
          <a:p>
            <a:r>
              <a:rPr lang="en-US"/>
              <a:t>Environmental, Social, Governance (ESG) risks and opportunities are business risks and opportunities. As the pace and impact of disruption continues to intensify, the role of the board may have never been more important to driving ESG performance and organizational resilience.</a:t>
            </a:r>
          </a:p>
        </p:txBody>
      </p:sp>
      <p:sp>
        <p:nvSpPr>
          <p:cNvPr id="7" name="Title 6">
            <a:extLst>
              <a:ext uri="{FF2B5EF4-FFF2-40B4-BE49-F238E27FC236}">
                <a16:creationId xmlns:a16="http://schemas.microsoft.com/office/drawing/2014/main" id="{F8FE4B71-0FFD-4AFC-8302-CC6BAA47A41A}"/>
              </a:ext>
            </a:extLst>
          </p:cNvPr>
          <p:cNvSpPr>
            <a:spLocks noGrp="1"/>
          </p:cNvSpPr>
          <p:nvPr>
            <p:ph type="title"/>
          </p:nvPr>
        </p:nvSpPr>
        <p:spPr/>
        <p:txBody>
          <a:bodyPr/>
          <a:lstStyle/>
          <a:p>
            <a:r>
              <a:rPr lang="en-US"/>
              <a:t>The ESG Landscape</a:t>
            </a:r>
          </a:p>
        </p:txBody>
      </p:sp>
      <p:sp>
        <p:nvSpPr>
          <p:cNvPr id="49" name="Rounded Rectangle 5">
            <a:extLst>
              <a:ext uri="{FF2B5EF4-FFF2-40B4-BE49-F238E27FC236}">
                <a16:creationId xmlns:a16="http://schemas.microsoft.com/office/drawing/2014/main" id="{554EF2CE-060A-4369-9235-8A565667D335}"/>
              </a:ext>
            </a:extLst>
          </p:cNvPr>
          <p:cNvSpPr/>
          <p:nvPr/>
        </p:nvSpPr>
        <p:spPr bwMode="gray">
          <a:xfrm>
            <a:off x="495300" y="5897880"/>
            <a:ext cx="5486400" cy="411480"/>
          </a:xfrm>
          <a:prstGeom prst="roundRect">
            <a:avLst>
              <a:gd name="adj" fmla="val 0"/>
            </a:avLst>
          </a:prstGeom>
          <a:solidFill>
            <a:schemeClr val="accent4"/>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51" name="Rectangle: Rounded Corners 50">
            <a:extLst>
              <a:ext uri="{FF2B5EF4-FFF2-40B4-BE49-F238E27FC236}">
                <a16:creationId xmlns:a16="http://schemas.microsoft.com/office/drawing/2014/main" id="{26F92976-A95E-4CB0-B503-377DC2FF300F}"/>
              </a:ext>
            </a:extLst>
          </p:cNvPr>
          <p:cNvSpPr/>
          <p:nvPr/>
        </p:nvSpPr>
        <p:spPr bwMode="gray">
          <a:xfrm>
            <a:off x="495300" y="1410269"/>
            <a:ext cx="5486400" cy="718782"/>
          </a:xfrm>
          <a:prstGeom prst="roundRect">
            <a:avLst>
              <a:gd name="adj" fmla="val 0"/>
            </a:avLst>
          </a:prstGeom>
          <a:solidFill>
            <a:schemeClr val="accent4"/>
          </a:solidFill>
          <a:ln w="19050" algn="ctr">
            <a:noFill/>
            <a:miter lim="800000"/>
            <a:headEnd/>
            <a:tailEnd/>
          </a:ln>
        </p:spPr>
        <p:txBody>
          <a:bodyPr wrap="square" lIns="182880" tIns="88900" rIns="182880" bIns="88900" rtlCol="0" anchor="ctr"/>
          <a:lstStyle/>
          <a:p>
            <a:pPr marL="0" marR="0" lvl="0" indent="0" algn="l" defTabSz="914400" rtl="0" eaLnBrk="1" fontAlgn="auto" latinLnBrk="0" hangingPunct="1">
              <a:lnSpc>
                <a:spcPct val="90000"/>
              </a:lnSpc>
              <a:spcBef>
                <a:spcPts val="0"/>
              </a:spcBef>
              <a:spcAft>
                <a:spcPts val="0"/>
              </a:spcAft>
              <a:buClrTx/>
              <a:buSzTx/>
              <a:buFont typeface="Wingdings 2" pitchFamily="18" charset="2"/>
              <a:buNone/>
              <a:tabLst/>
              <a:defRPr/>
            </a:pPr>
            <a:r>
              <a:rPr kumimoji="0" lang="en-US" sz="1400" b="0" i="0" u="none" strike="noStrike" kern="1200" cap="none" spc="0" normalizeH="0" baseline="0" noProof="0">
                <a:ln>
                  <a:noFill/>
                </a:ln>
                <a:solidFill>
                  <a:prstClr val="white"/>
                </a:solidFill>
                <a:effectLst/>
                <a:uLnTx/>
                <a:uFillTx/>
                <a:latin typeface="Calibri"/>
                <a:ea typeface="+mn-ea"/>
                <a:cs typeface="+mn-cs"/>
              </a:rPr>
              <a:t>As ESG impacts can emerge rapidly; generating </a:t>
            </a:r>
            <a:r>
              <a:rPr kumimoji="0" lang="en-US" sz="1600" b="1" i="0" u="none" strike="noStrike" kern="1200" cap="none" spc="0" normalizeH="0" baseline="0" noProof="0">
                <a:ln>
                  <a:noFill/>
                </a:ln>
                <a:solidFill>
                  <a:prstClr val="white"/>
                </a:solidFill>
                <a:effectLst/>
                <a:uLnTx/>
                <a:uFillTx/>
                <a:latin typeface="Calibri"/>
                <a:ea typeface="+mn-ea"/>
                <a:cs typeface="+mn-cs"/>
              </a:rPr>
              <a:t>financial and economic impact </a:t>
            </a:r>
            <a:r>
              <a:rPr kumimoji="0" lang="en-US" sz="1400" b="0" i="0" u="none" strike="noStrike" kern="1200" cap="none" spc="0" normalizeH="0" baseline="0" noProof="0">
                <a:ln>
                  <a:noFill/>
                </a:ln>
                <a:solidFill>
                  <a:prstClr val="white"/>
                </a:solidFill>
                <a:effectLst/>
                <a:uLnTx/>
                <a:uFillTx/>
                <a:latin typeface="Calibri"/>
                <a:ea typeface="+mn-ea"/>
                <a:cs typeface="+mn-cs"/>
              </a:rPr>
              <a:t>and prompting recalibration of risk... </a:t>
            </a:r>
          </a:p>
        </p:txBody>
      </p:sp>
      <p:grpSp>
        <p:nvGrpSpPr>
          <p:cNvPr id="52" name="Group 51">
            <a:extLst>
              <a:ext uri="{FF2B5EF4-FFF2-40B4-BE49-F238E27FC236}">
                <a16:creationId xmlns:a16="http://schemas.microsoft.com/office/drawing/2014/main" id="{C93A75AA-B2D7-49AB-9403-5D1E4907EC91}"/>
              </a:ext>
            </a:extLst>
          </p:cNvPr>
          <p:cNvGrpSpPr/>
          <p:nvPr/>
        </p:nvGrpSpPr>
        <p:grpSpPr>
          <a:xfrm>
            <a:off x="1199089" y="2081586"/>
            <a:ext cx="3830390" cy="3973242"/>
            <a:chOff x="1003305" y="2081290"/>
            <a:chExt cx="4336840" cy="4498580"/>
          </a:xfrm>
        </p:grpSpPr>
        <p:pic>
          <p:nvPicPr>
            <p:cNvPr id="53" name="Picture 52">
              <a:extLst>
                <a:ext uri="{FF2B5EF4-FFF2-40B4-BE49-F238E27FC236}">
                  <a16:creationId xmlns:a16="http://schemas.microsoft.com/office/drawing/2014/main" id="{9E75AADA-D5BE-4D77-B35B-D9AF7809F576}"/>
                </a:ext>
              </a:extLst>
            </p:cNvPr>
            <p:cNvPicPr>
              <a:picLocks noChangeAspect="1"/>
            </p:cNvPicPr>
            <p:nvPr/>
          </p:nvPicPr>
          <p:blipFill rotWithShape="1">
            <a:blip r:embed="rId3" cstate="screen">
              <a:extLst>
                <a:ext uri="{28A0092B-C50C-407E-A947-70E740481C1C}">
                  <a14:useLocalDpi xmlns:a14="http://schemas.microsoft.com/office/drawing/2010/main"/>
                </a:ext>
              </a:extLst>
            </a:blip>
            <a:stretch/>
          </p:blipFill>
          <p:spPr>
            <a:xfrm>
              <a:off x="1003305" y="2081290"/>
              <a:ext cx="4336840" cy="4498580"/>
            </a:xfrm>
            <a:prstGeom prst="rect">
              <a:avLst/>
            </a:prstGeom>
          </p:spPr>
        </p:pic>
        <p:sp>
          <p:nvSpPr>
            <p:cNvPr id="54" name="Rectangle 53">
              <a:extLst>
                <a:ext uri="{FF2B5EF4-FFF2-40B4-BE49-F238E27FC236}">
                  <a16:creationId xmlns:a16="http://schemas.microsoft.com/office/drawing/2014/main" id="{F586E1B0-F316-401B-A2C3-30FEA5B9056D}"/>
                </a:ext>
              </a:extLst>
            </p:cNvPr>
            <p:cNvSpPr/>
            <p:nvPr/>
          </p:nvSpPr>
          <p:spPr>
            <a:xfrm>
              <a:off x="2799370" y="3973941"/>
              <a:ext cx="928652"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Corporate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Purpose</a:t>
              </a:r>
            </a:p>
          </p:txBody>
        </p:sp>
      </p:grpSp>
      <p:sp>
        <p:nvSpPr>
          <p:cNvPr id="55" name="Rectangle: Rounded Corners 54">
            <a:extLst>
              <a:ext uri="{FF2B5EF4-FFF2-40B4-BE49-F238E27FC236}">
                <a16:creationId xmlns:a16="http://schemas.microsoft.com/office/drawing/2014/main" id="{85AEAEBE-D060-4083-B88A-1982AF73C1D9}"/>
              </a:ext>
            </a:extLst>
          </p:cNvPr>
          <p:cNvSpPr/>
          <p:nvPr/>
        </p:nvSpPr>
        <p:spPr bwMode="gray">
          <a:xfrm>
            <a:off x="6295362" y="2220633"/>
            <a:ext cx="5322627" cy="739707"/>
          </a:xfrm>
          <a:prstGeom prst="roundRect">
            <a:avLst>
              <a:gd name="adj" fmla="val 11604"/>
            </a:avLst>
          </a:prstGeom>
          <a:solidFill>
            <a:schemeClr val="bg1">
              <a:lumMod val="95000"/>
            </a:schemeClr>
          </a:solidFill>
          <a:ln w="6350" algn="ctr">
            <a:noFill/>
            <a:miter lim="800000"/>
            <a:headEnd/>
            <a:tailEnd/>
          </a:ln>
        </p:spPr>
        <p:txBody>
          <a:bodyPr wrap="square" lIns="88900" tIns="88900" rIns="1005840" bIns="88900" rtlCol="0" anchor="ct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200" b="1" i="0" u="none" strike="noStrike" kern="1200" cap="none" spc="0" normalizeH="0" baseline="0" noProof="0">
                <a:ln>
                  <a:noFill/>
                </a:ln>
                <a:solidFill>
                  <a:srgbClr val="43B02A"/>
                </a:solidFill>
                <a:effectLst/>
                <a:uLnTx/>
                <a:uFillTx/>
                <a:latin typeface="Calibri"/>
                <a:ea typeface="Open Sans" panose="020B0606030504020204" pitchFamily="34" charset="0"/>
                <a:cs typeface="Open Sans" panose="020B0606030504020204" pitchFamily="34" charset="0"/>
              </a:rPr>
              <a:t>Purpose</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Open Sans" panose="020B0606030504020204" pitchFamily="34" charset="0"/>
                <a:cs typeface="Open Sans" panose="020B0606030504020204" pitchFamily="34" charset="0"/>
              </a:rPr>
              <a:t>Clearly articulate corporate purpose as a means to build trust with stakeholders and ultimately drive long-term value. </a:t>
            </a:r>
            <a:endParaRPr kumimoji="0" lang="en-US" sz="1100" b="1" i="0" u="none" strike="noStrike" kern="1200" cap="none" spc="0" normalizeH="0" baseline="0" noProof="0">
              <a:ln>
                <a:noFill/>
              </a:ln>
              <a:solidFill>
                <a:prstClr val="black"/>
              </a:solidFill>
              <a:effectLst/>
              <a:uLnTx/>
              <a:uFillTx/>
              <a:latin typeface="Calibri"/>
              <a:ea typeface="+mn-ea"/>
              <a:cs typeface="+mn-cs"/>
            </a:endParaRPr>
          </a:p>
        </p:txBody>
      </p:sp>
      <p:sp>
        <p:nvSpPr>
          <p:cNvPr id="56" name="Rectangle: Rounded Corners 55">
            <a:extLst>
              <a:ext uri="{FF2B5EF4-FFF2-40B4-BE49-F238E27FC236}">
                <a16:creationId xmlns:a16="http://schemas.microsoft.com/office/drawing/2014/main" id="{3CF71017-16E6-42CB-BAEA-3C614EA0F030}"/>
              </a:ext>
            </a:extLst>
          </p:cNvPr>
          <p:cNvSpPr/>
          <p:nvPr/>
        </p:nvSpPr>
        <p:spPr bwMode="gray">
          <a:xfrm>
            <a:off x="6295362" y="3054589"/>
            <a:ext cx="5322627" cy="739707"/>
          </a:xfrm>
          <a:prstGeom prst="roundRect">
            <a:avLst>
              <a:gd name="adj" fmla="val 11604"/>
            </a:avLst>
          </a:prstGeom>
          <a:solidFill>
            <a:schemeClr val="bg1">
              <a:lumMod val="95000"/>
            </a:schemeClr>
          </a:solidFill>
          <a:ln w="6350" algn="ctr">
            <a:noFill/>
            <a:miter lim="800000"/>
            <a:headEnd/>
            <a:tailEnd/>
          </a:ln>
        </p:spPr>
        <p:txBody>
          <a:bodyPr wrap="square" lIns="88900" tIns="88900" rIns="1005840" bIns="88900" rtlCol="0" anchor="ct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200" b="1" i="0" u="none" strike="noStrike" kern="1200" cap="none" spc="0" normalizeH="0" baseline="0" noProof="0">
                <a:ln>
                  <a:noFill/>
                </a:ln>
                <a:solidFill>
                  <a:srgbClr val="43B02A"/>
                </a:solidFill>
                <a:effectLst/>
                <a:uLnTx/>
                <a:uFillTx/>
                <a:latin typeface="Calibri"/>
                <a:ea typeface="Open Sans" panose="020B0606030504020204" pitchFamily="34" charset="0"/>
                <a:cs typeface="Open Sans" panose="020B0606030504020204" pitchFamily="34" charset="0"/>
              </a:rPr>
              <a:t>Governance</a:t>
            </a:r>
            <a:endParaRPr kumimoji="0" lang="en-US" sz="1100" b="1" i="0" u="none" strike="noStrike" kern="1200" cap="none" spc="0" normalizeH="0" baseline="0" noProof="0">
              <a:ln>
                <a:noFill/>
              </a:ln>
              <a:solidFill>
                <a:srgbClr val="43B02A"/>
              </a:solidFill>
              <a:effectLst/>
              <a:uLnTx/>
              <a:uFillTx/>
              <a:latin typeface="Calibri"/>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Open Sans" panose="020B0606030504020204" pitchFamily="34" charset="0"/>
                <a:cs typeface="Open Sans" panose="020B0606030504020204" pitchFamily="34" charset="0"/>
              </a:rPr>
              <a:t>Establish organizational capacity and oversight starting with the role of the Board of Directors in overseeing ESG as an economic imperative. </a:t>
            </a:r>
            <a:endParaRPr kumimoji="0" lang="en-US" sz="1100" b="1" i="0" u="none" strike="noStrike" kern="1200" cap="none" spc="0" normalizeH="0" baseline="0" noProof="0">
              <a:ln>
                <a:noFill/>
              </a:ln>
              <a:solidFill>
                <a:prstClr val="black"/>
              </a:solidFill>
              <a:effectLst/>
              <a:uLnTx/>
              <a:uFillTx/>
              <a:latin typeface="Calibri"/>
              <a:ea typeface="+mn-ea"/>
              <a:cs typeface="+mn-cs"/>
            </a:endParaRPr>
          </a:p>
        </p:txBody>
      </p:sp>
      <p:sp>
        <p:nvSpPr>
          <p:cNvPr id="57" name="Rectangle: Rounded Corners 56">
            <a:extLst>
              <a:ext uri="{FF2B5EF4-FFF2-40B4-BE49-F238E27FC236}">
                <a16:creationId xmlns:a16="http://schemas.microsoft.com/office/drawing/2014/main" id="{ED77F1E2-2F1F-40A4-AC8B-16791FDE1EE7}"/>
              </a:ext>
            </a:extLst>
          </p:cNvPr>
          <p:cNvSpPr/>
          <p:nvPr/>
        </p:nvSpPr>
        <p:spPr bwMode="gray">
          <a:xfrm>
            <a:off x="6295362" y="3888546"/>
            <a:ext cx="5322627" cy="739707"/>
          </a:xfrm>
          <a:prstGeom prst="roundRect">
            <a:avLst>
              <a:gd name="adj" fmla="val 11604"/>
            </a:avLst>
          </a:prstGeom>
          <a:solidFill>
            <a:schemeClr val="bg1">
              <a:lumMod val="95000"/>
            </a:schemeClr>
          </a:solidFill>
          <a:ln w="6350" algn="ctr">
            <a:noFill/>
            <a:miter lim="800000"/>
            <a:headEnd/>
            <a:tailEnd/>
          </a:ln>
        </p:spPr>
        <p:txBody>
          <a:bodyPr wrap="square" lIns="88900" tIns="88900" rIns="1005840" bIns="88900" rtlCol="0" anchor="ct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200" b="1" i="0" u="none" strike="noStrike" kern="1200" cap="none" spc="0" normalizeH="0" baseline="0" noProof="0" dirty="0">
                <a:ln>
                  <a:noFill/>
                </a:ln>
                <a:solidFill>
                  <a:srgbClr val="43B02A"/>
                </a:solidFill>
                <a:effectLst/>
                <a:uLnTx/>
                <a:uFillTx/>
                <a:latin typeface="Calibri"/>
                <a:ea typeface="Open Sans" panose="020B0606030504020204" pitchFamily="34" charset="0"/>
                <a:cs typeface="Open Sans" panose="020B0606030504020204" pitchFamily="34" charset="0"/>
              </a:rPr>
              <a:t>Risk management </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Open Sans" panose="020B0606030504020204" pitchFamily="34" charset="0"/>
                <a:cs typeface="Open Sans" panose="020B0606030504020204" pitchFamily="34" charset="0"/>
              </a:rPr>
              <a:t>Execute a systematic approach to identify, prioritize and respond to evolving environmental and societal risks, opportunities and potential disruptors to the business model and the company’s strategic objectives.</a:t>
            </a:r>
            <a:endParaRPr kumimoji="0" lang="en-US" sz="1100" b="1" i="0" u="none" strike="noStrike" kern="1200" cap="none" spc="0" normalizeH="0" baseline="0" noProof="0" dirty="0">
              <a:ln>
                <a:noFill/>
              </a:ln>
              <a:solidFill>
                <a:prstClr val="black"/>
              </a:solidFill>
              <a:effectLst/>
              <a:uLnTx/>
              <a:uFillTx/>
              <a:latin typeface="Calibri"/>
              <a:ea typeface="+mn-ea"/>
              <a:cs typeface="+mn-cs"/>
            </a:endParaRPr>
          </a:p>
        </p:txBody>
      </p:sp>
      <p:sp>
        <p:nvSpPr>
          <p:cNvPr id="58" name="Rectangle: Rounded Corners 57">
            <a:extLst>
              <a:ext uri="{FF2B5EF4-FFF2-40B4-BE49-F238E27FC236}">
                <a16:creationId xmlns:a16="http://schemas.microsoft.com/office/drawing/2014/main" id="{87A05320-4090-434C-BD93-AE9DBE1BA4CE}"/>
              </a:ext>
            </a:extLst>
          </p:cNvPr>
          <p:cNvSpPr/>
          <p:nvPr/>
        </p:nvSpPr>
        <p:spPr bwMode="gray">
          <a:xfrm>
            <a:off x="6295362" y="4722502"/>
            <a:ext cx="5322627" cy="739707"/>
          </a:xfrm>
          <a:prstGeom prst="roundRect">
            <a:avLst>
              <a:gd name="adj" fmla="val 11604"/>
            </a:avLst>
          </a:prstGeom>
          <a:solidFill>
            <a:schemeClr val="bg1">
              <a:lumMod val="95000"/>
            </a:schemeClr>
          </a:solidFill>
          <a:ln w="6350" algn="ctr">
            <a:noFill/>
            <a:miter lim="800000"/>
            <a:headEnd/>
            <a:tailEnd/>
          </a:ln>
        </p:spPr>
        <p:txBody>
          <a:bodyPr wrap="square" lIns="88900" tIns="88900" rIns="1005840" bIns="88900" rtlCol="0" anchor="ct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200" b="1" i="0" u="none" strike="noStrike" kern="1200" cap="none" spc="0" normalizeH="0" baseline="0" noProof="0">
                <a:ln>
                  <a:noFill/>
                </a:ln>
                <a:solidFill>
                  <a:srgbClr val="43B02A"/>
                </a:solidFill>
                <a:effectLst/>
                <a:uLnTx/>
                <a:uFillTx/>
                <a:latin typeface="Calibri"/>
                <a:ea typeface="Open Sans" panose="020B0606030504020204" pitchFamily="34" charset="0"/>
                <a:cs typeface="Open Sans" panose="020B0606030504020204" pitchFamily="34" charset="0"/>
              </a:rPr>
              <a:t>Strategy alignment, key performance indicators (KPIs), and </a:t>
            </a:r>
            <a:br>
              <a:rPr kumimoji="0" lang="en-US" sz="1200" b="1" i="0" u="none" strike="noStrike" kern="1200" cap="none" spc="0" normalizeH="0" baseline="0" noProof="0">
                <a:ln>
                  <a:noFill/>
                </a:ln>
                <a:solidFill>
                  <a:srgbClr val="43B02A"/>
                </a:solidFill>
                <a:effectLst/>
                <a:uLnTx/>
                <a:uFillTx/>
                <a:latin typeface="Calibri"/>
                <a:ea typeface="Open Sans" panose="020B0606030504020204" pitchFamily="34" charset="0"/>
                <a:cs typeface="Open Sans" panose="020B0606030504020204" pitchFamily="34" charset="0"/>
              </a:rPr>
            </a:br>
            <a:r>
              <a:rPr kumimoji="0" lang="en-US" sz="1200" b="1" i="0" u="none" strike="noStrike" kern="1200" cap="none" spc="0" normalizeH="0" baseline="0" noProof="0">
                <a:ln>
                  <a:noFill/>
                </a:ln>
                <a:solidFill>
                  <a:srgbClr val="43B02A"/>
                </a:solidFill>
                <a:effectLst/>
                <a:uLnTx/>
                <a:uFillTx/>
                <a:latin typeface="Calibri"/>
                <a:ea typeface="Open Sans" panose="020B0606030504020204" pitchFamily="34" charset="0"/>
                <a:cs typeface="Open Sans" panose="020B0606030504020204" pitchFamily="34" charset="0"/>
              </a:rPr>
              <a:t>target setting</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Open Sans" panose="020B0606030504020204" pitchFamily="34" charset="0"/>
                <a:cs typeface="Open Sans" panose="020B0606030504020204" pitchFamily="34" charset="0"/>
              </a:rPr>
              <a:t>Determine the material ESG impacts and dependencies of the business and establish KPI measures and targets to evaluate ESG performance. </a:t>
            </a:r>
            <a:endParaRPr kumimoji="0" lang="en-US" sz="1100" b="1" i="0" u="none" strike="noStrike" kern="1200" cap="none" spc="0" normalizeH="0" baseline="0" noProof="0">
              <a:ln>
                <a:noFill/>
              </a:ln>
              <a:solidFill>
                <a:prstClr val="black"/>
              </a:solidFill>
              <a:effectLst/>
              <a:uLnTx/>
              <a:uFillTx/>
              <a:latin typeface="Calibri"/>
              <a:ea typeface="+mn-ea"/>
              <a:cs typeface="+mn-cs"/>
            </a:endParaRPr>
          </a:p>
        </p:txBody>
      </p:sp>
      <p:sp>
        <p:nvSpPr>
          <p:cNvPr id="59" name="Rectangle: Rounded Corners 58">
            <a:extLst>
              <a:ext uri="{FF2B5EF4-FFF2-40B4-BE49-F238E27FC236}">
                <a16:creationId xmlns:a16="http://schemas.microsoft.com/office/drawing/2014/main" id="{4430E5E8-2245-46F5-BE98-D562699577E4}"/>
              </a:ext>
            </a:extLst>
          </p:cNvPr>
          <p:cNvSpPr/>
          <p:nvPr/>
        </p:nvSpPr>
        <p:spPr bwMode="gray">
          <a:xfrm>
            <a:off x="6295362" y="5556459"/>
            <a:ext cx="5322627" cy="739707"/>
          </a:xfrm>
          <a:prstGeom prst="roundRect">
            <a:avLst>
              <a:gd name="adj" fmla="val 11604"/>
            </a:avLst>
          </a:prstGeom>
          <a:solidFill>
            <a:schemeClr val="bg1">
              <a:lumMod val="95000"/>
            </a:schemeClr>
          </a:solidFill>
          <a:ln w="6350" algn="ctr">
            <a:noFill/>
            <a:miter lim="800000"/>
            <a:headEnd/>
            <a:tailEnd/>
          </a:ln>
        </p:spPr>
        <p:txBody>
          <a:bodyPr wrap="square" lIns="88900" tIns="88900" rIns="1005840" bIns="88900" rtlCol="0" anchor="ct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200" b="1" i="0" u="none" strike="noStrike" kern="1200" cap="none" spc="0" normalizeH="0" baseline="0" noProof="0" dirty="0">
                <a:ln>
                  <a:noFill/>
                </a:ln>
                <a:solidFill>
                  <a:srgbClr val="43B02A"/>
                </a:solidFill>
                <a:effectLst/>
                <a:uLnTx/>
                <a:uFillTx/>
                <a:latin typeface="Calibri"/>
                <a:ea typeface="Open Sans" panose="020B0606030504020204" pitchFamily="34" charset="0"/>
                <a:cs typeface="Open Sans" panose="020B0606030504020204" pitchFamily="34" charset="0"/>
              </a:rPr>
              <a:t>Reporting and assurance</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Open Sans" panose="020B0606030504020204" pitchFamily="34" charset="0"/>
                <a:cs typeface="Open Sans" panose="020B0606030504020204" pitchFamily="34" charset="0"/>
              </a:rPr>
              <a:t>Integrate ESG considerations into existing corporate disclosure, including; establishing ESG disclosure objectives in accordance with recognized standards and establishing an effective control environment. </a:t>
            </a:r>
            <a:endParaRPr kumimoji="0" lang="en-US" sz="1100" b="1" i="0" u="none" strike="noStrike" kern="1200" cap="none" spc="0" normalizeH="0" baseline="0" noProof="0" dirty="0">
              <a:ln>
                <a:noFill/>
              </a:ln>
              <a:solidFill>
                <a:prstClr val="black"/>
              </a:solidFill>
              <a:effectLst/>
              <a:uLnTx/>
              <a:uFillTx/>
              <a:latin typeface="Calibri"/>
              <a:ea typeface="+mn-ea"/>
              <a:cs typeface="+mn-cs"/>
            </a:endParaRPr>
          </a:p>
        </p:txBody>
      </p:sp>
      <p:sp>
        <p:nvSpPr>
          <p:cNvPr id="60" name="Rectangle: Rounded Corners 59">
            <a:extLst>
              <a:ext uri="{FF2B5EF4-FFF2-40B4-BE49-F238E27FC236}">
                <a16:creationId xmlns:a16="http://schemas.microsoft.com/office/drawing/2014/main" id="{B49B0AD8-1D90-4CE0-8243-DA1E3AE434B3}"/>
              </a:ext>
            </a:extLst>
          </p:cNvPr>
          <p:cNvSpPr/>
          <p:nvPr/>
        </p:nvSpPr>
        <p:spPr bwMode="gray">
          <a:xfrm>
            <a:off x="6295362" y="1410269"/>
            <a:ext cx="5322627" cy="718782"/>
          </a:xfrm>
          <a:prstGeom prst="roundRect">
            <a:avLst>
              <a:gd name="adj" fmla="val 0"/>
            </a:avLst>
          </a:prstGeom>
          <a:solidFill>
            <a:schemeClr val="accent2"/>
          </a:solidFill>
          <a:ln w="19050" algn="ctr">
            <a:noFill/>
            <a:miter lim="800000"/>
            <a:headEnd/>
            <a:tailEnd/>
          </a:ln>
        </p:spPr>
        <p:txBody>
          <a:bodyPr wrap="square" lIns="182880" tIns="88900" rIns="731520" bIns="8890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a:ea typeface="+mn-ea"/>
                <a:cs typeface="+mn-cs"/>
              </a:rPr>
              <a:t>… it’s important to </a:t>
            </a:r>
            <a:r>
              <a:rPr kumimoji="0" lang="en-US" sz="1600" b="1" i="0" u="none" strike="noStrike" kern="1200" cap="none" spc="0" normalizeH="0" baseline="0" noProof="0">
                <a:ln>
                  <a:noFill/>
                </a:ln>
                <a:solidFill>
                  <a:prstClr val="white"/>
                </a:solidFill>
                <a:effectLst/>
                <a:uLnTx/>
                <a:uFillTx/>
                <a:latin typeface="Calibri"/>
                <a:ea typeface="+mn-ea"/>
                <a:cs typeface="+mn-cs"/>
              </a:rPr>
              <a:t>establish a systematic and integrated approach </a:t>
            </a:r>
            <a:r>
              <a:rPr kumimoji="0" lang="en-US" sz="1400" b="0" i="0" u="none" strike="noStrike" kern="1200" cap="none" spc="0" normalizeH="0" baseline="0" noProof="0">
                <a:ln>
                  <a:noFill/>
                </a:ln>
                <a:solidFill>
                  <a:prstClr val="white"/>
                </a:solidFill>
                <a:effectLst/>
                <a:uLnTx/>
                <a:uFillTx/>
                <a:latin typeface="Calibri"/>
                <a:ea typeface="+mn-ea"/>
                <a:cs typeface="+mn-cs"/>
              </a:rPr>
              <a:t>to address rapidly changing environment and societal disruptors.</a:t>
            </a:r>
          </a:p>
        </p:txBody>
      </p:sp>
      <p:grpSp>
        <p:nvGrpSpPr>
          <p:cNvPr id="61" name="Group 437">
            <a:extLst>
              <a:ext uri="{FF2B5EF4-FFF2-40B4-BE49-F238E27FC236}">
                <a16:creationId xmlns:a16="http://schemas.microsoft.com/office/drawing/2014/main" id="{CF5071A3-F895-495B-AB0C-3DC42B758326}"/>
              </a:ext>
            </a:extLst>
          </p:cNvPr>
          <p:cNvGrpSpPr>
            <a:grpSpLocks noChangeAspect="1"/>
          </p:cNvGrpSpPr>
          <p:nvPr/>
        </p:nvGrpSpPr>
        <p:grpSpPr bwMode="auto">
          <a:xfrm>
            <a:off x="10989404" y="2419197"/>
            <a:ext cx="365756" cy="365753"/>
            <a:chOff x="3130" y="1561"/>
            <a:chExt cx="340" cy="340"/>
          </a:xfrm>
          <a:solidFill>
            <a:schemeClr val="accent2"/>
          </a:solidFill>
        </p:grpSpPr>
        <p:sp>
          <p:nvSpPr>
            <p:cNvPr id="62" name="Freeform 438">
              <a:extLst>
                <a:ext uri="{FF2B5EF4-FFF2-40B4-BE49-F238E27FC236}">
                  <a16:creationId xmlns:a16="http://schemas.microsoft.com/office/drawing/2014/main" id="{5772D3D2-6094-479A-A9C3-BD279422FB4E}"/>
                </a:ext>
              </a:extLst>
            </p:cNvPr>
            <p:cNvSpPr>
              <a:spLocks/>
            </p:cNvSpPr>
            <p:nvPr/>
          </p:nvSpPr>
          <p:spPr bwMode="auto">
            <a:xfrm>
              <a:off x="3307" y="1696"/>
              <a:ext cx="28" cy="28"/>
            </a:xfrm>
            <a:custGeom>
              <a:avLst/>
              <a:gdLst>
                <a:gd name="T0" fmla="*/ 0 w 42"/>
                <a:gd name="T1" fmla="*/ 0 h 42"/>
                <a:gd name="T2" fmla="*/ 0 w 42"/>
                <a:gd name="T3" fmla="*/ 42 h 42"/>
                <a:gd name="T4" fmla="*/ 42 w 42"/>
                <a:gd name="T5" fmla="*/ 42 h 42"/>
                <a:gd name="T6" fmla="*/ 0 w 42"/>
                <a:gd name="T7" fmla="*/ 0 h 42"/>
              </a:gdLst>
              <a:ahLst/>
              <a:cxnLst>
                <a:cxn ang="0">
                  <a:pos x="T0" y="T1"/>
                </a:cxn>
                <a:cxn ang="0">
                  <a:pos x="T2" y="T3"/>
                </a:cxn>
                <a:cxn ang="0">
                  <a:pos x="T4" y="T5"/>
                </a:cxn>
                <a:cxn ang="0">
                  <a:pos x="T6" y="T7"/>
                </a:cxn>
              </a:cxnLst>
              <a:rect l="0" t="0" r="r" b="b"/>
              <a:pathLst>
                <a:path w="42" h="42">
                  <a:moveTo>
                    <a:pt x="0" y="0"/>
                  </a:moveTo>
                  <a:cubicBezTo>
                    <a:pt x="0" y="42"/>
                    <a:pt x="0" y="42"/>
                    <a:pt x="0" y="42"/>
                  </a:cubicBezTo>
                  <a:cubicBezTo>
                    <a:pt x="42" y="42"/>
                    <a:pt x="42" y="42"/>
                    <a:pt x="42" y="42"/>
                  </a:cubicBezTo>
                  <a:cubicBezTo>
                    <a:pt x="38" y="21"/>
                    <a:pt x="21" y="5"/>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Freeform 439">
              <a:extLst>
                <a:ext uri="{FF2B5EF4-FFF2-40B4-BE49-F238E27FC236}">
                  <a16:creationId xmlns:a16="http://schemas.microsoft.com/office/drawing/2014/main" id="{181B9524-B6DB-4C91-A025-AA59A37D2847}"/>
                </a:ext>
              </a:extLst>
            </p:cNvPr>
            <p:cNvSpPr>
              <a:spLocks/>
            </p:cNvSpPr>
            <p:nvPr/>
          </p:nvSpPr>
          <p:spPr bwMode="auto">
            <a:xfrm>
              <a:off x="3265" y="1696"/>
              <a:ext cx="28" cy="28"/>
            </a:xfrm>
            <a:custGeom>
              <a:avLst/>
              <a:gdLst>
                <a:gd name="T0" fmla="*/ 0 w 42"/>
                <a:gd name="T1" fmla="*/ 42 h 42"/>
                <a:gd name="T2" fmla="*/ 42 w 42"/>
                <a:gd name="T3" fmla="*/ 42 h 42"/>
                <a:gd name="T4" fmla="*/ 42 w 42"/>
                <a:gd name="T5" fmla="*/ 0 h 42"/>
                <a:gd name="T6" fmla="*/ 0 w 42"/>
                <a:gd name="T7" fmla="*/ 42 h 42"/>
              </a:gdLst>
              <a:ahLst/>
              <a:cxnLst>
                <a:cxn ang="0">
                  <a:pos x="T0" y="T1"/>
                </a:cxn>
                <a:cxn ang="0">
                  <a:pos x="T2" y="T3"/>
                </a:cxn>
                <a:cxn ang="0">
                  <a:pos x="T4" y="T5"/>
                </a:cxn>
                <a:cxn ang="0">
                  <a:pos x="T6" y="T7"/>
                </a:cxn>
              </a:cxnLst>
              <a:rect l="0" t="0" r="r" b="b"/>
              <a:pathLst>
                <a:path w="42" h="42">
                  <a:moveTo>
                    <a:pt x="0" y="42"/>
                  </a:moveTo>
                  <a:cubicBezTo>
                    <a:pt x="42" y="42"/>
                    <a:pt x="42" y="42"/>
                    <a:pt x="42" y="42"/>
                  </a:cubicBezTo>
                  <a:cubicBezTo>
                    <a:pt x="42" y="0"/>
                    <a:pt x="42" y="0"/>
                    <a:pt x="42" y="0"/>
                  </a:cubicBezTo>
                  <a:cubicBezTo>
                    <a:pt x="21" y="5"/>
                    <a:pt x="5" y="21"/>
                    <a:pt x="0" y="4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64" name="Freeform 440">
              <a:extLst>
                <a:ext uri="{FF2B5EF4-FFF2-40B4-BE49-F238E27FC236}">
                  <a16:creationId xmlns:a16="http://schemas.microsoft.com/office/drawing/2014/main" id="{78EE0D43-3BB2-4A00-8D1B-690E8E41A98B}"/>
                </a:ext>
              </a:extLst>
            </p:cNvPr>
            <p:cNvSpPr>
              <a:spLocks/>
            </p:cNvSpPr>
            <p:nvPr/>
          </p:nvSpPr>
          <p:spPr bwMode="auto">
            <a:xfrm>
              <a:off x="3230" y="1661"/>
              <a:ext cx="63" cy="63"/>
            </a:xfrm>
            <a:custGeom>
              <a:avLst/>
              <a:gdLst>
                <a:gd name="T0" fmla="*/ 0 w 95"/>
                <a:gd name="T1" fmla="*/ 95 h 95"/>
                <a:gd name="T2" fmla="*/ 32 w 95"/>
                <a:gd name="T3" fmla="*/ 95 h 95"/>
                <a:gd name="T4" fmla="*/ 95 w 95"/>
                <a:gd name="T5" fmla="*/ 32 h 95"/>
                <a:gd name="T6" fmla="*/ 95 w 95"/>
                <a:gd name="T7" fmla="*/ 0 h 95"/>
                <a:gd name="T8" fmla="*/ 0 w 95"/>
                <a:gd name="T9" fmla="*/ 95 h 95"/>
              </a:gdLst>
              <a:ahLst/>
              <a:cxnLst>
                <a:cxn ang="0">
                  <a:pos x="T0" y="T1"/>
                </a:cxn>
                <a:cxn ang="0">
                  <a:pos x="T2" y="T3"/>
                </a:cxn>
                <a:cxn ang="0">
                  <a:pos x="T4" y="T5"/>
                </a:cxn>
                <a:cxn ang="0">
                  <a:pos x="T6" y="T7"/>
                </a:cxn>
                <a:cxn ang="0">
                  <a:pos x="T8" y="T9"/>
                </a:cxn>
              </a:cxnLst>
              <a:rect l="0" t="0" r="r" b="b"/>
              <a:pathLst>
                <a:path w="95" h="95">
                  <a:moveTo>
                    <a:pt x="0" y="95"/>
                  </a:moveTo>
                  <a:cubicBezTo>
                    <a:pt x="32" y="95"/>
                    <a:pt x="32" y="95"/>
                    <a:pt x="32" y="95"/>
                  </a:cubicBezTo>
                  <a:cubicBezTo>
                    <a:pt x="37" y="62"/>
                    <a:pt x="62" y="37"/>
                    <a:pt x="95" y="32"/>
                  </a:cubicBezTo>
                  <a:cubicBezTo>
                    <a:pt x="95" y="0"/>
                    <a:pt x="95" y="0"/>
                    <a:pt x="95" y="0"/>
                  </a:cubicBezTo>
                  <a:cubicBezTo>
                    <a:pt x="45" y="5"/>
                    <a:pt x="5" y="45"/>
                    <a:pt x="0" y="9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65" name="Freeform 441">
              <a:extLst>
                <a:ext uri="{FF2B5EF4-FFF2-40B4-BE49-F238E27FC236}">
                  <a16:creationId xmlns:a16="http://schemas.microsoft.com/office/drawing/2014/main" id="{5988EAEE-3F78-4CD5-B26D-6E97427352DC}"/>
                </a:ext>
              </a:extLst>
            </p:cNvPr>
            <p:cNvSpPr>
              <a:spLocks/>
            </p:cNvSpPr>
            <p:nvPr/>
          </p:nvSpPr>
          <p:spPr bwMode="auto">
            <a:xfrm>
              <a:off x="3265" y="1738"/>
              <a:ext cx="28" cy="28"/>
            </a:xfrm>
            <a:custGeom>
              <a:avLst/>
              <a:gdLst>
                <a:gd name="T0" fmla="*/ 42 w 42"/>
                <a:gd name="T1" fmla="*/ 42 h 42"/>
                <a:gd name="T2" fmla="*/ 42 w 42"/>
                <a:gd name="T3" fmla="*/ 0 h 42"/>
                <a:gd name="T4" fmla="*/ 0 w 42"/>
                <a:gd name="T5" fmla="*/ 0 h 42"/>
                <a:gd name="T6" fmla="*/ 42 w 42"/>
                <a:gd name="T7" fmla="*/ 42 h 42"/>
              </a:gdLst>
              <a:ahLst/>
              <a:cxnLst>
                <a:cxn ang="0">
                  <a:pos x="T0" y="T1"/>
                </a:cxn>
                <a:cxn ang="0">
                  <a:pos x="T2" y="T3"/>
                </a:cxn>
                <a:cxn ang="0">
                  <a:pos x="T4" y="T5"/>
                </a:cxn>
                <a:cxn ang="0">
                  <a:pos x="T6" y="T7"/>
                </a:cxn>
              </a:cxnLst>
              <a:rect l="0" t="0" r="r" b="b"/>
              <a:pathLst>
                <a:path w="42" h="42">
                  <a:moveTo>
                    <a:pt x="42" y="42"/>
                  </a:moveTo>
                  <a:cubicBezTo>
                    <a:pt x="42" y="0"/>
                    <a:pt x="42" y="0"/>
                    <a:pt x="42" y="0"/>
                  </a:cubicBezTo>
                  <a:cubicBezTo>
                    <a:pt x="0" y="0"/>
                    <a:pt x="0" y="0"/>
                    <a:pt x="0" y="0"/>
                  </a:cubicBezTo>
                  <a:cubicBezTo>
                    <a:pt x="5" y="21"/>
                    <a:pt x="21" y="38"/>
                    <a:pt x="42" y="4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442">
              <a:extLst>
                <a:ext uri="{FF2B5EF4-FFF2-40B4-BE49-F238E27FC236}">
                  <a16:creationId xmlns:a16="http://schemas.microsoft.com/office/drawing/2014/main" id="{DFA44827-CA25-4195-9CB1-544539ACE32A}"/>
                </a:ext>
              </a:extLst>
            </p:cNvPr>
            <p:cNvSpPr>
              <a:spLocks/>
            </p:cNvSpPr>
            <p:nvPr/>
          </p:nvSpPr>
          <p:spPr bwMode="auto">
            <a:xfrm>
              <a:off x="3230" y="1738"/>
              <a:ext cx="63" cy="63"/>
            </a:xfrm>
            <a:custGeom>
              <a:avLst/>
              <a:gdLst>
                <a:gd name="T0" fmla="*/ 32 w 95"/>
                <a:gd name="T1" fmla="*/ 0 h 96"/>
                <a:gd name="T2" fmla="*/ 0 w 95"/>
                <a:gd name="T3" fmla="*/ 0 h 96"/>
                <a:gd name="T4" fmla="*/ 95 w 95"/>
                <a:gd name="T5" fmla="*/ 96 h 96"/>
                <a:gd name="T6" fmla="*/ 95 w 95"/>
                <a:gd name="T7" fmla="*/ 63 h 96"/>
                <a:gd name="T8" fmla="*/ 32 w 95"/>
                <a:gd name="T9" fmla="*/ 0 h 96"/>
              </a:gdLst>
              <a:ahLst/>
              <a:cxnLst>
                <a:cxn ang="0">
                  <a:pos x="T0" y="T1"/>
                </a:cxn>
                <a:cxn ang="0">
                  <a:pos x="T2" y="T3"/>
                </a:cxn>
                <a:cxn ang="0">
                  <a:pos x="T4" y="T5"/>
                </a:cxn>
                <a:cxn ang="0">
                  <a:pos x="T6" y="T7"/>
                </a:cxn>
                <a:cxn ang="0">
                  <a:pos x="T8" y="T9"/>
                </a:cxn>
              </a:cxnLst>
              <a:rect l="0" t="0" r="r" b="b"/>
              <a:pathLst>
                <a:path w="95" h="96">
                  <a:moveTo>
                    <a:pt x="32" y="0"/>
                  </a:moveTo>
                  <a:cubicBezTo>
                    <a:pt x="0" y="0"/>
                    <a:pt x="0" y="0"/>
                    <a:pt x="0" y="0"/>
                  </a:cubicBezTo>
                  <a:cubicBezTo>
                    <a:pt x="5" y="51"/>
                    <a:pt x="45" y="91"/>
                    <a:pt x="95" y="96"/>
                  </a:cubicBezTo>
                  <a:cubicBezTo>
                    <a:pt x="95" y="63"/>
                    <a:pt x="95" y="63"/>
                    <a:pt x="95" y="63"/>
                  </a:cubicBezTo>
                  <a:cubicBezTo>
                    <a:pt x="62" y="59"/>
                    <a:pt x="37" y="33"/>
                    <a:pt x="3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443">
              <a:extLst>
                <a:ext uri="{FF2B5EF4-FFF2-40B4-BE49-F238E27FC236}">
                  <a16:creationId xmlns:a16="http://schemas.microsoft.com/office/drawing/2014/main" id="{3BABBDFF-8E8D-4198-8ED6-9E75644C6AAB}"/>
                </a:ext>
              </a:extLst>
            </p:cNvPr>
            <p:cNvSpPr>
              <a:spLocks/>
            </p:cNvSpPr>
            <p:nvPr/>
          </p:nvSpPr>
          <p:spPr bwMode="auto">
            <a:xfrm>
              <a:off x="3307" y="1738"/>
              <a:ext cx="28" cy="28"/>
            </a:xfrm>
            <a:custGeom>
              <a:avLst/>
              <a:gdLst>
                <a:gd name="T0" fmla="*/ 42 w 42"/>
                <a:gd name="T1" fmla="*/ 0 h 42"/>
                <a:gd name="T2" fmla="*/ 0 w 42"/>
                <a:gd name="T3" fmla="*/ 0 h 42"/>
                <a:gd name="T4" fmla="*/ 0 w 42"/>
                <a:gd name="T5" fmla="*/ 42 h 42"/>
                <a:gd name="T6" fmla="*/ 42 w 42"/>
                <a:gd name="T7" fmla="*/ 0 h 42"/>
              </a:gdLst>
              <a:ahLst/>
              <a:cxnLst>
                <a:cxn ang="0">
                  <a:pos x="T0" y="T1"/>
                </a:cxn>
                <a:cxn ang="0">
                  <a:pos x="T2" y="T3"/>
                </a:cxn>
                <a:cxn ang="0">
                  <a:pos x="T4" y="T5"/>
                </a:cxn>
                <a:cxn ang="0">
                  <a:pos x="T6" y="T7"/>
                </a:cxn>
              </a:cxnLst>
              <a:rect l="0" t="0" r="r" b="b"/>
              <a:pathLst>
                <a:path w="42" h="42">
                  <a:moveTo>
                    <a:pt x="42" y="0"/>
                  </a:moveTo>
                  <a:cubicBezTo>
                    <a:pt x="0" y="0"/>
                    <a:pt x="0" y="0"/>
                    <a:pt x="0" y="0"/>
                  </a:cubicBezTo>
                  <a:cubicBezTo>
                    <a:pt x="0" y="42"/>
                    <a:pt x="0" y="42"/>
                    <a:pt x="0" y="42"/>
                  </a:cubicBezTo>
                  <a:cubicBezTo>
                    <a:pt x="21" y="38"/>
                    <a:pt x="38" y="21"/>
                    <a:pt x="4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444">
              <a:extLst>
                <a:ext uri="{FF2B5EF4-FFF2-40B4-BE49-F238E27FC236}">
                  <a16:creationId xmlns:a16="http://schemas.microsoft.com/office/drawing/2014/main" id="{84EBB56C-E1DE-422C-8CA1-EF84BB33C669}"/>
                </a:ext>
              </a:extLst>
            </p:cNvPr>
            <p:cNvSpPr>
              <a:spLocks noEditPoints="1"/>
            </p:cNvSpPr>
            <p:nvPr/>
          </p:nvSpPr>
          <p:spPr bwMode="auto">
            <a:xfrm>
              <a:off x="3130" y="1561"/>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5 w 512"/>
                <a:gd name="T11" fmla="*/ 266 h 512"/>
                <a:gd name="T12" fmla="*/ 383 w 512"/>
                <a:gd name="T13" fmla="*/ 266 h 512"/>
                <a:gd name="T14" fmla="*/ 266 w 512"/>
                <a:gd name="T15" fmla="*/ 383 h 512"/>
                <a:gd name="T16" fmla="*/ 266 w 512"/>
                <a:gd name="T17" fmla="*/ 405 h 512"/>
                <a:gd name="T18" fmla="*/ 256 w 512"/>
                <a:gd name="T19" fmla="*/ 416 h 512"/>
                <a:gd name="T20" fmla="*/ 245 w 512"/>
                <a:gd name="T21" fmla="*/ 405 h 512"/>
                <a:gd name="T22" fmla="*/ 245 w 512"/>
                <a:gd name="T23" fmla="*/ 383 h 512"/>
                <a:gd name="T24" fmla="*/ 128 w 512"/>
                <a:gd name="T25" fmla="*/ 266 h 512"/>
                <a:gd name="T26" fmla="*/ 106 w 512"/>
                <a:gd name="T27" fmla="*/ 266 h 512"/>
                <a:gd name="T28" fmla="*/ 96 w 512"/>
                <a:gd name="T29" fmla="*/ 256 h 512"/>
                <a:gd name="T30" fmla="*/ 106 w 512"/>
                <a:gd name="T31" fmla="*/ 245 h 512"/>
                <a:gd name="T32" fmla="*/ 128 w 512"/>
                <a:gd name="T33" fmla="*/ 245 h 512"/>
                <a:gd name="T34" fmla="*/ 245 w 512"/>
                <a:gd name="T35" fmla="*/ 128 h 512"/>
                <a:gd name="T36" fmla="*/ 245 w 512"/>
                <a:gd name="T37" fmla="*/ 106 h 512"/>
                <a:gd name="T38" fmla="*/ 256 w 512"/>
                <a:gd name="T39" fmla="*/ 96 h 512"/>
                <a:gd name="T40" fmla="*/ 266 w 512"/>
                <a:gd name="T41" fmla="*/ 106 h 512"/>
                <a:gd name="T42" fmla="*/ 266 w 512"/>
                <a:gd name="T43" fmla="*/ 128 h 512"/>
                <a:gd name="T44" fmla="*/ 383 w 512"/>
                <a:gd name="T45" fmla="*/ 245 h 512"/>
                <a:gd name="T46" fmla="*/ 405 w 512"/>
                <a:gd name="T47" fmla="*/ 245 h 512"/>
                <a:gd name="T48" fmla="*/ 416 w 512"/>
                <a:gd name="T49" fmla="*/ 256 h 512"/>
                <a:gd name="T50" fmla="*/ 405 w 512"/>
                <a:gd name="T51" fmla="*/ 26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5" y="266"/>
                  </a:moveTo>
                  <a:cubicBezTo>
                    <a:pt x="383" y="266"/>
                    <a:pt x="383" y="266"/>
                    <a:pt x="383" y="266"/>
                  </a:cubicBezTo>
                  <a:cubicBezTo>
                    <a:pt x="378" y="328"/>
                    <a:pt x="328" y="378"/>
                    <a:pt x="266" y="383"/>
                  </a:cubicBezTo>
                  <a:cubicBezTo>
                    <a:pt x="266" y="405"/>
                    <a:pt x="266" y="405"/>
                    <a:pt x="266" y="405"/>
                  </a:cubicBezTo>
                  <a:cubicBezTo>
                    <a:pt x="266" y="411"/>
                    <a:pt x="262" y="416"/>
                    <a:pt x="256" y="416"/>
                  </a:cubicBezTo>
                  <a:cubicBezTo>
                    <a:pt x="250" y="416"/>
                    <a:pt x="245" y="411"/>
                    <a:pt x="245" y="405"/>
                  </a:cubicBezTo>
                  <a:cubicBezTo>
                    <a:pt x="245" y="383"/>
                    <a:pt x="245" y="383"/>
                    <a:pt x="245" y="383"/>
                  </a:cubicBezTo>
                  <a:cubicBezTo>
                    <a:pt x="183" y="378"/>
                    <a:pt x="133" y="328"/>
                    <a:pt x="128" y="266"/>
                  </a:cubicBezTo>
                  <a:cubicBezTo>
                    <a:pt x="106" y="266"/>
                    <a:pt x="106" y="266"/>
                    <a:pt x="106" y="266"/>
                  </a:cubicBezTo>
                  <a:cubicBezTo>
                    <a:pt x="100" y="266"/>
                    <a:pt x="96" y="262"/>
                    <a:pt x="96" y="256"/>
                  </a:cubicBezTo>
                  <a:cubicBezTo>
                    <a:pt x="96" y="250"/>
                    <a:pt x="100" y="245"/>
                    <a:pt x="106" y="245"/>
                  </a:cubicBezTo>
                  <a:cubicBezTo>
                    <a:pt x="128" y="245"/>
                    <a:pt x="128" y="245"/>
                    <a:pt x="128" y="245"/>
                  </a:cubicBezTo>
                  <a:cubicBezTo>
                    <a:pt x="133" y="183"/>
                    <a:pt x="183" y="133"/>
                    <a:pt x="245" y="128"/>
                  </a:cubicBezTo>
                  <a:cubicBezTo>
                    <a:pt x="245" y="106"/>
                    <a:pt x="245" y="106"/>
                    <a:pt x="245" y="106"/>
                  </a:cubicBezTo>
                  <a:cubicBezTo>
                    <a:pt x="245" y="100"/>
                    <a:pt x="250" y="96"/>
                    <a:pt x="256" y="96"/>
                  </a:cubicBezTo>
                  <a:cubicBezTo>
                    <a:pt x="262" y="96"/>
                    <a:pt x="266" y="100"/>
                    <a:pt x="266" y="106"/>
                  </a:cubicBezTo>
                  <a:cubicBezTo>
                    <a:pt x="266" y="128"/>
                    <a:pt x="266" y="128"/>
                    <a:pt x="266" y="128"/>
                  </a:cubicBezTo>
                  <a:cubicBezTo>
                    <a:pt x="328" y="133"/>
                    <a:pt x="378" y="183"/>
                    <a:pt x="383" y="245"/>
                  </a:cubicBezTo>
                  <a:cubicBezTo>
                    <a:pt x="405" y="245"/>
                    <a:pt x="405" y="245"/>
                    <a:pt x="405" y="245"/>
                  </a:cubicBezTo>
                  <a:cubicBezTo>
                    <a:pt x="411" y="245"/>
                    <a:pt x="416" y="250"/>
                    <a:pt x="416" y="256"/>
                  </a:cubicBezTo>
                  <a:cubicBezTo>
                    <a:pt x="416" y="262"/>
                    <a:pt x="411" y="266"/>
                    <a:pt x="405" y="26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445">
              <a:extLst>
                <a:ext uri="{FF2B5EF4-FFF2-40B4-BE49-F238E27FC236}">
                  <a16:creationId xmlns:a16="http://schemas.microsoft.com/office/drawing/2014/main" id="{C8AF7941-1C75-42E9-A53A-4219A1F182DB}"/>
                </a:ext>
              </a:extLst>
            </p:cNvPr>
            <p:cNvSpPr>
              <a:spLocks/>
            </p:cNvSpPr>
            <p:nvPr/>
          </p:nvSpPr>
          <p:spPr bwMode="auto">
            <a:xfrm>
              <a:off x="3307" y="1661"/>
              <a:ext cx="63" cy="63"/>
            </a:xfrm>
            <a:custGeom>
              <a:avLst/>
              <a:gdLst>
                <a:gd name="T0" fmla="*/ 0 w 96"/>
                <a:gd name="T1" fmla="*/ 0 h 95"/>
                <a:gd name="T2" fmla="*/ 0 w 96"/>
                <a:gd name="T3" fmla="*/ 32 h 95"/>
                <a:gd name="T4" fmla="*/ 63 w 96"/>
                <a:gd name="T5" fmla="*/ 95 h 95"/>
                <a:gd name="T6" fmla="*/ 96 w 96"/>
                <a:gd name="T7" fmla="*/ 95 h 95"/>
                <a:gd name="T8" fmla="*/ 0 w 96"/>
                <a:gd name="T9" fmla="*/ 0 h 95"/>
              </a:gdLst>
              <a:ahLst/>
              <a:cxnLst>
                <a:cxn ang="0">
                  <a:pos x="T0" y="T1"/>
                </a:cxn>
                <a:cxn ang="0">
                  <a:pos x="T2" y="T3"/>
                </a:cxn>
                <a:cxn ang="0">
                  <a:pos x="T4" y="T5"/>
                </a:cxn>
                <a:cxn ang="0">
                  <a:pos x="T6" y="T7"/>
                </a:cxn>
                <a:cxn ang="0">
                  <a:pos x="T8" y="T9"/>
                </a:cxn>
              </a:cxnLst>
              <a:rect l="0" t="0" r="r" b="b"/>
              <a:pathLst>
                <a:path w="96" h="95">
                  <a:moveTo>
                    <a:pt x="0" y="0"/>
                  </a:moveTo>
                  <a:cubicBezTo>
                    <a:pt x="0" y="32"/>
                    <a:pt x="0" y="32"/>
                    <a:pt x="0" y="32"/>
                  </a:cubicBezTo>
                  <a:cubicBezTo>
                    <a:pt x="33" y="37"/>
                    <a:pt x="59" y="62"/>
                    <a:pt x="63" y="95"/>
                  </a:cubicBezTo>
                  <a:cubicBezTo>
                    <a:pt x="96" y="95"/>
                    <a:pt x="96" y="95"/>
                    <a:pt x="96" y="95"/>
                  </a:cubicBezTo>
                  <a:cubicBezTo>
                    <a:pt x="91" y="45"/>
                    <a:pt x="51" y="5"/>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446">
              <a:extLst>
                <a:ext uri="{FF2B5EF4-FFF2-40B4-BE49-F238E27FC236}">
                  <a16:creationId xmlns:a16="http://schemas.microsoft.com/office/drawing/2014/main" id="{A86C7C4D-C1CB-4688-A1DD-8D53A92A0263}"/>
                </a:ext>
              </a:extLst>
            </p:cNvPr>
            <p:cNvSpPr>
              <a:spLocks/>
            </p:cNvSpPr>
            <p:nvPr/>
          </p:nvSpPr>
          <p:spPr bwMode="auto">
            <a:xfrm>
              <a:off x="3307" y="1738"/>
              <a:ext cx="63" cy="63"/>
            </a:xfrm>
            <a:custGeom>
              <a:avLst/>
              <a:gdLst>
                <a:gd name="T0" fmla="*/ 0 w 96"/>
                <a:gd name="T1" fmla="*/ 63 h 96"/>
                <a:gd name="T2" fmla="*/ 0 w 96"/>
                <a:gd name="T3" fmla="*/ 96 h 96"/>
                <a:gd name="T4" fmla="*/ 96 w 96"/>
                <a:gd name="T5" fmla="*/ 0 h 96"/>
                <a:gd name="T6" fmla="*/ 63 w 96"/>
                <a:gd name="T7" fmla="*/ 0 h 96"/>
                <a:gd name="T8" fmla="*/ 0 w 96"/>
                <a:gd name="T9" fmla="*/ 63 h 96"/>
              </a:gdLst>
              <a:ahLst/>
              <a:cxnLst>
                <a:cxn ang="0">
                  <a:pos x="T0" y="T1"/>
                </a:cxn>
                <a:cxn ang="0">
                  <a:pos x="T2" y="T3"/>
                </a:cxn>
                <a:cxn ang="0">
                  <a:pos x="T4" y="T5"/>
                </a:cxn>
                <a:cxn ang="0">
                  <a:pos x="T6" y="T7"/>
                </a:cxn>
                <a:cxn ang="0">
                  <a:pos x="T8" y="T9"/>
                </a:cxn>
              </a:cxnLst>
              <a:rect l="0" t="0" r="r" b="b"/>
              <a:pathLst>
                <a:path w="96" h="96">
                  <a:moveTo>
                    <a:pt x="0" y="63"/>
                  </a:moveTo>
                  <a:cubicBezTo>
                    <a:pt x="0" y="96"/>
                    <a:pt x="0" y="96"/>
                    <a:pt x="0" y="96"/>
                  </a:cubicBezTo>
                  <a:cubicBezTo>
                    <a:pt x="51" y="91"/>
                    <a:pt x="91" y="51"/>
                    <a:pt x="96" y="0"/>
                  </a:cubicBezTo>
                  <a:cubicBezTo>
                    <a:pt x="63" y="0"/>
                    <a:pt x="63" y="0"/>
                    <a:pt x="63" y="0"/>
                  </a:cubicBezTo>
                  <a:cubicBezTo>
                    <a:pt x="59" y="33"/>
                    <a:pt x="33" y="59"/>
                    <a:pt x="0" y="6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1" name="Freeform 547">
            <a:extLst>
              <a:ext uri="{FF2B5EF4-FFF2-40B4-BE49-F238E27FC236}">
                <a16:creationId xmlns:a16="http://schemas.microsoft.com/office/drawing/2014/main" id="{25C73672-1D31-46B3-90C3-ECA75E8A6411}"/>
              </a:ext>
            </a:extLst>
          </p:cNvPr>
          <p:cNvSpPr>
            <a:spLocks noChangeAspect="1" noEditPoints="1"/>
          </p:cNvSpPr>
          <p:nvPr/>
        </p:nvSpPr>
        <p:spPr bwMode="auto">
          <a:xfrm>
            <a:off x="10991489" y="3254610"/>
            <a:ext cx="365762" cy="365760"/>
          </a:xfrm>
          <a:custGeom>
            <a:avLst/>
            <a:gdLst>
              <a:gd name="T0" fmla="*/ 288 w 512"/>
              <a:gd name="T1" fmla="*/ 256 h 512"/>
              <a:gd name="T2" fmla="*/ 256 w 512"/>
              <a:gd name="T3" fmla="*/ 288 h 512"/>
              <a:gd name="T4" fmla="*/ 224 w 512"/>
              <a:gd name="T5" fmla="*/ 256 h 512"/>
              <a:gd name="T6" fmla="*/ 256 w 512"/>
              <a:gd name="T7" fmla="*/ 224 h 512"/>
              <a:gd name="T8" fmla="*/ 288 w 512"/>
              <a:gd name="T9" fmla="*/ 256 h 512"/>
              <a:gd name="T10" fmla="*/ 392 w 512"/>
              <a:gd name="T11" fmla="*/ 256 h 512"/>
              <a:gd name="T12" fmla="*/ 257 w 512"/>
              <a:gd name="T13" fmla="*/ 330 h 512"/>
              <a:gd name="T14" fmla="*/ 121 w 512"/>
              <a:gd name="T15" fmla="*/ 256 h 512"/>
              <a:gd name="T16" fmla="*/ 257 w 512"/>
              <a:gd name="T17" fmla="*/ 181 h 512"/>
              <a:gd name="T18" fmla="*/ 392 w 512"/>
              <a:gd name="T19" fmla="*/ 256 h 512"/>
              <a:gd name="T20" fmla="*/ 309 w 512"/>
              <a:gd name="T21" fmla="*/ 256 h 512"/>
              <a:gd name="T22" fmla="*/ 256 w 512"/>
              <a:gd name="T23" fmla="*/ 202 h 512"/>
              <a:gd name="T24" fmla="*/ 202 w 512"/>
              <a:gd name="T25" fmla="*/ 256 h 512"/>
              <a:gd name="T26" fmla="*/ 256 w 512"/>
              <a:gd name="T27" fmla="*/ 309 h 512"/>
              <a:gd name="T28" fmla="*/ 309 w 512"/>
              <a:gd name="T29" fmla="*/ 256 h 512"/>
              <a:gd name="T30" fmla="*/ 512 w 512"/>
              <a:gd name="T31" fmla="*/ 256 h 512"/>
              <a:gd name="T32" fmla="*/ 256 w 512"/>
              <a:gd name="T33" fmla="*/ 512 h 512"/>
              <a:gd name="T34" fmla="*/ 0 w 512"/>
              <a:gd name="T35" fmla="*/ 256 h 512"/>
              <a:gd name="T36" fmla="*/ 256 w 512"/>
              <a:gd name="T37" fmla="*/ 0 h 512"/>
              <a:gd name="T38" fmla="*/ 512 w 512"/>
              <a:gd name="T39" fmla="*/ 256 h 512"/>
              <a:gd name="T40" fmla="*/ 415 w 512"/>
              <a:gd name="T41" fmla="*/ 255 h 512"/>
              <a:gd name="T42" fmla="*/ 414 w 512"/>
              <a:gd name="T43" fmla="*/ 250 h 512"/>
              <a:gd name="T44" fmla="*/ 257 w 512"/>
              <a:gd name="T45" fmla="*/ 160 h 512"/>
              <a:gd name="T46" fmla="*/ 99 w 512"/>
              <a:gd name="T47" fmla="*/ 249 h 512"/>
              <a:gd name="T48" fmla="*/ 98 w 512"/>
              <a:gd name="T49" fmla="*/ 256 h 512"/>
              <a:gd name="T50" fmla="*/ 99 w 512"/>
              <a:gd name="T51" fmla="*/ 261 h 512"/>
              <a:gd name="T52" fmla="*/ 257 w 512"/>
              <a:gd name="T53" fmla="*/ 352 h 512"/>
              <a:gd name="T54" fmla="*/ 414 w 512"/>
              <a:gd name="T55" fmla="*/ 262 h 512"/>
              <a:gd name="T56" fmla="*/ 415 w 512"/>
              <a:gd name="T57" fmla="*/ 25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2" h="512">
                <a:moveTo>
                  <a:pt x="288" y="256"/>
                </a:moveTo>
                <a:cubicBezTo>
                  <a:pt x="288" y="273"/>
                  <a:pt x="273" y="288"/>
                  <a:pt x="256" y="288"/>
                </a:cubicBezTo>
                <a:cubicBezTo>
                  <a:pt x="238" y="288"/>
                  <a:pt x="224" y="273"/>
                  <a:pt x="224" y="256"/>
                </a:cubicBezTo>
                <a:cubicBezTo>
                  <a:pt x="224" y="238"/>
                  <a:pt x="238" y="224"/>
                  <a:pt x="256" y="224"/>
                </a:cubicBezTo>
                <a:cubicBezTo>
                  <a:pt x="273" y="224"/>
                  <a:pt x="288" y="238"/>
                  <a:pt x="288" y="256"/>
                </a:cubicBezTo>
                <a:close/>
                <a:moveTo>
                  <a:pt x="392" y="256"/>
                </a:moveTo>
                <a:cubicBezTo>
                  <a:pt x="365" y="293"/>
                  <a:pt x="316" y="330"/>
                  <a:pt x="257" y="330"/>
                </a:cubicBezTo>
                <a:cubicBezTo>
                  <a:pt x="192" y="330"/>
                  <a:pt x="143" y="286"/>
                  <a:pt x="121" y="256"/>
                </a:cubicBezTo>
                <a:cubicBezTo>
                  <a:pt x="148" y="218"/>
                  <a:pt x="197" y="181"/>
                  <a:pt x="257" y="181"/>
                </a:cubicBezTo>
                <a:cubicBezTo>
                  <a:pt x="321" y="181"/>
                  <a:pt x="370" y="226"/>
                  <a:pt x="392" y="256"/>
                </a:cubicBezTo>
                <a:close/>
                <a:moveTo>
                  <a:pt x="309" y="256"/>
                </a:moveTo>
                <a:cubicBezTo>
                  <a:pt x="309" y="226"/>
                  <a:pt x="285" y="202"/>
                  <a:pt x="256" y="202"/>
                </a:cubicBezTo>
                <a:cubicBezTo>
                  <a:pt x="226" y="202"/>
                  <a:pt x="202" y="226"/>
                  <a:pt x="202" y="256"/>
                </a:cubicBezTo>
                <a:cubicBezTo>
                  <a:pt x="202" y="285"/>
                  <a:pt x="226" y="309"/>
                  <a:pt x="256" y="309"/>
                </a:cubicBezTo>
                <a:cubicBezTo>
                  <a:pt x="285" y="309"/>
                  <a:pt x="309" y="285"/>
                  <a:pt x="309" y="256"/>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5" y="255"/>
                </a:moveTo>
                <a:cubicBezTo>
                  <a:pt x="415" y="254"/>
                  <a:pt x="415" y="252"/>
                  <a:pt x="414" y="250"/>
                </a:cubicBezTo>
                <a:cubicBezTo>
                  <a:pt x="392" y="216"/>
                  <a:pt x="334" y="160"/>
                  <a:pt x="257" y="160"/>
                </a:cubicBezTo>
                <a:cubicBezTo>
                  <a:pt x="186" y="160"/>
                  <a:pt x="129" y="206"/>
                  <a:pt x="99" y="249"/>
                </a:cubicBezTo>
                <a:cubicBezTo>
                  <a:pt x="98" y="251"/>
                  <a:pt x="98" y="254"/>
                  <a:pt x="98" y="256"/>
                </a:cubicBezTo>
                <a:cubicBezTo>
                  <a:pt x="98" y="258"/>
                  <a:pt x="98" y="260"/>
                  <a:pt x="99" y="261"/>
                </a:cubicBezTo>
                <a:cubicBezTo>
                  <a:pt x="121" y="295"/>
                  <a:pt x="179" y="352"/>
                  <a:pt x="257" y="352"/>
                </a:cubicBezTo>
                <a:cubicBezTo>
                  <a:pt x="327" y="352"/>
                  <a:pt x="384" y="305"/>
                  <a:pt x="414" y="262"/>
                </a:cubicBezTo>
                <a:cubicBezTo>
                  <a:pt x="415" y="260"/>
                  <a:pt x="416" y="258"/>
                  <a:pt x="415" y="25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575">
            <a:extLst>
              <a:ext uri="{FF2B5EF4-FFF2-40B4-BE49-F238E27FC236}">
                <a16:creationId xmlns:a16="http://schemas.microsoft.com/office/drawing/2014/main" id="{90E8D22E-D069-41EF-B871-D21C33A1DC2D}"/>
              </a:ext>
            </a:extLst>
          </p:cNvPr>
          <p:cNvSpPr>
            <a:spLocks noChangeAspect="1" noEditPoints="1"/>
          </p:cNvSpPr>
          <p:nvPr/>
        </p:nvSpPr>
        <p:spPr bwMode="auto">
          <a:xfrm>
            <a:off x="10990885" y="4066699"/>
            <a:ext cx="366838" cy="36576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70 w 512"/>
              <a:gd name="T11" fmla="*/ 362 h 512"/>
              <a:gd name="T12" fmla="*/ 320 w 512"/>
              <a:gd name="T13" fmla="*/ 384 h 512"/>
              <a:gd name="T14" fmla="*/ 224 w 512"/>
              <a:gd name="T15" fmla="*/ 384 h 512"/>
              <a:gd name="T16" fmla="*/ 191 w 512"/>
              <a:gd name="T17" fmla="*/ 373 h 512"/>
              <a:gd name="T18" fmla="*/ 106 w 512"/>
              <a:gd name="T19" fmla="*/ 373 h 512"/>
              <a:gd name="T20" fmla="*/ 96 w 512"/>
              <a:gd name="T21" fmla="*/ 362 h 512"/>
              <a:gd name="T22" fmla="*/ 96 w 512"/>
              <a:gd name="T23" fmla="*/ 245 h 512"/>
              <a:gd name="T24" fmla="*/ 106 w 512"/>
              <a:gd name="T25" fmla="*/ 234 h 512"/>
              <a:gd name="T26" fmla="*/ 175 w 512"/>
              <a:gd name="T27" fmla="*/ 234 h 512"/>
              <a:gd name="T28" fmla="*/ 184 w 512"/>
              <a:gd name="T29" fmla="*/ 220 h 512"/>
              <a:gd name="T30" fmla="*/ 185 w 512"/>
              <a:gd name="T31" fmla="*/ 218 h 512"/>
              <a:gd name="T32" fmla="*/ 280 w 512"/>
              <a:gd name="T33" fmla="*/ 110 h 512"/>
              <a:gd name="T34" fmla="*/ 287 w 512"/>
              <a:gd name="T35" fmla="*/ 106 h 512"/>
              <a:gd name="T36" fmla="*/ 295 w 512"/>
              <a:gd name="T37" fmla="*/ 109 h 512"/>
              <a:gd name="T38" fmla="*/ 309 w 512"/>
              <a:gd name="T39" fmla="*/ 152 h 512"/>
              <a:gd name="T40" fmla="*/ 292 w 512"/>
              <a:gd name="T41" fmla="*/ 202 h 512"/>
              <a:gd name="T42" fmla="*/ 330 w 512"/>
              <a:gd name="T43" fmla="*/ 202 h 512"/>
              <a:gd name="T44" fmla="*/ 394 w 512"/>
              <a:gd name="T45" fmla="*/ 266 h 512"/>
              <a:gd name="T46" fmla="*/ 370 w 512"/>
              <a:gd name="T47" fmla="*/ 362 h 512"/>
              <a:gd name="T48" fmla="*/ 170 w 512"/>
              <a:gd name="T49" fmla="*/ 330 h 512"/>
              <a:gd name="T50" fmla="*/ 174 w 512"/>
              <a:gd name="T51" fmla="*/ 352 h 512"/>
              <a:gd name="T52" fmla="*/ 117 w 512"/>
              <a:gd name="T53" fmla="*/ 352 h 512"/>
              <a:gd name="T54" fmla="*/ 117 w 512"/>
              <a:gd name="T55" fmla="*/ 256 h 512"/>
              <a:gd name="T56" fmla="*/ 170 w 512"/>
              <a:gd name="T57" fmla="*/ 256 h 512"/>
              <a:gd name="T58" fmla="*/ 170 w 512"/>
              <a:gd name="T59" fmla="*/ 256 h 512"/>
              <a:gd name="T60" fmla="*/ 170 w 512"/>
              <a:gd name="T61" fmla="*/ 330 h 512"/>
              <a:gd name="T62" fmla="*/ 373 w 512"/>
              <a:gd name="T63" fmla="*/ 267 h 512"/>
              <a:gd name="T64" fmla="*/ 354 w 512"/>
              <a:gd name="T65" fmla="*/ 348 h 512"/>
              <a:gd name="T66" fmla="*/ 320 w 512"/>
              <a:gd name="T67" fmla="*/ 362 h 512"/>
              <a:gd name="T68" fmla="*/ 224 w 512"/>
              <a:gd name="T69" fmla="*/ 362 h 512"/>
              <a:gd name="T70" fmla="*/ 192 w 512"/>
              <a:gd name="T71" fmla="*/ 330 h 512"/>
              <a:gd name="T72" fmla="*/ 192 w 512"/>
              <a:gd name="T73" fmla="*/ 256 h 512"/>
              <a:gd name="T74" fmla="*/ 200 w 512"/>
              <a:gd name="T75" fmla="*/ 233 h 512"/>
              <a:gd name="T76" fmla="*/ 201 w 512"/>
              <a:gd name="T77" fmla="*/ 233 h 512"/>
              <a:gd name="T78" fmla="*/ 287 w 512"/>
              <a:gd name="T79" fmla="*/ 134 h 512"/>
              <a:gd name="T80" fmla="*/ 288 w 512"/>
              <a:gd name="T81" fmla="*/ 146 h 512"/>
              <a:gd name="T82" fmla="*/ 267 w 512"/>
              <a:gd name="T83" fmla="*/ 210 h 512"/>
              <a:gd name="T84" fmla="*/ 267 w 512"/>
              <a:gd name="T85" fmla="*/ 210 h 512"/>
              <a:gd name="T86" fmla="*/ 266 w 512"/>
              <a:gd name="T87" fmla="*/ 213 h 512"/>
              <a:gd name="T88" fmla="*/ 277 w 512"/>
              <a:gd name="T89" fmla="*/ 224 h 512"/>
              <a:gd name="T90" fmla="*/ 330 w 512"/>
              <a:gd name="T91" fmla="*/ 224 h 512"/>
              <a:gd name="T92" fmla="*/ 373 w 512"/>
              <a:gd name="T93" fmla="*/ 26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70" y="362"/>
                </a:moveTo>
                <a:cubicBezTo>
                  <a:pt x="357" y="377"/>
                  <a:pt x="340" y="384"/>
                  <a:pt x="320" y="384"/>
                </a:cubicBezTo>
                <a:cubicBezTo>
                  <a:pt x="224" y="384"/>
                  <a:pt x="224" y="384"/>
                  <a:pt x="224" y="384"/>
                </a:cubicBezTo>
                <a:cubicBezTo>
                  <a:pt x="211" y="384"/>
                  <a:pt x="200" y="380"/>
                  <a:pt x="191" y="373"/>
                </a:cubicBezTo>
                <a:cubicBezTo>
                  <a:pt x="106" y="373"/>
                  <a:pt x="106" y="373"/>
                  <a:pt x="106" y="373"/>
                </a:cubicBezTo>
                <a:cubicBezTo>
                  <a:pt x="100" y="373"/>
                  <a:pt x="96" y="368"/>
                  <a:pt x="96" y="362"/>
                </a:cubicBezTo>
                <a:cubicBezTo>
                  <a:pt x="96" y="245"/>
                  <a:pt x="96" y="245"/>
                  <a:pt x="96" y="245"/>
                </a:cubicBezTo>
                <a:cubicBezTo>
                  <a:pt x="96" y="239"/>
                  <a:pt x="100" y="234"/>
                  <a:pt x="106" y="234"/>
                </a:cubicBezTo>
                <a:cubicBezTo>
                  <a:pt x="175" y="234"/>
                  <a:pt x="175" y="234"/>
                  <a:pt x="175" y="234"/>
                </a:cubicBezTo>
                <a:cubicBezTo>
                  <a:pt x="177" y="229"/>
                  <a:pt x="180" y="224"/>
                  <a:pt x="184" y="220"/>
                </a:cubicBezTo>
                <a:cubicBezTo>
                  <a:pt x="185" y="218"/>
                  <a:pt x="185" y="218"/>
                  <a:pt x="185" y="218"/>
                </a:cubicBezTo>
                <a:cubicBezTo>
                  <a:pt x="280" y="110"/>
                  <a:pt x="280" y="110"/>
                  <a:pt x="280" y="110"/>
                </a:cubicBezTo>
                <a:cubicBezTo>
                  <a:pt x="282" y="108"/>
                  <a:pt x="284" y="106"/>
                  <a:pt x="287" y="106"/>
                </a:cubicBezTo>
                <a:cubicBezTo>
                  <a:pt x="290" y="106"/>
                  <a:pt x="293" y="107"/>
                  <a:pt x="295" y="109"/>
                </a:cubicBezTo>
                <a:cubicBezTo>
                  <a:pt x="296" y="110"/>
                  <a:pt x="315" y="129"/>
                  <a:pt x="309" y="152"/>
                </a:cubicBezTo>
                <a:cubicBezTo>
                  <a:pt x="292" y="202"/>
                  <a:pt x="292" y="202"/>
                  <a:pt x="292" y="202"/>
                </a:cubicBezTo>
                <a:cubicBezTo>
                  <a:pt x="330" y="202"/>
                  <a:pt x="330" y="202"/>
                  <a:pt x="330" y="202"/>
                </a:cubicBezTo>
                <a:cubicBezTo>
                  <a:pt x="361" y="202"/>
                  <a:pt x="394" y="235"/>
                  <a:pt x="394" y="266"/>
                </a:cubicBezTo>
                <a:cubicBezTo>
                  <a:pt x="395" y="268"/>
                  <a:pt x="400" y="329"/>
                  <a:pt x="370" y="362"/>
                </a:cubicBezTo>
                <a:close/>
                <a:moveTo>
                  <a:pt x="170" y="330"/>
                </a:moveTo>
                <a:cubicBezTo>
                  <a:pt x="170" y="338"/>
                  <a:pt x="172" y="345"/>
                  <a:pt x="174" y="352"/>
                </a:cubicBezTo>
                <a:cubicBezTo>
                  <a:pt x="117" y="352"/>
                  <a:pt x="117" y="352"/>
                  <a:pt x="117" y="352"/>
                </a:cubicBezTo>
                <a:cubicBezTo>
                  <a:pt x="117" y="256"/>
                  <a:pt x="117" y="256"/>
                  <a:pt x="117" y="256"/>
                </a:cubicBezTo>
                <a:cubicBezTo>
                  <a:pt x="170" y="256"/>
                  <a:pt x="170" y="256"/>
                  <a:pt x="170" y="256"/>
                </a:cubicBezTo>
                <a:cubicBezTo>
                  <a:pt x="170" y="256"/>
                  <a:pt x="170" y="256"/>
                  <a:pt x="170" y="256"/>
                </a:cubicBezTo>
                <a:lnTo>
                  <a:pt x="170" y="330"/>
                </a:lnTo>
                <a:close/>
                <a:moveTo>
                  <a:pt x="373" y="267"/>
                </a:moveTo>
                <a:cubicBezTo>
                  <a:pt x="373" y="268"/>
                  <a:pt x="378" y="322"/>
                  <a:pt x="354" y="348"/>
                </a:cubicBezTo>
                <a:cubicBezTo>
                  <a:pt x="346" y="358"/>
                  <a:pt x="334" y="362"/>
                  <a:pt x="320" y="362"/>
                </a:cubicBezTo>
                <a:cubicBezTo>
                  <a:pt x="224" y="362"/>
                  <a:pt x="224" y="362"/>
                  <a:pt x="224" y="362"/>
                </a:cubicBezTo>
                <a:cubicBezTo>
                  <a:pt x="205" y="362"/>
                  <a:pt x="192" y="349"/>
                  <a:pt x="192" y="330"/>
                </a:cubicBezTo>
                <a:cubicBezTo>
                  <a:pt x="192" y="256"/>
                  <a:pt x="192" y="256"/>
                  <a:pt x="192" y="256"/>
                </a:cubicBezTo>
                <a:cubicBezTo>
                  <a:pt x="192" y="248"/>
                  <a:pt x="195" y="240"/>
                  <a:pt x="200" y="233"/>
                </a:cubicBezTo>
                <a:cubicBezTo>
                  <a:pt x="201" y="233"/>
                  <a:pt x="201" y="233"/>
                  <a:pt x="201" y="233"/>
                </a:cubicBezTo>
                <a:cubicBezTo>
                  <a:pt x="287" y="134"/>
                  <a:pt x="287" y="134"/>
                  <a:pt x="287" y="134"/>
                </a:cubicBezTo>
                <a:cubicBezTo>
                  <a:pt x="288" y="138"/>
                  <a:pt x="289" y="142"/>
                  <a:pt x="288" y="146"/>
                </a:cubicBezTo>
                <a:cubicBezTo>
                  <a:pt x="267" y="210"/>
                  <a:pt x="267" y="210"/>
                  <a:pt x="267" y="210"/>
                </a:cubicBezTo>
                <a:cubicBezTo>
                  <a:pt x="267" y="210"/>
                  <a:pt x="267" y="210"/>
                  <a:pt x="267" y="210"/>
                </a:cubicBezTo>
                <a:cubicBezTo>
                  <a:pt x="267" y="211"/>
                  <a:pt x="266" y="212"/>
                  <a:pt x="266" y="213"/>
                </a:cubicBezTo>
                <a:cubicBezTo>
                  <a:pt x="266" y="219"/>
                  <a:pt x="271" y="224"/>
                  <a:pt x="277" y="224"/>
                </a:cubicBezTo>
                <a:cubicBezTo>
                  <a:pt x="330" y="224"/>
                  <a:pt x="330" y="224"/>
                  <a:pt x="330" y="224"/>
                </a:cubicBezTo>
                <a:cubicBezTo>
                  <a:pt x="349" y="224"/>
                  <a:pt x="373" y="247"/>
                  <a:pt x="373" y="26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935">
            <a:extLst>
              <a:ext uri="{FF2B5EF4-FFF2-40B4-BE49-F238E27FC236}">
                <a16:creationId xmlns:a16="http://schemas.microsoft.com/office/drawing/2014/main" id="{4FAA3B52-7002-4C27-9053-4EECFEADD1BB}"/>
              </a:ext>
            </a:extLst>
          </p:cNvPr>
          <p:cNvSpPr>
            <a:spLocks noChangeAspect="1" noEditPoints="1"/>
          </p:cNvSpPr>
          <p:nvPr/>
        </p:nvSpPr>
        <p:spPr bwMode="auto">
          <a:xfrm>
            <a:off x="10991056" y="4899960"/>
            <a:ext cx="365760" cy="365760"/>
          </a:xfrm>
          <a:custGeom>
            <a:avLst/>
            <a:gdLst>
              <a:gd name="T0" fmla="*/ 202 w 512"/>
              <a:gd name="T1" fmla="*/ 373 h 512"/>
              <a:gd name="T2" fmla="*/ 309 w 512"/>
              <a:gd name="T3" fmla="*/ 373 h 512"/>
              <a:gd name="T4" fmla="*/ 309 w 512"/>
              <a:gd name="T5" fmla="*/ 394 h 512"/>
              <a:gd name="T6" fmla="*/ 202 w 512"/>
              <a:gd name="T7" fmla="*/ 394 h 512"/>
              <a:gd name="T8" fmla="*/ 202 w 512"/>
              <a:gd name="T9" fmla="*/ 373 h 512"/>
              <a:gd name="T10" fmla="*/ 268 w 512"/>
              <a:gd name="T11" fmla="*/ 266 h 512"/>
              <a:gd name="T12" fmla="*/ 243 w 512"/>
              <a:gd name="T13" fmla="*/ 266 h 512"/>
              <a:gd name="T14" fmla="*/ 226 w 512"/>
              <a:gd name="T15" fmla="*/ 352 h 512"/>
              <a:gd name="T16" fmla="*/ 285 w 512"/>
              <a:gd name="T17" fmla="*/ 352 h 512"/>
              <a:gd name="T18" fmla="*/ 268 w 512"/>
              <a:gd name="T19" fmla="*/ 266 h 512"/>
              <a:gd name="T20" fmla="*/ 269 w 512"/>
              <a:gd name="T21" fmla="*/ 245 h 512"/>
              <a:gd name="T22" fmla="*/ 285 w 512"/>
              <a:gd name="T23" fmla="*/ 181 h 512"/>
              <a:gd name="T24" fmla="*/ 227 w 512"/>
              <a:gd name="T25" fmla="*/ 181 h 512"/>
              <a:gd name="T26" fmla="*/ 243 w 512"/>
              <a:gd name="T27" fmla="*/ 245 h 512"/>
              <a:gd name="T28" fmla="*/ 269 w 512"/>
              <a:gd name="T29" fmla="*/ 245 h 512"/>
              <a:gd name="T30" fmla="*/ 512 w 512"/>
              <a:gd name="T31" fmla="*/ 256 h 512"/>
              <a:gd name="T32" fmla="*/ 256 w 512"/>
              <a:gd name="T33" fmla="*/ 512 h 512"/>
              <a:gd name="T34" fmla="*/ 0 w 512"/>
              <a:gd name="T35" fmla="*/ 256 h 512"/>
              <a:gd name="T36" fmla="*/ 256 w 512"/>
              <a:gd name="T37" fmla="*/ 0 h 512"/>
              <a:gd name="T38" fmla="*/ 512 w 512"/>
              <a:gd name="T39" fmla="*/ 256 h 512"/>
              <a:gd name="T40" fmla="*/ 330 w 512"/>
              <a:gd name="T41" fmla="*/ 362 h 512"/>
              <a:gd name="T42" fmla="*/ 320 w 512"/>
              <a:gd name="T43" fmla="*/ 352 h 512"/>
              <a:gd name="T44" fmla="*/ 307 w 512"/>
              <a:gd name="T45" fmla="*/ 352 h 512"/>
              <a:gd name="T46" fmla="*/ 288 w 512"/>
              <a:gd name="T47" fmla="*/ 256 h 512"/>
              <a:gd name="T48" fmla="*/ 309 w 512"/>
              <a:gd name="T49" fmla="*/ 173 h 512"/>
              <a:gd name="T50" fmla="*/ 307 w 512"/>
              <a:gd name="T51" fmla="*/ 164 h 512"/>
              <a:gd name="T52" fmla="*/ 298 w 512"/>
              <a:gd name="T53" fmla="*/ 160 h 512"/>
              <a:gd name="T54" fmla="*/ 266 w 512"/>
              <a:gd name="T55" fmla="*/ 160 h 512"/>
              <a:gd name="T56" fmla="*/ 266 w 512"/>
              <a:gd name="T57" fmla="*/ 138 h 512"/>
              <a:gd name="T58" fmla="*/ 277 w 512"/>
              <a:gd name="T59" fmla="*/ 138 h 512"/>
              <a:gd name="T60" fmla="*/ 288 w 512"/>
              <a:gd name="T61" fmla="*/ 128 h 512"/>
              <a:gd name="T62" fmla="*/ 277 w 512"/>
              <a:gd name="T63" fmla="*/ 117 h 512"/>
              <a:gd name="T64" fmla="*/ 266 w 512"/>
              <a:gd name="T65" fmla="*/ 117 h 512"/>
              <a:gd name="T66" fmla="*/ 266 w 512"/>
              <a:gd name="T67" fmla="*/ 106 h 512"/>
              <a:gd name="T68" fmla="*/ 256 w 512"/>
              <a:gd name="T69" fmla="*/ 96 h 512"/>
              <a:gd name="T70" fmla="*/ 245 w 512"/>
              <a:gd name="T71" fmla="*/ 106 h 512"/>
              <a:gd name="T72" fmla="*/ 245 w 512"/>
              <a:gd name="T73" fmla="*/ 117 h 512"/>
              <a:gd name="T74" fmla="*/ 234 w 512"/>
              <a:gd name="T75" fmla="*/ 117 h 512"/>
              <a:gd name="T76" fmla="*/ 224 w 512"/>
              <a:gd name="T77" fmla="*/ 128 h 512"/>
              <a:gd name="T78" fmla="*/ 234 w 512"/>
              <a:gd name="T79" fmla="*/ 138 h 512"/>
              <a:gd name="T80" fmla="*/ 245 w 512"/>
              <a:gd name="T81" fmla="*/ 138 h 512"/>
              <a:gd name="T82" fmla="*/ 245 w 512"/>
              <a:gd name="T83" fmla="*/ 160 h 512"/>
              <a:gd name="T84" fmla="*/ 213 w 512"/>
              <a:gd name="T85" fmla="*/ 160 h 512"/>
              <a:gd name="T86" fmla="*/ 205 w 512"/>
              <a:gd name="T87" fmla="*/ 164 h 512"/>
              <a:gd name="T88" fmla="*/ 203 w 512"/>
              <a:gd name="T89" fmla="*/ 173 h 512"/>
              <a:gd name="T90" fmla="*/ 223 w 512"/>
              <a:gd name="T91" fmla="*/ 256 h 512"/>
              <a:gd name="T92" fmla="*/ 204 w 512"/>
              <a:gd name="T93" fmla="*/ 352 h 512"/>
              <a:gd name="T94" fmla="*/ 192 w 512"/>
              <a:gd name="T95" fmla="*/ 352 h 512"/>
              <a:gd name="T96" fmla="*/ 181 w 512"/>
              <a:gd name="T97" fmla="*/ 362 h 512"/>
              <a:gd name="T98" fmla="*/ 181 w 512"/>
              <a:gd name="T99" fmla="*/ 405 h 512"/>
              <a:gd name="T100" fmla="*/ 192 w 512"/>
              <a:gd name="T101" fmla="*/ 416 h 512"/>
              <a:gd name="T102" fmla="*/ 320 w 512"/>
              <a:gd name="T103" fmla="*/ 416 h 512"/>
              <a:gd name="T104" fmla="*/ 330 w 512"/>
              <a:gd name="T105" fmla="*/ 405 h 512"/>
              <a:gd name="T106" fmla="*/ 330 w 512"/>
              <a:gd name="T107" fmla="*/ 36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02" y="373"/>
                </a:moveTo>
                <a:cubicBezTo>
                  <a:pt x="309" y="373"/>
                  <a:pt x="309" y="373"/>
                  <a:pt x="309" y="373"/>
                </a:cubicBezTo>
                <a:cubicBezTo>
                  <a:pt x="309" y="394"/>
                  <a:pt x="309" y="394"/>
                  <a:pt x="309" y="394"/>
                </a:cubicBezTo>
                <a:cubicBezTo>
                  <a:pt x="202" y="394"/>
                  <a:pt x="202" y="394"/>
                  <a:pt x="202" y="394"/>
                </a:cubicBezTo>
                <a:lnTo>
                  <a:pt x="202" y="373"/>
                </a:lnTo>
                <a:close/>
                <a:moveTo>
                  <a:pt x="268" y="266"/>
                </a:moveTo>
                <a:cubicBezTo>
                  <a:pt x="243" y="266"/>
                  <a:pt x="243" y="266"/>
                  <a:pt x="243" y="266"/>
                </a:cubicBezTo>
                <a:cubicBezTo>
                  <a:pt x="226" y="352"/>
                  <a:pt x="226" y="352"/>
                  <a:pt x="226" y="352"/>
                </a:cubicBezTo>
                <a:cubicBezTo>
                  <a:pt x="285" y="352"/>
                  <a:pt x="285" y="352"/>
                  <a:pt x="285" y="352"/>
                </a:cubicBezTo>
                <a:lnTo>
                  <a:pt x="268" y="266"/>
                </a:lnTo>
                <a:close/>
                <a:moveTo>
                  <a:pt x="269" y="245"/>
                </a:moveTo>
                <a:cubicBezTo>
                  <a:pt x="285" y="181"/>
                  <a:pt x="285" y="181"/>
                  <a:pt x="285" y="181"/>
                </a:cubicBezTo>
                <a:cubicBezTo>
                  <a:pt x="227" y="181"/>
                  <a:pt x="227" y="181"/>
                  <a:pt x="227" y="181"/>
                </a:cubicBezTo>
                <a:cubicBezTo>
                  <a:pt x="243" y="245"/>
                  <a:pt x="243" y="245"/>
                  <a:pt x="243" y="245"/>
                </a:cubicBezTo>
                <a:lnTo>
                  <a:pt x="269" y="245"/>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30" y="362"/>
                </a:moveTo>
                <a:cubicBezTo>
                  <a:pt x="330" y="356"/>
                  <a:pt x="326" y="352"/>
                  <a:pt x="320" y="352"/>
                </a:cubicBezTo>
                <a:cubicBezTo>
                  <a:pt x="307" y="352"/>
                  <a:pt x="307" y="352"/>
                  <a:pt x="307" y="352"/>
                </a:cubicBezTo>
                <a:cubicBezTo>
                  <a:pt x="288" y="256"/>
                  <a:pt x="288" y="256"/>
                  <a:pt x="288" y="256"/>
                </a:cubicBezTo>
                <a:cubicBezTo>
                  <a:pt x="309" y="173"/>
                  <a:pt x="309" y="173"/>
                  <a:pt x="309" y="173"/>
                </a:cubicBezTo>
                <a:cubicBezTo>
                  <a:pt x="309" y="170"/>
                  <a:pt x="309" y="166"/>
                  <a:pt x="307" y="164"/>
                </a:cubicBezTo>
                <a:cubicBezTo>
                  <a:pt x="305" y="161"/>
                  <a:pt x="302" y="160"/>
                  <a:pt x="298" y="160"/>
                </a:cubicBezTo>
                <a:cubicBezTo>
                  <a:pt x="266" y="160"/>
                  <a:pt x="266" y="160"/>
                  <a:pt x="266" y="160"/>
                </a:cubicBezTo>
                <a:cubicBezTo>
                  <a:pt x="266" y="138"/>
                  <a:pt x="266" y="138"/>
                  <a:pt x="266" y="138"/>
                </a:cubicBezTo>
                <a:cubicBezTo>
                  <a:pt x="277" y="138"/>
                  <a:pt x="277" y="138"/>
                  <a:pt x="277" y="138"/>
                </a:cubicBezTo>
                <a:cubicBezTo>
                  <a:pt x="283" y="138"/>
                  <a:pt x="288" y="134"/>
                  <a:pt x="288" y="128"/>
                </a:cubicBezTo>
                <a:cubicBezTo>
                  <a:pt x="288" y="122"/>
                  <a:pt x="283" y="117"/>
                  <a:pt x="277" y="117"/>
                </a:cubicBezTo>
                <a:cubicBezTo>
                  <a:pt x="266" y="117"/>
                  <a:pt x="266" y="117"/>
                  <a:pt x="266" y="117"/>
                </a:cubicBezTo>
                <a:cubicBezTo>
                  <a:pt x="266" y="106"/>
                  <a:pt x="266" y="106"/>
                  <a:pt x="266" y="106"/>
                </a:cubicBezTo>
                <a:cubicBezTo>
                  <a:pt x="266" y="100"/>
                  <a:pt x="262" y="96"/>
                  <a:pt x="256" y="96"/>
                </a:cubicBezTo>
                <a:cubicBezTo>
                  <a:pt x="250" y="96"/>
                  <a:pt x="245" y="100"/>
                  <a:pt x="245" y="106"/>
                </a:cubicBezTo>
                <a:cubicBezTo>
                  <a:pt x="245" y="117"/>
                  <a:pt x="245" y="117"/>
                  <a:pt x="245" y="117"/>
                </a:cubicBezTo>
                <a:cubicBezTo>
                  <a:pt x="234" y="117"/>
                  <a:pt x="234" y="117"/>
                  <a:pt x="234" y="117"/>
                </a:cubicBezTo>
                <a:cubicBezTo>
                  <a:pt x="228" y="117"/>
                  <a:pt x="224" y="122"/>
                  <a:pt x="224" y="128"/>
                </a:cubicBezTo>
                <a:cubicBezTo>
                  <a:pt x="224" y="134"/>
                  <a:pt x="228" y="138"/>
                  <a:pt x="234" y="138"/>
                </a:cubicBezTo>
                <a:cubicBezTo>
                  <a:pt x="245" y="138"/>
                  <a:pt x="245" y="138"/>
                  <a:pt x="245" y="138"/>
                </a:cubicBezTo>
                <a:cubicBezTo>
                  <a:pt x="245" y="160"/>
                  <a:pt x="245" y="160"/>
                  <a:pt x="245" y="160"/>
                </a:cubicBezTo>
                <a:cubicBezTo>
                  <a:pt x="213" y="160"/>
                  <a:pt x="213" y="160"/>
                  <a:pt x="213" y="160"/>
                </a:cubicBezTo>
                <a:cubicBezTo>
                  <a:pt x="210" y="160"/>
                  <a:pt x="207" y="161"/>
                  <a:pt x="205" y="164"/>
                </a:cubicBezTo>
                <a:cubicBezTo>
                  <a:pt x="203" y="166"/>
                  <a:pt x="202" y="170"/>
                  <a:pt x="203" y="173"/>
                </a:cubicBezTo>
                <a:cubicBezTo>
                  <a:pt x="223" y="256"/>
                  <a:pt x="223" y="256"/>
                  <a:pt x="223" y="256"/>
                </a:cubicBezTo>
                <a:cubicBezTo>
                  <a:pt x="204" y="352"/>
                  <a:pt x="204" y="352"/>
                  <a:pt x="204" y="352"/>
                </a:cubicBezTo>
                <a:cubicBezTo>
                  <a:pt x="192" y="352"/>
                  <a:pt x="192" y="352"/>
                  <a:pt x="192" y="352"/>
                </a:cubicBezTo>
                <a:cubicBezTo>
                  <a:pt x="186" y="352"/>
                  <a:pt x="181" y="356"/>
                  <a:pt x="181" y="362"/>
                </a:cubicBezTo>
                <a:cubicBezTo>
                  <a:pt x="181" y="405"/>
                  <a:pt x="181" y="405"/>
                  <a:pt x="181" y="405"/>
                </a:cubicBezTo>
                <a:cubicBezTo>
                  <a:pt x="181" y="411"/>
                  <a:pt x="186" y="416"/>
                  <a:pt x="192" y="416"/>
                </a:cubicBezTo>
                <a:cubicBezTo>
                  <a:pt x="320" y="416"/>
                  <a:pt x="320" y="416"/>
                  <a:pt x="320" y="416"/>
                </a:cubicBezTo>
                <a:cubicBezTo>
                  <a:pt x="326" y="416"/>
                  <a:pt x="330" y="411"/>
                  <a:pt x="330" y="405"/>
                </a:cubicBezTo>
                <a:lnTo>
                  <a:pt x="330" y="36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332">
            <a:extLst>
              <a:ext uri="{FF2B5EF4-FFF2-40B4-BE49-F238E27FC236}">
                <a16:creationId xmlns:a16="http://schemas.microsoft.com/office/drawing/2014/main" id="{0F1897CD-3DB3-42A4-A226-934E3FC2D27B}"/>
              </a:ext>
            </a:extLst>
          </p:cNvPr>
          <p:cNvSpPr>
            <a:spLocks noChangeAspect="1" noEditPoints="1"/>
          </p:cNvSpPr>
          <p:nvPr/>
        </p:nvSpPr>
        <p:spPr bwMode="auto">
          <a:xfrm>
            <a:off x="10991488" y="5756478"/>
            <a:ext cx="365764" cy="365760"/>
          </a:xfrm>
          <a:custGeom>
            <a:avLst/>
            <a:gdLst>
              <a:gd name="T0" fmla="*/ 337 w 512"/>
              <a:gd name="T1" fmla="*/ 171 h 512"/>
              <a:gd name="T2" fmla="*/ 299 w 512"/>
              <a:gd name="T3" fmla="*/ 171 h 512"/>
              <a:gd name="T4" fmla="*/ 299 w 512"/>
              <a:gd name="T5" fmla="*/ 133 h 512"/>
              <a:gd name="T6" fmla="*/ 337 w 512"/>
              <a:gd name="T7" fmla="*/ 171 h 512"/>
              <a:gd name="T8" fmla="*/ 288 w 512"/>
              <a:gd name="T9" fmla="*/ 192 h 512"/>
              <a:gd name="T10" fmla="*/ 352 w 512"/>
              <a:gd name="T11" fmla="*/ 192 h 512"/>
              <a:gd name="T12" fmla="*/ 352 w 512"/>
              <a:gd name="T13" fmla="*/ 395 h 512"/>
              <a:gd name="T14" fmla="*/ 160 w 512"/>
              <a:gd name="T15" fmla="*/ 395 h 512"/>
              <a:gd name="T16" fmla="*/ 160 w 512"/>
              <a:gd name="T17" fmla="*/ 118 h 512"/>
              <a:gd name="T18" fmla="*/ 277 w 512"/>
              <a:gd name="T19" fmla="*/ 118 h 512"/>
              <a:gd name="T20" fmla="*/ 277 w 512"/>
              <a:gd name="T21" fmla="*/ 182 h 512"/>
              <a:gd name="T22" fmla="*/ 288 w 512"/>
              <a:gd name="T23" fmla="*/ 192 h 512"/>
              <a:gd name="T24" fmla="*/ 331 w 512"/>
              <a:gd name="T25" fmla="*/ 363 h 512"/>
              <a:gd name="T26" fmla="*/ 320 w 512"/>
              <a:gd name="T27" fmla="*/ 352 h 512"/>
              <a:gd name="T28" fmla="*/ 192 w 512"/>
              <a:gd name="T29" fmla="*/ 352 h 512"/>
              <a:gd name="T30" fmla="*/ 181 w 512"/>
              <a:gd name="T31" fmla="*/ 363 h 512"/>
              <a:gd name="T32" fmla="*/ 192 w 512"/>
              <a:gd name="T33" fmla="*/ 374 h 512"/>
              <a:gd name="T34" fmla="*/ 320 w 512"/>
              <a:gd name="T35" fmla="*/ 374 h 512"/>
              <a:gd name="T36" fmla="*/ 331 w 512"/>
              <a:gd name="T37" fmla="*/ 363 h 512"/>
              <a:gd name="T38" fmla="*/ 331 w 512"/>
              <a:gd name="T39" fmla="*/ 320 h 512"/>
              <a:gd name="T40" fmla="*/ 320 w 512"/>
              <a:gd name="T41" fmla="*/ 310 h 512"/>
              <a:gd name="T42" fmla="*/ 192 w 512"/>
              <a:gd name="T43" fmla="*/ 310 h 512"/>
              <a:gd name="T44" fmla="*/ 181 w 512"/>
              <a:gd name="T45" fmla="*/ 320 h 512"/>
              <a:gd name="T46" fmla="*/ 192 w 512"/>
              <a:gd name="T47" fmla="*/ 331 h 512"/>
              <a:gd name="T48" fmla="*/ 320 w 512"/>
              <a:gd name="T49" fmla="*/ 331 h 512"/>
              <a:gd name="T50" fmla="*/ 331 w 512"/>
              <a:gd name="T51" fmla="*/ 320 h 512"/>
              <a:gd name="T52" fmla="*/ 331 w 512"/>
              <a:gd name="T53" fmla="*/ 278 h 512"/>
              <a:gd name="T54" fmla="*/ 320 w 512"/>
              <a:gd name="T55" fmla="*/ 267 h 512"/>
              <a:gd name="T56" fmla="*/ 192 w 512"/>
              <a:gd name="T57" fmla="*/ 267 h 512"/>
              <a:gd name="T58" fmla="*/ 181 w 512"/>
              <a:gd name="T59" fmla="*/ 278 h 512"/>
              <a:gd name="T60" fmla="*/ 192 w 512"/>
              <a:gd name="T61" fmla="*/ 288 h 512"/>
              <a:gd name="T62" fmla="*/ 320 w 512"/>
              <a:gd name="T63" fmla="*/ 288 h 512"/>
              <a:gd name="T64" fmla="*/ 331 w 512"/>
              <a:gd name="T65" fmla="*/ 278 h 512"/>
              <a:gd name="T66" fmla="*/ 320 w 512"/>
              <a:gd name="T67" fmla="*/ 224 h 512"/>
              <a:gd name="T68" fmla="*/ 192 w 512"/>
              <a:gd name="T69" fmla="*/ 224 h 512"/>
              <a:gd name="T70" fmla="*/ 181 w 512"/>
              <a:gd name="T71" fmla="*/ 235 h 512"/>
              <a:gd name="T72" fmla="*/ 192 w 512"/>
              <a:gd name="T73" fmla="*/ 246 h 512"/>
              <a:gd name="T74" fmla="*/ 320 w 512"/>
              <a:gd name="T75" fmla="*/ 246 h 512"/>
              <a:gd name="T76" fmla="*/ 331 w 512"/>
              <a:gd name="T77" fmla="*/ 235 h 512"/>
              <a:gd name="T78" fmla="*/ 320 w 512"/>
              <a:gd name="T79" fmla="*/ 224 h 512"/>
              <a:gd name="T80" fmla="*/ 512 w 512"/>
              <a:gd name="T81" fmla="*/ 256 h 512"/>
              <a:gd name="T82" fmla="*/ 256 w 512"/>
              <a:gd name="T83" fmla="*/ 512 h 512"/>
              <a:gd name="T84" fmla="*/ 0 w 512"/>
              <a:gd name="T85" fmla="*/ 256 h 512"/>
              <a:gd name="T86" fmla="*/ 256 w 512"/>
              <a:gd name="T87" fmla="*/ 0 h 512"/>
              <a:gd name="T88" fmla="*/ 512 w 512"/>
              <a:gd name="T89" fmla="*/ 256 h 512"/>
              <a:gd name="T90" fmla="*/ 373 w 512"/>
              <a:gd name="T91" fmla="*/ 182 h 512"/>
              <a:gd name="T92" fmla="*/ 373 w 512"/>
              <a:gd name="T93" fmla="*/ 178 h 512"/>
              <a:gd name="T94" fmla="*/ 370 w 512"/>
              <a:gd name="T95" fmla="*/ 174 h 512"/>
              <a:gd name="T96" fmla="*/ 296 w 512"/>
              <a:gd name="T97" fmla="*/ 99 h 512"/>
              <a:gd name="T98" fmla="*/ 292 w 512"/>
              <a:gd name="T99" fmla="*/ 97 h 512"/>
              <a:gd name="T100" fmla="*/ 288 w 512"/>
              <a:gd name="T101" fmla="*/ 96 h 512"/>
              <a:gd name="T102" fmla="*/ 149 w 512"/>
              <a:gd name="T103" fmla="*/ 96 h 512"/>
              <a:gd name="T104" fmla="*/ 139 w 512"/>
              <a:gd name="T105" fmla="*/ 107 h 512"/>
              <a:gd name="T106" fmla="*/ 139 w 512"/>
              <a:gd name="T107" fmla="*/ 406 h 512"/>
              <a:gd name="T108" fmla="*/ 149 w 512"/>
              <a:gd name="T109" fmla="*/ 416 h 512"/>
              <a:gd name="T110" fmla="*/ 363 w 512"/>
              <a:gd name="T111" fmla="*/ 416 h 512"/>
              <a:gd name="T112" fmla="*/ 373 w 512"/>
              <a:gd name="T113" fmla="*/ 406 h 512"/>
              <a:gd name="T114" fmla="*/ 373 w 512"/>
              <a:gd name="T115" fmla="*/ 18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12">
                <a:moveTo>
                  <a:pt x="337" y="171"/>
                </a:moveTo>
                <a:cubicBezTo>
                  <a:pt x="299" y="171"/>
                  <a:pt x="299" y="171"/>
                  <a:pt x="299" y="171"/>
                </a:cubicBezTo>
                <a:cubicBezTo>
                  <a:pt x="299" y="133"/>
                  <a:pt x="299" y="133"/>
                  <a:pt x="299" y="133"/>
                </a:cubicBezTo>
                <a:lnTo>
                  <a:pt x="337" y="171"/>
                </a:lnTo>
                <a:close/>
                <a:moveTo>
                  <a:pt x="288" y="192"/>
                </a:moveTo>
                <a:cubicBezTo>
                  <a:pt x="352" y="192"/>
                  <a:pt x="352" y="192"/>
                  <a:pt x="352" y="192"/>
                </a:cubicBezTo>
                <a:cubicBezTo>
                  <a:pt x="352" y="395"/>
                  <a:pt x="352" y="395"/>
                  <a:pt x="352" y="395"/>
                </a:cubicBezTo>
                <a:cubicBezTo>
                  <a:pt x="160" y="395"/>
                  <a:pt x="160" y="395"/>
                  <a:pt x="160" y="395"/>
                </a:cubicBezTo>
                <a:cubicBezTo>
                  <a:pt x="160" y="118"/>
                  <a:pt x="160" y="118"/>
                  <a:pt x="160" y="118"/>
                </a:cubicBezTo>
                <a:cubicBezTo>
                  <a:pt x="277" y="118"/>
                  <a:pt x="277" y="118"/>
                  <a:pt x="277" y="118"/>
                </a:cubicBezTo>
                <a:cubicBezTo>
                  <a:pt x="277" y="182"/>
                  <a:pt x="277" y="182"/>
                  <a:pt x="277" y="182"/>
                </a:cubicBezTo>
                <a:cubicBezTo>
                  <a:pt x="277" y="188"/>
                  <a:pt x="282" y="192"/>
                  <a:pt x="288" y="192"/>
                </a:cubicBezTo>
                <a:close/>
                <a:moveTo>
                  <a:pt x="331" y="363"/>
                </a:moveTo>
                <a:cubicBezTo>
                  <a:pt x="331" y="357"/>
                  <a:pt x="326" y="352"/>
                  <a:pt x="320" y="352"/>
                </a:cubicBezTo>
                <a:cubicBezTo>
                  <a:pt x="192" y="352"/>
                  <a:pt x="192" y="352"/>
                  <a:pt x="192" y="352"/>
                </a:cubicBezTo>
                <a:cubicBezTo>
                  <a:pt x="186" y="352"/>
                  <a:pt x="181" y="357"/>
                  <a:pt x="181" y="363"/>
                </a:cubicBezTo>
                <a:cubicBezTo>
                  <a:pt x="181" y="369"/>
                  <a:pt x="186" y="374"/>
                  <a:pt x="192" y="374"/>
                </a:cubicBezTo>
                <a:cubicBezTo>
                  <a:pt x="320" y="374"/>
                  <a:pt x="320" y="374"/>
                  <a:pt x="320" y="374"/>
                </a:cubicBezTo>
                <a:cubicBezTo>
                  <a:pt x="326" y="374"/>
                  <a:pt x="331" y="369"/>
                  <a:pt x="331" y="363"/>
                </a:cubicBezTo>
                <a:close/>
                <a:moveTo>
                  <a:pt x="331" y="320"/>
                </a:moveTo>
                <a:cubicBezTo>
                  <a:pt x="331" y="314"/>
                  <a:pt x="326" y="310"/>
                  <a:pt x="320" y="310"/>
                </a:cubicBezTo>
                <a:cubicBezTo>
                  <a:pt x="192" y="310"/>
                  <a:pt x="192" y="310"/>
                  <a:pt x="192" y="310"/>
                </a:cubicBezTo>
                <a:cubicBezTo>
                  <a:pt x="186" y="310"/>
                  <a:pt x="181" y="314"/>
                  <a:pt x="181" y="320"/>
                </a:cubicBezTo>
                <a:cubicBezTo>
                  <a:pt x="181" y="326"/>
                  <a:pt x="186" y="331"/>
                  <a:pt x="192" y="331"/>
                </a:cubicBezTo>
                <a:cubicBezTo>
                  <a:pt x="320" y="331"/>
                  <a:pt x="320" y="331"/>
                  <a:pt x="320" y="331"/>
                </a:cubicBezTo>
                <a:cubicBezTo>
                  <a:pt x="326" y="331"/>
                  <a:pt x="331" y="326"/>
                  <a:pt x="331" y="320"/>
                </a:cubicBezTo>
                <a:close/>
                <a:moveTo>
                  <a:pt x="331" y="278"/>
                </a:moveTo>
                <a:cubicBezTo>
                  <a:pt x="331" y="272"/>
                  <a:pt x="326" y="267"/>
                  <a:pt x="320" y="267"/>
                </a:cubicBezTo>
                <a:cubicBezTo>
                  <a:pt x="192" y="267"/>
                  <a:pt x="192" y="267"/>
                  <a:pt x="192" y="267"/>
                </a:cubicBezTo>
                <a:cubicBezTo>
                  <a:pt x="186" y="267"/>
                  <a:pt x="181" y="272"/>
                  <a:pt x="181" y="278"/>
                </a:cubicBezTo>
                <a:cubicBezTo>
                  <a:pt x="181" y="284"/>
                  <a:pt x="186" y="288"/>
                  <a:pt x="192" y="288"/>
                </a:cubicBezTo>
                <a:cubicBezTo>
                  <a:pt x="320" y="288"/>
                  <a:pt x="320" y="288"/>
                  <a:pt x="320" y="288"/>
                </a:cubicBezTo>
                <a:cubicBezTo>
                  <a:pt x="326" y="288"/>
                  <a:pt x="331" y="284"/>
                  <a:pt x="331" y="278"/>
                </a:cubicBezTo>
                <a:close/>
                <a:moveTo>
                  <a:pt x="320" y="224"/>
                </a:moveTo>
                <a:cubicBezTo>
                  <a:pt x="192" y="224"/>
                  <a:pt x="192" y="224"/>
                  <a:pt x="192" y="224"/>
                </a:cubicBezTo>
                <a:cubicBezTo>
                  <a:pt x="186" y="224"/>
                  <a:pt x="181" y="229"/>
                  <a:pt x="181" y="235"/>
                </a:cubicBezTo>
                <a:cubicBezTo>
                  <a:pt x="181" y="241"/>
                  <a:pt x="186" y="246"/>
                  <a:pt x="192" y="246"/>
                </a:cubicBezTo>
                <a:cubicBezTo>
                  <a:pt x="320" y="246"/>
                  <a:pt x="320" y="246"/>
                  <a:pt x="320" y="246"/>
                </a:cubicBezTo>
                <a:cubicBezTo>
                  <a:pt x="326" y="246"/>
                  <a:pt x="331" y="241"/>
                  <a:pt x="331" y="235"/>
                </a:cubicBezTo>
                <a:cubicBezTo>
                  <a:pt x="331" y="229"/>
                  <a:pt x="326" y="224"/>
                  <a:pt x="320" y="224"/>
                </a:cubicBezTo>
                <a:close/>
                <a:moveTo>
                  <a:pt x="512" y="256"/>
                </a:moveTo>
                <a:cubicBezTo>
                  <a:pt x="512" y="398"/>
                  <a:pt x="397" y="512"/>
                  <a:pt x="256" y="512"/>
                </a:cubicBezTo>
                <a:cubicBezTo>
                  <a:pt x="115" y="512"/>
                  <a:pt x="0" y="398"/>
                  <a:pt x="0" y="256"/>
                </a:cubicBezTo>
                <a:cubicBezTo>
                  <a:pt x="0" y="115"/>
                  <a:pt x="115" y="0"/>
                  <a:pt x="256" y="0"/>
                </a:cubicBezTo>
                <a:cubicBezTo>
                  <a:pt x="397" y="0"/>
                  <a:pt x="512" y="115"/>
                  <a:pt x="512" y="256"/>
                </a:cubicBezTo>
                <a:close/>
                <a:moveTo>
                  <a:pt x="373" y="182"/>
                </a:moveTo>
                <a:cubicBezTo>
                  <a:pt x="373" y="180"/>
                  <a:pt x="373" y="179"/>
                  <a:pt x="373" y="178"/>
                </a:cubicBezTo>
                <a:cubicBezTo>
                  <a:pt x="372" y="176"/>
                  <a:pt x="371" y="175"/>
                  <a:pt x="370" y="174"/>
                </a:cubicBezTo>
                <a:cubicBezTo>
                  <a:pt x="296" y="99"/>
                  <a:pt x="296" y="99"/>
                  <a:pt x="296" y="99"/>
                </a:cubicBezTo>
                <a:cubicBezTo>
                  <a:pt x="295" y="98"/>
                  <a:pt x="293" y="98"/>
                  <a:pt x="292" y="97"/>
                </a:cubicBezTo>
                <a:cubicBezTo>
                  <a:pt x="291" y="97"/>
                  <a:pt x="289" y="96"/>
                  <a:pt x="288" y="96"/>
                </a:cubicBezTo>
                <a:cubicBezTo>
                  <a:pt x="149" y="96"/>
                  <a:pt x="149" y="96"/>
                  <a:pt x="149" y="96"/>
                </a:cubicBezTo>
                <a:cubicBezTo>
                  <a:pt x="143" y="96"/>
                  <a:pt x="139" y="101"/>
                  <a:pt x="139" y="107"/>
                </a:cubicBezTo>
                <a:cubicBezTo>
                  <a:pt x="139" y="406"/>
                  <a:pt x="139" y="406"/>
                  <a:pt x="139" y="406"/>
                </a:cubicBezTo>
                <a:cubicBezTo>
                  <a:pt x="139" y="412"/>
                  <a:pt x="143" y="416"/>
                  <a:pt x="149" y="416"/>
                </a:cubicBezTo>
                <a:cubicBezTo>
                  <a:pt x="363" y="416"/>
                  <a:pt x="363" y="416"/>
                  <a:pt x="363" y="416"/>
                </a:cubicBezTo>
                <a:cubicBezTo>
                  <a:pt x="369" y="416"/>
                  <a:pt x="373" y="412"/>
                  <a:pt x="373" y="406"/>
                </a:cubicBezTo>
                <a:lnTo>
                  <a:pt x="373" y="182"/>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624">
            <a:extLst>
              <a:ext uri="{FF2B5EF4-FFF2-40B4-BE49-F238E27FC236}">
                <a16:creationId xmlns:a16="http://schemas.microsoft.com/office/drawing/2014/main" id="{9092FC41-AFB1-430B-953C-D621E339E365}"/>
              </a:ext>
            </a:extLst>
          </p:cNvPr>
          <p:cNvSpPr>
            <a:spLocks noChangeAspect="1" noEditPoints="1"/>
          </p:cNvSpPr>
          <p:nvPr/>
        </p:nvSpPr>
        <p:spPr bwMode="auto">
          <a:xfrm>
            <a:off x="10968888" y="1533525"/>
            <a:ext cx="457200" cy="457200"/>
          </a:xfrm>
          <a:custGeom>
            <a:avLst/>
            <a:gdLst>
              <a:gd name="T0" fmla="*/ 379 w 512"/>
              <a:gd name="T1" fmla="*/ 223 h 512"/>
              <a:gd name="T2" fmla="*/ 353 w 512"/>
              <a:gd name="T3" fmla="*/ 181 h 512"/>
              <a:gd name="T4" fmla="*/ 314 w 512"/>
              <a:gd name="T5" fmla="*/ 149 h 512"/>
              <a:gd name="T6" fmla="*/ 284 w 512"/>
              <a:gd name="T7" fmla="*/ 151 h 512"/>
              <a:gd name="T8" fmla="*/ 228 w 512"/>
              <a:gd name="T9" fmla="*/ 151 h 512"/>
              <a:gd name="T10" fmla="*/ 176 w 512"/>
              <a:gd name="T11" fmla="*/ 160 h 512"/>
              <a:gd name="T12" fmla="*/ 144 w 512"/>
              <a:gd name="T13" fmla="*/ 206 h 512"/>
              <a:gd name="T14" fmla="*/ 181 w 512"/>
              <a:gd name="T15" fmla="*/ 282 h 512"/>
              <a:gd name="T16" fmla="*/ 239 w 512"/>
              <a:gd name="T17" fmla="*/ 288 h 512"/>
              <a:gd name="T18" fmla="*/ 279 w 512"/>
              <a:gd name="T19" fmla="*/ 309 h 512"/>
              <a:gd name="T20" fmla="*/ 332 w 512"/>
              <a:gd name="T21" fmla="*/ 373 h 512"/>
              <a:gd name="T22" fmla="*/ 370 w 512"/>
              <a:gd name="T23" fmla="*/ 302 h 512"/>
              <a:gd name="T24" fmla="*/ 394 w 512"/>
              <a:gd name="T25" fmla="*/ 261 h 512"/>
              <a:gd name="T26" fmla="*/ 185 w 512"/>
              <a:gd name="T27" fmla="*/ 242 h 512"/>
              <a:gd name="T28" fmla="*/ 140 w 512"/>
              <a:gd name="T29" fmla="*/ 251 h 512"/>
              <a:gd name="T30" fmla="*/ 172 w 512"/>
              <a:gd name="T31" fmla="*/ 197 h 512"/>
              <a:gd name="T32" fmla="*/ 202 w 512"/>
              <a:gd name="T33" fmla="*/ 233 h 512"/>
              <a:gd name="T34" fmla="*/ 234 w 512"/>
              <a:gd name="T35" fmla="*/ 185 h 512"/>
              <a:gd name="T36" fmla="*/ 255 w 512"/>
              <a:gd name="T37" fmla="*/ 177 h 512"/>
              <a:gd name="T38" fmla="*/ 259 w 512"/>
              <a:gd name="T39" fmla="*/ 198 h 512"/>
              <a:gd name="T40" fmla="*/ 234 w 512"/>
              <a:gd name="T41" fmla="*/ 213 h 512"/>
              <a:gd name="T42" fmla="*/ 284 w 512"/>
              <a:gd name="T43" fmla="*/ 248 h 512"/>
              <a:gd name="T44" fmla="*/ 273 w 512"/>
              <a:gd name="T45" fmla="*/ 266 h 512"/>
              <a:gd name="T46" fmla="*/ 230 w 512"/>
              <a:gd name="T47" fmla="*/ 246 h 512"/>
              <a:gd name="T48" fmla="*/ 283 w 512"/>
              <a:gd name="T49" fmla="*/ 215 h 512"/>
              <a:gd name="T50" fmla="*/ 320 w 512"/>
              <a:gd name="T51" fmla="*/ 192 h 512"/>
              <a:gd name="T52" fmla="*/ 347 w 512"/>
              <a:gd name="T53" fmla="*/ 233 h 512"/>
              <a:gd name="T54" fmla="*/ 318 w 512"/>
              <a:gd name="T55" fmla="*/ 213 h 512"/>
              <a:gd name="T56" fmla="*/ 362 w 512"/>
              <a:gd name="T57" fmla="*/ 266 h 512"/>
              <a:gd name="T58" fmla="*/ 340 w 512"/>
              <a:gd name="T59" fmla="*/ 281 h 512"/>
              <a:gd name="T60" fmla="*/ 340 w 512"/>
              <a:gd name="T61" fmla="*/ 324 h 512"/>
              <a:gd name="T62" fmla="*/ 308 w 512"/>
              <a:gd name="T63" fmla="*/ 311 h 512"/>
              <a:gd name="T64" fmla="*/ 313 w 512"/>
              <a:gd name="T65" fmla="*/ 264 h 512"/>
              <a:gd name="T66" fmla="*/ 334 w 512"/>
              <a:gd name="T67" fmla="*/ 255 h 512"/>
              <a:gd name="T68" fmla="*/ 362 w 512"/>
              <a:gd name="T69" fmla="*/ 266 h 512"/>
              <a:gd name="T70" fmla="*/ 256 w 512"/>
              <a:gd name="T71" fmla="*/ 512 h 512"/>
              <a:gd name="T72" fmla="*/ 393 w 512"/>
              <a:gd name="T73" fmla="*/ 302 h 512"/>
              <a:gd name="T74" fmla="*/ 352 w 512"/>
              <a:gd name="T75" fmla="*/ 384 h 512"/>
              <a:gd name="T76" fmla="*/ 266 w 512"/>
              <a:gd name="T77" fmla="*/ 384 h 512"/>
              <a:gd name="T78" fmla="*/ 218 w 512"/>
              <a:gd name="T79" fmla="*/ 320 h 512"/>
              <a:gd name="T80" fmla="*/ 96 w 512"/>
              <a:gd name="T81" fmla="*/ 245 h 512"/>
              <a:gd name="T82" fmla="*/ 176 w 512"/>
              <a:gd name="T83" fmla="*/ 138 h 512"/>
              <a:gd name="T84" fmla="*/ 261 w 512"/>
              <a:gd name="T85" fmla="*/ 117 h 512"/>
              <a:gd name="T86" fmla="*/ 359 w 512"/>
              <a:gd name="T87" fmla="*/ 160 h 512"/>
              <a:gd name="T88" fmla="*/ 416 w 512"/>
              <a:gd name="T89" fmla="*/ 26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2" h="512">
                <a:moveTo>
                  <a:pt x="382" y="238"/>
                </a:moveTo>
                <a:cubicBezTo>
                  <a:pt x="379" y="237"/>
                  <a:pt x="377" y="234"/>
                  <a:pt x="377" y="231"/>
                </a:cubicBezTo>
                <a:cubicBezTo>
                  <a:pt x="376" y="229"/>
                  <a:pt x="377" y="226"/>
                  <a:pt x="379" y="223"/>
                </a:cubicBezTo>
                <a:cubicBezTo>
                  <a:pt x="382" y="219"/>
                  <a:pt x="384" y="213"/>
                  <a:pt x="384" y="208"/>
                </a:cubicBezTo>
                <a:cubicBezTo>
                  <a:pt x="384" y="193"/>
                  <a:pt x="372" y="181"/>
                  <a:pt x="357" y="181"/>
                </a:cubicBezTo>
                <a:cubicBezTo>
                  <a:pt x="356" y="181"/>
                  <a:pt x="354" y="181"/>
                  <a:pt x="353" y="181"/>
                </a:cubicBezTo>
                <a:cubicBezTo>
                  <a:pt x="350" y="182"/>
                  <a:pt x="347" y="181"/>
                  <a:pt x="345" y="179"/>
                </a:cubicBezTo>
                <a:cubicBezTo>
                  <a:pt x="342" y="178"/>
                  <a:pt x="341" y="175"/>
                  <a:pt x="341" y="172"/>
                </a:cubicBezTo>
                <a:cubicBezTo>
                  <a:pt x="339" y="159"/>
                  <a:pt x="328" y="149"/>
                  <a:pt x="314" y="149"/>
                </a:cubicBezTo>
                <a:cubicBezTo>
                  <a:pt x="309" y="149"/>
                  <a:pt x="303" y="151"/>
                  <a:pt x="299" y="154"/>
                </a:cubicBezTo>
                <a:cubicBezTo>
                  <a:pt x="296" y="156"/>
                  <a:pt x="293" y="156"/>
                  <a:pt x="291" y="156"/>
                </a:cubicBezTo>
                <a:cubicBezTo>
                  <a:pt x="288" y="155"/>
                  <a:pt x="285" y="154"/>
                  <a:pt x="284" y="151"/>
                </a:cubicBezTo>
                <a:cubicBezTo>
                  <a:pt x="279" y="143"/>
                  <a:pt x="270" y="138"/>
                  <a:pt x="261" y="138"/>
                </a:cubicBezTo>
                <a:cubicBezTo>
                  <a:pt x="253" y="138"/>
                  <a:pt x="246" y="142"/>
                  <a:pt x="241" y="148"/>
                </a:cubicBezTo>
                <a:cubicBezTo>
                  <a:pt x="238" y="152"/>
                  <a:pt x="233" y="153"/>
                  <a:pt x="228" y="151"/>
                </a:cubicBezTo>
                <a:cubicBezTo>
                  <a:pt x="218" y="147"/>
                  <a:pt x="205" y="150"/>
                  <a:pt x="198" y="159"/>
                </a:cubicBezTo>
                <a:cubicBezTo>
                  <a:pt x="195" y="162"/>
                  <a:pt x="190" y="163"/>
                  <a:pt x="186" y="162"/>
                </a:cubicBezTo>
                <a:cubicBezTo>
                  <a:pt x="183" y="160"/>
                  <a:pt x="179" y="160"/>
                  <a:pt x="176" y="160"/>
                </a:cubicBezTo>
                <a:cubicBezTo>
                  <a:pt x="161" y="160"/>
                  <a:pt x="149" y="172"/>
                  <a:pt x="149" y="186"/>
                </a:cubicBezTo>
                <a:cubicBezTo>
                  <a:pt x="149" y="188"/>
                  <a:pt x="149" y="190"/>
                  <a:pt x="150" y="193"/>
                </a:cubicBezTo>
                <a:cubicBezTo>
                  <a:pt x="151" y="198"/>
                  <a:pt x="149" y="203"/>
                  <a:pt x="144" y="206"/>
                </a:cubicBezTo>
                <a:cubicBezTo>
                  <a:pt x="127" y="212"/>
                  <a:pt x="117" y="228"/>
                  <a:pt x="117" y="245"/>
                </a:cubicBezTo>
                <a:cubicBezTo>
                  <a:pt x="117" y="269"/>
                  <a:pt x="136" y="288"/>
                  <a:pt x="160" y="288"/>
                </a:cubicBezTo>
                <a:cubicBezTo>
                  <a:pt x="167" y="288"/>
                  <a:pt x="174" y="286"/>
                  <a:pt x="181" y="282"/>
                </a:cubicBezTo>
                <a:cubicBezTo>
                  <a:pt x="186" y="279"/>
                  <a:pt x="193" y="280"/>
                  <a:pt x="196" y="285"/>
                </a:cubicBezTo>
                <a:cubicBezTo>
                  <a:pt x="201" y="293"/>
                  <a:pt x="209" y="298"/>
                  <a:pt x="218" y="298"/>
                </a:cubicBezTo>
                <a:cubicBezTo>
                  <a:pt x="226" y="298"/>
                  <a:pt x="234" y="295"/>
                  <a:pt x="239" y="288"/>
                </a:cubicBezTo>
                <a:cubicBezTo>
                  <a:pt x="241" y="285"/>
                  <a:pt x="245" y="284"/>
                  <a:pt x="249" y="284"/>
                </a:cubicBezTo>
                <a:cubicBezTo>
                  <a:pt x="253" y="285"/>
                  <a:pt x="256" y="288"/>
                  <a:pt x="257" y="291"/>
                </a:cubicBezTo>
                <a:cubicBezTo>
                  <a:pt x="261" y="301"/>
                  <a:pt x="269" y="307"/>
                  <a:pt x="279" y="309"/>
                </a:cubicBezTo>
                <a:cubicBezTo>
                  <a:pt x="284" y="309"/>
                  <a:pt x="288" y="314"/>
                  <a:pt x="288" y="319"/>
                </a:cubicBezTo>
                <a:cubicBezTo>
                  <a:pt x="288" y="373"/>
                  <a:pt x="288" y="373"/>
                  <a:pt x="288" y="373"/>
                </a:cubicBezTo>
                <a:cubicBezTo>
                  <a:pt x="332" y="373"/>
                  <a:pt x="332" y="373"/>
                  <a:pt x="332" y="373"/>
                </a:cubicBezTo>
                <a:cubicBezTo>
                  <a:pt x="334" y="363"/>
                  <a:pt x="339" y="349"/>
                  <a:pt x="353" y="340"/>
                </a:cubicBezTo>
                <a:cubicBezTo>
                  <a:pt x="370" y="330"/>
                  <a:pt x="373" y="322"/>
                  <a:pt x="373" y="315"/>
                </a:cubicBezTo>
                <a:cubicBezTo>
                  <a:pt x="373" y="310"/>
                  <a:pt x="372" y="306"/>
                  <a:pt x="370" y="302"/>
                </a:cubicBezTo>
                <a:cubicBezTo>
                  <a:pt x="368" y="299"/>
                  <a:pt x="368" y="295"/>
                  <a:pt x="369" y="292"/>
                </a:cubicBezTo>
                <a:cubicBezTo>
                  <a:pt x="370" y="290"/>
                  <a:pt x="373" y="287"/>
                  <a:pt x="376" y="286"/>
                </a:cubicBezTo>
                <a:cubicBezTo>
                  <a:pt x="387" y="283"/>
                  <a:pt x="394" y="273"/>
                  <a:pt x="394" y="261"/>
                </a:cubicBezTo>
                <a:cubicBezTo>
                  <a:pt x="394" y="252"/>
                  <a:pt x="390" y="243"/>
                  <a:pt x="382" y="238"/>
                </a:cubicBezTo>
                <a:close/>
                <a:moveTo>
                  <a:pt x="196" y="244"/>
                </a:moveTo>
                <a:cubicBezTo>
                  <a:pt x="193" y="246"/>
                  <a:pt x="188" y="245"/>
                  <a:pt x="185" y="242"/>
                </a:cubicBezTo>
                <a:cubicBezTo>
                  <a:pt x="182" y="240"/>
                  <a:pt x="168" y="245"/>
                  <a:pt x="155" y="254"/>
                </a:cubicBezTo>
                <a:cubicBezTo>
                  <a:pt x="153" y="255"/>
                  <a:pt x="151" y="256"/>
                  <a:pt x="149" y="256"/>
                </a:cubicBezTo>
                <a:cubicBezTo>
                  <a:pt x="146" y="256"/>
                  <a:pt x="142" y="254"/>
                  <a:pt x="140" y="251"/>
                </a:cubicBezTo>
                <a:cubicBezTo>
                  <a:pt x="137" y="247"/>
                  <a:pt x="138" y="240"/>
                  <a:pt x="143" y="236"/>
                </a:cubicBezTo>
                <a:cubicBezTo>
                  <a:pt x="147" y="233"/>
                  <a:pt x="163" y="222"/>
                  <a:pt x="179" y="221"/>
                </a:cubicBezTo>
                <a:cubicBezTo>
                  <a:pt x="177" y="212"/>
                  <a:pt x="175" y="203"/>
                  <a:pt x="172" y="197"/>
                </a:cubicBezTo>
                <a:cubicBezTo>
                  <a:pt x="169" y="192"/>
                  <a:pt x="171" y="185"/>
                  <a:pt x="176" y="182"/>
                </a:cubicBezTo>
                <a:cubicBezTo>
                  <a:pt x="181" y="179"/>
                  <a:pt x="188" y="181"/>
                  <a:pt x="190" y="187"/>
                </a:cubicBezTo>
                <a:cubicBezTo>
                  <a:pt x="199" y="203"/>
                  <a:pt x="202" y="230"/>
                  <a:pt x="202" y="233"/>
                </a:cubicBezTo>
                <a:cubicBezTo>
                  <a:pt x="203" y="238"/>
                  <a:pt x="200" y="242"/>
                  <a:pt x="196" y="244"/>
                </a:cubicBezTo>
                <a:close/>
                <a:moveTo>
                  <a:pt x="223" y="197"/>
                </a:moveTo>
                <a:cubicBezTo>
                  <a:pt x="224" y="195"/>
                  <a:pt x="225" y="191"/>
                  <a:pt x="234" y="185"/>
                </a:cubicBezTo>
                <a:cubicBezTo>
                  <a:pt x="233" y="182"/>
                  <a:pt x="234" y="178"/>
                  <a:pt x="236" y="176"/>
                </a:cubicBezTo>
                <a:cubicBezTo>
                  <a:pt x="239" y="171"/>
                  <a:pt x="245" y="169"/>
                  <a:pt x="250" y="172"/>
                </a:cubicBezTo>
                <a:cubicBezTo>
                  <a:pt x="253" y="173"/>
                  <a:pt x="254" y="175"/>
                  <a:pt x="255" y="177"/>
                </a:cubicBezTo>
                <a:cubicBezTo>
                  <a:pt x="255" y="177"/>
                  <a:pt x="256" y="177"/>
                  <a:pt x="257" y="177"/>
                </a:cubicBezTo>
                <a:cubicBezTo>
                  <a:pt x="262" y="178"/>
                  <a:pt x="266" y="182"/>
                  <a:pt x="266" y="187"/>
                </a:cubicBezTo>
                <a:cubicBezTo>
                  <a:pt x="267" y="192"/>
                  <a:pt x="264" y="197"/>
                  <a:pt x="259" y="198"/>
                </a:cubicBezTo>
                <a:cubicBezTo>
                  <a:pt x="254" y="200"/>
                  <a:pt x="248" y="202"/>
                  <a:pt x="245" y="204"/>
                </a:cubicBezTo>
                <a:cubicBezTo>
                  <a:pt x="245" y="206"/>
                  <a:pt x="244" y="208"/>
                  <a:pt x="242" y="210"/>
                </a:cubicBezTo>
                <a:cubicBezTo>
                  <a:pt x="240" y="212"/>
                  <a:pt x="237" y="213"/>
                  <a:pt x="234" y="213"/>
                </a:cubicBezTo>
                <a:cubicBezTo>
                  <a:pt x="232" y="213"/>
                  <a:pt x="229" y="212"/>
                  <a:pt x="227" y="210"/>
                </a:cubicBezTo>
                <a:cubicBezTo>
                  <a:pt x="223" y="207"/>
                  <a:pt x="222" y="202"/>
                  <a:pt x="223" y="197"/>
                </a:cubicBezTo>
                <a:close/>
                <a:moveTo>
                  <a:pt x="284" y="248"/>
                </a:moveTo>
                <a:cubicBezTo>
                  <a:pt x="288" y="251"/>
                  <a:pt x="289" y="257"/>
                  <a:pt x="286" y="261"/>
                </a:cubicBezTo>
                <a:cubicBezTo>
                  <a:pt x="284" y="265"/>
                  <a:pt x="281" y="266"/>
                  <a:pt x="277" y="266"/>
                </a:cubicBezTo>
                <a:cubicBezTo>
                  <a:pt x="276" y="266"/>
                  <a:pt x="274" y="266"/>
                  <a:pt x="273" y="266"/>
                </a:cubicBezTo>
                <a:cubicBezTo>
                  <a:pt x="255" y="258"/>
                  <a:pt x="239" y="265"/>
                  <a:pt x="239" y="265"/>
                </a:cubicBezTo>
                <a:cubicBezTo>
                  <a:pt x="233" y="268"/>
                  <a:pt x="227" y="265"/>
                  <a:pt x="225" y="260"/>
                </a:cubicBezTo>
                <a:cubicBezTo>
                  <a:pt x="222" y="255"/>
                  <a:pt x="224" y="249"/>
                  <a:pt x="230" y="246"/>
                </a:cubicBezTo>
                <a:cubicBezTo>
                  <a:pt x="230" y="246"/>
                  <a:pt x="243" y="240"/>
                  <a:pt x="260" y="241"/>
                </a:cubicBezTo>
                <a:cubicBezTo>
                  <a:pt x="260" y="234"/>
                  <a:pt x="262" y="226"/>
                  <a:pt x="268" y="217"/>
                </a:cubicBezTo>
                <a:cubicBezTo>
                  <a:pt x="272" y="213"/>
                  <a:pt x="279" y="212"/>
                  <a:pt x="283" y="215"/>
                </a:cubicBezTo>
                <a:cubicBezTo>
                  <a:pt x="288" y="219"/>
                  <a:pt x="289" y="225"/>
                  <a:pt x="286" y="230"/>
                </a:cubicBezTo>
                <a:cubicBezTo>
                  <a:pt x="277" y="241"/>
                  <a:pt x="283" y="247"/>
                  <a:pt x="284" y="248"/>
                </a:cubicBezTo>
                <a:close/>
                <a:moveTo>
                  <a:pt x="320" y="192"/>
                </a:moveTo>
                <a:cubicBezTo>
                  <a:pt x="320" y="192"/>
                  <a:pt x="320" y="192"/>
                  <a:pt x="320" y="192"/>
                </a:cubicBezTo>
                <a:cubicBezTo>
                  <a:pt x="325" y="192"/>
                  <a:pt x="336" y="195"/>
                  <a:pt x="350" y="218"/>
                </a:cubicBezTo>
                <a:cubicBezTo>
                  <a:pt x="353" y="223"/>
                  <a:pt x="352" y="230"/>
                  <a:pt x="347" y="233"/>
                </a:cubicBezTo>
                <a:cubicBezTo>
                  <a:pt x="345" y="234"/>
                  <a:pt x="343" y="234"/>
                  <a:pt x="341" y="234"/>
                </a:cubicBezTo>
                <a:cubicBezTo>
                  <a:pt x="337" y="234"/>
                  <a:pt x="334" y="233"/>
                  <a:pt x="332" y="229"/>
                </a:cubicBezTo>
                <a:cubicBezTo>
                  <a:pt x="324" y="217"/>
                  <a:pt x="319" y="213"/>
                  <a:pt x="318" y="213"/>
                </a:cubicBezTo>
                <a:cubicBezTo>
                  <a:pt x="313" y="212"/>
                  <a:pt x="309" y="208"/>
                  <a:pt x="309" y="202"/>
                </a:cubicBezTo>
                <a:cubicBezTo>
                  <a:pt x="309" y="196"/>
                  <a:pt x="314" y="192"/>
                  <a:pt x="320" y="192"/>
                </a:cubicBezTo>
                <a:close/>
                <a:moveTo>
                  <a:pt x="362" y="266"/>
                </a:moveTo>
                <a:cubicBezTo>
                  <a:pt x="346" y="266"/>
                  <a:pt x="341" y="279"/>
                  <a:pt x="340" y="280"/>
                </a:cubicBezTo>
                <a:cubicBezTo>
                  <a:pt x="340" y="280"/>
                  <a:pt x="340" y="281"/>
                  <a:pt x="340" y="281"/>
                </a:cubicBezTo>
                <a:cubicBezTo>
                  <a:pt x="340" y="281"/>
                  <a:pt x="340" y="281"/>
                  <a:pt x="340" y="281"/>
                </a:cubicBezTo>
                <a:cubicBezTo>
                  <a:pt x="340" y="282"/>
                  <a:pt x="335" y="294"/>
                  <a:pt x="329" y="304"/>
                </a:cubicBezTo>
                <a:cubicBezTo>
                  <a:pt x="329" y="306"/>
                  <a:pt x="332" y="309"/>
                  <a:pt x="335" y="310"/>
                </a:cubicBezTo>
                <a:cubicBezTo>
                  <a:pt x="340" y="313"/>
                  <a:pt x="342" y="319"/>
                  <a:pt x="340" y="324"/>
                </a:cubicBezTo>
                <a:cubicBezTo>
                  <a:pt x="338" y="328"/>
                  <a:pt x="334" y="330"/>
                  <a:pt x="330" y="330"/>
                </a:cubicBezTo>
                <a:cubicBezTo>
                  <a:pt x="329" y="330"/>
                  <a:pt x="327" y="330"/>
                  <a:pt x="326" y="329"/>
                </a:cubicBezTo>
                <a:cubicBezTo>
                  <a:pt x="323" y="328"/>
                  <a:pt x="311" y="322"/>
                  <a:pt x="308" y="311"/>
                </a:cubicBezTo>
                <a:cubicBezTo>
                  <a:pt x="306" y="305"/>
                  <a:pt x="307" y="298"/>
                  <a:pt x="311" y="293"/>
                </a:cubicBezTo>
                <a:cubicBezTo>
                  <a:pt x="315" y="286"/>
                  <a:pt x="319" y="277"/>
                  <a:pt x="320" y="274"/>
                </a:cubicBezTo>
                <a:cubicBezTo>
                  <a:pt x="320" y="272"/>
                  <a:pt x="317" y="267"/>
                  <a:pt x="313" y="264"/>
                </a:cubicBezTo>
                <a:cubicBezTo>
                  <a:pt x="308" y="261"/>
                  <a:pt x="308" y="254"/>
                  <a:pt x="311" y="249"/>
                </a:cubicBezTo>
                <a:cubicBezTo>
                  <a:pt x="315" y="244"/>
                  <a:pt x="321" y="244"/>
                  <a:pt x="326" y="247"/>
                </a:cubicBezTo>
                <a:cubicBezTo>
                  <a:pt x="327" y="248"/>
                  <a:pt x="330" y="250"/>
                  <a:pt x="334" y="255"/>
                </a:cubicBezTo>
                <a:cubicBezTo>
                  <a:pt x="341" y="249"/>
                  <a:pt x="350" y="245"/>
                  <a:pt x="363" y="245"/>
                </a:cubicBezTo>
                <a:cubicBezTo>
                  <a:pt x="369" y="245"/>
                  <a:pt x="373" y="250"/>
                  <a:pt x="373" y="256"/>
                </a:cubicBezTo>
                <a:cubicBezTo>
                  <a:pt x="373" y="262"/>
                  <a:pt x="368" y="266"/>
                  <a:pt x="362" y="266"/>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3" y="302"/>
                </a:moveTo>
                <a:cubicBezTo>
                  <a:pt x="394" y="306"/>
                  <a:pt x="394" y="310"/>
                  <a:pt x="394" y="314"/>
                </a:cubicBezTo>
                <a:cubicBezTo>
                  <a:pt x="395" y="336"/>
                  <a:pt x="379" y="349"/>
                  <a:pt x="365" y="358"/>
                </a:cubicBezTo>
                <a:cubicBezTo>
                  <a:pt x="352" y="366"/>
                  <a:pt x="352" y="384"/>
                  <a:pt x="352" y="384"/>
                </a:cubicBezTo>
                <a:cubicBezTo>
                  <a:pt x="352" y="390"/>
                  <a:pt x="347" y="394"/>
                  <a:pt x="341" y="394"/>
                </a:cubicBezTo>
                <a:cubicBezTo>
                  <a:pt x="277" y="394"/>
                  <a:pt x="277" y="394"/>
                  <a:pt x="277" y="394"/>
                </a:cubicBezTo>
                <a:cubicBezTo>
                  <a:pt x="271" y="394"/>
                  <a:pt x="266" y="390"/>
                  <a:pt x="266" y="384"/>
                </a:cubicBezTo>
                <a:cubicBezTo>
                  <a:pt x="266" y="328"/>
                  <a:pt x="266" y="328"/>
                  <a:pt x="266" y="328"/>
                </a:cubicBezTo>
                <a:cubicBezTo>
                  <a:pt x="258" y="324"/>
                  <a:pt x="250" y="319"/>
                  <a:pt x="245" y="312"/>
                </a:cubicBezTo>
                <a:cubicBezTo>
                  <a:pt x="237" y="317"/>
                  <a:pt x="228" y="320"/>
                  <a:pt x="218" y="320"/>
                </a:cubicBezTo>
                <a:cubicBezTo>
                  <a:pt x="205" y="320"/>
                  <a:pt x="192" y="314"/>
                  <a:pt x="183" y="304"/>
                </a:cubicBezTo>
                <a:cubicBezTo>
                  <a:pt x="176" y="307"/>
                  <a:pt x="168" y="309"/>
                  <a:pt x="160" y="309"/>
                </a:cubicBezTo>
                <a:cubicBezTo>
                  <a:pt x="124" y="309"/>
                  <a:pt x="96" y="280"/>
                  <a:pt x="96" y="245"/>
                </a:cubicBezTo>
                <a:cubicBezTo>
                  <a:pt x="96" y="222"/>
                  <a:pt x="108" y="201"/>
                  <a:pt x="128" y="190"/>
                </a:cubicBezTo>
                <a:cubicBezTo>
                  <a:pt x="128" y="188"/>
                  <a:pt x="128" y="187"/>
                  <a:pt x="128" y="186"/>
                </a:cubicBezTo>
                <a:cubicBezTo>
                  <a:pt x="128" y="160"/>
                  <a:pt x="149" y="138"/>
                  <a:pt x="176" y="138"/>
                </a:cubicBezTo>
                <a:cubicBezTo>
                  <a:pt x="179" y="138"/>
                  <a:pt x="183" y="139"/>
                  <a:pt x="187" y="140"/>
                </a:cubicBezTo>
                <a:cubicBezTo>
                  <a:pt x="198" y="129"/>
                  <a:pt x="215" y="125"/>
                  <a:pt x="229" y="129"/>
                </a:cubicBezTo>
                <a:cubicBezTo>
                  <a:pt x="238" y="121"/>
                  <a:pt x="249" y="117"/>
                  <a:pt x="261" y="117"/>
                </a:cubicBezTo>
                <a:cubicBezTo>
                  <a:pt x="274" y="117"/>
                  <a:pt x="286" y="122"/>
                  <a:pt x="295" y="132"/>
                </a:cubicBezTo>
                <a:cubicBezTo>
                  <a:pt x="301" y="129"/>
                  <a:pt x="308" y="128"/>
                  <a:pt x="314" y="128"/>
                </a:cubicBezTo>
                <a:cubicBezTo>
                  <a:pt x="335" y="128"/>
                  <a:pt x="353" y="141"/>
                  <a:pt x="359" y="160"/>
                </a:cubicBezTo>
                <a:cubicBezTo>
                  <a:pt x="385" y="161"/>
                  <a:pt x="405" y="182"/>
                  <a:pt x="405" y="208"/>
                </a:cubicBezTo>
                <a:cubicBezTo>
                  <a:pt x="405" y="214"/>
                  <a:pt x="404" y="221"/>
                  <a:pt x="401" y="227"/>
                </a:cubicBezTo>
                <a:cubicBezTo>
                  <a:pt x="410" y="236"/>
                  <a:pt x="416" y="248"/>
                  <a:pt x="416" y="261"/>
                </a:cubicBezTo>
                <a:cubicBezTo>
                  <a:pt x="416" y="278"/>
                  <a:pt x="407" y="293"/>
                  <a:pt x="393" y="3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76" name="TextBox 75">
            <a:extLst>
              <a:ext uri="{FF2B5EF4-FFF2-40B4-BE49-F238E27FC236}">
                <a16:creationId xmlns:a16="http://schemas.microsoft.com/office/drawing/2014/main" id="{784A1785-BAD3-4082-B243-1CE8B4FB21DB}"/>
              </a:ext>
            </a:extLst>
          </p:cNvPr>
          <p:cNvSpPr txBox="1"/>
          <p:nvPr/>
        </p:nvSpPr>
        <p:spPr>
          <a:xfrm>
            <a:off x="522186" y="5952163"/>
            <a:ext cx="5523547"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a:ea typeface="+mn-ea"/>
                <a:cs typeface="+mn-cs"/>
              </a:rPr>
              <a:t>ESG risks and opportunities are business risks and opportunities</a:t>
            </a:r>
          </a:p>
        </p:txBody>
      </p:sp>
    </p:spTree>
    <p:extLst>
      <p:ext uri="{BB962C8B-B14F-4D97-AF65-F5344CB8AC3E}">
        <p14:creationId xmlns:p14="http://schemas.microsoft.com/office/powerpoint/2010/main" val="2880175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9F2B120-9EEC-4156-9290-F43E0E9B080B}"/>
              </a:ext>
            </a:extLst>
          </p:cNvPr>
          <p:cNvSpPr>
            <a:spLocks noGrp="1"/>
          </p:cNvSpPr>
          <p:nvPr>
            <p:ph type="body" sz="quarter" idx="22"/>
          </p:nvPr>
        </p:nvSpPr>
        <p:spPr/>
        <p:txBody>
          <a:bodyPr/>
          <a:lstStyle/>
          <a:p>
            <a:r>
              <a:rPr lang="en-US" dirty="0"/>
              <a:t>Environmental, Social, Governance (ESG) is framed as the universe of topics that reflect areas of performance management around impacts and dependencies of the business on society and the environment.</a:t>
            </a:r>
          </a:p>
        </p:txBody>
      </p:sp>
      <p:sp>
        <p:nvSpPr>
          <p:cNvPr id="4" name="Title 3">
            <a:extLst>
              <a:ext uri="{FF2B5EF4-FFF2-40B4-BE49-F238E27FC236}">
                <a16:creationId xmlns:a16="http://schemas.microsoft.com/office/drawing/2014/main" id="{ED49E81E-7856-4B90-9F76-8CDDE7A4DF51}"/>
              </a:ext>
            </a:extLst>
          </p:cNvPr>
          <p:cNvSpPr>
            <a:spLocks noGrp="1"/>
          </p:cNvSpPr>
          <p:nvPr>
            <p:ph type="title"/>
          </p:nvPr>
        </p:nvSpPr>
        <p:spPr/>
        <p:txBody>
          <a:bodyPr/>
          <a:lstStyle/>
          <a:p>
            <a:r>
              <a:rPr lang="en-US"/>
              <a:t>The ESG Landscape</a:t>
            </a:r>
          </a:p>
        </p:txBody>
      </p:sp>
      <p:pic>
        <p:nvPicPr>
          <p:cNvPr id="42" name="Picture 41" descr="A close up of some grass&#10;&#10;Description automatically generated with low confidence">
            <a:extLst>
              <a:ext uri="{FF2B5EF4-FFF2-40B4-BE49-F238E27FC236}">
                <a16:creationId xmlns:a16="http://schemas.microsoft.com/office/drawing/2014/main" id="{CE6AD341-E50A-4E7A-8CAB-1661130E5DD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b="-30"/>
          <a:stretch/>
        </p:blipFill>
        <p:spPr>
          <a:xfrm>
            <a:off x="8111202" y="3687903"/>
            <a:ext cx="3598578" cy="2644802"/>
          </a:xfrm>
          <a:prstGeom prst="rect">
            <a:avLst/>
          </a:prstGeom>
        </p:spPr>
      </p:pic>
      <p:sp>
        <p:nvSpPr>
          <p:cNvPr id="43" name="object 59">
            <a:extLst>
              <a:ext uri="{FF2B5EF4-FFF2-40B4-BE49-F238E27FC236}">
                <a16:creationId xmlns:a16="http://schemas.microsoft.com/office/drawing/2014/main" id="{AD2CABE2-80D9-4852-B591-646B27E28F56}"/>
              </a:ext>
            </a:extLst>
          </p:cNvPr>
          <p:cNvSpPr txBox="1"/>
          <p:nvPr/>
        </p:nvSpPr>
        <p:spPr>
          <a:xfrm>
            <a:off x="8103153" y="3692768"/>
            <a:ext cx="3608950" cy="2644802"/>
          </a:xfrm>
          <a:prstGeom prst="rect">
            <a:avLst/>
          </a:prstGeom>
          <a:solidFill>
            <a:schemeClr val="tx1">
              <a:lumMod val="85000"/>
              <a:lumOff val="15000"/>
              <a:alpha val="71066"/>
            </a:schemeClr>
          </a:solidFill>
          <a:ln>
            <a:noFill/>
          </a:ln>
        </p:spPr>
        <p:txBody>
          <a:bodyPr vert="horz" wrap="square" lIns="0" tIns="16192" rIns="0" bIns="0" rtlCol="0" anchor="t">
            <a:noAutofit/>
          </a:bodyPr>
          <a:lstStyle/>
          <a:p>
            <a:pPr marL="483849" marR="6349" lvl="0" indent="-468609" algn="ctr" defTabSz="914400" rtl="0" eaLnBrk="1" fontAlgn="auto" latinLnBrk="0" hangingPunct="1">
              <a:lnSpc>
                <a:spcPct val="100000"/>
              </a:lnSpc>
              <a:spcBef>
                <a:spcPts val="127"/>
              </a:spcBef>
              <a:spcAft>
                <a:spcPts val="0"/>
              </a:spcAft>
              <a:buClrTx/>
              <a:buSzTx/>
              <a:buFontTx/>
              <a:buNone/>
              <a:tabLst/>
              <a:defRPr/>
            </a:pPr>
            <a:endParaRPr kumimoji="0" lang="en-US" sz="1100" b="1" i="0" u="none" strike="noStrike" kern="1200" cap="none" spc="0" normalizeH="0" baseline="0" noProof="0">
              <a:ln>
                <a:noFill/>
              </a:ln>
              <a:solidFill>
                <a:prstClr val="white"/>
              </a:solidFill>
              <a:effectLst/>
              <a:uLnTx/>
              <a:uFillTx/>
              <a:latin typeface="Calibri (Body)"/>
              <a:ea typeface="+mn-ea"/>
              <a:cs typeface="Calibri"/>
            </a:endParaRPr>
          </a:p>
        </p:txBody>
      </p:sp>
      <p:sp>
        <p:nvSpPr>
          <p:cNvPr id="44" name="Rectangle 43">
            <a:extLst>
              <a:ext uri="{FF2B5EF4-FFF2-40B4-BE49-F238E27FC236}">
                <a16:creationId xmlns:a16="http://schemas.microsoft.com/office/drawing/2014/main" id="{99B35C4B-42F5-4B4E-B2D8-10F93B31EB59}"/>
              </a:ext>
            </a:extLst>
          </p:cNvPr>
          <p:cNvSpPr/>
          <p:nvPr/>
        </p:nvSpPr>
        <p:spPr bwMode="gray">
          <a:xfrm>
            <a:off x="495300" y="4010724"/>
            <a:ext cx="3619500" cy="1483113"/>
          </a:xfrm>
          <a:prstGeom prst="rect">
            <a:avLst/>
          </a:prstGeom>
          <a:solidFill>
            <a:schemeClr val="bg1">
              <a:lumMod val="95000"/>
            </a:schemeClr>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45" name="Rectangle 44">
            <a:extLst>
              <a:ext uri="{FF2B5EF4-FFF2-40B4-BE49-F238E27FC236}">
                <a16:creationId xmlns:a16="http://schemas.microsoft.com/office/drawing/2014/main" id="{5A1DF10D-0403-45CA-909B-6AF797415008}"/>
              </a:ext>
            </a:extLst>
          </p:cNvPr>
          <p:cNvSpPr/>
          <p:nvPr/>
        </p:nvSpPr>
        <p:spPr bwMode="gray">
          <a:xfrm>
            <a:off x="4298796" y="4010724"/>
            <a:ext cx="3581400" cy="1483113"/>
          </a:xfrm>
          <a:prstGeom prst="rect">
            <a:avLst/>
          </a:prstGeom>
          <a:solidFill>
            <a:schemeClr val="bg1">
              <a:lumMod val="95000"/>
            </a:schemeClr>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46" name="Rectangle 45">
            <a:extLst>
              <a:ext uri="{FF2B5EF4-FFF2-40B4-BE49-F238E27FC236}">
                <a16:creationId xmlns:a16="http://schemas.microsoft.com/office/drawing/2014/main" id="{53197B53-3AAC-4DCD-A576-D21C5BB347CD}"/>
              </a:ext>
            </a:extLst>
          </p:cNvPr>
          <p:cNvSpPr/>
          <p:nvPr/>
        </p:nvSpPr>
        <p:spPr bwMode="gray">
          <a:xfrm>
            <a:off x="4305300" y="1932990"/>
            <a:ext cx="3581400" cy="1483113"/>
          </a:xfrm>
          <a:prstGeom prst="rect">
            <a:avLst/>
          </a:prstGeom>
          <a:solidFill>
            <a:schemeClr val="bg1">
              <a:lumMod val="95000"/>
            </a:schemeClr>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47" name="Rectangle 46">
            <a:extLst>
              <a:ext uri="{FF2B5EF4-FFF2-40B4-BE49-F238E27FC236}">
                <a16:creationId xmlns:a16="http://schemas.microsoft.com/office/drawing/2014/main" id="{DDF241A0-A743-4A21-BD9B-600907C77E1C}"/>
              </a:ext>
            </a:extLst>
          </p:cNvPr>
          <p:cNvSpPr/>
          <p:nvPr/>
        </p:nvSpPr>
        <p:spPr bwMode="gray">
          <a:xfrm>
            <a:off x="8131098" y="1932990"/>
            <a:ext cx="3581400" cy="1483113"/>
          </a:xfrm>
          <a:prstGeom prst="rect">
            <a:avLst/>
          </a:prstGeom>
          <a:solidFill>
            <a:schemeClr val="bg1">
              <a:lumMod val="95000"/>
            </a:schemeClr>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48" name="Rectangle 47">
            <a:extLst>
              <a:ext uri="{FF2B5EF4-FFF2-40B4-BE49-F238E27FC236}">
                <a16:creationId xmlns:a16="http://schemas.microsoft.com/office/drawing/2014/main" id="{FE346628-7DE8-4822-8219-42C1EAE687FE}"/>
              </a:ext>
            </a:extLst>
          </p:cNvPr>
          <p:cNvSpPr/>
          <p:nvPr/>
        </p:nvSpPr>
        <p:spPr bwMode="gray">
          <a:xfrm>
            <a:off x="495300" y="1932990"/>
            <a:ext cx="3619500" cy="1483113"/>
          </a:xfrm>
          <a:prstGeom prst="rect">
            <a:avLst/>
          </a:prstGeom>
          <a:solidFill>
            <a:schemeClr val="bg1">
              <a:lumMod val="95000"/>
            </a:schemeClr>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49" name="Arrow: Pentagon 34">
            <a:extLst>
              <a:ext uri="{FF2B5EF4-FFF2-40B4-BE49-F238E27FC236}">
                <a16:creationId xmlns:a16="http://schemas.microsoft.com/office/drawing/2014/main" id="{76AE1618-0CA1-46A9-8F29-1F6E11C53958}"/>
              </a:ext>
            </a:extLst>
          </p:cNvPr>
          <p:cNvSpPr/>
          <p:nvPr/>
        </p:nvSpPr>
        <p:spPr>
          <a:xfrm>
            <a:off x="461409" y="5599740"/>
            <a:ext cx="2400877" cy="365760"/>
          </a:xfrm>
          <a:prstGeom prst="homePlate">
            <a:avLst/>
          </a:prstGeom>
          <a:noFill/>
        </p:spPr>
        <p:txBody>
          <a:bodyPr wrap="square" lIns="91440" tIns="0" rIns="0" bIns="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Source: </a:t>
            </a:r>
            <a:r>
              <a:rPr kumimoji="0" lang="en-US" sz="1000" b="0" i="0" u="none" strike="noStrike" kern="1200" cap="none" spc="0" normalizeH="0" baseline="0" noProof="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hlinkClick r:id="rId4"/>
              </a:rPr>
              <a:t>SASB Materiality Map</a:t>
            </a:r>
            <a:endParaRPr kumimoji="0" lang="en-US" sz="1000" b="0" i="0" u="none" strike="noStrike" kern="1200" cap="none" spc="0" normalizeH="0" baseline="0" noProof="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sp>
        <p:nvSpPr>
          <p:cNvPr id="50" name="Rectangle: Rounded Corners 49">
            <a:extLst>
              <a:ext uri="{FF2B5EF4-FFF2-40B4-BE49-F238E27FC236}">
                <a16:creationId xmlns:a16="http://schemas.microsoft.com/office/drawing/2014/main" id="{5667728E-9F7D-44DA-A300-9E97B27F5229}"/>
              </a:ext>
            </a:extLst>
          </p:cNvPr>
          <p:cNvSpPr/>
          <p:nvPr/>
        </p:nvSpPr>
        <p:spPr bwMode="gray">
          <a:xfrm>
            <a:off x="428126" y="1572435"/>
            <a:ext cx="2054282" cy="335434"/>
          </a:xfrm>
          <a:prstGeom prst="roundRect">
            <a:avLst/>
          </a:prstGeom>
          <a:noFill/>
          <a:ln w="19050" algn="ctr">
            <a:noFill/>
            <a:miter lim="800000"/>
            <a:headEnd/>
            <a:tailEnd/>
          </a:ln>
        </p:spPr>
        <p:txBody>
          <a:bodyPr wrap="square" lIns="88900" tIns="88900" rIns="88900" bIns="8890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1200" cap="none" spc="0" normalizeH="0" baseline="0" noProof="0">
                <a:ln>
                  <a:noFill/>
                </a:ln>
                <a:solidFill>
                  <a:srgbClr val="43B02A"/>
                </a:solidFill>
                <a:effectLst/>
                <a:uLnTx/>
                <a:uFillTx/>
                <a:latin typeface="Calibri"/>
                <a:ea typeface="+mn-ea"/>
                <a:cs typeface="Calibri" panose="020F0502020204030204" pitchFamily="34" charset="0"/>
              </a:rPr>
              <a:t>Environment</a:t>
            </a:r>
          </a:p>
        </p:txBody>
      </p:sp>
      <p:sp>
        <p:nvSpPr>
          <p:cNvPr id="69" name="Rectangle: Rounded Corners 68">
            <a:extLst>
              <a:ext uri="{FF2B5EF4-FFF2-40B4-BE49-F238E27FC236}">
                <a16:creationId xmlns:a16="http://schemas.microsoft.com/office/drawing/2014/main" id="{70214BFD-97A6-4FBB-8384-48D560F936ED}"/>
              </a:ext>
            </a:extLst>
          </p:cNvPr>
          <p:cNvSpPr/>
          <p:nvPr/>
        </p:nvSpPr>
        <p:spPr bwMode="gray">
          <a:xfrm>
            <a:off x="419334" y="3609353"/>
            <a:ext cx="2054282" cy="356993"/>
          </a:xfrm>
          <a:prstGeom prst="roundRect">
            <a:avLst/>
          </a:prstGeom>
          <a:noFill/>
          <a:ln w="19050" algn="ctr">
            <a:noFill/>
            <a:miter lim="800000"/>
            <a:headEnd/>
            <a:tailEnd/>
          </a:ln>
        </p:spPr>
        <p:txBody>
          <a:bodyPr wrap="square" lIns="88900" tIns="88900" rIns="88900" bIns="8890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1200" cap="none" spc="0" normalizeH="0" baseline="0" noProof="0">
                <a:ln>
                  <a:noFill/>
                </a:ln>
                <a:solidFill>
                  <a:srgbClr val="43B02A"/>
                </a:solidFill>
                <a:effectLst/>
                <a:uLnTx/>
                <a:uFillTx/>
                <a:latin typeface="Calibri"/>
                <a:ea typeface="+mn-ea"/>
                <a:cs typeface="Calibri" panose="020F0502020204030204" pitchFamily="34" charset="0"/>
              </a:rPr>
              <a:t>Social capital</a:t>
            </a:r>
          </a:p>
        </p:txBody>
      </p:sp>
      <p:sp>
        <p:nvSpPr>
          <p:cNvPr id="70" name="Rectangle: Rounded Corners 69">
            <a:extLst>
              <a:ext uri="{FF2B5EF4-FFF2-40B4-BE49-F238E27FC236}">
                <a16:creationId xmlns:a16="http://schemas.microsoft.com/office/drawing/2014/main" id="{30D0D4D0-D52E-487A-A28F-D0F5A9679F1D}"/>
              </a:ext>
            </a:extLst>
          </p:cNvPr>
          <p:cNvSpPr/>
          <p:nvPr/>
        </p:nvSpPr>
        <p:spPr bwMode="gray">
          <a:xfrm>
            <a:off x="4231492" y="1572435"/>
            <a:ext cx="2459227" cy="341743"/>
          </a:xfrm>
          <a:prstGeom prst="roundRect">
            <a:avLst/>
          </a:prstGeom>
          <a:noFill/>
          <a:ln w="19050" algn="ctr">
            <a:noFill/>
            <a:miter lim="800000"/>
            <a:headEnd/>
            <a:tailEnd/>
          </a:ln>
        </p:spPr>
        <p:txBody>
          <a:bodyPr wrap="square" lIns="88900" tIns="88900" rIns="88900" bIns="88900" rtlCol="0" anchor="ctr"/>
          <a:lstStyle/>
          <a:p>
            <a:pPr marL="171450" marR="0" lvl="0" indent="-161925" algn="l"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1200" cap="none" spc="0" normalizeH="0" baseline="0" noProof="0">
                <a:ln>
                  <a:noFill/>
                </a:ln>
                <a:solidFill>
                  <a:srgbClr val="43B02A"/>
                </a:solidFill>
                <a:effectLst/>
                <a:uLnTx/>
                <a:uFillTx/>
                <a:latin typeface="Calibri"/>
                <a:ea typeface="+mn-ea"/>
                <a:cs typeface="Calibri" panose="020F0502020204030204" pitchFamily="34" charset="0"/>
              </a:rPr>
              <a:t>Business model &amp; innovation</a:t>
            </a:r>
          </a:p>
        </p:txBody>
      </p:sp>
      <p:sp>
        <p:nvSpPr>
          <p:cNvPr id="71" name="Rectangle: Rounded Corners 70">
            <a:extLst>
              <a:ext uri="{FF2B5EF4-FFF2-40B4-BE49-F238E27FC236}">
                <a16:creationId xmlns:a16="http://schemas.microsoft.com/office/drawing/2014/main" id="{9D967C99-4CB2-4843-B998-3D1FCF086BBC}"/>
              </a:ext>
            </a:extLst>
          </p:cNvPr>
          <p:cNvSpPr/>
          <p:nvPr/>
        </p:nvSpPr>
        <p:spPr bwMode="gray">
          <a:xfrm>
            <a:off x="4222700" y="3630719"/>
            <a:ext cx="2459226" cy="356993"/>
          </a:xfrm>
          <a:prstGeom prst="roundRect">
            <a:avLst/>
          </a:prstGeom>
          <a:noFill/>
          <a:ln w="19050" algn="ctr">
            <a:noFill/>
            <a:miter lim="800000"/>
            <a:headEnd/>
            <a:tailEnd/>
          </a:ln>
        </p:spPr>
        <p:txBody>
          <a:bodyPr wrap="square" lIns="88900" tIns="88900" rIns="88900" bIns="88900" rtlCol="0" anchor="ctr"/>
          <a:lstStyle/>
          <a:p>
            <a:pPr marL="171450" marR="0" lvl="0" indent="-161925" algn="l"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1200" cap="none" spc="0" normalizeH="0" baseline="0" noProof="0">
                <a:ln>
                  <a:noFill/>
                </a:ln>
                <a:solidFill>
                  <a:srgbClr val="43B02A"/>
                </a:solidFill>
                <a:effectLst/>
                <a:uLnTx/>
                <a:uFillTx/>
                <a:latin typeface="Calibri"/>
                <a:ea typeface="+mn-ea"/>
                <a:cs typeface="Calibri" panose="020F0502020204030204" pitchFamily="34" charset="0"/>
              </a:rPr>
              <a:t>Leadership &amp; governance</a:t>
            </a:r>
          </a:p>
        </p:txBody>
      </p:sp>
      <p:sp>
        <p:nvSpPr>
          <p:cNvPr id="72" name="Rectangle: Rounded Corners 71">
            <a:extLst>
              <a:ext uri="{FF2B5EF4-FFF2-40B4-BE49-F238E27FC236}">
                <a16:creationId xmlns:a16="http://schemas.microsoft.com/office/drawing/2014/main" id="{46AAAB7B-416B-4A21-8D65-E8C7D266D1CF}"/>
              </a:ext>
            </a:extLst>
          </p:cNvPr>
          <p:cNvSpPr/>
          <p:nvPr/>
        </p:nvSpPr>
        <p:spPr bwMode="gray">
          <a:xfrm>
            <a:off x="8050919" y="1572435"/>
            <a:ext cx="2054282" cy="327168"/>
          </a:xfrm>
          <a:prstGeom prst="roundRect">
            <a:avLst/>
          </a:prstGeom>
          <a:noFill/>
          <a:ln w="19050" algn="ctr">
            <a:noFill/>
            <a:miter lim="800000"/>
            <a:headEnd/>
            <a:tailEnd/>
          </a:ln>
        </p:spPr>
        <p:txBody>
          <a:bodyPr wrap="square" lIns="88900" tIns="88900" rIns="88900" bIns="8890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1200" cap="none" spc="0" normalizeH="0" baseline="0" noProof="0">
                <a:ln>
                  <a:noFill/>
                </a:ln>
                <a:solidFill>
                  <a:srgbClr val="43B02A"/>
                </a:solidFill>
                <a:effectLst/>
                <a:uLnTx/>
                <a:uFillTx/>
                <a:latin typeface="Calibri"/>
                <a:ea typeface="+mn-ea"/>
                <a:cs typeface="Calibri" panose="020F0502020204030204" pitchFamily="34" charset="0"/>
              </a:rPr>
              <a:t>Human capital</a:t>
            </a:r>
          </a:p>
        </p:txBody>
      </p:sp>
      <p:sp>
        <p:nvSpPr>
          <p:cNvPr id="73" name="object 59">
            <a:extLst>
              <a:ext uri="{FF2B5EF4-FFF2-40B4-BE49-F238E27FC236}">
                <a16:creationId xmlns:a16="http://schemas.microsoft.com/office/drawing/2014/main" id="{6F738A45-ACC9-44EC-8695-17D0A43554F5}"/>
              </a:ext>
            </a:extLst>
          </p:cNvPr>
          <p:cNvSpPr txBox="1"/>
          <p:nvPr/>
        </p:nvSpPr>
        <p:spPr>
          <a:xfrm>
            <a:off x="8257659" y="3832160"/>
            <a:ext cx="3261551" cy="755014"/>
          </a:xfrm>
          <a:prstGeom prst="rect">
            <a:avLst/>
          </a:prstGeom>
        </p:spPr>
        <p:txBody>
          <a:bodyPr vert="horz" wrap="square" lIns="0" tIns="16192" rIns="0" bIns="0"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a:ea typeface="Calibri" panose="020F0502020204030204" pitchFamily="34" charset="0"/>
                <a:cs typeface="Calibri" panose="020F0502020204030204" pitchFamily="34" charset="0"/>
              </a:rPr>
              <a:t>Included within ESG are climate-related matters that </a:t>
            </a:r>
            <a:r>
              <a:rPr kumimoji="0" lang="en-GB" sz="1200" b="0" i="0" u="none" strike="noStrike" kern="1200" cap="none" spc="0" normalizeH="0" baseline="0" noProof="0">
                <a:ln>
                  <a:noFill/>
                </a:ln>
                <a:solidFill>
                  <a:prstClr val="white"/>
                </a:solidFill>
                <a:effectLst/>
                <a:uLnTx/>
                <a:uFillTx/>
                <a:latin typeface="Calibri"/>
                <a:ea typeface="+mn-ea"/>
                <a:cs typeface="Calibri" panose="020F0502020204030204" pitchFamily="34" charset="0"/>
              </a:rPr>
              <a:t>could lead to </a:t>
            </a:r>
            <a:r>
              <a:rPr kumimoji="0" lang="en-US" sz="1200" b="0" i="0" u="none" strike="noStrike" kern="1200" cap="none" spc="0" normalizeH="0" baseline="0" noProof="0">
                <a:ln>
                  <a:noFill/>
                </a:ln>
                <a:solidFill>
                  <a:prstClr val="white"/>
                </a:solidFill>
                <a:effectLst/>
                <a:uLnTx/>
                <a:uFillTx/>
                <a:latin typeface="Calibri"/>
                <a:ea typeface="+mn-ea"/>
                <a:cs typeface="Calibri" panose="020F0502020204030204" pitchFamily="34" charset="0"/>
              </a:rPr>
              <a:t>potential impacts on an entity’s financial statements from physical and transition risks or opportunities.*</a:t>
            </a:r>
            <a:endParaRPr kumimoji="0" lang="en-GB" sz="1200" b="0" i="0" u="none" strike="noStrike" kern="1200" cap="none" spc="0" normalizeH="0" baseline="0" noProof="0">
              <a:ln>
                <a:noFill/>
              </a:ln>
              <a:solidFill>
                <a:prstClr val="white"/>
              </a:solidFill>
              <a:effectLst/>
              <a:uLnTx/>
              <a:uFillTx/>
              <a:latin typeface="Calibri"/>
              <a:ea typeface="+mn-ea"/>
              <a:cs typeface="Calibri" panose="020F0502020204030204" pitchFamily="34" charset="0"/>
            </a:endParaRPr>
          </a:p>
        </p:txBody>
      </p:sp>
      <mc:AlternateContent xmlns:mc="http://schemas.openxmlformats.org/markup-compatibility/2006" xmlns:a14="http://schemas.microsoft.com/office/drawing/2010/main">
        <mc:Choice Requires="a14">
          <p:sp>
            <p:nvSpPr>
              <p:cNvPr id="74" name="Rectangle 73">
                <a:extLst>
                  <a:ext uri="{FF2B5EF4-FFF2-40B4-BE49-F238E27FC236}">
                    <a16:creationId xmlns:a16="http://schemas.microsoft.com/office/drawing/2014/main" id="{900686D3-200F-47B9-8FE2-1081F6C15173}"/>
                  </a:ext>
                </a:extLst>
              </p:cNvPr>
              <p:cNvSpPr/>
              <p:nvPr/>
            </p:nvSpPr>
            <p:spPr>
              <a:xfrm>
                <a:off x="436985" y="5978881"/>
                <a:ext cx="5160929" cy="307777"/>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US" sz="700" b="0" i="1" u="none" strike="noStrike" kern="1200" cap="none" spc="0" normalizeH="0" baseline="0" noProof="0">
                    <a:ln>
                      <a:noFill/>
                    </a:ln>
                    <a:solidFill>
                      <a:srgbClr val="313131"/>
                    </a:solidFill>
                    <a:effectLst/>
                    <a:uLnTx/>
                    <a:uFillTx/>
                    <a:latin typeface="Calibri" panose="020F0502020204030204" pitchFamily="34" charset="0"/>
                    <a:ea typeface="+mn-ea"/>
                    <a:cs typeface="Calibri" panose="020F0502020204030204" pitchFamily="34" charset="0"/>
                  </a:rPr>
                  <a:t>*For additional information, see the IASB Educational Material </a:t>
                </a:r>
                <a:r>
                  <a:rPr kumimoji="0" lang="en-US" sz="700" b="0" i="1" u="none" strike="noStrike" kern="1200" cap="none" spc="0" normalizeH="0" baseline="0" noProof="0">
                    <a:ln>
                      <a:noFill/>
                    </a:ln>
                    <a:solidFill>
                      <a:srgbClr val="313131"/>
                    </a:solidFill>
                    <a:effectLst/>
                    <a:uLnTx/>
                    <a:uFillTx/>
                    <a:latin typeface="Calibri" panose="020F0502020204030204" pitchFamily="34" charset="0"/>
                    <a:ea typeface="+mn-ea"/>
                    <a:cs typeface="Calibri" panose="020F0502020204030204" pitchFamily="34" charset="0"/>
                    <a:hlinkClick r:id="rId5"/>
                  </a:rPr>
                  <a:t>Effects of climate-related matters on financial statements</a:t>
                </a:r>
                <a:r>
                  <a:rPr kumimoji="0" lang="en-US" sz="700" b="0" i="1" u="none" strike="noStrike" kern="1200" cap="none" spc="0" normalizeH="0" baseline="0" noProof="0">
                    <a:ln>
                      <a:noFill/>
                    </a:ln>
                    <a:solidFill>
                      <a:srgbClr val="313131"/>
                    </a:solidFill>
                    <a:effectLst/>
                    <a:uLnTx/>
                    <a:uFillTx/>
                    <a:latin typeface="Calibri" panose="020F0502020204030204" pitchFamily="34" charset="0"/>
                    <a:ea typeface="+mn-ea"/>
                    <a:cs typeface="Calibri" panose="020F0502020204030204" pitchFamily="34" charset="0"/>
                  </a:rPr>
                  <a:t> and </a:t>
                </a:r>
                <a:r>
                  <a:rPr kumimoji="0" lang="en-GB" sz="700" b="0" i="1" u="none" strike="noStrike" kern="1200" cap="none" spc="0" normalizeH="0" baseline="0" noProof="0">
                    <a:ln>
                      <a:noFill/>
                    </a:ln>
                    <a:solidFill>
                      <a:srgbClr val="313131"/>
                    </a:solidFill>
                    <a:effectLst/>
                    <a:uLnTx/>
                    <a:uFillTx/>
                    <a:latin typeface="Calibri" panose="020F0502020204030204" pitchFamily="34" charset="0"/>
                    <a:ea typeface="+mn-ea"/>
                    <a:cs typeface="Calibri" panose="020F0502020204030204" pitchFamily="34" charset="0"/>
                  </a:rPr>
                  <a:t>Deloitte’s Closer Look</a:t>
                </a:r>
                <a14:m>
                  <m:oMath xmlns:m="http://schemas.openxmlformats.org/officeDocument/2006/math">
                    <m:r>
                      <a:rPr kumimoji="0" lang="en-US" sz="700" b="0" i="1" u="none" strike="noStrike" kern="1200" cap="none" spc="0" normalizeH="0" baseline="0" noProof="0">
                        <a:ln>
                          <a:noFill/>
                        </a:ln>
                        <a:solidFill>
                          <a:srgbClr val="313131"/>
                        </a:solidFill>
                        <a:effectLst/>
                        <a:uLnTx/>
                        <a:uFillTx/>
                        <a:latin typeface="Cambria Math" panose="02040503050406030204" pitchFamily="18" charset="0"/>
                        <a:ea typeface="+mn-ea"/>
                        <a:cs typeface="+mn-cs"/>
                      </a:rPr>
                      <m:t> </m:t>
                    </m:r>
                  </m:oMath>
                </a14:m>
                <a:r>
                  <a:rPr kumimoji="0" lang="en-GB" sz="700" b="0" i="1" u="none" strike="noStrike" kern="1200" cap="none" spc="0" normalizeH="0" baseline="0" noProof="0">
                    <a:ln>
                      <a:noFill/>
                    </a:ln>
                    <a:solidFill>
                      <a:srgbClr val="313131"/>
                    </a:solidFill>
                    <a:effectLst/>
                    <a:uLnTx/>
                    <a:uFillTx/>
                    <a:latin typeface="Calibri" panose="020F0502020204030204" pitchFamily="34" charset="0"/>
                    <a:ea typeface="+mn-ea"/>
                    <a:cs typeface="Calibri" panose="020F0502020204030204" pitchFamily="34" charset="0"/>
                    <a:hlinkClick r:id="rId6"/>
                  </a:rPr>
                  <a:t>Investor demand for corporate reporting in line with the Paris Agreement on Climate Change</a:t>
                </a:r>
                <a:r>
                  <a:rPr kumimoji="0" lang="en-GB" sz="700" b="0" i="1" u="none" strike="noStrike" kern="1200" cap="none" spc="0" normalizeH="0" baseline="0" noProof="0">
                    <a:ln>
                      <a:noFill/>
                    </a:ln>
                    <a:solidFill>
                      <a:srgbClr val="313131"/>
                    </a:solidFill>
                    <a:effectLst/>
                    <a:uLnTx/>
                    <a:uFillTx/>
                    <a:latin typeface="Calibri" panose="020F0502020204030204" pitchFamily="34" charset="0"/>
                    <a:ea typeface="+mn-ea"/>
                    <a:cs typeface="Calibri" panose="020F0502020204030204" pitchFamily="34" charset="0"/>
                  </a:rPr>
                  <a:t>.</a:t>
                </a:r>
                <a:endParaRPr kumimoji="0" lang="en-US" sz="700" b="0" i="1" u="none" strike="noStrike" kern="1200" cap="none" spc="0" normalizeH="0" baseline="0" noProof="0">
                  <a:ln>
                    <a:noFill/>
                  </a:ln>
                  <a:solidFill>
                    <a:srgbClr val="313131"/>
                  </a:solidFill>
                  <a:effectLst/>
                  <a:uLnTx/>
                  <a:uFillTx/>
                  <a:latin typeface="Calibri" panose="020F0502020204030204" pitchFamily="34" charset="0"/>
                  <a:ea typeface="+mn-ea"/>
                  <a:cs typeface="Calibri" panose="020F0502020204030204" pitchFamily="34" charset="0"/>
                </a:endParaRPr>
              </a:p>
            </p:txBody>
          </p:sp>
        </mc:Choice>
        <mc:Fallback xmlns="">
          <p:sp>
            <p:nvSpPr>
              <p:cNvPr id="74" name="Rectangle 73">
                <a:extLst>
                  <a:ext uri="{FF2B5EF4-FFF2-40B4-BE49-F238E27FC236}">
                    <a16:creationId xmlns:a16="http://schemas.microsoft.com/office/drawing/2014/main" id="{900686D3-200F-47B9-8FE2-1081F6C15173}"/>
                  </a:ext>
                </a:extLst>
              </p:cNvPr>
              <p:cNvSpPr>
                <a:spLocks noRot="1" noChangeAspect="1" noMove="1" noResize="1" noEditPoints="1" noAdjustHandles="1" noChangeArrowheads="1" noChangeShapeType="1" noTextEdit="1"/>
              </p:cNvSpPr>
              <p:nvPr/>
            </p:nvSpPr>
            <p:spPr>
              <a:xfrm>
                <a:off x="436985" y="5978881"/>
                <a:ext cx="5160929" cy="307777"/>
              </a:xfrm>
              <a:prstGeom prst="rect">
                <a:avLst/>
              </a:prstGeom>
              <a:blipFill>
                <a:blip r:embed="rId8"/>
                <a:stretch>
                  <a:fillRect b="-4000"/>
                </a:stretch>
              </a:blipFill>
            </p:spPr>
            <p:txBody>
              <a:bodyPr/>
              <a:lstStyle/>
              <a:p>
                <a:r>
                  <a:rPr lang="en-US">
                    <a:noFill/>
                  </a:rPr>
                  <a:t> </a:t>
                </a:r>
              </a:p>
            </p:txBody>
          </p:sp>
        </mc:Fallback>
      </mc:AlternateContent>
      <p:sp>
        <p:nvSpPr>
          <p:cNvPr id="75" name="TextBox 74">
            <a:extLst>
              <a:ext uri="{FF2B5EF4-FFF2-40B4-BE49-F238E27FC236}">
                <a16:creationId xmlns:a16="http://schemas.microsoft.com/office/drawing/2014/main" id="{29BB3712-47E6-44C5-A5E0-F9F194BF5B79}"/>
              </a:ext>
            </a:extLst>
          </p:cNvPr>
          <p:cNvSpPr txBox="1"/>
          <p:nvPr/>
        </p:nvSpPr>
        <p:spPr>
          <a:xfrm>
            <a:off x="612388" y="2002790"/>
            <a:ext cx="3194824" cy="1200329"/>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Greenhouse gas (GHG) emissions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Air quality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Energy management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Water and waste management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Waste and hazardous materials management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Ecological impacts</a:t>
            </a:r>
          </a:p>
        </p:txBody>
      </p:sp>
      <p:sp>
        <p:nvSpPr>
          <p:cNvPr id="76" name="TextBox 75">
            <a:extLst>
              <a:ext uri="{FF2B5EF4-FFF2-40B4-BE49-F238E27FC236}">
                <a16:creationId xmlns:a16="http://schemas.microsoft.com/office/drawing/2014/main" id="{BF3B6035-84B5-4DFF-96A4-D15A752399FB}"/>
              </a:ext>
            </a:extLst>
          </p:cNvPr>
          <p:cNvSpPr txBox="1"/>
          <p:nvPr/>
        </p:nvSpPr>
        <p:spPr>
          <a:xfrm>
            <a:off x="4305300" y="2002790"/>
            <a:ext cx="3049858" cy="1200329"/>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Product design and lifecycle </a:t>
            </a:r>
            <a:b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b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management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Business model resilience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Materials sourcing and efficiency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Supply chain management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Physical impacts of climate change </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7" name="TextBox 76">
            <a:extLst>
              <a:ext uri="{FF2B5EF4-FFF2-40B4-BE49-F238E27FC236}">
                <a16:creationId xmlns:a16="http://schemas.microsoft.com/office/drawing/2014/main" id="{7D4826FA-D79B-4134-9010-292178713801}"/>
              </a:ext>
            </a:extLst>
          </p:cNvPr>
          <p:cNvSpPr txBox="1"/>
          <p:nvPr/>
        </p:nvSpPr>
        <p:spPr>
          <a:xfrm>
            <a:off x="8163622" y="2002790"/>
            <a:ext cx="3256156" cy="646331"/>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Labor practices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Employee health and safety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Employee engagement, diversity, and inclusion</a:t>
            </a:r>
          </a:p>
        </p:txBody>
      </p:sp>
      <p:sp>
        <p:nvSpPr>
          <p:cNvPr id="78" name="TextBox 77">
            <a:extLst>
              <a:ext uri="{FF2B5EF4-FFF2-40B4-BE49-F238E27FC236}">
                <a16:creationId xmlns:a16="http://schemas.microsoft.com/office/drawing/2014/main" id="{5594DF56-7AF8-471C-BAF2-D0AECB510B8E}"/>
              </a:ext>
            </a:extLst>
          </p:cNvPr>
          <p:cNvSpPr txBox="1"/>
          <p:nvPr/>
        </p:nvSpPr>
        <p:spPr>
          <a:xfrm>
            <a:off x="640266" y="4114800"/>
            <a:ext cx="2606739" cy="1292662"/>
          </a:xfrm>
          <a:prstGeom prst="rect">
            <a:avLst/>
          </a:prstGeom>
          <a:noFill/>
        </p:spPr>
        <p:txBody>
          <a:bodyPr wrap="none" lIns="0" tIns="0" rIns="0" bIns="0"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Human rights and community relations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Customer privacy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Data security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Access and affordability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Product quality and safety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Customer welfare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Selling practices and product labelling</a:t>
            </a:r>
            <a:endParaRPr kumimoji="0" lang="en-US" sz="1200" b="0" i="0" u="none" strike="noStrike" kern="1200" cap="none" spc="0" normalizeH="0" baseline="0" noProof="0">
              <a:ln>
                <a:noFill/>
              </a:ln>
              <a:solidFill>
                <a:srgbClr val="313131"/>
              </a:solidFill>
              <a:effectLst/>
              <a:uLnTx/>
              <a:uFillTx/>
              <a:latin typeface="Calibri"/>
              <a:ea typeface="+mn-ea"/>
              <a:cs typeface="+mn-cs"/>
            </a:endParaRPr>
          </a:p>
        </p:txBody>
      </p:sp>
      <p:sp>
        <p:nvSpPr>
          <p:cNvPr id="79" name="TextBox 78">
            <a:extLst>
              <a:ext uri="{FF2B5EF4-FFF2-40B4-BE49-F238E27FC236}">
                <a16:creationId xmlns:a16="http://schemas.microsoft.com/office/drawing/2014/main" id="{EFE1C189-19AA-4898-AA36-D4A7B925CC0F}"/>
              </a:ext>
            </a:extLst>
          </p:cNvPr>
          <p:cNvSpPr txBox="1"/>
          <p:nvPr/>
        </p:nvSpPr>
        <p:spPr>
          <a:xfrm>
            <a:off x="4338754" y="4114800"/>
            <a:ext cx="3489402" cy="1200329"/>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Business ethics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Competitive behavior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Management of the legal and regulatory environment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Critical incident risk management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Systemic risk management</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0" name="TextBox 79">
            <a:extLst>
              <a:ext uri="{FF2B5EF4-FFF2-40B4-BE49-F238E27FC236}">
                <a16:creationId xmlns:a16="http://schemas.microsoft.com/office/drawing/2014/main" id="{59B3DE73-AAF0-4AA1-A9AE-CBAD8083BEB0}"/>
              </a:ext>
            </a:extLst>
          </p:cNvPr>
          <p:cNvSpPr txBox="1"/>
          <p:nvPr/>
        </p:nvSpPr>
        <p:spPr>
          <a:xfrm>
            <a:off x="8269686" y="4655107"/>
            <a:ext cx="1562099" cy="1415772"/>
          </a:xfrm>
          <a:prstGeom prst="rect">
            <a:avLst/>
          </a:prstGeom>
          <a:noFill/>
        </p:spPr>
        <p:txBody>
          <a:bodyPr wrap="square" lIns="0" tIns="0" rIns="0" bIns="0" rtlCol="0">
            <a:spAutoFit/>
          </a:bodyPr>
          <a:lstStyle/>
          <a:p>
            <a:pPr marL="171450" marR="0" lvl="0" indent="-1714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en-US" sz="1100" b="0" i="0" u="none" strike="noStrike" kern="1200" cap="none" spc="0" normalizeH="0" baseline="0" noProof="0">
                <a:ln>
                  <a:noFill/>
                </a:ln>
                <a:solidFill>
                  <a:prstClr val="white"/>
                </a:solidFill>
                <a:effectLst/>
                <a:uLnTx/>
                <a:uFillTx/>
                <a:latin typeface="Calibri"/>
                <a:ea typeface="+mn-ea"/>
                <a:cs typeface="+mn-cs"/>
              </a:rPr>
              <a:t>Inventory</a:t>
            </a:r>
          </a:p>
          <a:p>
            <a:pPr marL="171450" marR="0" lvl="0" indent="-1714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en-US" sz="1100" b="0" i="0" u="none" strike="noStrike" kern="1200" cap="none" spc="0" normalizeH="0" baseline="0" noProof="0">
                <a:ln>
                  <a:noFill/>
                </a:ln>
                <a:solidFill>
                  <a:prstClr val="white"/>
                </a:solidFill>
                <a:effectLst/>
                <a:uLnTx/>
                <a:uFillTx/>
                <a:latin typeface="Calibri"/>
                <a:ea typeface="+mn-ea"/>
                <a:cs typeface="+mn-cs"/>
              </a:rPr>
              <a:t>Property, Plant, Equipment</a:t>
            </a:r>
          </a:p>
          <a:p>
            <a:pPr marL="171450" marR="0" lvl="0" indent="-1714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en-US" sz="1100" b="0" i="0" u="none" strike="noStrike" kern="1200" cap="none" spc="0" normalizeH="0" baseline="0" noProof="0">
                <a:ln>
                  <a:noFill/>
                </a:ln>
                <a:solidFill>
                  <a:prstClr val="white"/>
                </a:solidFill>
                <a:effectLst/>
                <a:uLnTx/>
                <a:uFillTx/>
                <a:latin typeface="Calibri"/>
                <a:ea typeface="+mn-ea"/>
                <a:cs typeface="+mn-cs"/>
              </a:rPr>
              <a:t>Climate Change Commitments</a:t>
            </a:r>
          </a:p>
          <a:p>
            <a:pPr marL="171450" marR="0" lvl="0" indent="-1714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en-US" sz="1100" b="0" i="0" u="none" strike="noStrike" kern="1200" cap="none" spc="0" normalizeH="0" baseline="0" noProof="0">
                <a:ln>
                  <a:noFill/>
                </a:ln>
                <a:solidFill>
                  <a:prstClr val="white"/>
                </a:solidFill>
                <a:effectLst/>
                <a:uLnTx/>
                <a:uFillTx/>
                <a:latin typeface="Calibri"/>
                <a:ea typeface="+mn-ea"/>
                <a:cs typeface="+mn-cs"/>
              </a:rPr>
              <a:t>Risk and Uncertainty Disclosures</a:t>
            </a:r>
          </a:p>
        </p:txBody>
      </p:sp>
      <p:sp>
        <p:nvSpPr>
          <p:cNvPr id="81" name="TextBox 80">
            <a:extLst>
              <a:ext uri="{FF2B5EF4-FFF2-40B4-BE49-F238E27FC236}">
                <a16:creationId xmlns:a16="http://schemas.microsoft.com/office/drawing/2014/main" id="{F8853289-1213-45BD-8621-C026EEEE5E6F}"/>
              </a:ext>
            </a:extLst>
          </p:cNvPr>
          <p:cNvSpPr txBox="1"/>
          <p:nvPr/>
        </p:nvSpPr>
        <p:spPr>
          <a:xfrm>
            <a:off x="10022285" y="4655107"/>
            <a:ext cx="1548161" cy="1323439"/>
          </a:xfrm>
          <a:prstGeom prst="rect">
            <a:avLst/>
          </a:prstGeom>
          <a:noFill/>
        </p:spPr>
        <p:txBody>
          <a:bodyPr wrap="square" lIns="0" tIns="0" rIns="0" bIns="0" rtlCol="0">
            <a:spAutoFit/>
          </a:bodyPr>
          <a:lstStyle/>
          <a:p>
            <a:pPr marL="171450" marR="0" lvl="0" indent="-1714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en-US" sz="1100" b="0" i="0" u="none" strike="noStrike" kern="1200" cap="none" spc="0" normalizeH="0" baseline="0" noProof="0">
                <a:ln>
                  <a:noFill/>
                </a:ln>
                <a:solidFill>
                  <a:prstClr val="white"/>
                </a:solidFill>
                <a:effectLst/>
                <a:uLnTx/>
                <a:uFillTx/>
                <a:latin typeface="Calibri"/>
                <a:ea typeface="+mn-ea"/>
                <a:cs typeface="+mn-cs"/>
              </a:rPr>
              <a:t>Going Concern</a:t>
            </a:r>
          </a:p>
          <a:p>
            <a:pPr marL="171450" marR="0" lvl="0" indent="-1714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en-US" sz="1100" b="0" i="0" u="none" strike="noStrike" kern="1200" cap="none" spc="0" normalizeH="0" baseline="0" noProof="0">
                <a:ln>
                  <a:noFill/>
                </a:ln>
                <a:solidFill>
                  <a:prstClr val="white"/>
                </a:solidFill>
                <a:effectLst/>
                <a:uLnTx/>
                <a:uFillTx/>
                <a:latin typeface="Calibri"/>
                <a:ea typeface="+mn-ea"/>
                <a:cs typeface="+mn-cs"/>
              </a:rPr>
              <a:t>Goodwill, Intangibles</a:t>
            </a:r>
          </a:p>
          <a:p>
            <a:pPr marL="171450" marR="0" lvl="0" indent="-1714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en-US" sz="1100" b="0" i="0" u="none" strike="noStrike" kern="1200" cap="none" spc="0" normalizeH="0" baseline="0" noProof="0">
                <a:ln>
                  <a:noFill/>
                </a:ln>
                <a:solidFill>
                  <a:prstClr val="white"/>
                </a:solidFill>
                <a:effectLst/>
                <a:uLnTx/>
                <a:uFillTx/>
                <a:latin typeface="Calibri"/>
                <a:ea typeface="+mn-ea"/>
                <a:cs typeface="+mn-cs"/>
              </a:rPr>
              <a:t>Loss and Gain Contingencies</a:t>
            </a:r>
          </a:p>
          <a:p>
            <a:pPr marL="171450" marR="0" lvl="0" indent="-1714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en-US" sz="1100" b="0" i="0" u="none" strike="noStrike" kern="1200" cap="none" spc="0" normalizeH="0" baseline="0" noProof="0">
                <a:ln>
                  <a:noFill/>
                </a:ln>
                <a:solidFill>
                  <a:prstClr val="white"/>
                </a:solidFill>
                <a:effectLst/>
                <a:uLnTx/>
                <a:uFillTx/>
                <a:latin typeface="Calibri"/>
                <a:ea typeface="+mn-ea"/>
                <a:cs typeface="+mn-cs"/>
              </a:rPr>
              <a:t>Income Taxes</a:t>
            </a:r>
          </a:p>
          <a:p>
            <a:pPr marL="171450" marR="0" lvl="0" indent="-1714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en-US" sz="1100" b="0" i="0" u="none" strike="noStrike" kern="1200" cap="none" spc="0" normalizeH="0" baseline="0" noProof="0">
                <a:ln>
                  <a:noFill/>
                </a:ln>
                <a:solidFill>
                  <a:prstClr val="white"/>
                </a:solidFill>
                <a:effectLst/>
                <a:uLnTx/>
                <a:uFillTx/>
                <a:latin typeface="Calibri"/>
                <a:ea typeface="+mn-ea"/>
                <a:cs typeface="+mn-cs"/>
              </a:rPr>
              <a:t>Financial Instruments</a:t>
            </a:r>
          </a:p>
        </p:txBody>
      </p:sp>
      <p:sp>
        <p:nvSpPr>
          <p:cNvPr id="82" name="Oval 81">
            <a:extLst>
              <a:ext uri="{FF2B5EF4-FFF2-40B4-BE49-F238E27FC236}">
                <a16:creationId xmlns:a16="http://schemas.microsoft.com/office/drawing/2014/main" id="{800B75FE-2899-4B50-9165-00010F97A50B}"/>
              </a:ext>
            </a:extLst>
          </p:cNvPr>
          <p:cNvSpPr/>
          <p:nvPr/>
        </p:nvSpPr>
        <p:spPr bwMode="gray">
          <a:xfrm>
            <a:off x="3339821" y="1627826"/>
            <a:ext cx="613954" cy="613954"/>
          </a:xfrm>
          <a:prstGeom prst="ellipse">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83" name="Freeform 118">
            <a:extLst>
              <a:ext uri="{FF2B5EF4-FFF2-40B4-BE49-F238E27FC236}">
                <a16:creationId xmlns:a16="http://schemas.microsoft.com/office/drawing/2014/main" id="{2D321180-8E88-46BE-B57D-0EE99297886E}"/>
              </a:ext>
            </a:extLst>
          </p:cNvPr>
          <p:cNvSpPr>
            <a:spLocks noChangeAspect="1" noEditPoints="1"/>
          </p:cNvSpPr>
          <p:nvPr/>
        </p:nvSpPr>
        <p:spPr bwMode="auto">
          <a:xfrm>
            <a:off x="3416980" y="1693140"/>
            <a:ext cx="457200" cy="457200"/>
          </a:xfrm>
          <a:custGeom>
            <a:avLst/>
            <a:gdLst>
              <a:gd name="T0" fmla="*/ 368 w 512"/>
              <a:gd name="T1" fmla="*/ 330 h 512"/>
              <a:gd name="T2" fmla="*/ 154 w 512"/>
              <a:gd name="T3" fmla="*/ 288 h 512"/>
              <a:gd name="T4" fmla="*/ 217 w 512"/>
              <a:gd name="T5" fmla="*/ 253 h 512"/>
              <a:gd name="T6" fmla="*/ 233 w 512"/>
              <a:gd name="T7" fmla="*/ 247 h 512"/>
              <a:gd name="T8" fmla="*/ 344 w 512"/>
              <a:gd name="T9" fmla="*/ 258 h 512"/>
              <a:gd name="T10" fmla="*/ 347 w 512"/>
              <a:gd name="T11" fmla="*/ 280 h 512"/>
              <a:gd name="T12" fmla="*/ 362 w 512"/>
              <a:gd name="T13" fmla="*/ 278 h 512"/>
              <a:gd name="T14" fmla="*/ 394 w 512"/>
              <a:gd name="T15" fmla="*/ 304 h 512"/>
              <a:gd name="T16" fmla="*/ 216 w 512"/>
              <a:gd name="T17" fmla="*/ 229 h 512"/>
              <a:gd name="T18" fmla="*/ 213 w 512"/>
              <a:gd name="T19" fmla="*/ 181 h 512"/>
              <a:gd name="T20" fmla="*/ 184 w 512"/>
              <a:gd name="T21" fmla="*/ 226 h 512"/>
              <a:gd name="T22" fmla="*/ 512 w 512"/>
              <a:gd name="T23" fmla="*/ 256 h 512"/>
              <a:gd name="T24" fmla="*/ 0 w 512"/>
              <a:gd name="T25" fmla="*/ 256 h 512"/>
              <a:gd name="T26" fmla="*/ 512 w 512"/>
              <a:gd name="T27" fmla="*/ 256 h 512"/>
              <a:gd name="T28" fmla="*/ 273 w 512"/>
              <a:gd name="T29" fmla="*/ 163 h 512"/>
              <a:gd name="T30" fmla="*/ 296 w 512"/>
              <a:gd name="T31" fmla="*/ 145 h 512"/>
              <a:gd name="T32" fmla="*/ 281 w 512"/>
              <a:gd name="T33" fmla="*/ 130 h 512"/>
              <a:gd name="T34" fmla="*/ 266 w 512"/>
              <a:gd name="T35" fmla="*/ 160 h 512"/>
              <a:gd name="T36" fmla="*/ 213 w 512"/>
              <a:gd name="T37" fmla="*/ 138 h 512"/>
              <a:gd name="T38" fmla="*/ 224 w 512"/>
              <a:gd name="T39" fmla="*/ 106 h 512"/>
              <a:gd name="T40" fmla="*/ 202 w 512"/>
              <a:gd name="T41" fmla="*/ 106 h 512"/>
              <a:gd name="T42" fmla="*/ 130 w 512"/>
              <a:gd name="T43" fmla="*/ 145 h 512"/>
              <a:gd name="T44" fmla="*/ 153 w 512"/>
              <a:gd name="T45" fmla="*/ 163 h 512"/>
              <a:gd name="T46" fmla="*/ 160 w 512"/>
              <a:gd name="T47" fmla="*/ 145 h 512"/>
              <a:gd name="T48" fmla="*/ 130 w 512"/>
              <a:gd name="T49" fmla="*/ 130 h 512"/>
              <a:gd name="T50" fmla="*/ 128 w 512"/>
              <a:gd name="T51" fmla="*/ 224 h 512"/>
              <a:gd name="T52" fmla="*/ 128 w 512"/>
              <a:gd name="T53" fmla="*/ 202 h 512"/>
              <a:gd name="T54" fmla="*/ 96 w 512"/>
              <a:gd name="T55" fmla="*/ 213 h 512"/>
              <a:gd name="T56" fmla="*/ 128 w 512"/>
              <a:gd name="T57" fmla="*/ 224 h 512"/>
              <a:gd name="T58" fmla="*/ 365 w 512"/>
              <a:gd name="T59" fmla="*/ 256 h 512"/>
              <a:gd name="T60" fmla="*/ 259 w 512"/>
              <a:gd name="T61" fmla="*/ 187 h 512"/>
              <a:gd name="T62" fmla="*/ 160 w 512"/>
              <a:gd name="T63" fmla="*/ 213 h 512"/>
              <a:gd name="T64" fmla="*/ 133 w 512"/>
              <a:gd name="T65" fmla="*/ 288 h 512"/>
              <a:gd name="T66" fmla="*/ 368 w 512"/>
              <a:gd name="T67" fmla="*/ 35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2" h="512">
                <a:moveTo>
                  <a:pt x="394" y="304"/>
                </a:moveTo>
                <a:cubicBezTo>
                  <a:pt x="394" y="318"/>
                  <a:pt x="382" y="330"/>
                  <a:pt x="368" y="330"/>
                </a:cubicBezTo>
                <a:cubicBezTo>
                  <a:pt x="196" y="330"/>
                  <a:pt x="196" y="330"/>
                  <a:pt x="196" y="330"/>
                </a:cubicBezTo>
                <a:cubicBezTo>
                  <a:pt x="173" y="330"/>
                  <a:pt x="154" y="311"/>
                  <a:pt x="154" y="288"/>
                </a:cubicBezTo>
                <a:cubicBezTo>
                  <a:pt x="154" y="265"/>
                  <a:pt x="173" y="246"/>
                  <a:pt x="196" y="246"/>
                </a:cubicBezTo>
                <a:cubicBezTo>
                  <a:pt x="205" y="246"/>
                  <a:pt x="210" y="249"/>
                  <a:pt x="217" y="253"/>
                </a:cubicBezTo>
                <a:cubicBezTo>
                  <a:pt x="220" y="255"/>
                  <a:pt x="224" y="256"/>
                  <a:pt x="227" y="254"/>
                </a:cubicBezTo>
                <a:cubicBezTo>
                  <a:pt x="230" y="253"/>
                  <a:pt x="232" y="250"/>
                  <a:pt x="233" y="247"/>
                </a:cubicBezTo>
                <a:cubicBezTo>
                  <a:pt x="238" y="221"/>
                  <a:pt x="262" y="202"/>
                  <a:pt x="289" y="202"/>
                </a:cubicBezTo>
                <a:cubicBezTo>
                  <a:pt x="319" y="202"/>
                  <a:pt x="344" y="227"/>
                  <a:pt x="344" y="258"/>
                </a:cubicBezTo>
                <a:cubicBezTo>
                  <a:pt x="344" y="260"/>
                  <a:pt x="344" y="263"/>
                  <a:pt x="343" y="265"/>
                </a:cubicBezTo>
                <a:cubicBezTo>
                  <a:pt x="341" y="272"/>
                  <a:pt x="342" y="276"/>
                  <a:pt x="347" y="280"/>
                </a:cubicBezTo>
                <a:cubicBezTo>
                  <a:pt x="350" y="282"/>
                  <a:pt x="356" y="282"/>
                  <a:pt x="360" y="279"/>
                </a:cubicBezTo>
                <a:cubicBezTo>
                  <a:pt x="361" y="278"/>
                  <a:pt x="362" y="278"/>
                  <a:pt x="362" y="278"/>
                </a:cubicBezTo>
                <a:cubicBezTo>
                  <a:pt x="364" y="277"/>
                  <a:pt x="366" y="277"/>
                  <a:pt x="368" y="277"/>
                </a:cubicBezTo>
                <a:cubicBezTo>
                  <a:pt x="382" y="277"/>
                  <a:pt x="394" y="289"/>
                  <a:pt x="394" y="304"/>
                </a:cubicBezTo>
                <a:close/>
                <a:moveTo>
                  <a:pt x="196" y="225"/>
                </a:moveTo>
                <a:cubicBezTo>
                  <a:pt x="204" y="225"/>
                  <a:pt x="211" y="226"/>
                  <a:pt x="216" y="229"/>
                </a:cubicBezTo>
                <a:cubicBezTo>
                  <a:pt x="222" y="216"/>
                  <a:pt x="230" y="205"/>
                  <a:pt x="241" y="197"/>
                </a:cubicBezTo>
                <a:cubicBezTo>
                  <a:pt x="235" y="187"/>
                  <a:pt x="225" y="181"/>
                  <a:pt x="213" y="181"/>
                </a:cubicBezTo>
                <a:cubicBezTo>
                  <a:pt x="195" y="181"/>
                  <a:pt x="181" y="195"/>
                  <a:pt x="181" y="213"/>
                </a:cubicBezTo>
                <a:cubicBezTo>
                  <a:pt x="181" y="218"/>
                  <a:pt x="182" y="222"/>
                  <a:pt x="184" y="226"/>
                </a:cubicBezTo>
                <a:cubicBezTo>
                  <a:pt x="188" y="225"/>
                  <a:pt x="192" y="225"/>
                  <a:pt x="196" y="22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66" y="160"/>
                </a:moveTo>
                <a:cubicBezTo>
                  <a:pt x="268" y="162"/>
                  <a:pt x="271" y="163"/>
                  <a:pt x="273" y="163"/>
                </a:cubicBezTo>
                <a:cubicBezTo>
                  <a:pt x="276" y="163"/>
                  <a:pt x="279" y="162"/>
                  <a:pt x="281" y="160"/>
                </a:cubicBezTo>
                <a:cubicBezTo>
                  <a:pt x="296" y="145"/>
                  <a:pt x="296" y="145"/>
                  <a:pt x="296" y="145"/>
                </a:cubicBezTo>
                <a:cubicBezTo>
                  <a:pt x="300" y="141"/>
                  <a:pt x="300" y="134"/>
                  <a:pt x="296" y="130"/>
                </a:cubicBezTo>
                <a:cubicBezTo>
                  <a:pt x="292" y="126"/>
                  <a:pt x="285" y="126"/>
                  <a:pt x="281" y="130"/>
                </a:cubicBezTo>
                <a:cubicBezTo>
                  <a:pt x="266" y="145"/>
                  <a:pt x="266" y="145"/>
                  <a:pt x="266" y="145"/>
                </a:cubicBezTo>
                <a:cubicBezTo>
                  <a:pt x="262" y="149"/>
                  <a:pt x="262" y="156"/>
                  <a:pt x="266" y="160"/>
                </a:cubicBezTo>
                <a:close/>
                <a:moveTo>
                  <a:pt x="202" y="128"/>
                </a:moveTo>
                <a:cubicBezTo>
                  <a:pt x="202" y="134"/>
                  <a:pt x="207" y="138"/>
                  <a:pt x="213" y="138"/>
                </a:cubicBezTo>
                <a:cubicBezTo>
                  <a:pt x="219" y="138"/>
                  <a:pt x="224" y="134"/>
                  <a:pt x="224" y="128"/>
                </a:cubicBezTo>
                <a:cubicBezTo>
                  <a:pt x="224" y="106"/>
                  <a:pt x="224" y="106"/>
                  <a:pt x="224" y="106"/>
                </a:cubicBezTo>
                <a:cubicBezTo>
                  <a:pt x="224" y="100"/>
                  <a:pt x="219" y="96"/>
                  <a:pt x="213" y="96"/>
                </a:cubicBezTo>
                <a:cubicBezTo>
                  <a:pt x="207" y="96"/>
                  <a:pt x="202" y="100"/>
                  <a:pt x="202" y="106"/>
                </a:cubicBezTo>
                <a:lnTo>
                  <a:pt x="202" y="128"/>
                </a:lnTo>
                <a:close/>
                <a:moveTo>
                  <a:pt x="130" y="145"/>
                </a:moveTo>
                <a:cubicBezTo>
                  <a:pt x="145" y="160"/>
                  <a:pt x="145" y="160"/>
                  <a:pt x="145" y="160"/>
                </a:cubicBezTo>
                <a:cubicBezTo>
                  <a:pt x="147" y="162"/>
                  <a:pt x="150" y="163"/>
                  <a:pt x="153" y="163"/>
                </a:cubicBezTo>
                <a:cubicBezTo>
                  <a:pt x="155" y="163"/>
                  <a:pt x="158" y="162"/>
                  <a:pt x="160" y="160"/>
                </a:cubicBezTo>
                <a:cubicBezTo>
                  <a:pt x="164" y="156"/>
                  <a:pt x="164" y="149"/>
                  <a:pt x="160" y="145"/>
                </a:cubicBezTo>
                <a:cubicBezTo>
                  <a:pt x="145" y="130"/>
                  <a:pt x="145" y="130"/>
                  <a:pt x="145" y="130"/>
                </a:cubicBezTo>
                <a:cubicBezTo>
                  <a:pt x="141" y="126"/>
                  <a:pt x="134" y="126"/>
                  <a:pt x="130" y="130"/>
                </a:cubicBezTo>
                <a:cubicBezTo>
                  <a:pt x="126" y="134"/>
                  <a:pt x="126" y="141"/>
                  <a:pt x="130" y="145"/>
                </a:cubicBezTo>
                <a:close/>
                <a:moveTo>
                  <a:pt x="128" y="224"/>
                </a:moveTo>
                <a:cubicBezTo>
                  <a:pt x="134" y="224"/>
                  <a:pt x="138" y="219"/>
                  <a:pt x="138" y="213"/>
                </a:cubicBezTo>
                <a:cubicBezTo>
                  <a:pt x="138" y="207"/>
                  <a:pt x="134" y="202"/>
                  <a:pt x="128" y="202"/>
                </a:cubicBezTo>
                <a:cubicBezTo>
                  <a:pt x="106" y="202"/>
                  <a:pt x="106" y="202"/>
                  <a:pt x="106" y="202"/>
                </a:cubicBezTo>
                <a:cubicBezTo>
                  <a:pt x="100" y="202"/>
                  <a:pt x="96" y="207"/>
                  <a:pt x="96" y="213"/>
                </a:cubicBezTo>
                <a:cubicBezTo>
                  <a:pt x="96" y="219"/>
                  <a:pt x="100" y="224"/>
                  <a:pt x="106" y="224"/>
                </a:cubicBezTo>
                <a:lnTo>
                  <a:pt x="128" y="224"/>
                </a:lnTo>
                <a:close/>
                <a:moveTo>
                  <a:pt x="416" y="304"/>
                </a:moveTo>
                <a:cubicBezTo>
                  <a:pt x="416" y="276"/>
                  <a:pt x="392" y="254"/>
                  <a:pt x="365" y="256"/>
                </a:cubicBezTo>
                <a:cubicBezTo>
                  <a:pt x="364" y="214"/>
                  <a:pt x="330" y="181"/>
                  <a:pt x="289" y="181"/>
                </a:cubicBezTo>
                <a:cubicBezTo>
                  <a:pt x="278" y="181"/>
                  <a:pt x="268" y="183"/>
                  <a:pt x="259" y="187"/>
                </a:cubicBezTo>
                <a:cubicBezTo>
                  <a:pt x="250" y="170"/>
                  <a:pt x="233" y="160"/>
                  <a:pt x="213" y="160"/>
                </a:cubicBezTo>
                <a:cubicBezTo>
                  <a:pt x="184" y="160"/>
                  <a:pt x="160" y="184"/>
                  <a:pt x="160" y="213"/>
                </a:cubicBezTo>
                <a:cubicBezTo>
                  <a:pt x="160" y="220"/>
                  <a:pt x="161" y="227"/>
                  <a:pt x="164" y="234"/>
                </a:cubicBezTo>
                <a:cubicBezTo>
                  <a:pt x="146" y="245"/>
                  <a:pt x="133" y="265"/>
                  <a:pt x="133" y="288"/>
                </a:cubicBezTo>
                <a:cubicBezTo>
                  <a:pt x="133" y="323"/>
                  <a:pt x="161" y="352"/>
                  <a:pt x="196" y="352"/>
                </a:cubicBezTo>
                <a:cubicBezTo>
                  <a:pt x="368" y="352"/>
                  <a:pt x="368" y="352"/>
                  <a:pt x="368" y="352"/>
                </a:cubicBezTo>
                <a:cubicBezTo>
                  <a:pt x="394" y="352"/>
                  <a:pt x="416" y="330"/>
                  <a:pt x="416" y="30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88" name="Oval 87">
            <a:extLst>
              <a:ext uri="{FF2B5EF4-FFF2-40B4-BE49-F238E27FC236}">
                <a16:creationId xmlns:a16="http://schemas.microsoft.com/office/drawing/2014/main" id="{20E55D8F-2799-4C9A-B69B-B7212C84D9FB}"/>
              </a:ext>
            </a:extLst>
          </p:cNvPr>
          <p:cNvSpPr/>
          <p:nvPr/>
        </p:nvSpPr>
        <p:spPr bwMode="gray">
          <a:xfrm>
            <a:off x="7077808" y="1619034"/>
            <a:ext cx="613954" cy="613954"/>
          </a:xfrm>
          <a:prstGeom prst="ellipse">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89" name="Oval 88">
            <a:extLst>
              <a:ext uri="{FF2B5EF4-FFF2-40B4-BE49-F238E27FC236}">
                <a16:creationId xmlns:a16="http://schemas.microsoft.com/office/drawing/2014/main" id="{A2DAFF2D-BC97-4529-A205-A3FE23A186A1}"/>
              </a:ext>
            </a:extLst>
          </p:cNvPr>
          <p:cNvSpPr/>
          <p:nvPr/>
        </p:nvSpPr>
        <p:spPr bwMode="gray">
          <a:xfrm>
            <a:off x="3339821" y="3692768"/>
            <a:ext cx="613954" cy="613954"/>
          </a:xfrm>
          <a:prstGeom prst="ellipse">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90" name="Oval 89">
            <a:extLst>
              <a:ext uri="{FF2B5EF4-FFF2-40B4-BE49-F238E27FC236}">
                <a16:creationId xmlns:a16="http://schemas.microsoft.com/office/drawing/2014/main" id="{20544036-C4AF-4E86-84E5-9C1F9172F343}"/>
              </a:ext>
            </a:extLst>
          </p:cNvPr>
          <p:cNvSpPr/>
          <p:nvPr/>
        </p:nvSpPr>
        <p:spPr bwMode="gray">
          <a:xfrm>
            <a:off x="7077808" y="3725008"/>
            <a:ext cx="613954" cy="613954"/>
          </a:xfrm>
          <a:prstGeom prst="ellipse">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91" name="Oval 90">
            <a:extLst>
              <a:ext uri="{FF2B5EF4-FFF2-40B4-BE49-F238E27FC236}">
                <a16:creationId xmlns:a16="http://schemas.microsoft.com/office/drawing/2014/main" id="{EB9D0AC9-64E2-4E39-AF31-2A566BE55015}"/>
              </a:ext>
            </a:extLst>
          </p:cNvPr>
          <p:cNvSpPr/>
          <p:nvPr/>
        </p:nvSpPr>
        <p:spPr bwMode="gray">
          <a:xfrm>
            <a:off x="10896600" y="1619034"/>
            <a:ext cx="613954" cy="613954"/>
          </a:xfrm>
          <a:prstGeom prst="ellipse">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grpSp>
        <p:nvGrpSpPr>
          <p:cNvPr id="92" name="Group 854">
            <a:extLst>
              <a:ext uri="{FF2B5EF4-FFF2-40B4-BE49-F238E27FC236}">
                <a16:creationId xmlns:a16="http://schemas.microsoft.com/office/drawing/2014/main" id="{978B396A-F5EE-404C-A923-BEEAAE6CCB04}"/>
              </a:ext>
            </a:extLst>
          </p:cNvPr>
          <p:cNvGrpSpPr>
            <a:grpSpLocks noChangeAspect="1"/>
          </p:cNvGrpSpPr>
          <p:nvPr/>
        </p:nvGrpSpPr>
        <p:grpSpPr bwMode="auto">
          <a:xfrm>
            <a:off x="10971944" y="1682205"/>
            <a:ext cx="457203" cy="457204"/>
            <a:chOff x="3903" y="3039"/>
            <a:chExt cx="340" cy="340"/>
          </a:xfrm>
          <a:solidFill>
            <a:schemeClr val="accent2"/>
          </a:solidFill>
        </p:grpSpPr>
        <p:sp>
          <p:nvSpPr>
            <p:cNvPr id="93" name="Oval 855">
              <a:extLst>
                <a:ext uri="{FF2B5EF4-FFF2-40B4-BE49-F238E27FC236}">
                  <a16:creationId xmlns:a16="http://schemas.microsoft.com/office/drawing/2014/main" id="{70E3C355-02D5-433B-8E21-4F31351476B5}"/>
                </a:ext>
              </a:extLst>
            </p:cNvPr>
            <p:cNvSpPr>
              <a:spLocks noChangeArrowheads="1"/>
            </p:cNvSpPr>
            <p:nvPr/>
          </p:nvSpPr>
          <p:spPr bwMode="auto">
            <a:xfrm>
              <a:off x="3995" y="3117"/>
              <a:ext cx="14" cy="14"/>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94" name="Rectangle 856">
              <a:extLst>
                <a:ext uri="{FF2B5EF4-FFF2-40B4-BE49-F238E27FC236}">
                  <a16:creationId xmlns:a16="http://schemas.microsoft.com/office/drawing/2014/main" id="{3B250CA1-DEDB-4DA0-B397-0AFC2BA9A052}"/>
                </a:ext>
              </a:extLst>
            </p:cNvPr>
            <p:cNvSpPr>
              <a:spLocks noChangeArrowheads="1"/>
            </p:cNvSpPr>
            <p:nvPr/>
          </p:nvSpPr>
          <p:spPr bwMode="auto">
            <a:xfrm>
              <a:off x="4058" y="3173"/>
              <a:ext cx="29" cy="4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95" name="Freeform 857">
              <a:extLst>
                <a:ext uri="{FF2B5EF4-FFF2-40B4-BE49-F238E27FC236}">
                  <a16:creationId xmlns:a16="http://schemas.microsoft.com/office/drawing/2014/main" id="{FDEDDD9F-B6E3-45DE-88A4-2F236176F205}"/>
                </a:ext>
              </a:extLst>
            </p:cNvPr>
            <p:cNvSpPr>
              <a:spLocks/>
            </p:cNvSpPr>
            <p:nvPr/>
          </p:nvSpPr>
          <p:spPr bwMode="auto">
            <a:xfrm>
              <a:off x="3989" y="3173"/>
              <a:ext cx="26" cy="57"/>
            </a:xfrm>
            <a:custGeom>
              <a:avLst/>
              <a:gdLst>
                <a:gd name="T0" fmla="*/ 12 w 26"/>
                <a:gd name="T1" fmla="*/ 0 h 57"/>
                <a:gd name="T2" fmla="*/ 0 w 26"/>
                <a:gd name="T3" fmla="*/ 57 h 57"/>
                <a:gd name="T4" fmla="*/ 26 w 26"/>
                <a:gd name="T5" fmla="*/ 57 h 57"/>
                <a:gd name="T6" fmla="*/ 14 w 26"/>
                <a:gd name="T7" fmla="*/ 0 h 57"/>
                <a:gd name="T8" fmla="*/ 12 w 26"/>
                <a:gd name="T9" fmla="*/ 0 h 57"/>
              </a:gdLst>
              <a:ahLst/>
              <a:cxnLst>
                <a:cxn ang="0">
                  <a:pos x="T0" y="T1"/>
                </a:cxn>
                <a:cxn ang="0">
                  <a:pos x="T2" y="T3"/>
                </a:cxn>
                <a:cxn ang="0">
                  <a:pos x="T4" y="T5"/>
                </a:cxn>
                <a:cxn ang="0">
                  <a:pos x="T6" y="T7"/>
                </a:cxn>
                <a:cxn ang="0">
                  <a:pos x="T8" y="T9"/>
                </a:cxn>
              </a:cxnLst>
              <a:rect l="0" t="0" r="r" b="b"/>
              <a:pathLst>
                <a:path w="26" h="57">
                  <a:moveTo>
                    <a:pt x="12" y="0"/>
                  </a:moveTo>
                  <a:lnTo>
                    <a:pt x="0" y="57"/>
                  </a:lnTo>
                  <a:lnTo>
                    <a:pt x="26" y="57"/>
                  </a:lnTo>
                  <a:lnTo>
                    <a:pt x="14" y="0"/>
                  </a:lnTo>
                  <a:lnTo>
                    <a:pt x="1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96" name="Oval 858">
              <a:extLst>
                <a:ext uri="{FF2B5EF4-FFF2-40B4-BE49-F238E27FC236}">
                  <a16:creationId xmlns:a16="http://schemas.microsoft.com/office/drawing/2014/main" id="{A6766183-27EF-41ED-9D89-90039B6B65D7}"/>
                </a:ext>
              </a:extLst>
            </p:cNvPr>
            <p:cNvSpPr>
              <a:spLocks noChangeArrowheads="1"/>
            </p:cNvSpPr>
            <p:nvPr/>
          </p:nvSpPr>
          <p:spPr bwMode="auto">
            <a:xfrm>
              <a:off x="4066" y="3117"/>
              <a:ext cx="14" cy="14"/>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97" name="Oval 859">
              <a:extLst>
                <a:ext uri="{FF2B5EF4-FFF2-40B4-BE49-F238E27FC236}">
                  <a16:creationId xmlns:a16="http://schemas.microsoft.com/office/drawing/2014/main" id="{B08545B5-348D-4724-9695-E286CB161A5D}"/>
                </a:ext>
              </a:extLst>
            </p:cNvPr>
            <p:cNvSpPr>
              <a:spLocks noChangeArrowheads="1"/>
            </p:cNvSpPr>
            <p:nvPr/>
          </p:nvSpPr>
          <p:spPr bwMode="auto">
            <a:xfrm>
              <a:off x="4137" y="3117"/>
              <a:ext cx="14" cy="14"/>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98" name="Rectangle 860">
              <a:extLst>
                <a:ext uri="{FF2B5EF4-FFF2-40B4-BE49-F238E27FC236}">
                  <a16:creationId xmlns:a16="http://schemas.microsoft.com/office/drawing/2014/main" id="{F31E0150-F698-43F3-A06A-D76CE285B144}"/>
                </a:ext>
              </a:extLst>
            </p:cNvPr>
            <p:cNvSpPr>
              <a:spLocks noChangeArrowheads="1"/>
            </p:cNvSpPr>
            <p:nvPr/>
          </p:nvSpPr>
          <p:spPr bwMode="auto">
            <a:xfrm>
              <a:off x="4129" y="3173"/>
              <a:ext cx="29" cy="4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99" name="Freeform 861">
              <a:extLst>
                <a:ext uri="{FF2B5EF4-FFF2-40B4-BE49-F238E27FC236}">
                  <a16:creationId xmlns:a16="http://schemas.microsoft.com/office/drawing/2014/main" id="{4CB29CA0-063E-4B88-A7F0-704E9C39B0A3}"/>
                </a:ext>
              </a:extLst>
            </p:cNvPr>
            <p:cNvSpPr>
              <a:spLocks noEditPoints="1"/>
            </p:cNvSpPr>
            <p:nvPr/>
          </p:nvSpPr>
          <p:spPr bwMode="auto">
            <a:xfrm>
              <a:off x="3903" y="3039"/>
              <a:ext cx="340" cy="340"/>
            </a:xfrm>
            <a:custGeom>
              <a:avLst/>
              <a:gdLst>
                <a:gd name="T0" fmla="*/ 0 w 512"/>
                <a:gd name="T1" fmla="*/ 256 h 512"/>
                <a:gd name="T2" fmla="*/ 512 w 512"/>
                <a:gd name="T3" fmla="*/ 256 h 512"/>
                <a:gd name="T4" fmla="*/ 362 w 512"/>
                <a:gd name="T5" fmla="*/ 96 h 512"/>
                <a:gd name="T6" fmla="*/ 362 w 512"/>
                <a:gd name="T7" fmla="*/ 160 h 512"/>
                <a:gd name="T8" fmla="*/ 362 w 512"/>
                <a:gd name="T9" fmla="*/ 96 h 512"/>
                <a:gd name="T10" fmla="*/ 288 w 512"/>
                <a:gd name="T11" fmla="*/ 128 h 512"/>
                <a:gd name="T12" fmla="*/ 224 w 512"/>
                <a:gd name="T13" fmla="*/ 128 h 512"/>
                <a:gd name="T14" fmla="*/ 149 w 512"/>
                <a:gd name="T15" fmla="*/ 96 h 512"/>
                <a:gd name="T16" fmla="*/ 149 w 512"/>
                <a:gd name="T17" fmla="*/ 160 h 512"/>
                <a:gd name="T18" fmla="*/ 149 w 512"/>
                <a:gd name="T19" fmla="*/ 96 h 512"/>
                <a:gd name="T20" fmla="*/ 181 w 512"/>
                <a:gd name="T21" fmla="*/ 309 h 512"/>
                <a:gd name="T22" fmla="*/ 170 w 512"/>
                <a:gd name="T23" fmla="*/ 394 h 512"/>
                <a:gd name="T24" fmla="*/ 160 w 512"/>
                <a:gd name="T25" fmla="*/ 309 h 512"/>
                <a:gd name="T26" fmla="*/ 138 w 512"/>
                <a:gd name="T27" fmla="*/ 384 h 512"/>
                <a:gd name="T28" fmla="*/ 117 w 512"/>
                <a:gd name="T29" fmla="*/ 384 h 512"/>
                <a:gd name="T30" fmla="*/ 109 w 512"/>
                <a:gd name="T31" fmla="*/ 305 h 512"/>
                <a:gd name="T32" fmla="*/ 128 w 512"/>
                <a:gd name="T33" fmla="*/ 190 h 512"/>
                <a:gd name="T34" fmla="*/ 160 w 512"/>
                <a:gd name="T35" fmla="*/ 181 h 512"/>
                <a:gd name="T36" fmla="*/ 191 w 512"/>
                <a:gd name="T37" fmla="*/ 296 h 512"/>
                <a:gd name="T38" fmla="*/ 298 w 512"/>
                <a:gd name="T39" fmla="*/ 277 h 512"/>
                <a:gd name="T40" fmla="*/ 288 w 512"/>
                <a:gd name="T41" fmla="*/ 384 h 512"/>
                <a:gd name="T42" fmla="*/ 266 w 512"/>
                <a:gd name="T43" fmla="*/ 384 h 512"/>
                <a:gd name="T44" fmla="*/ 245 w 512"/>
                <a:gd name="T45" fmla="*/ 288 h 512"/>
                <a:gd name="T46" fmla="*/ 234 w 512"/>
                <a:gd name="T47" fmla="*/ 394 h 512"/>
                <a:gd name="T48" fmla="*/ 224 w 512"/>
                <a:gd name="T49" fmla="*/ 288 h 512"/>
                <a:gd name="T50" fmla="*/ 213 w 512"/>
                <a:gd name="T51" fmla="*/ 192 h 512"/>
                <a:gd name="T52" fmla="*/ 288 w 512"/>
                <a:gd name="T53" fmla="*/ 181 h 512"/>
                <a:gd name="T54" fmla="*/ 298 w 512"/>
                <a:gd name="T55" fmla="*/ 277 h 512"/>
                <a:gd name="T56" fmla="*/ 394 w 512"/>
                <a:gd name="T57" fmla="*/ 288 h 512"/>
                <a:gd name="T58" fmla="*/ 384 w 512"/>
                <a:gd name="T59" fmla="*/ 394 h 512"/>
                <a:gd name="T60" fmla="*/ 373 w 512"/>
                <a:gd name="T61" fmla="*/ 288 h 512"/>
                <a:gd name="T62" fmla="*/ 352 w 512"/>
                <a:gd name="T63" fmla="*/ 384 h 512"/>
                <a:gd name="T64" fmla="*/ 330 w 512"/>
                <a:gd name="T65" fmla="*/ 384 h 512"/>
                <a:gd name="T66" fmla="*/ 320 w 512"/>
                <a:gd name="T67" fmla="*/ 277 h 512"/>
                <a:gd name="T68" fmla="*/ 330 w 512"/>
                <a:gd name="T69" fmla="*/ 181 h 512"/>
                <a:gd name="T70" fmla="*/ 405 w 512"/>
                <a:gd name="T71" fmla="*/ 19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62" y="96"/>
                  </a:moveTo>
                  <a:cubicBezTo>
                    <a:pt x="380" y="96"/>
                    <a:pt x="394" y="110"/>
                    <a:pt x="394" y="128"/>
                  </a:cubicBezTo>
                  <a:cubicBezTo>
                    <a:pt x="394" y="145"/>
                    <a:pt x="380" y="160"/>
                    <a:pt x="362" y="160"/>
                  </a:cubicBezTo>
                  <a:cubicBezTo>
                    <a:pt x="345" y="160"/>
                    <a:pt x="330" y="145"/>
                    <a:pt x="330" y="128"/>
                  </a:cubicBezTo>
                  <a:cubicBezTo>
                    <a:pt x="330" y="110"/>
                    <a:pt x="345" y="96"/>
                    <a:pt x="362" y="96"/>
                  </a:cubicBezTo>
                  <a:close/>
                  <a:moveTo>
                    <a:pt x="256" y="96"/>
                  </a:moveTo>
                  <a:cubicBezTo>
                    <a:pt x="273" y="96"/>
                    <a:pt x="288" y="110"/>
                    <a:pt x="288" y="128"/>
                  </a:cubicBezTo>
                  <a:cubicBezTo>
                    <a:pt x="288" y="145"/>
                    <a:pt x="273" y="160"/>
                    <a:pt x="256" y="160"/>
                  </a:cubicBezTo>
                  <a:cubicBezTo>
                    <a:pt x="238" y="160"/>
                    <a:pt x="224" y="145"/>
                    <a:pt x="224" y="128"/>
                  </a:cubicBezTo>
                  <a:cubicBezTo>
                    <a:pt x="224" y="110"/>
                    <a:pt x="238" y="96"/>
                    <a:pt x="256" y="96"/>
                  </a:cubicBezTo>
                  <a:close/>
                  <a:moveTo>
                    <a:pt x="149" y="96"/>
                  </a:moveTo>
                  <a:cubicBezTo>
                    <a:pt x="167" y="96"/>
                    <a:pt x="181" y="110"/>
                    <a:pt x="181" y="128"/>
                  </a:cubicBezTo>
                  <a:cubicBezTo>
                    <a:pt x="181" y="145"/>
                    <a:pt x="167" y="160"/>
                    <a:pt x="149" y="160"/>
                  </a:cubicBezTo>
                  <a:cubicBezTo>
                    <a:pt x="131" y="160"/>
                    <a:pt x="117" y="145"/>
                    <a:pt x="117" y="128"/>
                  </a:cubicBezTo>
                  <a:cubicBezTo>
                    <a:pt x="117" y="110"/>
                    <a:pt x="131" y="96"/>
                    <a:pt x="149" y="96"/>
                  </a:cubicBezTo>
                  <a:close/>
                  <a:moveTo>
                    <a:pt x="189" y="305"/>
                  </a:moveTo>
                  <a:cubicBezTo>
                    <a:pt x="187" y="308"/>
                    <a:pt x="184" y="309"/>
                    <a:pt x="181" y="309"/>
                  </a:cubicBezTo>
                  <a:cubicBezTo>
                    <a:pt x="181" y="384"/>
                    <a:pt x="181" y="384"/>
                    <a:pt x="181" y="384"/>
                  </a:cubicBezTo>
                  <a:cubicBezTo>
                    <a:pt x="181" y="390"/>
                    <a:pt x="176" y="394"/>
                    <a:pt x="170" y="394"/>
                  </a:cubicBezTo>
                  <a:cubicBezTo>
                    <a:pt x="164" y="394"/>
                    <a:pt x="160" y="390"/>
                    <a:pt x="160" y="384"/>
                  </a:cubicBezTo>
                  <a:cubicBezTo>
                    <a:pt x="160" y="309"/>
                    <a:pt x="160" y="309"/>
                    <a:pt x="160" y="309"/>
                  </a:cubicBezTo>
                  <a:cubicBezTo>
                    <a:pt x="138" y="309"/>
                    <a:pt x="138" y="309"/>
                    <a:pt x="138" y="309"/>
                  </a:cubicBezTo>
                  <a:cubicBezTo>
                    <a:pt x="138" y="384"/>
                    <a:pt x="138" y="384"/>
                    <a:pt x="138" y="384"/>
                  </a:cubicBezTo>
                  <a:cubicBezTo>
                    <a:pt x="138" y="390"/>
                    <a:pt x="134" y="394"/>
                    <a:pt x="128" y="394"/>
                  </a:cubicBezTo>
                  <a:cubicBezTo>
                    <a:pt x="122" y="394"/>
                    <a:pt x="117" y="390"/>
                    <a:pt x="117" y="384"/>
                  </a:cubicBezTo>
                  <a:cubicBezTo>
                    <a:pt x="117" y="309"/>
                    <a:pt x="117" y="309"/>
                    <a:pt x="117" y="309"/>
                  </a:cubicBezTo>
                  <a:cubicBezTo>
                    <a:pt x="114" y="309"/>
                    <a:pt x="111" y="308"/>
                    <a:pt x="109" y="305"/>
                  </a:cubicBezTo>
                  <a:cubicBezTo>
                    <a:pt x="107" y="303"/>
                    <a:pt x="106" y="299"/>
                    <a:pt x="107" y="296"/>
                  </a:cubicBezTo>
                  <a:cubicBezTo>
                    <a:pt x="128" y="190"/>
                    <a:pt x="128" y="190"/>
                    <a:pt x="128" y="190"/>
                  </a:cubicBezTo>
                  <a:cubicBezTo>
                    <a:pt x="129" y="185"/>
                    <a:pt x="133" y="181"/>
                    <a:pt x="138" y="181"/>
                  </a:cubicBezTo>
                  <a:cubicBezTo>
                    <a:pt x="160" y="181"/>
                    <a:pt x="160" y="181"/>
                    <a:pt x="160" y="181"/>
                  </a:cubicBezTo>
                  <a:cubicBezTo>
                    <a:pt x="165" y="181"/>
                    <a:pt x="169" y="185"/>
                    <a:pt x="170" y="190"/>
                  </a:cubicBezTo>
                  <a:cubicBezTo>
                    <a:pt x="191" y="296"/>
                    <a:pt x="191" y="296"/>
                    <a:pt x="191" y="296"/>
                  </a:cubicBezTo>
                  <a:cubicBezTo>
                    <a:pt x="192" y="299"/>
                    <a:pt x="191" y="303"/>
                    <a:pt x="189" y="305"/>
                  </a:cubicBezTo>
                  <a:close/>
                  <a:moveTo>
                    <a:pt x="298" y="277"/>
                  </a:moveTo>
                  <a:cubicBezTo>
                    <a:pt x="298" y="283"/>
                    <a:pt x="294" y="288"/>
                    <a:pt x="288" y="288"/>
                  </a:cubicBezTo>
                  <a:cubicBezTo>
                    <a:pt x="288" y="384"/>
                    <a:pt x="288" y="384"/>
                    <a:pt x="288" y="384"/>
                  </a:cubicBezTo>
                  <a:cubicBezTo>
                    <a:pt x="288" y="390"/>
                    <a:pt x="283" y="394"/>
                    <a:pt x="277" y="394"/>
                  </a:cubicBezTo>
                  <a:cubicBezTo>
                    <a:pt x="271" y="394"/>
                    <a:pt x="266" y="390"/>
                    <a:pt x="266" y="384"/>
                  </a:cubicBezTo>
                  <a:cubicBezTo>
                    <a:pt x="266" y="288"/>
                    <a:pt x="266" y="288"/>
                    <a:pt x="266" y="288"/>
                  </a:cubicBezTo>
                  <a:cubicBezTo>
                    <a:pt x="245" y="288"/>
                    <a:pt x="245" y="288"/>
                    <a:pt x="245" y="288"/>
                  </a:cubicBezTo>
                  <a:cubicBezTo>
                    <a:pt x="245" y="384"/>
                    <a:pt x="245" y="384"/>
                    <a:pt x="245" y="384"/>
                  </a:cubicBezTo>
                  <a:cubicBezTo>
                    <a:pt x="245" y="390"/>
                    <a:pt x="240" y="394"/>
                    <a:pt x="234" y="394"/>
                  </a:cubicBezTo>
                  <a:cubicBezTo>
                    <a:pt x="228" y="394"/>
                    <a:pt x="224" y="390"/>
                    <a:pt x="224" y="384"/>
                  </a:cubicBezTo>
                  <a:cubicBezTo>
                    <a:pt x="224" y="288"/>
                    <a:pt x="224" y="288"/>
                    <a:pt x="224" y="288"/>
                  </a:cubicBezTo>
                  <a:cubicBezTo>
                    <a:pt x="218" y="288"/>
                    <a:pt x="213" y="283"/>
                    <a:pt x="213" y="277"/>
                  </a:cubicBezTo>
                  <a:cubicBezTo>
                    <a:pt x="213" y="192"/>
                    <a:pt x="213" y="192"/>
                    <a:pt x="213" y="192"/>
                  </a:cubicBezTo>
                  <a:cubicBezTo>
                    <a:pt x="213" y="186"/>
                    <a:pt x="218" y="181"/>
                    <a:pt x="224" y="181"/>
                  </a:cubicBezTo>
                  <a:cubicBezTo>
                    <a:pt x="288" y="181"/>
                    <a:pt x="288" y="181"/>
                    <a:pt x="288" y="181"/>
                  </a:cubicBezTo>
                  <a:cubicBezTo>
                    <a:pt x="294" y="181"/>
                    <a:pt x="298" y="186"/>
                    <a:pt x="298" y="192"/>
                  </a:cubicBezTo>
                  <a:lnTo>
                    <a:pt x="298" y="277"/>
                  </a:lnTo>
                  <a:close/>
                  <a:moveTo>
                    <a:pt x="405" y="277"/>
                  </a:moveTo>
                  <a:cubicBezTo>
                    <a:pt x="405" y="283"/>
                    <a:pt x="400" y="288"/>
                    <a:pt x="394" y="288"/>
                  </a:cubicBezTo>
                  <a:cubicBezTo>
                    <a:pt x="394" y="384"/>
                    <a:pt x="394" y="384"/>
                    <a:pt x="394" y="384"/>
                  </a:cubicBezTo>
                  <a:cubicBezTo>
                    <a:pt x="394" y="390"/>
                    <a:pt x="390" y="394"/>
                    <a:pt x="384" y="394"/>
                  </a:cubicBezTo>
                  <a:cubicBezTo>
                    <a:pt x="378" y="394"/>
                    <a:pt x="373" y="390"/>
                    <a:pt x="373" y="384"/>
                  </a:cubicBezTo>
                  <a:cubicBezTo>
                    <a:pt x="373" y="288"/>
                    <a:pt x="373" y="288"/>
                    <a:pt x="373" y="288"/>
                  </a:cubicBezTo>
                  <a:cubicBezTo>
                    <a:pt x="352" y="288"/>
                    <a:pt x="352" y="288"/>
                    <a:pt x="352" y="288"/>
                  </a:cubicBezTo>
                  <a:cubicBezTo>
                    <a:pt x="352" y="384"/>
                    <a:pt x="352" y="384"/>
                    <a:pt x="352" y="384"/>
                  </a:cubicBezTo>
                  <a:cubicBezTo>
                    <a:pt x="352" y="390"/>
                    <a:pt x="347" y="394"/>
                    <a:pt x="341" y="394"/>
                  </a:cubicBezTo>
                  <a:cubicBezTo>
                    <a:pt x="335" y="394"/>
                    <a:pt x="330" y="390"/>
                    <a:pt x="330" y="384"/>
                  </a:cubicBezTo>
                  <a:cubicBezTo>
                    <a:pt x="330" y="288"/>
                    <a:pt x="330" y="288"/>
                    <a:pt x="330" y="288"/>
                  </a:cubicBezTo>
                  <a:cubicBezTo>
                    <a:pt x="324" y="288"/>
                    <a:pt x="320" y="283"/>
                    <a:pt x="320" y="277"/>
                  </a:cubicBezTo>
                  <a:cubicBezTo>
                    <a:pt x="320" y="192"/>
                    <a:pt x="320" y="192"/>
                    <a:pt x="320" y="192"/>
                  </a:cubicBezTo>
                  <a:cubicBezTo>
                    <a:pt x="320" y="186"/>
                    <a:pt x="324" y="181"/>
                    <a:pt x="330" y="181"/>
                  </a:cubicBezTo>
                  <a:cubicBezTo>
                    <a:pt x="394" y="181"/>
                    <a:pt x="394" y="181"/>
                    <a:pt x="394" y="181"/>
                  </a:cubicBezTo>
                  <a:cubicBezTo>
                    <a:pt x="400" y="181"/>
                    <a:pt x="405" y="186"/>
                    <a:pt x="405" y="192"/>
                  </a:cubicBezTo>
                  <a:lnTo>
                    <a:pt x="405" y="27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0" name="Freeform 469">
            <a:extLst>
              <a:ext uri="{FF2B5EF4-FFF2-40B4-BE49-F238E27FC236}">
                <a16:creationId xmlns:a16="http://schemas.microsoft.com/office/drawing/2014/main" id="{8263512A-BEBE-44CE-9B5A-CDAFAECA3D5C}"/>
              </a:ext>
            </a:extLst>
          </p:cNvPr>
          <p:cNvSpPr>
            <a:spLocks noChangeAspect="1" noEditPoints="1"/>
          </p:cNvSpPr>
          <p:nvPr/>
        </p:nvSpPr>
        <p:spPr bwMode="auto">
          <a:xfrm>
            <a:off x="7152415" y="1695679"/>
            <a:ext cx="457200" cy="457200"/>
          </a:xfrm>
          <a:custGeom>
            <a:avLst/>
            <a:gdLst>
              <a:gd name="T0" fmla="*/ 309 w 512"/>
              <a:gd name="T1" fmla="*/ 320 h 512"/>
              <a:gd name="T2" fmla="*/ 288 w 512"/>
              <a:gd name="T3" fmla="*/ 341 h 512"/>
              <a:gd name="T4" fmla="*/ 266 w 512"/>
              <a:gd name="T5" fmla="*/ 320 h 512"/>
              <a:gd name="T6" fmla="*/ 288 w 512"/>
              <a:gd name="T7" fmla="*/ 298 h 512"/>
              <a:gd name="T8" fmla="*/ 309 w 512"/>
              <a:gd name="T9" fmla="*/ 320 h 512"/>
              <a:gd name="T10" fmla="*/ 213 w 512"/>
              <a:gd name="T11" fmla="*/ 160 h 512"/>
              <a:gd name="T12" fmla="*/ 192 w 512"/>
              <a:gd name="T13" fmla="*/ 181 h 512"/>
              <a:gd name="T14" fmla="*/ 213 w 512"/>
              <a:gd name="T15" fmla="*/ 202 h 512"/>
              <a:gd name="T16" fmla="*/ 234 w 512"/>
              <a:gd name="T17" fmla="*/ 181 h 512"/>
              <a:gd name="T18" fmla="*/ 213 w 512"/>
              <a:gd name="T19" fmla="*/ 160 h 512"/>
              <a:gd name="T20" fmla="*/ 138 w 512"/>
              <a:gd name="T21" fmla="*/ 298 h 512"/>
              <a:gd name="T22" fmla="*/ 117 w 512"/>
              <a:gd name="T23" fmla="*/ 320 h 512"/>
              <a:gd name="T24" fmla="*/ 138 w 512"/>
              <a:gd name="T25" fmla="*/ 341 h 512"/>
              <a:gd name="T26" fmla="*/ 160 w 512"/>
              <a:gd name="T27" fmla="*/ 320 h 512"/>
              <a:gd name="T28" fmla="*/ 138 w 512"/>
              <a:gd name="T29" fmla="*/ 298 h 512"/>
              <a:gd name="T30" fmla="*/ 512 w 512"/>
              <a:gd name="T31" fmla="*/ 256 h 512"/>
              <a:gd name="T32" fmla="*/ 256 w 512"/>
              <a:gd name="T33" fmla="*/ 512 h 512"/>
              <a:gd name="T34" fmla="*/ 0 w 512"/>
              <a:gd name="T35" fmla="*/ 256 h 512"/>
              <a:gd name="T36" fmla="*/ 256 w 512"/>
              <a:gd name="T37" fmla="*/ 0 h 512"/>
              <a:gd name="T38" fmla="*/ 512 w 512"/>
              <a:gd name="T39" fmla="*/ 256 h 512"/>
              <a:gd name="T40" fmla="*/ 416 w 512"/>
              <a:gd name="T41" fmla="*/ 181 h 512"/>
              <a:gd name="T42" fmla="*/ 373 w 512"/>
              <a:gd name="T43" fmla="*/ 138 h 512"/>
              <a:gd name="T44" fmla="*/ 330 w 512"/>
              <a:gd name="T45" fmla="*/ 181 h 512"/>
              <a:gd name="T46" fmla="*/ 342 w 512"/>
              <a:gd name="T47" fmla="*/ 211 h 512"/>
              <a:gd name="T48" fmla="*/ 300 w 512"/>
              <a:gd name="T49" fmla="*/ 279 h 512"/>
              <a:gd name="T50" fmla="*/ 288 w 512"/>
              <a:gd name="T51" fmla="*/ 277 h 512"/>
              <a:gd name="T52" fmla="*/ 278 w 512"/>
              <a:gd name="T53" fmla="*/ 278 h 512"/>
              <a:gd name="T54" fmla="*/ 242 w 512"/>
              <a:gd name="T55" fmla="*/ 212 h 512"/>
              <a:gd name="T56" fmla="*/ 256 w 512"/>
              <a:gd name="T57" fmla="*/ 181 h 512"/>
              <a:gd name="T58" fmla="*/ 213 w 512"/>
              <a:gd name="T59" fmla="*/ 138 h 512"/>
              <a:gd name="T60" fmla="*/ 170 w 512"/>
              <a:gd name="T61" fmla="*/ 181 h 512"/>
              <a:gd name="T62" fmla="*/ 184 w 512"/>
              <a:gd name="T63" fmla="*/ 212 h 512"/>
              <a:gd name="T64" fmla="*/ 148 w 512"/>
              <a:gd name="T65" fmla="*/ 278 h 512"/>
              <a:gd name="T66" fmla="*/ 138 w 512"/>
              <a:gd name="T67" fmla="*/ 277 h 512"/>
              <a:gd name="T68" fmla="*/ 96 w 512"/>
              <a:gd name="T69" fmla="*/ 320 h 512"/>
              <a:gd name="T70" fmla="*/ 138 w 512"/>
              <a:gd name="T71" fmla="*/ 362 h 512"/>
              <a:gd name="T72" fmla="*/ 181 w 512"/>
              <a:gd name="T73" fmla="*/ 320 h 512"/>
              <a:gd name="T74" fmla="*/ 167 w 512"/>
              <a:gd name="T75" fmla="*/ 288 h 512"/>
              <a:gd name="T76" fmla="*/ 203 w 512"/>
              <a:gd name="T77" fmla="*/ 222 h 512"/>
              <a:gd name="T78" fmla="*/ 213 w 512"/>
              <a:gd name="T79" fmla="*/ 224 h 512"/>
              <a:gd name="T80" fmla="*/ 223 w 512"/>
              <a:gd name="T81" fmla="*/ 222 h 512"/>
              <a:gd name="T82" fmla="*/ 259 w 512"/>
              <a:gd name="T83" fmla="*/ 288 h 512"/>
              <a:gd name="T84" fmla="*/ 245 w 512"/>
              <a:gd name="T85" fmla="*/ 320 h 512"/>
              <a:gd name="T86" fmla="*/ 288 w 512"/>
              <a:gd name="T87" fmla="*/ 362 h 512"/>
              <a:gd name="T88" fmla="*/ 330 w 512"/>
              <a:gd name="T89" fmla="*/ 320 h 512"/>
              <a:gd name="T90" fmla="*/ 318 w 512"/>
              <a:gd name="T91" fmla="*/ 290 h 512"/>
              <a:gd name="T92" fmla="*/ 361 w 512"/>
              <a:gd name="T93" fmla="*/ 222 h 512"/>
              <a:gd name="T94" fmla="*/ 373 w 512"/>
              <a:gd name="T95" fmla="*/ 224 h 512"/>
              <a:gd name="T96" fmla="*/ 416 w 512"/>
              <a:gd name="T97" fmla="*/ 181 h 512"/>
              <a:gd name="T98" fmla="*/ 373 w 512"/>
              <a:gd name="T99" fmla="*/ 160 h 512"/>
              <a:gd name="T100" fmla="*/ 352 w 512"/>
              <a:gd name="T101" fmla="*/ 181 h 512"/>
              <a:gd name="T102" fmla="*/ 373 w 512"/>
              <a:gd name="T103" fmla="*/ 202 h 512"/>
              <a:gd name="T104" fmla="*/ 394 w 512"/>
              <a:gd name="T105" fmla="*/ 181 h 512"/>
              <a:gd name="T106" fmla="*/ 373 w 512"/>
              <a:gd name="T107" fmla="*/ 1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309" y="320"/>
                </a:moveTo>
                <a:cubicBezTo>
                  <a:pt x="309" y="331"/>
                  <a:pt x="299" y="341"/>
                  <a:pt x="288" y="341"/>
                </a:cubicBezTo>
                <a:cubicBezTo>
                  <a:pt x="276" y="341"/>
                  <a:pt x="266" y="331"/>
                  <a:pt x="266" y="320"/>
                </a:cubicBezTo>
                <a:cubicBezTo>
                  <a:pt x="266" y="308"/>
                  <a:pt x="276" y="298"/>
                  <a:pt x="288" y="298"/>
                </a:cubicBezTo>
                <a:cubicBezTo>
                  <a:pt x="299" y="298"/>
                  <a:pt x="309" y="308"/>
                  <a:pt x="309" y="320"/>
                </a:cubicBezTo>
                <a:close/>
                <a:moveTo>
                  <a:pt x="213" y="160"/>
                </a:moveTo>
                <a:cubicBezTo>
                  <a:pt x="201" y="160"/>
                  <a:pt x="192" y="169"/>
                  <a:pt x="192" y="181"/>
                </a:cubicBezTo>
                <a:cubicBezTo>
                  <a:pt x="192" y="193"/>
                  <a:pt x="201" y="202"/>
                  <a:pt x="213" y="202"/>
                </a:cubicBezTo>
                <a:cubicBezTo>
                  <a:pt x="225" y="202"/>
                  <a:pt x="234" y="193"/>
                  <a:pt x="234" y="181"/>
                </a:cubicBezTo>
                <a:cubicBezTo>
                  <a:pt x="234" y="169"/>
                  <a:pt x="225" y="160"/>
                  <a:pt x="213" y="160"/>
                </a:cubicBezTo>
                <a:close/>
                <a:moveTo>
                  <a:pt x="138" y="298"/>
                </a:moveTo>
                <a:cubicBezTo>
                  <a:pt x="127" y="298"/>
                  <a:pt x="117" y="308"/>
                  <a:pt x="117" y="320"/>
                </a:cubicBezTo>
                <a:cubicBezTo>
                  <a:pt x="117" y="331"/>
                  <a:pt x="127" y="341"/>
                  <a:pt x="138" y="341"/>
                </a:cubicBezTo>
                <a:cubicBezTo>
                  <a:pt x="150" y="341"/>
                  <a:pt x="160" y="331"/>
                  <a:pt x="160" y="320"/>
                </a:cubicBezTo>
                <a:cubicBezTo>
                  <a:pt x="160" y="308"/>
                  <a:pt x="150" y="298"/>
                  <a:pt x="138" y="298"/>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181"/>
                </a:moveTo>
                <a:cubicBezTo>
                  <a:pt x="416" y="157"/>
                  <a:pt x="397" y="138"/>
                  <a:pt x="373" y="138"/>
                </a:cubicBezTo>
                <a:cubicBezTo>
                  <a:pt x="349" y="138"/>
                  <a:pt x="330" y="157"/>
                  <a:pt x="330" y="181"/>
                </a:cubicBezTo>
                <a:cubicBezTo>
                  <a:pt x="330" y="192"/>
                  <a:pt x="335" y="203"/>
                  <a:pt x="342" y="211"/>
                </a:cubicBezTo>
                <a:cubicBezTo>
                  <a:pt x="300" y="279"/>
                  <a:pt x="300" y="279"/>
                  <a:pt x="300" y="279"/>
                </a:cubicBezTo>
                <a:cubicBezTo>
                  <a:pt x="296" y="278"/>
                  <a:pt x="292" y="277"/>
                  <a:pt x="288" y="277"/>
                </a:cubicBezTo>
                <a:cubicBezTo>
                  <a:pt x="284" y="277"/>
                  <a:pt x="281" y="278"/>
                  <a:pt x="278" y="278"/>
                </a:cubicBezTo>
                <a:cubicBezTo>
                  <a:pt x="242" y="212"/>
                  <a:pt x="242" y="212"/>
                  <a:pt x="242" y="212"/>
                </a:cubicBezTo>
                <a:cubicBezTo>
                  <a:pt x="250" y="204"/>
                  <a:pt x="256" y="193"/>
                  <a:pt x="256" y="181"/>
                </a:cubicBezTo>
                <a:cubicBezTo>
                  <a:pt x="256" y="157"/>
                  <a:pt x="237" y="138"/>
                  <a:pt x="213" y="138"/>
                </a:cubicBezTo>
                <a:cubicBezTo>
                  <a:pt x="189" y="138"/>
                  <a:pt x="170" y="157"/>
                  <a:pt x="170" y="181"/>
                </a:cubicBezTo>
                <a:cubicBezTo>
                  <a:pt x="170" y="193"/>
                  <a:pt x="176" y="204"/>
                  <a:pt x="184" y="212"/>
                </a:cubicBezTo>
                <a:cubicBezTo>
                  <a:pt x="148" y="278"/>
                  <a:pt x="148" y="278"/>
                  <a:pt x="148" y="278"/>
                </a:cubicBezTo>
                <a:cubicBezTo>
                  <a:pt x="145" y="278"/>
                  <a:pt x="142" y="277"/>
                  <a:pt x="138" y="277"/>
                </a:cubicBezTo>
                <a:cubicBezTo>
                  <a:pt x="115" y="277"/>
                  <a:pt x="96" y="296"/>
                  <a:pt x="96" y="320"/>
                </a:cubicBezTo>
                <a:cubicBezTo>
                  <a:pt x="96" y="343"/>
                  <a:pt x="115" y="362"/>
                  <a:pt x="138" y="362"/>
                </a:cubicBezTo>
                <a:cubicBezTo>
                  <a:pt x="162" y="362"/>
                  <a:pt x="181" y="343"/>
                  <a:pt x="181" y="320"/>
                </a:cubicBezTo>
                <a:cubicBezTo>
                  <a:pt x="181" y="307"/>
                  <a:pt x="176" y="296"/>
                  <a:pt x="167" y="288"/>
                </a:cubicBezTo>
                <a:cubicBezTo>
                  <a:pt x="203" y="222"/>
                  <a:pt x="203" y="222"/>
                  <a:pt x="203" y="222"/>
                </a:cubicBezTo>
                <a:cubicBezTo>
                  <a:pt x="206" y="223"/>
                  <a:pt x="209" y="224"/>
                  <a:pt x="213" y="224"/>
                </a:cubicBezTo>
                <a:cubicBezTo>
                  <a:pt x="217" y="224"/>
                  <a:pt x="220" y="223"/>
                  <a:pt x="223" y="222"/>
                </a:cubicBezTo>
                <a:cubicBezTo>
                  <a:pt x="259" y="288"/>
                  <a:pt x="259" y="288"/>
                  <a:pt x="259" y="288"/>
                </a:cubicBezTo>
                <a:cubicBezTo>
                  <a:pt x="250" y="296"/>
                  <a:pt x="245" y="307"/>
                  <a:pt x="245" y="320"/>
                </a:cubicBezTo>
                <a:cubicBezTo>
                  <a:pt x="245" y="343"/>
                  <a:pt x="264" y="362"/>
                  <a:pt x="288" y="362"/>
                </a:cubicBezTo>
                <a:cubicBezTo>
                  <a:pt x="311" y="362"/>
                  <a:pt x="330" y="343"/>
                  <a:pt x="330" y="320"/>
                </a:cubicBezTo>
                <a:cubicBezTo>
                  <a:pt x="330" y="308"/>
                  <a:pt x="326" y="298"/>
                  <a:pt x="318" y="290"/>
                </a:cubicBezTo>
                <a:cubicBezTo>
                  <a:pt x="361" y="222"/>
                  <a:pt x="361" y="222"/>
                  <a:pt x="361" y="222"/>
                </a:cubicBezTo>
                <a:cubicBezTo>
                  <a:pt x="365" y="223"/>
                  <a:pt x="369" y="224"/>
                  <a:pt x="373" y="224"/>
                </a:cubicBezTo>
                <a:cubicBezTo>
                  <a:pt x="397" y="224"/>
                  <a:pt x="416" y="205"/>
                  <a:pt x="416" y="181"/>
                </a:cubicBezTo>
                <a:close/>
                <a:moveTo>
                  <a:pt x="373" y="160"/>
                </a:moveTo>
                <a:cubicBezTo>
                  <a:pt x="361" y="160"/>
                  <a:pt x="352" y="169"/>
                  <a:pt x="352" y="181"/>
                </a:cubicBezTo>
                <a:cubicBezTo>
                  <a:pt x="352" y="193"/>
                  <a:pt x="361" y="202"/>
                  <a:pt x="373" y="202"/>
                </a:cubicBezTo>
                <a:cubicBezTo>
                  <a:pt x="385" y="202"/>
                  <a:pt x="394" y="193"/>
                  <a:pt x="394" y="181"/>
                </a:cubicBezTo>
                <a:cubicBezTo>
                  <a:pt x="394" y="169"/>
                  <a:pt x="385" y="160"/>
                  <a:pt x="373" y="16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01" name="Freeform 940">
            <a:extLst>
              <a:ext uri="{FF2B5EF4-FFF2-40B4-BE49-F238E27FC236}">
                <a16:creationId xmlns:a16="http://schemas.microsoft.com/office/drawing/2014/main" id="{479322E3-D9E2-42F2-8783-87A7175142AE}"/>
              </a:ext>
            </a:extLst>
          </p:cNvPr>
          <p:cNvSpPr>
            <a:spLocks noChangeAspect="1" noEditPoints="1"/>
          </p:cNvSpPr>
          <p:nvPr/>
        </p:nvSpPr>
        <p:spPr bwMode="auto">
          <a:xfrm>
            <a:off x="7157564" y="3793809"/>
            <a:ext cx="457200" cy="457200"/>
          </a:xfrm>
          <a:custGeom>
            <a:avLst/>
            <a:gdLst>
              <a:gd name="T0" fmla="*/ 361 w 512"/>
              <a:gd name="T1" fmla="*/ 188 h 512"/>
              <a:gd name="T2" fmla="*/ 391 w 512"/>
              <a:gd name="T3" fmla="*/ 309 h 512"/>
              <a:gd name="T4" fmla="*/ 324 w 512"/>
              <a:gd name="T5" fmla="*/ 309 h 512"/>
              <a:gd name="T6" fmla="*/ 361 w 512"/>
              <a:gd name="T7" fmla="*/ 188 h 512"/>
              <a:gd name="T8" fmla="*/ 121 w 512"/>
              <a:gd name="T9" fmla="*/ 309 h 512"/>
              <a:gd name="T10" fmla="*/ 189 w 512"/>
              <a:gd name="T11" fmla="*/ 309 h 512"/>
              <a:gd name="T12" fmla="*/ 159 w 512"/>
              <a:gd name="T13" fmla="*/ 188 h 512"/>
              <a:gd name="T14" fmla="*/ 121 w 512"/>
              <a:gd name="T15" fmla="*/ 309 h 512"/>
              <a:gd name="T16" fmla="*/ 512 w 512"/>
              <a:gd name="T17" fmla="*/ 256 h 512"/>
              <a:gd name="T18" fmla="*/ 256 w 512"/>
              <a:gd name="T19" fmla="*/ 512 h 512"/>
              <a:gd name="T20" fmla="*/ 0 w 512"/>
              <a:gd name="T21" fmla="*/ 256 h 512"/>
              <a:gd name="T22" fmla="*/ 256 w 512"/>
              <a:gd name="T23" fmla="*/ 0 h 512"/>
              <a:gd name="T24" fmla="*/ 512 w 512"/>
              <a:gd name="T25" fmla="*/ 256 h 512"/>
              <a:gd name="T26" fmla="*/ 415 w 512"/>
              <a:gd name="T27" fmla="*/ 317 h 512"/>
              <a:gd name="T28" fmla="*/ 373 w 512"/>
              <a:gd name="T29" fmla="*/ 146 h 512"/>
              <a:gd name="T30" fmla="*/ 372 w 512"/>
              <a:gd name="T31" fmla="*/ 146 h 512"/>
              <a:gd name="T32" fmla="*/ 372 w 512"/>
              <a:gd name="T33" fmla="*/ 144 h 512"/>
              <a:gd name="T34" fmla="*/ 370 w 512"/>
              <a:gd name="T35" fmla="*/ 142 h 512"/>
              <a:gd name="T36" fmla="*/ 369 w 512"/>
              <a:gd name="T37" fmla="*/ 141 h 512"/>
              <a:gd name="T38" fmla="*/ 367 w 512"/>
              <a:gd name="T39" fmla="*/ 140 h 512"/>
              <a:gd name="T40" fmla="*/ 366 w 512"/>
              <a:gd name="T41" fmla="*/ 139 h 512"/>
              <a:gd name="T42" fmla="*/ 363 w 512"/>
              <a:gd name="T43" fmla="*/ 138 h 512"/>
              <a:gd name="T44" fmla="*/ 362 w 512"/>
              <a:gd name="T45" fmla="*/ 138 h 512"/>
              <a:gd name="T46" fmla="*/ 362 w 512"/>
              <a:gd name="T47" fmla="*/ 138 h 512"/>
              <a:gd name="T48" fmla="*/ 266 w 512"/>
              <a:gd name="T49" fmla="*/ 138 h 512"/>
              <a:gd name="T50" fmla="*/ 266 w 512"/>
              <a:gd name="T51" fmla="*/ 106 h 512"/>
              <a:gd name="T52" fmla="*/ 256 w 512"/>
              <a:gd name="T53" fmla="*/ 96 h 512"/>
              <a:gd name="T54" fmla="*/ 245 w 512"/>
              <a:gd name="T55" fmla="*/ 106 h 512"/>
              <a:gd name="T56" fmla="*/ 245 w 512"/>
              <a:gd name="T57" fmla="*/ 138 h 512"/>
              <a:gd name="T58" fmla="*/ 160 w 512"/>
              <a:gd name="T59" fmla="*/ 138 h 512"/>
              <a:gd name="T60" fmla="*/ 159 w 512"/>
              <a:gd name="T61" fmla="*/ 138 h 512"/>
              <a:gd name="T62" fmla="*/ 156 w 512"/>
              <a:gd name="T63" fmla="*/ 139 h 512"/>
              <a:gd name="T64" fmla="*/ 155 w 512"/>
              <a:gd name="T65" fmla="*/ 140 h 512"/>
              <a:gd name="T66" fmla="*/ 153 w 512"/>
              <a:gd name="T67" fmla="*/ 141 h 512"/>
              <a:gd name="T68" fmla="*/ 152 w 512"/>
              <a:gd name="T69" fmla="*/ 142 h 512"/>
              <a:gd name="T70" fmla="*/ 150 w 512"/>
              <a:gd name="T71" fmla="*/ 144 h 512"/>
              <a:gd name="T72" fmla="*/ 150 w 512"/>
              <a:gd name="T73" fmla="*/ 145 h 512"/>
              <a:gd name="T74" fmla="*/ 149 w 512"/>
              <a:gd name="T75" fmla="*/ 146 h 512"/>
              <a:gd name="T76" fmla="*/ 96 w 512"/>
              <a:gd name="T77" fmla="*/ 316 h 512"/>
              <a:gd name="T78" fmla="*/ 98 w 512"/>
              <a:gd name="T79" fmla="*/ 326 h 512"/>
              <a:gd name="T80" fmla="*/ 106 w 512"/>
              <a:gd name="T81" fmla="*/ 330 h 512"/>
              <a:gd name="T82" fmla="*/ 202 w 512"/>
              <a:gd name="T83" fmla="*/ 330 h 512"/>
              <a:gd name="T84" fmla="*/ 211 w 512"/>
              <a:gd name="T85" fmla="*/ 326 h 512"/>
              <a:gd name="T86" fmla="*/ 213 w 512"/>
              <a:gd name="T87" fmla="*/ 317 h 512"/>
              <a:gd name="T88" fmla="*/ 173 w 512"/>
              <a:gd name="T89" fmla="*/ 160 h 512"/>
              <a:gd name="T90" fmla="*/ 245 w 512"/>
              <a:gd name="T91" fmla="*/ 160 h 512"/>
              <a:gd name="T92" fmla="*/ 245 w 512"/>
              <a:gd name="T93" fmla="*/ 394 h 512"/>
              <a:gd name="T94" fmla="*/ 192 w 512"/>
              <a:gd name="T95" fmla="*/ 394 h 512"/>
              <a:gd name="T96" fmla="*/ 181 w 512"/>
              <a:gd name="T97" fmla="*/ 405 h 512"/>
              <a:gd name="T98" fmla="*/ 192 w 512"/>
              <a:gd name="T99" fmla="*/ 416 h 512"/>
              <a:gd name="T100" fmla="*/ 320 w 512"/>
              <a:gd name="T101" fmla="*/ 416 h 512"/>
              <a:gd name="T102" fmla="*/ 330 w 512"/>
              <a:gd name="T103" fmla="*/ 405 h 512"/>
              <a:gd name="T104" fmla="*/ 320 w 512"/>
              <a:gd name="T105" fmla="*/ 394 h 512"/>
              <a:gd name="T106" fmla="*/ 266 w 512"/>
              <a:gd name="T107" fmla="*/ 394 h 512"/>
              <a:gd name="T108" fmla="*/ 266 w 512"/>
              <a:gd name="T109" fmla="*/ 160 h 512"/>
              <a:gd name="T110" fmla="*/ 348 w 512"/>
              <a:gd name="T111" fmla="*/ 160 h 512"/>
              <a:gd name="T112" fmla="*/ 299 w 512"/>
              <a:gd name="T113" fmla="*/ 316 h 512"/>
              <a:gd name="T114" fmla="*/ 300 w 512"/>
              <a:gd name="T115" fmla="*/ 326 h 512"/>
              <a:gd name="T116" fmla="*/ 309 w 512"/>
              <a:gd name="T117" fmla="*/ 330 h 512"/>
              <a:gd name="T118" fmla="*/ 405 w 512"/>
              <a:gd name="T119" fmla="*/ 330 h 512"/>
              <a:gd name="T120" fmla="*/ 413 w 512"/>
              <a:gd name="T121" fmla="*/ 326 h 512"/>
              <a:gd name="T122" fmla="*/ 415 w 512"/>
              <a:gd name="T123" fmla="*/ 31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2" h="512">
                <a:moveTo>
                  <a:pt x="361" y="188"/>
                </a:moveTo>
                <a:cubicBezTo>
                  <a:pt x="391" y="309"/>
                  <a:pt x="391" y="309"/>
                  <a:pt x="391" y="309"/>
                </a:cubicBezTo>
                <a:cubicBezTo>
                  <a:pt x="324" y="309"/>
                  <a:pt x="324" y="309"/>
                  <a:pt x="324" y="309"/>
                </a:cubicBezTo>
                <a:lnTo>
                  <a:pt x="361" y="188"/>
                </a:lnTo>
                <a:close/>
                <a:moveTo>
                  <a:pt x="121" y="309"/>
                </a:moveTo>
                <a:cubicBezTo>
                  <a:pt x="189" y="309"/>
                  <a:pt x="189" y="309"/>
                  <a:pt x="189" y="309"/>
                </a:cubicBezTo>
                <a:cubicBezTo>
                  <a:pt x="159" y="188"/>
                  <a:pt x="159" y="188"/>
                  <a:pt x="159" y="188"/>
                </a:cubicBezTo>
                <a:lnTo>
                  <a:pt x="121" y="309"/>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5" y="317"/>
                </a:moveTo>
                <a:cubicBezTo>
                  <a:pt x="373" y="146"/>
                  <a:pt x="373" y="146"/>
                  <a:pt x="373" y="146"/>
                </a:cubicBezTo>
                <a:cubicBezTo>
                  <a:pt x="373" y="146"/>
                  <a:pt x="372" y="146"/>
                  <a:pt x="372" y="146"/>
                </a:cubicBezTo>
                <a:cubicBezTo>
                  <a:pt x="372" y="145"/>
                  <a:pt x="372" y="145"/>
                  <a:pt x="372" y="144"/>
                </a:cubicBezTo>
                <a:cubicBezTo>
                  <a:pt x="371" y="143"/>
                  <a:pt x="371" y="143"/>
                  <a:pt x="370" y="142"/>
                </a:cubicBezTo>
                <a:cubicBezTo>
                  <a:pt x="370" y="142"/>
                  <a:pt x="370" y="141"/>
                  <a:pt x="369" y="141"/>
                </a:cubicBezTo>
                <a:cubicBezTo>
                  <a:pt x="369" y="141"/>
                  <a:pt x="368" y="140"/>
                  <a:pt x="367" y="140"/>
                </a:cubicBezTo>
                <a:cubicBezTo>
                  <a:pt x="367" y="139"/>
                  <a:pt x="367" y="139"/>
                  <a:pt x="366" y="139"/>
                </a:cubicBezTo>
                <a:cubicBezTo>
                  <a:pt x="365" y="139"/>
                  <a:pt x="364" y="138"/>
                  <a:pt x="363" y="138"/>
                </a:cubicBezTo>
                <a:cubicBezTo>
                  <a:pt x="363" y="138"/>
                  <a:pt x="363" y="138"/>
                  <a:pt x="362" y="138"/>
                </a:cubicBezTo>
                <a:cubicBezTo>
                  <a:pt x="362" y="138"/>
                  <a:pt x="362" y="138"/>
                  <a:pt x="362" y="138"/>
                </a:cubicBezTo>
                <a:cubicBezTo>
                  <a:pt x="266" y="138"/>
                  <a:pt x="266" y="138"/>
                  <a:pt x="266" y="138"/>
                </a:cubicBezTo>
                <a:cubicBezTo>
                  <a:pt x="266" y="106"/>
                  <a:pt x="266" y="106"/>
                  <a:pt x="266" y="106"/>
                </a:cubicBezTo>
                <a:cubicBezTo>
                  <a:pt x="266" y="100"/>
                  <a:pt x="262" y="96"/>
                  <a:pt x="256" y="96"/>
                </a:cubicBezTo>
                <a:cubicBezTo>
                  <a:pt x="250" y="96"/>
                  <a:pt x="245" y="100"/>
                  <a:pt x="245" y="106"/>
                </a:cubicBezTo>
                <a:cubicBezTo>
                  <a:pt x="245" y="138"/>
                  <a:pt x="245" y="138"/>
                  <a:pt x="245" y="138"/>
                </a:cubicBezTo>
                <a:cubicBezTo>
                  <a:pt x="160" y="138"/>
                  <a:pt x="160" y="138"/>
                  <a:pt x="160" y="138"/>
                </a:cubicBezTo>
                <a:cubicBezTo>
                  <a:pt x="159" y="138"/>
                  <a:pt x="159" y="138"/>
                  <a:pt x="159" y="138"/>
                </a:cubicBezTo>
                <a:cubicBezTo>
                  <a:pt x="158" y="139"/>
                  <a:pt x="157" y="139"/>
                  <a:pt x="156" y="139"/>
                </a:cubicBezTo>
                <a:cubicBezTo>
                  <a:pt x="156" y="139"/>
                  <a:pt x="155" y="139"/>
                  <a:pt x="155" y="140"/>
                </a:cubicBezTo>
                <a:cubicBezTo>
                  <a:pt x="154" y="140"/>
                  <a:pt x="153" y="141"/>
                  <a:pt x="153" y="141"/>
                </a:cubicBezTo>
                <a:cubicBezTo>
                  <a:pt x="152" y="141"/>
                  <a:pt x="152" y="142"/>
                  <a:pt x="152" y="142"/>
                </a:cubicBezTo>
                <a:cubicBezTo>
                  <a:pt x="151" y="143"/>
                  <a:pt x="151" y="143"/>
                  <a:pt x="150" y="144"/>
                </a:cubicBezTo>
                <a:cubicBezTo>
                  <a:pt x="150" y="145"/>
                  <a:pt x="150" y="145"/>
                  <a:pt x="150" y="145"/>
                </a:cubicBezTo>
                <a:cubicBezTo>
                  <a:pt x="150" y="145"/>
                  <a:pt x="150" y="146"/>
                  <a:pt x="149" y="146"/>
                </a:cubicBezTo>
                <a:cubicBezTo>
                  <a:pt x="96" y="316"/>
                  <a:pt x="96" y="316"/>
                  <a:pt x="96" y="316"/>
                </a:cubicBezTo>
                <a:cubicBezTo>
                  <a:pt x="95" y="320"/>
                  <a:pt x="96" y="323"/>
                  <a:pt x="98" y="326"/>
                </a:cubicBezTo>
                <a:cubicBezTo>
                  <a:pt x="100" y="329"/>
                  <a:pt x="103" y="330"/>
                  <a:pt x="106" y="330"/>
                </a:cubicBezTo>
                <a:cubicBezTo>
                  <a:pt x="202" y="330"/>
                  <a:pt x="202" y="330"/>
                  <a:pt x="202" y="330"/>
                </a:cubicBezTo>
                <a:cubicBezTo>
                  <a:pt x="206" y="330"/>
                  <a:pt x="209" y="329"/>
                  <a:pt x="211" y="326"/>
                </a:cubicBezTo>
                <a:cubicBezTo>
                  <a:pt x="213" y="324"/>
                  <a:pt x="213" y="320"/>
                  <a:pt x="213" y="317"/>
                </a:cubicBezTo>
                <a:cubicBezTo>
                  <a:pt x="173" y="160"/>
                  <a:pt x="173" y="160"/>
                  <a:pt x="173" y="160"/>
                </a:cubicBezTo>
                <a:cubicBezTo>
                  <a:pt x="245" y="160"/>
                  <a:pt x="245" y="160"/>
                  <a:pt x="245" y="160"/>
                </a:cubicBezTo>
                <a:cubicBezTo>
                  <a:pt x="245" y="394"/>
                  <a:pt x="245" y="394"/>
                  <a:pt x="245" y="394"/>
                </a:cubicBezTo>
                <a:cubicBezTo>
                  <a:pt x="192" y="394"/>
                  <a:pt x="192" y="394"/>
                  <a:pt x="192" y="394"/>
                </a:cubicBezTo>
                <a:cubicBezTo>
                  <a:pt x="186" y="394"/>
                  <a:pt x="181" y="399"/>
                  <a:pt x="181" y="405"/>
                </a:cubicBezTo>
                <a:cubicBezTo>
                  <a:pt x="181" y="411"/>
                  <a:pt x="186" y="416"/>
                  <a:pt x="192" y="416"/>
                </a:cubicBezTo>
                <a:cubicBezTo>
                  <a:pt x="320" y="416"/>
                  <a:pt x="320" y="416"/>
                  <a:pt x="320" y="416"/>
                </a:cubicBezTo>
                <a:cubicBezTo>
                  <a:pt x="326" y="416"/>
                  <a:pt x="330" y="411"/>
                  <a:pt x="330" y="405"/>
                </a:cubicBezTo>
                <a:cubicBezTo>
                  <a:pt x="330" y="399"/>
                  <a:pt x="326" y="394"/>
                  <a:pt x="320" y="394"/>
                </a:cubicBezTo>
                <a:cubicBezTo>
                  <a:pt x="266" y="394"/>
                  <a:pt x="266" y="394"/>
                  <a:pt x="266" y="394"/>
                </a:cubicBezTo>
                <a:cubicBezTo>
                  <a:pt x="266" y="160"/>
                  <a:pt x="266" y="160"/>
                  <a:pt x="266" y="160"/>
                </a:cubicBezTo>
                <a:cubicBezTo>
                  <a:pt x="348" y="160"/>
                  <a:pt x="348" y="160"/>
                  <a:pt x="348" y="160"/>
                </a:cubicBezTo>
                <a:cubicBezTo>
                  <a:pt x="299" y="316"/>
                  <a:pt x="299" y="316"/>
                  <a:pt x="299" y="316"/>
                </a:cubicBezTo>
                <a:cubicBezTo>
                  <a:pt x="298" y="320"/>
                  <a:pt x="298" y="323"/>
                  <a:pt x="300" y="326"/>
                </a:cubicBezTo>
                <a:cubicBezTo>
                  <a:pt x="302" y="329"/>
                  <a:pt x="306" y="330"/>
                  <a:pt x="309" y="330"/>
                </a:cubicBezTo>
                <a:cubicBezTo>
                  <a:pt x="405" y="330"/>
                  <a:pt x="405" y="330"/>
                  <a:pt x="405" y="330"/>
                </a:cubicBezTo>
                <a:cubicBezTo>
                  <a:pt x="408" y="330"/>
                  <a:pt x="411" y="329"/>
                  <a:pt x="413" y="326"/>
                </a:cubicBezTo>
                <a:cubicBezTo>
                  <a:pt x="415" y="324"/>
                  <a:pt x="416" y="320"/>
                  <a:pt x="415" y="3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2" name="Group 531">
            <a:extLst>
              <a:ext uri="{FF2B5EF4-FFF2-40B4-BE49-F238E27FC236}">
                <a16:creationId xmlns:a16="http://schemas.microsoft.com/office/drawing/2014/main" id="{131523C2-E717-45B3-BD84-64CF4137C938}"/>
              </a:ext>
            </a:extLst>
          </p:cNvPr>
          <p:cNvGrpSpPr>
            <a:grpSpLocks noChangeAspect="1"/>
          </p:cNvGrpSpPr>
          <p:nvPr/>
        </p:nvGrpSpPr>
        <p:grpSpPr bwMode="auto">
          <a:xfrm>
            <a:off x="3417912" y="3752467"/>
            <a:ext cx="457200" cy="457200"/>
            <a:chOff x="3061" y="1953"/>
            <a:chExt cx="340" cy="340"/>
          </a:xfrm>
          <a:solidFill>
            <a:schemeClr val="accent2"/>
          </a:solidFill>
        </p:grpSpPr>
        <p:sp>
          <p:nvSpPr>
            <p:cNvPr id="103" name="Freeform 532">
              <a:extLst>
                <a:ext uri="{FF2B5EF4-FFF2-40B4-BE49-F238E27FC236}">
                  <a16:creationId xmlns:a16="http://schemas.microsoft.com/office/drawing/2014/main" id="{4D0C2244-0ABB-4D13-8CE4-8E2734B215B1}"/>
                </a:ext>
              </a:extLst>
            </p:cNvPr>
            <p:cNvSpPr>
              <a:spLocks noEditPoints="1"/>
            </p:cNvSpPr>
            <p:nvPr/>
          </p:nvSpPr>
          <p:spPr bwMode="auto">
            <a:xfrm>
              <a:off x="3061" y="1953"/>
              <a:ext cx="340" cy="340"/>
            </a:xfrm>
            <a:custGeom>
              <a:avLst/>
              <a:gdLst>
                <a:gd name="T0" fmla="*/ 356 w 512"/>
                <a:gd name="T1" fmla="*/ 352 h 512"/>
                <a:gd name="T2" fmla="*/ 366 w 512"/>
                <a:gd name="T3" fmla="*/ 373 h 512"/>
                <a:gd name="T4" fmla="*/ 145 w 512"/>
                <a:gd name="T5" fmla="*/ 373 h 512"/>
                <a:gd name="T6" fmla="*/ 156 w 512"/>
                <a:gd name="T7" fmla="*/ 352 h 512"/>
                <a:gd name="T8" fmla="*/ 356 w 512"/>
                <a:gd name="T9" fmla="*/ 352 h 512"/>
                <a:gd name="T10" fmla="*/ 256 w 512"/>
                <a:gd name="T11" fmla="*/ 118 h 512"/>
                <a:gd name="T12" fmla="*/ 180 w 512"/>
                <a:gd name="T13" fmla="*/ 160 h 512"/>
                <a:gd name="T14" fmla="*/ 331 w 512"/>
                <a:gd name="T15" fmla="*/ 160 h 512"/>
                <a:gd name="T16" fmla="*/ 256 w 512"/>
                <a:gd name="T17" fmla="*/ 118 h 512"/>
                <a:gd name="T18" fmla="*/ 512 w 512"/>
                <a:gd name="T19" fmla="*/ 256 h 512"/>
                <a:gd name="T20" fmla="*/ 256 w 512"/>
                <a:gd name="T21" fmla="*/ 512 h 512"/>
                <a:gd name="T22" fmla="*/ 0 w 512"/>
                <a:gd name="T23" fmla="*/ 256 h 512"/>
                <a:gd name="T24" fmla="*/ 256 w 512"/>
                <a:gd name="T25" fmla="*/ 0 h 512"/>
                <a:gd name="T26" fmla="*/ 512 w 512"/>
                <a:gd name="T27" fmla="*/ 256 h 512"/>
                <a:gd name="T28" fmla="*/ 128 w 512"/>
                <a:gd name="T29" fmla="*/ 173 h 512"/>
                <a:gd name="T30" fmla="*/ 138 w 512"/>
                <a:gd name="T31" fmla="*/ 181 h 512"/>
                <a:gd name="T32" fmla="*/ 373 w 512"/>
                <a:gd name="T33" fmla="*/ 181 h 512"/>
                <a:gd name="T34" fmla="*/ 383 w 512"/>
                <a:gd name="T35" fmla="*/ 173 h 512"/>
                <a:gd name="T36" fmla="*/ 378 w 512"/>
                <a:gd name="T37" fmla="*/ 161 h 512"/>
                <a:gd name="T38" fmla="*/ 261 w 512"/>
                <a:gd name="T39" fmla="*/ 97 h 512"/>
                <a:gd name="T40" fmla="*/ 251 w 512"/>
                <a:gd name="T41" fmla="*/ 97 h 512"/>
                <a:gd name="T42" fmla="*/ 133 w 512"/>
                <a:gd name="T43" fmla="*/ 161 h 512"/>
                <a:gd name="T44" fmla="*/ 128 w 512"/>
                <a:gd name="T45" fmla="*/ 173 h 512"/>
                <a:gd name="T46" fmla="*/ 352 w 512"/>
                <a:gd name="T47" fmla="*/ 202 h 512"/>
                <a:gd name="T48" fmla="*/ 341 w 512"/>
                <a:gd name="T49" fmla="*/ 213 h 512"/>
                <a:gd name="T50" fmla="*/ 341 w 512"/>
                <a:gd name="T51" fmla="*/ 298 h 512"/>
                <a:gd name="T52" fmla="*/ 352 w 512"/>
                <a:gd name="T53" fmla="*/ 309 h 512"/>
                <a:gd name="T54" fmla="*/ 362 w 512"/>
                <a:gd name="T55" fmla="*/ 298 h 512"/>
                <a:gd name="T56" fmla="*/ 362 w 512"/>
                <a:gd name="T57" fmla="*/ 213 h 512"/>
                <a:gd name="T58" fmla="*/ 352 w 512"/>
                <a:gd name="T59" fmla="*/ 202 h 512"/>
                <a:gd name="T60" fmla="*/ 288 w 512"/>
                <a:gd name="T61" fmla="*/ 202 h 512"/>
                <a:gd name="T62" fmla="*/ 277 w 512"/>
                <a:gd name="T63" fmla="*/ 213 h 512"/>
                <a:gd name="T64" fmla="*/ 277 w 512"/>
                <a:gd name="T65" fmla="*/ 298 h 512"/>
                <a:gd name="T66" fmla="*/ 288 w 512"/>
                <a:gd name="T67" fmla="*/ 309 h 512"/>
                <a:gd name="T68" fmla="*/ 298 w 512"/>
                <a:gd name="T69" fmla="*/ 298 h 512"/>
                <a:gd name="T70" fmla="*/ 298 w 512"/>
                <a:gd name="T71" fmla="*/ 213 h 512"/>
                <a:gd name="T72" fmla="*/ 288 w 512"/>
                <a:gd name="T73" fmla="*/ 202 h 512"/>
                <a:gd name="T74" fmla="*/ 224 w 512"/>
                <a:gd name="T75" fmla="*/ 202 h 512"/>
                <a:gd name="T76" fmla="*/ 213 w 512"/>
                <a:gd name="T77" fmla="*/ 213 h 512"/>
                <a:gd name="T78" fmla="*/ 213 w 512"/>
                <a:gd name="T79" fmla="*/ 298 h 512"/>
                <a:gd name="T80" fmla="*/ 224 w 512"/>
                <a:gd name="T81" fmla="*/ 309 h 512"/>
                <a:gd name="T82" fmla="*/ 234 w 512"/>
                <a:gd name="T83" fmla="*/ 298 h 512"/>
                <a:gd name="T84" fmla="*/ 234 w 512"/>
                <a:gd name="T85" fmla="*/ 213 h 512"/>
                <a:gd name="T86" fmla="*/ 224 w 512"/>
                <a:gd name="T87" fmla="*/ 202 h 512"/>
                <a:gd name="T88" fmla="*/ 160 w 512"/>
                <a:gd name="T89" fmla="*/ 202 h 512"/>
                <a:gd name="T90" fmla="*/ 149 w 512"/>
                <a:gd name="T91" fmla="*/ 213 h 512"/>
                <a:gd name="T92" fmla="*/ 149 w 512"/>
                <a:gd name="T93" fmla="*/ 298 h 512"/>
                <a:gd name="T94" fmla="*/ 160 w 512"/>
                <a:gd name="T95" fmla="*/ 309 h 512"/>
                <a:gd name="T96" fmla="*/ 170 w 512"/>
                <a:gd name="T97" fmla="*/ 298 h 512"/>
                <a:gd name="T98" fmla="*/ 170 w 512"/>
                <a:gd name="T99" fmla="*/ 213 h 512"/>
                <a:gd name="T100" fmla="*/ 160 w 512"/>
                <a:gd name="T101" fmla="*/ 202 h 512"/>
                <a:gd name="T102" fmla="*/ 393 w 512"/>
                <a:gd name="T103" fmla="*/ 379 h 512"/>
                <a:gd name="T104" fmla="*/ 372 w 512"/>
                <a:gd name="T105" fmla="*/ 336 h 512"/>
                <a:gd name="T106" fmla="*/ 362 w 512"/>
                <a:gd name="T107" fmla="*/ 330 h 512"/>
                <a:gd name="T108" fmla="*/ 149 w 512"/>
                <a:gd name="T109" fmla="*/ 330 h 512"/>
                <a:gd name="T110" fmla="*/ 139 w 512"/>
                <a:gd name="T111" fmla="*/ 336 h 512"/>
                <a:gd name="T112" fmla="*/ 118 w 512"/>
                <a:gd name="T113" fmla="*/ 379 h 512"/>
                <a:gd name="T114" fmla="*/ 119 w 512"/>
                <a:gd name="T115" fmla="*/ 389 h 512"/>
                <a:gd name="T116" fmla="*/ 128 w 512"/>
                <a:gd name="T117" fmla="*/ 394 h 512"/>
                <a:gd name="T118" fmla="*/ 384 w 512"/>
                <a:gd name="T119" fmla="*/ 394 h 512"/>
                <a:gd name="T120" fmla="*/ 393 w 512"/>
                <a:gd name="T121" fmla="*/ 389 h 512"/>
                <a:gd name="T122" fmla="*/ 393 w 512"/>
                <a:gd name="T123" fmla="*/ 37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2" h="512">
                  <a:moveTo>
                    <a:pt x="356" y="352"/>
                  </a:moveTo>
                  <a:cubicBezTo>
                    <a:pt x="366" y="373"/>
                    <a:pt x="366" y="373"/>
                    <a:pt x="366" y="373"/>
                  </a:cubicBezTo>
                  <a:cubicBezTo>
                    <a:pt x="145" y="373"/>
                    <a:pt x="145" y="373"/>
                    <a:pt x="145" y="373"/>
                  </a:cubicBezTo>
                  <a:cubicBezTo>
                    <a:pt x="156" y="352"/>
                    <a:pt x="156" y="352"/>
                    <a:pt x="156" y="352"/>
                  </a:cubicBezTo>
                  <a:lnTo>
                    <a:pt x="356" y="352"/>
                  </a:lnTo>
                  <a:close/>
                  <a:moveTo>
                    <a:pt x="256" y="118"/>
                  </a:moveTo>
                  <a:cubicBezTo>
                    <a:pt x="180" y="160"/>
                    <a:pt x="180" y="160"/>
                    <a:pt x="180" y="160"/>
                  </a:cubicBezTo>
                  <a:cubicBezTo>
                    <a:pt x="331" y="160"/>
                    <a:pt x="331" y="160"/>
                    <a:pt x="331" y="160"/>
                  </a:cubicBezTo>
                  <a:lnTo>
                    <a:pt x="256" y="118"/>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28" y="173"/>
                  </a:moveTo>
                  <a:cubicBezTo>
                    <a:pt x="129" y="178"/>
                    <a:pt x="133" y="181"/>
                    <a:pt x="138" y="181"/>
                  </a:cubicBezTo>
                  <a:cubicBezTo>
                    <a:pt x="373" y="181"/>
                    <a:pt x="373" y="181"/>
                    <a:pt x="373" y="181"/>
                  </a:cubicBezTo>
                  <a:cubicBezTo>
                    <a:pt x="378" y="181"/>
                    <a:pt x="382" y="178"/>
                    <a:pt x="383" y="173"/>
                  </a:cubicBezTo>
                  <a:cubicBezTo>
                    <a:pt x="385" y="168"/>
                    <a:pt x="382" y="163"/>
                    <a:pt x="378" y="161"/>
                  </a:cubicBezTo>
                  <a:cubicBezTo>
                    <a:pt x="261" y="97"/>
                    <a:pt x="261" y="97"/>
                    <a:pt x="261" y="97"/>
                  </a:cubicBezTo>
                  <a:cubicBezTo>
                    <a:pt x="258" y="95"/>
                    <a:pt x="254" y="95"/>
                    <a:pt x="251" y="97"/>
                  </a:cubicBezTo>
                  <a:cubicBezTo>
                    <a:pt x="133" y="161"/>
                    <a:pt x="133" y="161"/>
                    <a:pt x="133" y="161"/>
                  </a:cubicBezTo>
                  <a:cubicBezTo>
                    <a:pt x="129" y="163"/>
                    <a:pt x="127" y="168"/>
                    <a:pt x="128" y="173"/>
                  </a:cubicBezTo>
                  <a:close/>
                  <a:moveTo>
                    <a:pt x="352" y="202"/>
                  </a:moveTo>
                  <a:cubicBezTo>
                    <a:pt x="346" y="202"/>
                    <a:pt x="341" y="207"/>
                    <a:pt x="341" y="213"/>
                  </a:cubicBezTo>
                  <a:cubicBezTo>
                    <a:pt x="341" y="298"/>
                    <a:pt x="341" y="298"/>
                    <a:pt x="341" y="298"/>
                  </a:cubicBezTo>
                  <a:cubicBezTo>
                    <a:pt x="341" y="304"/>
                    <a:pt x="346" y="309"/>
                    <a:pt x="352" y="309"/>
                  </a:cubicBezTo>
                  <a:cubicBezTo>
                    <a:pt x="358" y="309"/>
                    <a:pt x="362" y="304"/>
                    <a:pt x="362" y="298"/>
                  </a:cubicBezTo>
                  <a:cubicBezTo>
                    <a:pt x="362" y="213"/>
                    <a:pt x="362" y="213"/>
                    <a:pt x="362" y="213"/>
                  </a:cubicBezTo>
                  <a:cubicBezTo>
                    <a:pt x="362" y="207"/>
                    <a:pt x="358" y="202"/>
                    <a:pt x="352" y="202"/>
                  </a:cubicBezTo>
                  <a:close/>
                  <a:moveTo>
                    <a:pt x="288" y="202"/>
                  </a:moveTo>
                  <a:cubicBezTo>
                    <a:pt x="282" y="202"/>
                    <a:pt x="277" y="207"/>
                    <a:pt x="277" y="213"/>
                  </a:cubicBezTo>
                  <a:cubicBezTo>
                    <a:pt x="277" y="298"/>
                    <a:pt x="277" y="298"/>
                    <a:pt x="277" y="298"/>
                  </a:cubicBezTo>
                  <a:cubicBezTo>
                    <a:pt x="277" y="304"/>
                    <a:pt x="282" y="309"/>
                    <a:pt x="288" y="309"/>
                  </a:cubicBezTo>
                  <a:cubicBezTo>
                    <a:pt x="294" y="309"/>
                    <a:pt x="298" y="304"/>
                    <a:pt x="298" y="298"/>
                  </a:cubicBezTo>
                  <a:cubicBezTo>
                    <a:pt x="298" y="213"/>
                    <a:pt x="298" y="213"/>
                    <a:pt x="298" y="213"/>
                  </a:cubicBezTo>
                  <a:cubicBezTo>
                    <a:pt x="298" y="207"/>
                    <a:pt x="294" y="202"/>
                    <a:pt x="288" y="202"/>
                  </a:cubicBezTo>
                  <a:close/>
                  <a:moveTo>
                    <a:pt x="224" y="202"/>
                  </a:moveTo>
                  <a:cubicBezTo>
                    <a:pt x="218" y="202"/>
                    <a:pt x="213" y="207"/>
                    <a:pt x="213" y="213"/>
                  </a:cubicBezTo>
                  <a:cubicBezTo>
                    <a:pt x="213" y="298"/>
                    <a:pt x="213" y="298"/>
                    <a:pt x="213" y="298"/>
                  </a:cubicBezTo>
                  <a:cubicBezTo>
                    <a:pt x="213" y="304"/>
                    <a:pt x="218" y="309"/>
                    <a:pt x="224" y="309"/>
                  </a:cubicBezTo>
                  <a:cubicBezTo>
                    <a:pt x="230" y="309"/>
                    <a:pt x="234" y="304"/>
                    <a:pt x="234" y="298"/>
                  </a:cubicBezTo>
                  <a:cubicBezTo>
                    <a:pt x="234" y="213"/>
                    <a:pt x="234" y="213"/>
                    <a:pt x="234" y="213"/>
                  </a:cubicBezTo>
                  <a:cubicBezTo>
                    <a:pt x="234" y="207"/>
                    <a:pt x="230" y="202"/>
                    <a:pt x="224" y="202"/>
                  </a:cubicBezTo>
                  <a:close/>
                  <a:moveTo>
                    <a:pt x="160" y="202"/>
                  </a:moveTo>
                  <a:cubicBezTo>
                    <a:pt x="154" y="202"/>
                    <a:pt x="149" y="207"/>
                    <a:pt x="149" y="213"/>
                  </a:cubicBezTo>
                  <a:cubicBezTo>
                    <a:pt x="149" y="298"/>
                    <a:pt x="149" y="298"/>
                    <a:pt x="149" y="298"/>
                  </a:cubicBezTo>
                  <a:cubicBezTo>
                    <a:pt x="149" y="304"/>
                    <a:pt x="154" y="309"/>
                    <a:pt x="160" y="309"/>
                  </a:cubicBezTo>
                  <a:cubicBezTo>
                    <a:pt x="166" y="309"/>
                    <a:pt x="170" y="304"/>
                    <a:pt x="170" y="298"/>
                  </a:cubicBezTo>
                  <a:cubicBezTo>
                    <a:pt x="170" y="213"/>
                    <a:pt x="170" y="213"/>
                    <a:pt x="170" y="213"/>
                  </a:cubicBezTo>
                  <a:cubicBezTo>
                    <a:pt x="170" y="207"/>
                    <a:pt x="166" y="202"/>
                    <a:pt x="160" y="202"/>
                  </a:cubicBezTo>
                  <a:close/>
                  <a:moveTo>
                    <a:pt x="393" y="379"/>
                  </a:moveTo>
                  <a:cubicBezTo>
                    <a:pt x="372" y="336"/>
                    <a:pt x="372" y="336"/>
                    <a:pt x="372" y="336"/>
                  </a:cubicBezTo>
                  <a:cubicBezTo>
                    <a:pt x="370" y="333"/>
                    <a:pt x="366" y="330"/>
                    <a:pt x="362" y="330"/>
                  </a:cubicBezTo>
                  <a:cubicBezTo>
                    <a:pt x="149" y="330"/>
                    <a:pt x="149" y="330"/>
                    <a:pt x="149" y="330"/>
                  </a:cubicBezTo>
                  <a:cubicBezTo>
                    <a:pt x="145" y="330"/>
                    <a:pt x="141" y="333"/>
                    <a:pt x="139" y="336"/>
                  </a:cubicBezTo>
                  <a:cubicBezTo>
                    <a:pt x="118" y="379"/>
                    <a:pt x="118" y="379"/>
                    <a:pt x="118" y="379"/>
                  </a:cubicBezTo>
                  <a:cubicBezTo>
                    <a:pt x="116" y="382"/>
                    <a:pt x="117" y="386"/>
                    <a:pt x="119" y="389"/>
                  </a:cubicBezTo>
                  <a:cubicBezTo>
                    <a:pt x="121" y="392"/>
                    <a:pt x="124" y="394"/>
                    <a:pt x="128" y="394"/>
                  </a:cubicBezTo>
                  <a:cubicBezTo>
                    <a:pt x="384" y="394"/>
                    <a:pt x="384" y="394"/>
                    <a:pt x="384" y="394"/>
                  </a:cubicBezTo>
                  <a:cubicBezTo>
                    <a:pt x="387" y="394"/>
                    <a:pt x="391" y="392"/>
                    <a:pt x="393" y="389"/>
                  </a:cubicBezTo>
                  <a:cubicBezTo>
                    <a:pt x="395" y="386"/>
                    <a:pt x="395" y="382"/>
                    <a:pt x="393" y="37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04" name="Freeform 533">
              <a:extLst>
                <a:ext uri="{FF2B5EF4-FFF2-40B4-BE49-F238E27FC236}">
                  <a16:creationId xmlns:a16="http://schemas.microsoft.com/office/drawing/2014/main" id="{8BCB85EE-CF8A-4701-AD04-07751DAC26AA}"/>
                </a:ext>
              </a:extLst>
            </p:cNvPr>
            <p:cNvSpPr>
              <a:spLocks noEditPoints="1"/>
            </p:cNvSpPr>
            <p:nvPr/>
          </p:nvSpPr>
          <p:spPr bwMode="auto">
            <a:xfrm>
              <a:off x="3061" y="1953"/>
              <a:ext cx="340" cy="340"/>
            </a:xfrm>
            <a:custGeom>
              <a:avLst/>
              <a:gdLst>
                <a:gd name="T0" fmla="*/ 356 w 512"/>
                <a:gd name="T1" fmla="*/ 352 h 512"/>
                <a:gd name="T2" fmla="*/ 366 w 512"/>
                <a:gd name="T3" fmla="*/ 373 h 512"/>
                <a:gd name="T4" fmla="*/ 145 w 512"/>
                <a:gd name="T5" fmla="*/ 373 h 512"/>
                <a:gd name="T6" fmla="*/ 156 w 512"/>
                <a:gd name="T7" fmla="*/ 352 h 512"/>
                <a:gd name="T8" fmla="*/ 356 w 512"/>
                <a:gd name="T9" fmla="*/ 352 h 512"/>
                <a:gd name="T10" fmla="*/ 256 w 512"/>
                <a:gd name="T11" fmla="*/ 118 h 512"/>
                <a:gd name="T12" fmla="*/ 180 w 512"/>
                <a:gd name="T13" fmla="*/ 160 h 512"/>
                <a:gd name="T14" fmla="*/ 331 w 512"/>
                <a:gd name="T15" fmla="*/ 160 h 512"/>
                <a:gd name="T16" fmla="*/ 256 w 512"/>
                <a:gd name="T17" fmla="*/ 118 h 512"/>
                <a:gd name="T18" fmla="*/ 512 w 512"/>
                <a:gd name="T19" fmla="*/ 256 h 512"/>
                <a:gd name="T20" fmla="*/ 256 w 512"/>
                <a:gd name="T21" fmla="*/ 512 h 512"/>
                <a:gd name="T22" fmla="*/ 0 w 512"/>
                <a:gd name="T23" fmla="*/ 256 h 512"/>
                <a:gd name="T24" fmla="*/ 256 w 512"/>
                <a:gd name="T25" fmla="*/ 0 h 512"/>
                <a:gd name="T26" fmla="*/ 512 w 512"/>
                <a:gd name="T27" fmla="*/ 256 h 512"/>
                <a:gd name="T28" fmla="*/ 128 w 512"/>
                <a:gd name="T29" fmla="*/ 173 h 512"/>
                <a:gd name="T30" fmla="*/ 138 w 512"/>
                <a:gd name="T31" fmla="*/ 181 h 512"/>
                <a:gd name="T32" fmla="*/ 373 w 512"/>
                <a:gd name="T33" fmla="*/ 181 h 512"/>
                <a:gd name="T34" fmla="*/ 383 w 512"/>
                <a:gd name="T35" fmla="*/ 173 h 512"/>
                <a:gd name="T36" fmla="*/ 378 w 512"/>
                <a:gd name="T37" fmla="*/ 161 h 512"/>
                <a:gd name="T38" fmla="*/ 261 w 512"/>
                <a:gd name="T39" fmla="*/ 97 h 512"/>
                <a:gd name="T40" fmla="*/ 251 w 512"/>
                <a:gd name="T41" fmla="*/ 97 h 512"/>
                <a:gd name="T42" fmla="*/ 133 w 512"/>
                <a:gd name="T43" fmla="*/ 161 h 512"/>
                <a:gd name="T44" fmla="*/ 128 w 512"/>
                <a:gd name="T45" fmla="*/ 173 h 512"/>
                <a:gd name="T46" fmla="*/ 352 w 512"/>
                <a:gd name="T47" fmla="*/ 202 h 512"/>
                <a:gd name="T48" fmla="*/ 341 w 512"/>
                <a:gd name="T49" fmla="*/ 213 h 512"/>
                <a:gd name="T50" fmla="*/ 341 w 512"/>
                <a:gd name="T51" fmla="*/ 298 h 512"/>
                <a:gd name="T52" fmla="*/ 352 w 512"/>
                <a:gd name="T53" fmla="*/ 309 h 512"/>
                <a:gd name="T54" fmla="*/ 362 w 512"/>
                <a:gd name="T55" fmla="*/ 298 h 512"/>
                <a:gd name="T56" fmla="*/ 362 w 512"/>
                <a:gd name="T57" fmla="*/ 213 h 512"/>
                <a:gd name="T58" fmla="*/ 352 w 512"/>
                <a:gd name="T59" fmla="*/ 202 h 512"/>
                <a:gd name="T60" fmla="*/ 288 w 512"/>
                <a:gd name="T61" fmla="*/ 202 h 512"/>
                <a:gd name="T62" fmla="*/ 277 w 512"/>
                <a:gd name="T63" fmla="*/ 213 h 512"/>
                <a:gd name="T64" fmla="*/ 277 w 512"/>
                <a:gd name="T65" fmla="*/ 298 h 512"/>
                <a:gd name="T66" fmla="*/ 288 w 512"/>
                <a:gd name="T67" fmla="*/ 309 h 512"/>
                <a:gd name="T68" fmla="*/ 298 w 512"/>
                <a:gd name="T69" fmla="*/ 298 h 512"/>
                <a:gd name="T70" fmla="*/ 298 w 512"/>
                <a:gd name="T71" fmla="*/ 213 h 512"/>
                <a:gd name="T72" fmla="*/ 288 w 512"/>
                <a:gd name="T73" fmla="*/ 202 h 512"/>
                <a:gd name="T74" fmla="*/ 224 w 512"/>
                <a:gd name="T75" fmla="*/ 202 h 512"/>
                <a:gd name="T76" fmla="*/ 213 w 512"/>
                <a:gd name="T77" fmla="*/ 213 h 512"/>
                <a:gd name="T78" fmla="*/ 213 w 512"/>
                <a:gd name="T79" fmla="*/ 298 h 512"/>
                <a:gd name="T80" fmla="*/ 224 w 512"/>
                <a:gd name="T81" fmla="*/ 309 h 512"/>
                <a:gd name="T82" fmla="*/ 234 w 512"/>
                <a:gd name="T83" fmla="*/ 298 h 512"/>
                <a:gd name="T84" fmla="*/ 234 w 512"/>
                <a:gd name="T85" fmla="*/ 213 h 512"/>
                <a:gd name="T86" fmla="*/ 224 w 512"/>
                <a:gd name="T87" fmla="*/ 202 h 512"/>
                <a:gd name="T88" fmla="*/ 160 w 512"/>
                <a:gd name="T89" fmla="*/ 202 h 512"/>
                <a:gd name="T90" fmla="*/ 149 w 512"/>
                <a:gd name="T91" fmla="*/ 213 h 512"/>
                <a:gd name="T92" fmla="*/ 149 w 512"/>
                <a:gd name="T93" fmla="*/ 298 h 512"/>
                <a:gd name="T94" fmla="*/ 160 w 512"/>
                <a:gd name="T95" fmla="*/ 309 h 512"/>
                <a:gd name="T96" fmla="*/ 170 w 512"/>
                <a:gd name="T97" fmla="*/ 298 h 512"/>
                <a:gd name="T98" fmla="*/ 170 w 512"/>
                <a:gd name="T99" fmla="*/ 213 h 512"/>
                <a:gd name="T100" fmla="*/ 160 w 512"/>
                <a:gd name="T101" fmla="*/ 202 h 512"/>
                <a:gd name="T102" fmla="*/ 393 w 512"/>
                <a:gd name="T103" fmla="*/ 379 h 512"/>
                <a:gd name="T104" fmla="*/ 372 w 512"/>
                <a:gd name="T105" fmla="*/ 336 h 512"/>
                <a:gd name="T106" fmla="*/ 362 w 512"/>
                <a:gd name="T107" fmla="*/ 330 h 512"/>
                <a:gd name="T108" fmla="*/ 149 w 512"/>
                <a:gd name="T109" fmla="*/ 330 h 512"/>
                <a:gd name="T110" fmla="*/ 139 w 512"/>
                <a:gd name="T111" fmla="*/ 336 h 512"/>
                <a:gd name="T112" fmla="*/ 118 w 512"/>
                <a:gd name="T113" fmla="*/ 379 h 512"/>
                <a:gd name="T114" fmla="*/ 119 w 512"/>
                <a:gd name="T115" fmla="*/ 389 h 512"/>
                <a:gd name="T116" fmla="*/ 128 w 512"/>
                <a:gd name="T117" fmla="*/ 394 h 512"/>
                <a:gd name="T118" fmla="*/ 384 w 512"/>
                <a:gd name="T119" fmla="*/ 394 h 512"/>
                <a:gd name="T120" fmla="*/ 393 w 512"/>
                <a:gd name="T121" fmla="*/ 389 h 512"/>
                <a:gd name="T122" fmla="*/ 393 w 512"/>
                <a:gd name="T123" fmla="*/ 37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2" h="512">
                  <a:moveTo>
                    <a:pt x="356" y="352"/>
                  </a:moveTo>
                  <a:cubicBezTo>
                    <a:pt x="366" y="373"/>
                    <a:pt x="366" y="373"/>
                    <a:pt x="366" y="373"/>
                  </a:cubicBezTo>
                  <a:cubicBezTo>
                    <a:pt x="145" y="373"/>
                    <a:pt x="145" y="373"/>
                    <a:pt x="145" y="373"/>
                  </a:cubicBezTo>
                  <a:cubicBezTo>
                    <a:pt x="156" y="352"/>
                    <a:pt x="156" y="352"/>
                    <a:pt x="156" y="352"/>
                  </a:cubicBezTo>
                  <a:lnTo>
                    <a:pt x="356" y="352"/>
                  </a:lnTo>
                  <a:close/>
                  <a:moveTo>
                    <a:pt x="256" y="118"/>
                  </a:moveTo>
                  <a:cubicBezTo>
                    <a:pt x="180" y="160"/>
                    <a:pt x="180" y="160"/>
                    <a:pt x="180" y="160"/>
                  </a:cubicBezTo>
                  <a:cubicBezTo>
                    <a:pt x="331" y="160"/>
                    <a:pt x="331" y="160"/>
                    <a:pt x="331" y="160"/>
                  </a:cubicBezTo>
                  <a:lnTo>
                    <a:pt x="256" y="118"/>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28" y="173"/>
                  </a:moveTo>
                  <a:cubicBezTo>
                    <a:pt x="129" y="178"/>
                    <a:pt x="133" y="181"/>
                    <a:pt x="138" y="181"/>
                  </a:cubicBezTo>
                  <a:cubicBezTo>
                    <a:pt x="373" y="181"/>
                    <a:pt x="373" y="181"/>
                    <a:pt x="373" y="181"/>
                  </a:cubicBezTo>
                  <a:cubicBezTo>
                    <a:pt x="378" y="181"/>
                    <a:pt x="382" y="178"/>
                    <a:pt x="383" y="173"/>
                  </a:cubicBezTo>
                  <a:cubicBezTo>
                    <a:pt x="385" y="168"/>
                    <a:pt x="382" y="163"/>
                    <a:pt x="378" y="161"/>
                  </a:cubicBezTo>
                  <a:cubicBezTo>
                    <a:pt x="261" y="97"/>
                    <a:pt x="261" y="97"/>
                    <a:pt x="261" y="97"/>
                  </a:cubicBezTo>
                  <a:cubicBezTo>
                    <a:pt x="258" y="95"/>
                    <a:pt x="254" y="95"/>
                    <a:pt x="251" y="97"/>
                  </a:cubicBezTo>
                  <a:cubicBezTo>
                    <a:pt x="133" y="161"/>
                    <a:pt x="133" y="161"/>
                    <a:pt x="133" y="161"/>
                  </a:cubicBezTo>
                  <a:cubicBezTo>
                    <a:pt x="129" y="163"/>
                    <a:pt x="127" y="168"/>
                    <a:pt x="128" y="173"/>
                  </a:cubicBezTo>
                  <a:close/>
                  <a:moveTo>
                    <a:pt x="352" y="202"/>
                  </a:moveTo>
                  <a:cubicBezTo>
                    <a:pt x="346" y="202"/>
                    <a:pt x="341" y="207"/>
                    <a:pt x="341" y="213"/>
                  </a:cubicBezTo>
                  <a:cubicBezTo>
                    <a:pt x="341" y="298"/>
                    <a:pt x="341" y="298"/>
                    <a:pt x="341" y="298"/>
                  </a:cubicBezTo>
                  <a:cubicBezTo>
                    <a:pt x="341" y="304"/>
                    <a:pt x="346" y="309"/>
                    <a:pt x="352" y="309"/>
                  </a:cubicBezTo>
                  <a:cubicBezTo>
                    <a:pt x="358" y="309"/>
                    <a:pt x="362" y="304"/>
                    <a:pt x="362" y="298"/>
                  </a:cubicBezTo>
                  <a:cubicBezTo>
                    <a:pt x="362" y="213"/>
                    <a:pt x="362" y="213"/>
                    <a:pt x="362" y="213"/>
                  </a:cubicBezTo>
                  <a:cubicBezTo>
                    <a:pt x="362" y="207"/>
                    <a:pt x="358" y="202"/>
                    <a:pt x="352" y="202"/>
                  </a:cubicBezTo>
                  <a:close/>
                  <a:moveTo>
                    <a:pt x="288" y="202"/>
                  </a:moveTo>
                  <a:cubicBezTo>
                    <a:pt x="282" y="202"/>
                    <a:pt x="277" y="207"/>
                    <a:pt x="277" y="213"/>
                  </a:cubicBezTo>
                  <a:cubicBezTo>
                    <a:pt x="277" y="298"/>
                    <a:pt x="277" y="298"/>
                    <a:pt x="277" y="298"/>
                  </a:cubicBezTo>
                  <a:cubicBezTo>
                    <a:pt x="277" y="304"/>
                    <a:pt x="282" y="309"/>
                    <a:pt x="288" y="309"/>
                  </a:cubicBezTo>
                  <a:cubicBezTo>
                    <a:pt x="294" y="309"/>
                    <a:pt x="298" y="304"/>
                    <a:pt x="298" y="298"/>
                  </a:cubicBezTo>
                  <a:cubicBezTo>
                    <a:pt x="298" y="213"/>
                    <a:pt x="298" y="213"/>
                    <a:pt x="298" y="213"/>
                  </a:cubicBezTo>
                  <a:cubicBezTo>
                    <a:pt x="298" y="207"/>
                    <a:pt x="294" y="202"/>
                    <a:pt x="288" y="202"/>
                  </a:cubicBezTo>
                  <a:close/>
                  <a:moveTo>
                    <a:pt x="224" y="202"/>
                  </a:moveTo>
                  <a:cubicBezTo>
                    <a:pt x="218" y="202"/>
                    <a:pt x="213" y="207"/>
                    <a:pt x="213" y="213"/>
                  </a:cubicBezTo>
                  <a:cubicBezTo>
                    <a:pt x="213" y="298"/>
                    <a:pt x="213" y="298"/>
                    <a:pt x="213" y="298"/>
                  </a:cubicBezTo>
                  <a:cubicBezTo>
                    <a:pt x="213" y="304"/>
                    <a:pt x="218" y="309"/>
                    <a:pt x="224" y="309"/>
                  </a:cubicBezTo>
                  <a:cubicBezTo>
                    <a:pt x="230" y="309"/>
                    <a:pt x="234" y="304"/>
                    <a:pt x="234" y="298"/>
                  </a:cubicBezTo>
                  <a:cubicBezTo>
                    <a:pt x="234" y="213"/>
                    <a:pt x="234" y="213"/>
                    <a:pt x="234" y="213"/>
                  </a:cubicBezTo>
                  <a:cubicBezTo>
                    <a:pt x="234" y="207"/>
                    <a:pt x="230" y="202"/>
                    <a:pt x="224" y="202"/>
                  </a:cubicBezTo>
                  <a:close/>
                  <a:moveTo>
                    <a:pt x="160" y="202"/>
                  </a:moveTo>
                  <a:cubicBezTo>
                    <a:pt x="154" y="202"/>
                    <a:pt x="149" y="207"/>
                    <a:pt x="149" y="213"/>
                  </a:cubicBezTo>
                  <a:cubicBezTo>
                    <a:pt x="149" y="298"/>
                    <a:pt x="149" y="298"/>
                    <a:pt x="149" y="298"/>
                  </a:cubicBezTo>
                  <a:cubicBezTo>
                    <a:pt x="149" y="304"/>
                    <a:pt x="154" y="309"/>
                    <a:pt x="160" y="309"/>
                  </a:cubicBezTo>
                  <a:cubicBezTo>
                    <a:pt x="166" y="309"/>
                    <a:pt x="170" y="304"/>
                    <a:pt x="170" y="298"/>
                  </a:cubicBezTo>
                  <a:cubicBezTo>
                    <a:pt x="170" y="213"/>
                    <a:pt x="170" y="213"/>
                    <a:pt x="170" y="213"/>
                  </a:cubicBezTo>
                  <a:cubicBezTo>
                    <a:pt x="170" y="207"/>
                    <a:pt x="166" y="202"/>
                    <a:pt x="160" y="202"/>
                  </a:cubicBezTo>
                  <a:close/>
                  <a:moveTo>
                    <a:pt x="393" y="379"/>
                  </a:moveTo>
                  <a:cubicBezTo>
                    <a:pt x="372" y="336"/>
                    <a:pt x="372" y="336"/>
                    <a:pt x="372" y="336"/>
                  </a:cubicBezTo>
                  <a:cubicBezTo>
                    <a:pt x="370" y="333"/>
                    <a:pt x="366" y="330"/>
                    <a:pt x="362" y="330"/>
                  </a:cubicBezTo>
                  <a:cubicBezTo>
                    <a:pt x="149" y="330"/>
                    <a:pt x="149" y="330"/>
                    <a:pt x="149" y="330"/>
                  </a:cubicBezTo>
                  <a:cubicBezTo>
                    <a:pt x="145" y="330"/>
                    <a:pt x="141" y="333"/>
                    <a:pt x="139" y="336"/>
                  </a:cubicBezTo>
                  <a:cubicBezTo>
                    <a:pt x="118" y="379"/>
                    <a:pt x="118" y="379"/>
                    <a:pt x="118" y="379"/>
                  </a:cubicBezTo>
                  <a:cubicBezTo>
                    <a:pt x="116" y="382"/>
                    <a:pt x="117" y="386"/>
                    <a:pt x="119" y="389"/>
                  </a:cubicBezTo>
                  <a:cubicBezTo>
                    <a:pt x="121" y="392"/>
                    <a:pt x="124" y="394"/>
                    <a:pt x="128" y="394"/>
                  </a:cubicBezTo>
                  <a:cubicBezTo>
                    <a:pt x="384" y="394"/>
                    <a:pt x="384" y="394"/>
                    <a:pt x="384" y="394"/>
                  </a:cubicBezTo>
                  <a:cubicBezTo>
                    <a:pt x="387" y="394"/>
                    <a:pt x="391" y="392"/>
                    <a:pt x="393" y="389"/>
                  </a:cubicBezTo>
                  <a:cubicBezTo>
                    <a:pt x="395" y="386"/>
                    <a:pt x="395" y="382"/>
                    <a:pt x="393" y="37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2385816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r>
              <a:rPr lang="en-US" sz="1600"/>
              <a:t>Over the last year, global executives have faced a number of challenges, including economic uncertainty, geopolitical conflict, supply chain disruptions, and talent shortages, among others. Despite these headwinds, concern over climate change continues to be a top priority for </a:t>
            </a:r>
            <a:r>
              <a:rPr lang="en-US" sz="1600" err="1"/>
              <a:t>CxOs</a:t>
            </a:r>
            <a:r>
              <a:rPr lang="en-US" sz="1600"/>
              <a:t> and their organizations, according to Deloitte’s survey of over 2,000 </a:t>
            </a:r>
            <a:r>
              <a:rPr lang="en-US" sz="1600" err="1"/>
              <a:t>CxOs</a:t>
            </a:r>
            <a:r>
              <a:rPr lang="en-US" sz="1600"/>
              <a:t> across 24 countries.</a:t>
            </a:r>
          </a:p>
        </p:txBody>
      </p:sp>
      <p:sp>
        <p:nvSpPr>
          <p:cNvPr id="25" name="Title 2">
            <a:extLst>
              <a:ext uri="{FF2B5EF4-FFF2-40B4-BE49-F238E27FC236}">
                <a16:creationId xmlns:a16="http://schemas.microsoft.com/office/drawing/2014/main" id="{E54A0B5F-2A72-497C-AD8F-6598FB73B1F4}"/>
              </a:ext>
            </a:extLst>
          </p:cNvPr>
          <p:cNvSpPr>
            <a:spLocks noGrp="1"/>
          </p:cNvSpPr>
          <p:nvPr>
            <p:ph type="title"/>
          </p:nvPr>
        </p:nvSpPr>
        <p:spPr/>
        <p:txBody>
          <a:bodyPr/>
          <a:lstStyle/>
          <a:p>
            <a:r>
              <a:rPr lang="en-US"/>
              <a:t>The ESG Landscape: </a:t>
            </a:r>
            <a:r>
              <a:rPr lang="en-US">
                <a:hlinkClick r:id="rId3">
                  <a:extLst>
                    <a:ext uri="{A12FA001-AC4F-418D-AE19-62706E023703}">
                      <ahyp:hlinkClr xmlns:ahyp="http://schemas.microsoft.com/office/drawing/2018/hyperlinkcolor" val="tx"/>
                    </a:ext>
                  </a:extLst>
                </a:hlinkClick>
              </a:rPr>
              <a:t>2023 Deloitte </a:t>
            </a:r>
            <a:r>
              <a:rPr lang="en-US" err="1">
                <a:hlinkClick r:id="rId3">
                  <a:extLst>
                    <a:ext uri="{A12FA001-AC4F-418D-AE19-62706E023703}">
                      <ahyp:hlinkClr xmlns:ahyp="http://schemas.microsoft.com/office/drawing/2018/hyperlinkcolor" val="tx"/>
                    </a:ext>
                  </a:extLst>
                </a:hlinkClick>
              </a:rPr>
              <a:t>CxO</a:t>
            </a:r>
            <a:r>
              <a:rPr lang="en-US">
                <a:hlinkClick r:id="rId3">
                  <a:extLst>
                    <a:ext uri="{A12FA001-AC4F-418D-AE19-62706E023703}">
                      <ahyp:hlinkClr xmlns:ahyp="http://schemas.microsoft.com/office/drawing/2018/hyperlinkcolor" val="tx"/>
                    </a:ext>
                  </a:extLst>
                </a:hlinkClick>
              </a:rPr>
              <a:t> report </a:t>
            </a:r>
            <a:endParaRPr lang="en-US"/>
          </a:p>
        </p:txBody>
      </p:sp>
      <p:sp>
        <p:nvSpPr>
          <p:cNvPr id="32" name="Rectangle 31">
            <a:extLst>
              <a:ext uri="{FF2B5EF4-FFF2-40B4-BE49-F238E27FC236}">
                <a16:creationId xmlns:a16="http://schemas.microsoft.com/office/drawing/2014/main" id="{7A45C20A-40F1-4B90-BD73-9E631747DDFF}"/>
              </a:ext>
            </a:extLst>
          </p:cNvPr>
          <p:cNvSpPr/>
          <p:nvPr/>
        </p:nvSpPr>
        <p:spPr bwMode="gray">
          <a:xfrm>
            <a:off x="495300" y="4902200"/>
            <a:ext cx="11188700" cy="1384300"/>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38" name="Rectangle 37">
            <a:extLst>
              <a:ext uri="{FF2B5EF4-FFF2-40B4-BE49-F238E27FC236}">
                <a16:creationId xmlns:a16="http://schemas.microsoft.com/office/drawing/2014/main" id="{59C89A50-14B3-4867-8B28-7E87D639F214}"/>
              </a:ext>
            </a:extLst>
          </p:cNvPr>
          <p:cNvSpPr/>
          <p:nvPr/>
        </p:nvSpPr>
        <p:spPr>
          <a:xfrm>
            <a:off x="501650" y="1629351"/>
            <a:ext cx="5405438" cy="307777"/>
          </a:xfrm>
          <a:prstGeom prst="rect">
            <a:avLst/>
          </a:prstGeom>
          <a:solidFill>
            <a:schemeClr val="accent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a:ea typeface="+mn-ea"/>
                <a:cs typeface="Arial" panose="020B0604020202020204" pitchFamily="34" charset="0"/>
              </a:rPr>
              <a:t>Key global findings:</a:t>
            </a:r>
            <a:endParaRPr kumimoji="0" lang="en-US" sz="1400" b="1" i="0" u="none" strike="noStrike" kern="1200" cap="none" spc="0" normalizeH="0" baseline="0" noProof="0">
              <a:ln>
                <a:noFill/>
              </a:ln>
              <a:solidFill>
                <a:prstClr val="white"/>
              </a:solidFill>
              <a:effectLst/>
              <a:uLnTx/>
              <a:uFillTx/>
              <a:latin typeface="Calibri"/>
              <a:ea typeface="+mn-ea"/>
              <a:cs typeface="+mn-cs"/>
            </a:endParaRPr>
          </a:p>
        </p:txBody>
      </p:sp>
      <p:sp>
        <p:nvSpPr>
          <p:cNvPr id="43" name="TextBox 42">
            <a:extLst>
              <a:ext uri="{FF2B5EF4-FFF2-40B4-BE49-F238E27FC236}">
                <a16:creationId xmlns:a16="http://schemas.microsoft.com/office/drawing/2014/main" id="{185D5237-DFDA-49D2-A79B-348EC575FEF8}"/>
              </a:ext>
            </a:extLst>
          </p:cNvPr>
          <p:cNvSpPr txBox="1"/>
          <p:nvPr/>
        </p:nvSpPr>
        <p:spPr>
          <a:xfrm>
            <a:off x="501650" y="2025089"/>
            <a:ext cx="5405438" cy="677108"/>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When asked to rank the issues most pressing to their organizations, many </a:t>
            </a:r>
            <a:r>
              <a:rPr kumimoji="0" lang="en-US" sz="1100" b="0" i="0" u="none" strike="noStrike" kern="1200" cap="none" spc="0" normalizeH="0" baseline="0" noProof="0" err="1">
                <a:ln>
                  <a:noFill/>
                </a:ln>
                <a:solidFill>
                  <a:prstClr val="black"/>
                </a:solidFill>
                <a:effectLst/>
                <a:uLnTx/>
                <a:uFillTx/>
                <a:latin typeface="Calibri"/>
                <a:ea typeface="+mn-ea"/>
                <a:cs typeface="Arial" panose="020B0604020202020204" pitchFamily="34" charset="0"/>
              </a:rPr>
              <a:t>CxOs</a:t>
            </a:r>
            <a:r>
              <a:rPr kumimoji="0" lang="en-US" sz="11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 rated climate change as a “</a:t>
            </a:r>
            <a:r>
              <a:rPr kumimoji="0" lang="en-US" sz="1100" b="1" i="0" u="none" strike="noStrike" kern="1200" cap="none" spc="0" normalizeH="0" baseline="0" noProof="0">
                <a:ln>
                  <a:noFill/>
                </a:ln>
                <a:solidFill>
                  <a:srgbClr val="26890D"/>
                </a:solidFill>
                <a:effectLst/>
                <a:uLnTx/>
                <a:uFillTx/>
                <a:latin typeface="Calibri"/>
                <a:ea typeface="+mn-ea"/>
                <a:cs typeface="Arial" panose="020B0604020202020204" pitchFamily="34" charset="0"/>
              </a:rPr>
              <a:t>top three issue</a:t>
            </a:r>
            <a:r>
              <a:rPr kumimoji="0" lang="en-US" sz="11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 ahead of </a:t>
            </a:r>
            <a:r>
              <a:rPr kumimoji="0" lang="en-US" sz="1100" b="0" i="0" u="none" strike="noStrike" kern="1200" cap="none" spc="0" normalizeH="0" baseline="0" noProof="0">
                <a:ln>
                  <a:noFill/>
                </a:ln>
                <a:effectLst/>
                <a:uLnTx/>
                <a:uFillTx/>
                <a:latin typeface="Calibri"/>
                <a:ea typeface="+mn-ea"/>
                <a:cs typeface="Arial" panose="020B0604020202020204" pitchFamily="34" charset="0"/>
              </a:rPr>
              <a:t>seven others, including </a:t>
            </a:r>
            <a:r>
              <a:rPr kumimoji="0" lang="en-US" sz="11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innovation, competition for talent, and supply chain challenges. Their concern is influenced by the impact climate change is already having:</a:t>
            </a:r>
          </a:p>
        </p:txBody>
      </p:sp>
      <p:sp>
        <p:nvSpPr>
          <p:cNvPr id="44" name="TextBox 43">
            <a:extLst>
              <a:ext uri="{FF2B5EF4-FFF2-40B4-BE49-F238E27FC236}">
                <a16:creationId xmlns:a16="http://schemas.microsoft.com/office/drawing/2014/main" id="{26BDC8FB-CC14-4EC6-9B76-2D9134D1C1B3}"/>
              </a:ext>
            </a:extLst>
          </p:cNvPr>
          <p:cNvSpPr txBox="1"/>
          <p:nvPr/>
        </p:nvSpPr>
        <p:spPr>
          <a:xfrm>
            <a:off x="501650" y="2689065"/>
            <a:ext cx="5405438" cy="1015663"/>
          </a:xfrm>
          <a:prstGeom prst="rect">
            <a:avLst/>
          </a:prstGeom>
          <a:noFill/>
          <a:ln>
            <a:noFill/>
          </a:ln>
        </p:spPr>
        <p:txBody>
          <a:bodyPr wrap="square" lIns="0" tIns="0" rIns="0" bIns="0" rtlCol="0">
            <a:spAutoFit/>
          </a:bodyPr>
          <a:lstStyle/>
          <a:p>
            <a:pPr marL="182880" marR="0" lvl="0" indent="-182880" algn="l" defTabSz="914400" rtl="0" eaLnBrk="1" fontAlgn="auto" latinLnBrk="0" hangingPunct="1">
              <a:lnSpc>
                <a:spcPct val="100000"/>
              </a:lnSpc>
              <a:spcBef>
                <a:spcPts val="0"/>
              </a:spcBef>
              <a:spcAft>
                <a:spcPts val="0"/>
              </a:spcAft>
              <a:buClr>
                <a:srgbClr val="26890D"/>
              </a:buClr>
              <a:buSzTx/>
              <a:buFont typeface="Arial" panose="020B0604020202020204" pitchFamily="34" charset="0"/>
              <a:buChar char="•"/>
              <a:tabLst/>
              <a:defRPr/>
            </a:pPr>
            <a:r>
              <a:rPr kumimoji="0" lang="en-US" sz="1100" b="1" i="0" u="none" strike="noStrike" kern="1200" cap="none" spc="0" normalizeH="0" baseline="0" noProof="0">
                <a:ln>
                  <a:noFill/>
                </a:ln>
                <a:solidFill>
                  <a:srgbClr val="26890D"/>
                </a:solidFill>
                <a:effectLst/>
                <a:uLnTx/>
                <a:uFillTx/>
                <a:latin typeface="Calibri"/>
                <a:ea typeface="+mn-ea"/>
                <a:cs typeface="Arial" panose="020B0604020202020204" pitchFamily="34" charset="0"/>
              </a:rPr>
              <a:t>More than half (61%) </a:t>
            </a:r>
            <a:r>
              <a:rPr kumimoji="0" lang="en-US" sz="1100" i="0" u="none" strike="noStrike" kern="1200" cap="none" spc="0" normalizeH="0" baseline="0" noProof="0">
                <a:ln>
                  <a:noFill/>
                </a:ln>
                <a:effectLst/>
                <a:uLnTx/>
                <a:uFillTx/>
                <a:latin typeface="Calibri"/>
                <a:ea typeface="+mn-ea"/>
                <a:cs typeface="Arial" panose="020B0604020202020204" pitchFamily="34" charset="0"/>
              </a:rPr>
              <a:t>of respondents indicated that climate change will have a high/very high impact on their organization’s strategy and operations over the next three years</a:t>
            </a:r>
            <a:r>
              <a:rPr kumimoji="0" lang="en-US" sz="1100" i="0" u="none" strike="noStrike" kern="1200" cap="none" spc="0" normalizeH="0" baseline="0" noProof="0">
                <a:ln>
                  <a:noFill/>
                </a:ln>
                <a:solidFill>
                  <a:srgbClr val="FF0000"/>
                </a:solidFill>
                <a:effectLst/>
                <a:uLnTx/>
                <a:uFillTx/>
                <a:latin typeface="Calibri"/>
                <a:ea typeface="+mn-ea"/>
                <a:cs typeface="Arial" panose="020B0604020202020204" pitchFamily="34" charset="0"/>
              </a:rPr>
              <a:t>. </a:t>
            </a:r>
          </a:p>
          <a:p>
            <a:pPr marL="182880" marR="0" lvl="0" indent="-182880" algn="l" defTabSz="914400" rtl="0" eaLnBrk="1" fontAlgn="auto" latinLnBrk="0" hangingPunct="1">
              <a:lnSpc>
                <a:spcPct val="100000"/>
              </a:lnSpc>
              <a:spcBef>
                <a:spcPts val="0"/>
              </a:spcBef>
              <a:spcAft>
                <a:spcPts val="0"/>
              </a:spcAft>
              <a:buClr>
                <a:srgbClr val="26890D"/>
              </a:buClr>
              <a:buSzTx/>
              <a:buFont typeface="Arial" panose="020B0604020202020204" pitchFamily="34" charset="0"/>
              <a:buChar char="•"/>
              <a:tabLst/>
              <a:defRPr/>
            </a:pPr>
            <a:r>
              <a:rPr kumimoji="0" lang="en-US" sz="1100" b="1" i="0" u="none" strike="noStrike" kern="1200" cap="none" spc="0" normalizeH="0" baseline="0" noProof="0">
                <a:ln>
                  <a:noFill/>
                </a:ln>
                <a:solidFill>
                  <a:srgbClr val="26890D"/>
                </a:solidFill>
                <a:effectLst/>
                <a:uLnTx/>
                <a:uFillTx/>
                <a:latin typeface="Calibri"/>
                <a:ea typeface="+mn-ea"/>
                <a:cs typeface="Arial" panose="020B0604020202020204" pitchFamily="34" charset="0"/>
              </a:rPr>
              <a:t>62% of </a:t>
            </a:r>
            <a:r>
              <a:rPr kumimoji="0" lang="en-US" sz="1100" b="1" i="0" u="none" strike="noStrike" kern="1200" cap="none" spc="0" normalizeH="0" baseline="0" noProof="0" err="1">
                <a:ln>
                  <a:noFill/>
                </a:ln>
                <a:solidFill>
                  <a:srgbClr val="26890D"/>
                </a:solidFill>
                <a:effectLst/>
                <a:uLnTx/>
                <a:uFillTx/>
                <a:latin typeface="Calibri"/>
                <a:ea typeface="+mn-ea"/>
                <a:cs typeface="Arial" panose="020B0604020202020204" pitchFamily="34" charset="0"/>
              </a:rPr>
              <a:t>CxOs</a:t>
            </a:r>
            <a:r>
              <a:rPr kumimoji="0" lang="en-US" sz="1100" b="1" i="0" u="none" strike="noStrike" kern="1200" cap="none" spc="0" normalizeH="0" baseline="0" noProof="0">
                <a:ln>
                  <a:noFill/>
                </a:ln>
                <a:solidFill>
                  <a:srgbClr val="26890D"/>
                </a:solidFill>
                <a:effectLst/>
                <a:uLnTx/>
                <a:uFillTx/>
                <a:latin typeface="Calibri"/>
                <a:ea typeface="+mn-ea"/>
                <a:cs typeface="Arial" panose="020B0604020202020204" pitchFamily="34" charset="0"/>
              </a:rPr>
              <a:t> </a:t>
            </a:r>
            <a:r>
              <a:rPr kumimoji="0" lang="en-US" sz="1100" i="0" u="none" strike="noStrike" kern="1200" cap="none" spc="0" normalizeH="0" baseline="0" noProof="0">
                <a:ln>
                  <a:noFill/>
                </a:ln>
                <a:effectLst/>
                <a:uLnTx/>
                <a:uFillTx/>
                <a:latin typeface="Calibri"/>
                <a:ea typeface="+mn-ea"/>
                <a:cs typeface="Arial" panose="020B0604020202020204" pitchFamily="34" charset="0"/>
              </a:rPr>
              <a:t>say they feel concerned about climate change all or most of the time. </a:t>
            </a:r>
            <a:endParaRPr kumimoji="0" lang="en-US" sz="1100" b="0" i="0" u="none" strike="noStrike" kern="1200" cap="none" spc="0" normalizeH="0" baseline="0" noProof="0">
              <a:ln>
                <a:noFill/>
              </a:ln>
              <a:effectLst/>
              <a:uLnTx/>
              <a:uFillTx/>
              <a:latin typeface="Calibri"/>
              <a:ea typeface="+mn-ea"/>
              <a:cs typeface="Arial" panose="020B0604020202020204" pitchFamily="34" charset="0"/>
            </a:endParaRPr>
          </a:p>
          <a:p>
            <a:pPr marL="182880" marR="0" lvl="0" indent="-182880" algn="l" defTabSz="914400" rtl="0" eaLnBrk="1" fontAlgn="auto" latinLnBrk="0" hangingPunct="1">
              <a:lnSpc>
                <a:spcPct val="100000"/>
              </a:lnSpc>
              <a:spcBef>
                <a:spcPts val="0"/>
              </a:spcBef>
              <a:spcAft>
                <a:spcPts val="0"/>
              </a:spcAft>
              <a:buClr>
                <a:srgbClr val="26890D"/>
              </a:buClr>
              <a:buSzTx/>
              <a:buFont typeface="Arial" panose="020B0604020202020204" pitchFamily="34" charset="0"/>
              <a:buChar char="•"/>
              <a:tabLst/>
              <a:defRPr/>
            </a:pPr>
            <a:r>
              <a:rPr kumimoji="0" lang="en-US" sz="1100" b="1" i="0" u="none" strike="noStrike" kern="1200" cap="none" spc="0" normalizeH="0" baseline="0" noProof="0">
                <a:ln>
                  <a:noFill/>
                </a:ln>
                <a:solidFill>
                  <a:srgbClr val="26890D"/>
                </a:solidFill>
                <a:effectLst/>
                <a:uLnTx/>
                <a:uFillTx/>
                <a:latin typeface="Calibri"/>
                <a:ea typeface="+mn-ea"/>
                <a:cs typeface="Arial" panose="020B0604020202020204" pitchFamily="34" charset="0"/>
              </a:rPr>
              <a:t>82% of </a:t>
            </a:r>
            <a:r>
              <a:rPr kumimoji="0" lang="en-US" sz="1100" b="1" i="0" u="none" strike="noStrike" kern="1200" cap="none" spc="0" normalizeH="0" baseline="0" noProof="0" err="1">
                <a:ln>
                  <a:noFill/>
                </a:ln>
                <a:solidFill>
                  <a:srgbClr val="26890D"/>
                </a:solidFill>
                <a:effectLst/>
                <a:uLnTx/>
                <a:uFillTx/>
                <a:latin typeface="Calibri"/>
                <a:ea typeface="+mn-ea"/>
                <a:cs typeface="Arial" panose="020B0604020202020204" pitchFamily="34" charset="0"/>
              </a:rPr>
              <a:t>CxOs</a:t>
            </a:r>
            <a:r>
              <a:rPr kumimoji="0" lang="en-US" sz="1100" b="1" i="0" u="none" strike="noStrike" kern="1200" cap="none" spc="0" normalizeH="0" baseline="0" noProof="0">
                <a:ln>
                  <a:noFill/>
                </a:ln>
                <a:solidFill>
                  <a:srgbClr val="26890D"/>
                </a:solidFill>
                <a:effectLst/>
                <a:uLnTx/>
                <a:uFillTx/>
                <a:latin typeface="Calibri"/>
                <a:ea typeface="+mn-ea"/>
                <a:cs typeface="Arial" panose="020B0604020202020204" pitchFamily="34" charset="0"/>
              </a:rPr>
              <a:t> </a:t>
            </a:r>
            <a:r>
              <a:rPr kumimoji="0" lang="en-US" sz="11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have been personally impacted by a climate event (e.g., extreme heat, worsening storms, wildfires) over the last 12 months. </a:t>
            </a:r>
          </a:p>
          <a:p>
            <a:pPr marL="182880" marR="0" lvl="0" indent="-182880" algn="l" defTabSz="914400" rtl="0" eaLnBrk="1" fontAlgn="auto" latinLnBrk="0" hangingPunct="1">
              <a:lnSpc>
                <a:spcPct val="100000"/>
              </a:lnSpc>
              <a:spcBef>
                <a:spcPts val="0"/>
              </a:spcBef>
              <a:spcAft>
                <a:spcPts val="0"/>
              </a:spcAft>
              <a:buClr>
                <a:srgbClr val="86BC25"/>
              </a:buClr>
              <a:buSzTx/>
              <a:buFont typeface="Arial" panose="020B0604020202020204" pitchFamily="34" charset="0"/>
              <a:buChar char="•"/>
              <a:tabLst/>
              <a:defRPr/>
            </a:pPr>
            <a:endParaRPr kumimoji="0" lang="en-US" sz="11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5" name="TextBox 44">
            <a:extLst>
              <a:ext uri="{FF2B5EF4-FFF2-40B4-BE49-F238E27FC236}">
                <a16:creationId xmlns:a16="http://schemas.microsoft.com/office/drawing/2014/main" id="{C43C8D6D-6DDC-4ED2-91B7-BCCFB093DA0B}"/>
              </a:ext>
            </a:extLst>
          </p:cNvPr>
          <p:cNvSpPr txBox="1"/>
          <p:nvPr/>
        </p:nvSpPr>
        <p:spPr>
          <a:xfrm>
            <a:off x="501650" y="3973188"/>
            <a:ext cx="5503863" cy="846386"/>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Companies are </a:t>
            </a:r>
            <a:r>
              <a:rPr kumimoji="0" lang="en-US" sz="1100" b="1" i="0" u="none" strike="noStrike" kern="1200" cap="none" spc="0" normalizeH="0" baseline="0" noProof="0">
                <a:ln>
                  <a:noFill/>
                </a:ln>
                <a:solidFill>
                  <a:srgbClr val="26890D"/>
                </a:solidFill>
                <a:effectLst/>
                <a:uLnTx/>
                <a:uFillTx/>
                <a:latin typeface="Calibri"/>
                <a:ea typeface="+mn-ea"/>
                <a:cs typeface="Arial" panose="020B0604020202020204" pitchFamily="34" charset="0"/>
              </a:rPr>
              <a:t>feeling broad pressure </a:t>
            </a:r>
            <a:r>
              <a:rPr kumimoji="0" lang="en-US" sz="11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from stakeholders to act on climate change:</a:t>
            </a:r>
          </a:p>
          <a:p>
            <a:pPr marL="171450" marR="0" lvl="0" indent="-171450" algn="l" defTabSz="914400" rtl="0" eaLnBrk="1" fontAlgn="auto" latinLnBrk="0" hangingPunct="1">
              <a:lnSpc>
                <a:spcPct val="100000"/>
              </a:lnSpc>
              <a:spcBef>
                <a:spcPts val="0"/>
              </a:spcBef>
              <a:spcAft>
                <a:spcPts val="0"/>
              </a:spcAft>
              <a:buClr>
                <a:srgbClr val="26890D"/>
              </a:buClr>
              <a:buSzTx/>
              <a:buFont typeface="Arial" panose="020B0604020202020204" pitchFamily="34" charset="0"/>
              <a:buChar char="•"/>
              <a:tabLst/>
              <a:defRPr/>
            </a:pPr>
            <a:r>
              <a:rPr kumimoji="0" lang="en-US" sz="1100" b="0" i="0" u="none" strike="noStrike" kern="1200" cap="none" spc="0" normalizeH="0" baseline="0" noProof="0">
                <a:ln>
                  <a:noFill/>
                </a:ln>
                <a:effectLst/>
                <a:uLnTx/>
                <a:uFillTx/>
                <a:latin typeface="Calibri"/>
                <a:ea typeface="+mn-ea"/>
                <a:cs typeface="Arial" panose="020B0604020202020204" pitchFamily="34" charset="0"/>
              </a:rPr>
              <a:t>Re</a:t>
            </a:r>
            <a:r>
              <a:rPr kumimoji="0" lang="en-US" sz="11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spondents indicated that their organization has increased climate action </a:t>
            </a:r>
            <a:r>
              <a:rPr kumimoji="0" lang="en-US" sz="1100" b="0" i="0" u="none" strike="noStrike" kern="1200" cap="none" spc="0" normalizeH="0" baseline="0" noProof="0" err="1">
                <a:ln>
                  <a:noFill/>
                </a:ln>
                <a:solidFill>
                  <a:prstClr val="black"/>
                </a:solidFill>
                <a:effectLst/>
                <a:uLnTx/>
                <a:uFillTx/>
                <a:latin typeface="Calibri"/>
                <a:ea typeface="+mn-ea"/>
                <a:cs typeface="Arial" panose="020B0604020202020204" pitchFamily="34" charset="0"/>
              </a:rPr>
              <a:t>ove</a:t>
            </a:r>
            <a:r>
              <a:rPr lang="en-US" sz="1100">
                <a:solidFill>
                  <a:prstClr val="black"/>
                </a:solidFill>
                <a:latin typeface="Calibri"/>
                <a:cs typeface="Arial" panose="020B0604020202020204" pitchFamily="34" charset="0"/>
              </a:rPr>
              <a:t>r the last year in response to the </a:t>
            </a:r>
            <a:r>
              <a:rPr lang="en-US" sz="1100" b="1">
                <a:solidFill>
                  <a:srgbClr val="26890D"/>
                </a:solidFill>
                <a:latin typeface="Calibri"/>
                <a:cs typeface="Arial" panose="020B0604020202020204" pitchFamily="34" charset="0"/>
              </a:rPr>
              <a:t>changing regulatory environment (65%) </a:t>
            </a:r>
            <a:r>
              <a:rPr lang="en-US" sz="1100">
                <a:solidFill>
                  <a:prstClr val="black"/>
                </a:solidFill>
                <a:latin typeface="Calibri"/>
                <a:cs typeface="Arial" panose="020B0604020202020204" pitchFamily="34" charset="0"/>
              </a:rPr>
              <a:t>and </a:t>
            </a:r>
            <a:r>
              <a:rPr lang="en-US" sz="1100" b="1">
                <a:solidFill>
                  <a:srgbClr val="26890D"/>
                </a:solidFill>
                <a:latin typeface="Calibri"/>
                <a:cs typeface="Arial" panose="020B0604020202020204" pitchFamily="34" charset="0"/>
              </a:rPr>
              <a:t>employee activism (64%)</a:t>
            </a:r>
            <a:r>
              <a:rPr lang="en-US" sz="1100">
                <a:latin typeface="Calibri"/>
                <a:cs typeface="Arial" panose="020B0604020202020204" pitchFamily="34" charset="0"/>
              </a:rPr>
              <a:t>.</a:t>
            </a:r>
            <a:r>
              <a:rPr lang="en-US" sz="1100" b="1">
                <a:latin typeface="Calibri"/>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
                <a:srgbClr val="26890D"/>
              </a:buClr>
              <a:buSzTx/>
              <a:buFont typeface="Arial" panose="020B0604020202020204" pitchFamily="34" charset="0"/>
              <a:buChar char="•"/>
              <a:tabLst/>
              <a:defRPr/>
            </a:pPr>
            <a:r>
              <a:rPr lang="en-US" sz="1100" b="1">
                <a:solidFill>
                  <a:srgbClr val="26890D"/>
                </a:solidFill>
                <a:latin typeface="Calibri"/>
                <a:cs typeface="Arial" panose="020B0604020202020204" pitchFamily="34" charset="0"/>
              </a:rPr>
              <a:t>Three quarters (75%) of </a:t>
            </a:r>
            <a:r>
              <a:rPr lang="en-US" sz="1100" b="1" err="1">
                <a:solidFill>
                  <a:srgbClr val="26890D"/>
                </a:solidFill>
                <a:latin typeface="Calibri"/>
                <a:cs typeface="Arial" panose="020B0604020202020204" pitchFamily="34" charset="0"/>
              </a:rPr>
              <a:t>CxOs</a:t>
            </a:r>
            <a:r>
              <a:rPr lang="en-US" sz="1100" b="1">
                <a:solidFill>
                  <a:srgbClr val="26890D"/>
                </a:solidFill>
                <a:latin typeface="Calibri"/>
                <a:cs typeface="Arial" panose="020B0604020202020204" pitchFamily="34" charset="0"/>
              </a:rPr>
              <a:t> </a:t>
            </a:r>
            <a:r>
              <a:rPr lang="en-US" sz="1100">
                <a:latin typeface="Calibri"/>
                <a:cs typeface="Arial" panose="020B0604020202020204" pitchFamily="34" charset="0"/>
              </a:rPr>
              <a:t>said their organizations have increased their sustainability investments over the past year, nearly 20% of whom say they’ve done so </a:t>
            </a:r>
            <a:r>
              <a:rPr lang="en-US" sz="1100" i="1">
                <a:latin typeface="Calibri"/>
                <a:cs typeface="Arial" panose="020B0604020202020204" pitchFamily="34" charset="0"/>
              </a:rPr>
              <a:t>significantly. </a:t>
            </a:r>
            <a:r>
              <a:rPr kumimoji="0" lang="en-US" sz="1100" i="1" u="none" strike="noStrike" kern="1200" cap="none" spc="0" normalizeH="0" baseline="0" noProof="0">
                <a:ln>
                  <a:noFill/>
                </a:ln>
                <a:effectLst/>
                <a:uLnTx/>
                <a:uFillTx/>
                <a:latin typeface="Calibri"/>
                <a:ea typeface="+mn-ea"/>
                <a:cs typeface="Arial" panose="020B0604020202020204" pitchFamily="34" charset="0"/>
              </a:rPr>
              <a:t> </a:t>
            </a:r>
          </a:p>
        </p:txBody>
      </p:sp>
      <p:grpSp>
        <p:nvGrpSpPr>
          <p:cNvPr id="46" name="Group 45">
            <a:extLst>
              <a:ext uri="{FF2B5EF4-FFF2-40B4-BE49-F238E27FC236}">
                <a16:creationId xmlns:a16="http://schemas.microsoft.com/office/drawing/2014/main" id="{110E79CD-1D92-44D8-9808-C40B2D9B3ADF}"/>
              </a:ext>
            </a:extLst>
          </p:cNvPr>
          <p:cNvGrpSpPr/>
          <p:nvPr/>
        </p:nvGrpSpPr>
        <p:grpSpPr>
          <a:xfrm>
            <a:off x="6167645" y="2840792"/>
            <a:ext cx="5527851" cy="365760"/>
            <a:chOff x="6168849" y="2936493"/>
            <a:chExt cx="5527851" cy="365760"/>
          </a:xfrm>
        </p:grpSpPr>
        <p:sp>
          <p:nvSpPr>
            <p:cNvPr id="47" name="TextBox 46">
              <a:extLst>
                <a:ext uri="{FF2B5EF4-FFF2-40B4-BE49-F238E27FC236}">
                  <a16:creationId xmlns:a16="http://schemas.microsoft.com/office/drawing/2014/main" id="{D69E40BE-3AC7-4015-9194-F2A915BF134D}"/>
                </a:ext>
              </a:extLst>
            </p:cNvPr>
            <p:cNvSpPr txBox="1"/>
            <p:nvPr/>
          </p:nvSpPr>
          <p:spPr>
            <a:xfrm>
              <a:off x="6845626" y="3042429"/>
              <a:ext cx="4851074" cy="153888"/>
            </a:xfrm>
            <a:prstGeom prst="rect">
              <a:avLst/>
            </a:prstGeom>
            <a:noFill/>
          </p:spPr>
          <p:txBody>
            <a:bodyPr wrap="square" lIns="0" tIns="0" rIns="0" bIns="0" rtlCol="0" anchor="t">
              <a:spAutoFit/>
            </a:bodyPr>
            <a:lstStyle/>
            <a:p>
              <a:pPr>
                <a:lnSpc>
                  <a:spcPts val="1220"/>
                </a:lnSpc>
                <a:defRPr/>
              </a:pPr>
              <a:r>
                <a:rPr lang="en-US" sz="1100" b="1" i="1">
                  <a:solidFill>
                    <a:srgbClr val="26890D"/>
                  </a:solidFill>
                  <a:latin typeface="Calibri"/>
                </a:rPr>
                <a:t>Increasing the efficiency </a:t>
              </a:r>
              <a:r>
                <a:rPr lang="en-US" sz="1100" i="1">
                  <a:solidFill>
                    <a:schemeClr val="tx1">
                      <a:lumMod val="95000"/>
                      <a:lumOff val="5000"/>
                    </a:schemeClr>
                  </a:solidFill>
                  <a:latin typeface="Calibri"/>
                </a:rPr>
                <a:t>of energy</a:t>
              </a:r>
              <a:r>
                <a:rPr lang="en-US" sz="1100" i="1">
                  <a:latin typeface="Calibri"/>
                </a:rPr>
                <a:t> use in buildings (59%)</a:t>
              </a:r>
              <a:endParaRPr lang="en-US">
                <a:ea typeface="+mn-ea"/>
                <a:cs typeface="+mn-cs"/>
              </a:endParaRPr>
            </a:p>
          </p:txBody>
        </p:sp>
        <p:pic>
          <p:nvPicPr>
            <p:cNvPr id="48" name="Picture 47">
              <a:extLst>
                <a:ext uri="{FF2B5EF4-FFF2-40B4-BE49-F238E27FC236}">
                  <a16:creationId xmlns:a16="http://schemas.microsoft.com/office/drawing/2014/main" id="{65CF3E6F-481B-4F08-85E8-DF42182EADAC}"/>
                </a:ext>
              </a:extLst>
            </p:cNvPr>
            <p:cNvPicPr preferRelativeResize="0">
              <a:picLocks/>
            </p:cNvPicPr>
            <p:nvPr/>
          </p:nvPicPr>
          <p:blipFill>
            <a:blip r:embed="rId4"/>
            <a:stretch>
              <a:fillRect/>
            </a:stretch>
          </p:blipFill>
          <p:spPr>
            <a:xfrm>
              <a:off x="6168849" y="2936493"/>
              <a:ext cx="365760" cy="365760"/>
            </a:xfrm>
            <a:prstGeom prst="rect">
              <a:avLst/>
            </a:prstGeom>
          </p:spPr>
        </p:pic>
      </p:grpSp>
      <p:grpSp>
        <p:nvGrpSpPr>
          <p:cNvPr id="52" name="Group 51">
            <a:extLst>
              <a:ext uri="{FF2B5EF4-FFF2-40B4-BE49-F238E27FC236}">
                <a16:creationId xmlns:a16="http://schemas.microsoft.com/office/drawing/2014/main" id="{19D9D91B-9A70-472A-B06C-CABA08AB2981}"/>
              </a:ext>
            </a:extLst>
          </p:cNvPr>
          <p:cNvGrpSpPr/>
          <p:nvPr/>
        </p:nvGrpSpPr>
        <p:grpSpPr>
          <a:xfrm>
            <a:off x="6167645" y="4030682"/>
            <a:ext cx="5516355" cy="365760"/>
            <a:chOff x="6168849" y="4205357"/>
            <a:chExt cx="5516355" cy="365760"/>
          </a:xfrm>
        </p:grpSpPr>
        <p:sp>
          <p:nvSpPr>
            <p:cNvPr id="53" name="TextBox 52">
              <a:extLst>
                <a:ext uri="{FF2B5EF4-FFF2-40B4-BE49-F238E27FC236}">
                  <a16:creationId xmlns:a16="http://schemas.microsoft.com/office/drawing/2014/main" id="{187B03EC-A469-425B-A932-62DE1ED23984}"/>
                </a:ext>
              </a:extLst>
            </p:cNvPr>
            <p:cNvSpPr txBox="1"/>
            <p:nvPr/>
          </p:nvSpPr>
          <p:spPr>
            <a:xfrm>
              <a:off x="6845626" y="4311293"/>
              <a:ext cx="4839578" cy="153888"/>
            </a:xfrm>
            <a:prstGeom prst="rect">
              <a:avLst/>
            </a:prstGeom>
            <a:noFill/>
          </p:spPr>
          <p:txBody>
            <a:bodyPr wrap="square" lIns="0" tIns="0" rIns="0" bIns="0" rtlCol="0" anchor="t">
              <a:spAutoFit/>
            </a:bodyPr>
            <a:lstStyle/>
            <a:p>
              <a:pPr>
                <a:lnSpc>
                  <a:spcPts val="1220"/>
                </a:lnSpc>
                <a:defRPr/>
              </a:pPr>
              <a:r>
                <a:rPr lang="en-US" sz="1100" b="1" i="1">
                  <a:solidFill>
                    <a:srgbClr val="26890D"/>
                  </a:solidFill>
                  <a:latin typeface="Calibri"/>
                </a:rPr>
                <a:t>Training employees</a:t>
              </a:r>
              <a:r>
                <a:rPr lang="en-US" sz="1100" i="1">
                  <a:latin typeface="Calibri"/>
                </a:rPr>
                <a:t> on climate change actions and impacts (50%)</a:t>
              </a:r>
              <a:endParaRPr lang="en-US">
                <a:ea typeface="+mn-ea"/>
                <a:cs typeface="+mn-cs"/>
              </a:endParaRPr>
            </a:p>
          </p:txBody>
        </p:sp>
        <p:pic>
          <p:nvPicPr>
            <p:cNvPr id="54" name="Picture 53">
              <a:extLst>
                <a:ext uri="{FF2B5EF4-FFF2-40B4-BE49-F238E27FC236}">
                  <a16:creationId xmlns:a16="http://schemas.microsoft.com/office/drawing/2014/main" id="{82A3C45A-B5A1-4045-B03E-FFB35A075643}"/>
                </a:ext>
              </a:extLst>
            </p:cNvPr>
            <p:cNvPicPr preferRelativeResize="0">
              <a:picLocks/>
            </p:cNvPicPr>
            <p:nvPr/>
          </p:nvPicPr>
          <p:blipFill>
            <a:blip r:embed="rId5"/>
            <a:stretch>
              <a:fillRect/>
            </a:stretch>
          </p:blipFill>
          <p:spPr>
            <a:xfrm>
              <a:off x="6168849" y="4205357"/>
              <a:ext cx="365760" cy="365760"/>
            </a:xfrm>
            <a:prstGeom prst="rect">
              <a:avLst/>
            </a:prstGeom>
          </p:spPr>
        </p:pic>
      </p:grpSp>
      <p:grpSp>
        <p:nvGrpSpPr>
          <p:cNvPr id="55" name="Group 54">
            <a:extLst>
              <a:ext uri="{FF2B5EF4-FFF2-40B4-BE49-F238E27FC236}">
                <a16:creationId xmlns:a16="http://schemas.microsoft.com/office/drawing/2014/main" id="{8ED03164-4349-4CD5-942B-D27143122D8D}"/>
              </a:ext>
            </a:extLst>
          </p:cNvPr>
          <p:cNvGrpSpPr/>
          <p:nvPr/>
        </p:nvGrpSpPr>
        <p:grpSpPr>
          <a:xfrm>
            <a:off x="6167645" y="2245846"/>
            <a:ext cx="5516355" cy="365760"/>
            <a:chOff x="6167645" y="2450717"/>
            <a:chExt cx="5516355" cy="365760"/>
          </a:xfrm>
        </p:grpSpPr>
        <p:sp>
          <p:nvSpPr>
            <p:cNvPr id="56" name="TextBox 55">
              <a:extLst>
                <a:ext uri="{FF2B5EF4-FFF2-40B4-BE49-F238E27FC236}">
                  <a16:creationId xmlns:a16="http://schemas.microsoft.com/office/drawing/2014/main" id="{155F6AB1-550F-4812-A126-1910B7726FBD}"/>
                </a:ext>
              </a:extLst>
            </p:cNvPr>
            <p:cNvSpPr txBox="1"/>
            <p:nvPr/>
          </p:nvSpPr>
          <p:spPr>
            <a:xfrm>
              <a:off x="6828667" y="2556653"/>
              <a:ext cx="4855333" cy="153888"/>
            </a:xfrm>
            <a:prstGeom prst="rect">
              <a:avLst/>
            </a:prstGeom>
            <a:noFill/>
          </p:spPr>
          <p:txBody>
            <a:bodyPr wrap="square" lIns="0" tIns="0" rIns="0" bIns="0" rtlCol="0" anchor="t">
              <a:spAutoFit/>
            </a:bodyPr>
            <a:lstStyle/>
            <a:p>
              <a:pPr>
                <a:lnSpc>
                  <a:spcPts val="1220"/>
                </a:lnSpc>
                <a:defRPr/>
              </a:pPr>
              <a:r>
                <a:rPr lang="en-US" sz="1100" i="1">
                  <a:latin typeface="Calibri"/>
                  <a:ea typeface="Open Sans Light"/>
                  <a:cs typeface="Calibri"/>
                </a:rPr>
                <a:t>Using more </a:t>
              </a:r>
              <a:r>
                <a:rPr lang="en-US" sz="1100" i="1">
                  <a:latin typeface="Calibri"/>
                </a:rPr>
                <a:t>s</a:t>
              </a:r>
              <a:r>
                <a:rPr lang="en-US" sz="1100" b="1" i="1">
                  <a:solidFill>
                    <a:srgbClr val="26890D"/>
                  </a:solidFill>
                  <a:latin typeface="Calibri"/>
                </a:rPr>
                <a:t>ustainable materials </a:t>
              </a:r>
              <a:r>
                <a:rPr lang="en-US" sz="1100" i="1">
                  <a:latin typeface="Calibri"/>
                </a:rPr>
                <a:t>(59%)</a:t>
              </a:r>
              <a:endParaRPr lang="en-US">
                <a:cs typeface="Calibri"/>
              </a:endParaRPr>
            </a:p>
          </p:txBody>
        </p:sp>
        <p:pic>
          <p:nvPicPr>
            <p:cNvPr id="57" name="Picture 56">
              <a:extLst>
                <a:ext uri="{FF2B5EF4-FFF2-40B4-BE49-F238E27FC236}">
                  <a16:creationId xmlns:a16="http://schemas.microsoft.com/office/drawing/2014/main" id="{2E239000-B444-4489-8505-9BD06F46DA6E}"/>
                </a:ext>
              </a:extLst>
            </p:cNvPr>
            <p:cNvPicPr preferRelativeResize="0">
              <a:picLocks/>
            </p:cNvPicPr>
            <p:nvPr/>
          </p:nvPicPr>
          <p:blipFill>
            <a:blip r:embed="rId6"/>
            <a:stretch>
              <a:fillRect/>
            </a:stretch>
          </p:blipFill>
          <p:spPr>
            <a:xfrm>
              <a:off x="6167645" y="2450717"/>
              <a:ext cx="365760" cy="365760"/>
            </a:xfrm>
            <a:prstGeom prst="rect">
              <a:avLst/>
            </a:prstGeom>
          </p:spPr>
        </p:pic>
      </p:grpSp>
      <p:grpSp>
        <p:nvGrpSpPr>
          <p:cNvPr id="58" name="Group 57">
            <a:extLst>
              <a:ext uri="{FF2B5EF4-FFF2-40B4-BE49-F238E27FC236}">
                <a16:creationId xmlns:a16="http://schemas.microsoft.com/office/drawing/2014/main" id="{C72F9129-85FF-4CE4-806F-9705B3659660}"/>
              </a:ext>
            </a:extLst>
          </p:cNvPr>
          <p:cNvGrpSpPr/>
          <p:nvPr/>
        </p:nvGrpSpPr>
        <p:grpSpPr>
          <a:xfrm>
            <a:off x="6167645" y="3435738"/>
            <a:ext cx="5502643" cy="413713"/>
            <a:chOff x="6168849" y="3397778"/>
            <a:chExt cx="5502643" cy="413713"/>
          </a:xfrm>
        </p:grpSpPr>
        <p:sp>
          <p:nvSpPr>
            <p:cNvPr id="59" name="TextBox 58">
              <a:extLst>
                <a:ext uri="{FF2B5EF4-FFF2-40B4-BE49-F238E27FC236}">
                  <a16:creationId xmlns:a16="http://schemas.microsoft.com/office/drawing/2014/main" id="{E8BD5D56-8755-40F1-8060-AA4796725278}"/>
                </a:ext>
              </a:extLst>
            </p:cNvPr>
            <p:cNvSpPr txBox="1"/>
            <p:nvPr/>
          </p:nvSpPr>
          <p:spPr>
            <a:xfrm>
              <a:off x="6820418" y="3503714"/>
              <a:ext cx="4851074" cy="307777"/>
            </a:xfrm>
            <a:prstGeom prst="rect">
              <a:avLst/>
            </a:prstGeom>
            <a:noFill/>
          </p:spPr>
          <p:txBody>
            <a:bodyPr wrap="square" lIns="0" tIns="0" rIns="0" bIns="0" rtlCol="0" anchor="t">
              <a:spAutoFit/>
            </a:bodyPr>
            <a:lstStyle/>
            <a:p>
              <a:pPr>
                <a:lnSpc>
                  <a:spcPts val="1220"/>
                </a:lnSpc>
                <a:defRPr/>
              </a:pPr>
              <a:r>
                <a:rPr lang="en-US" sz="1100" i="1">
                  <a:latin typeface="Calibri"/>
                </a:rPr>
                <a:t>Using </a:t>
              </a:r>
              <a:r>
                <a:rPr lang="en-US" sz="1100" b="1" i="1">
                  <a:solidFill>
                    <a:srgbClr val="26890D"/>
                  </a:solidFill>
                  <a:latin typeface="Calibri"/>
                </a:rPr>
                <a:t>energy-efficient</a:t>
              </a:r>
              <a:r>
                <a:rPr lang="en-US" sz="1100" i="1">
                  <a:latin typeface="Calibri"/>
                </a:rPr>
                <a:t> or </a:t>
              </a:r>
              <a:r>
                <a:rPr lang="en-US" sz="1100" b="1" i="1">
                  <a:solidFill>
                    <a:srgbClr val="26890D"/>
                  </a:solidFill>
                  <a:latin typeface="Calibri"/>
                </a:rPr>
                <a:t>climate-friendly</a:t>
              </a:r>
              <a:r>
                <a:rPr lang="en-US" sz="1100" i="1">
                  <a:latin typeface="Calibri"/>
                </a:rPr>
                <a:t> machinery, technologies and equipment (54%)</a:t>
              </a:r>
              <a:endParaRPr lang="en-US">
                <a:ea typeface="+mn-ea"/>
                <a:cs typeface="+mn-cs"/>
              </a:endParaRPr>
            </a:p>
          </p:txBody>
        </p:sp>
        <p:pic>
          <p:nvPicPr>
            <p:cNvPr id="60" name="Picture 59">
              <a:extLst>
                <a:ext uri="{FF2B5EF4-FFF2-40B4-BE49-F238E27FC236}">
                  <a16:creationId xmlns:a16="http://schemas.microsoft.com/office/drawing/2014/main" id="{0D842EF2-BD3C-4548-BCC4-09D5E1FAD50E}"/>
                </a:ext>
              </a:extLst>
            </p:cNvPr>
            <p:cNvPicPr preferRelativeResize="0">
              <a:picLocks/>
            </p:cNvPicPr>
            <p:nvPr/>
          </p:nvPicPr>
          <p:blipFill>
            <a:blip r:embed="rId7"/>
            <a:stretch>
              <a:fillRect/>
            </a:stretch>
          </p:blipFill>
          <p:spPr>
            <a:xfrm>
              <a:off x="6168849" y="3397778"/>
              <a:ext cx="365760" cy="365760"/>
            </a:xfrm>
            <a:prstGeom prst="rect">
              <a:avLst/>
            </a:prstGeom>
          </p:spPr>
        </p:pic>
      </p:grpSp>
      <p:sp>
        <p:nvSpPr>
          <p:cNvPr id="61" name="Rectangle 60">
            <a:extLst>
              <a:ext uri="{FF2B5EF4-FFF2-40B4-BE49-F238E27FC236}">
                <a16:creationId xmlns:a16="http://schemas.microsoft.com/office/drawing/2014/main" id="{D14104EF-AE5C-4314-8185-E2E5F62B0E0F}"/>
              </a:ext>
            </a:extLst>
          </p:cNvPr>
          <p:cNvSpPr/>
          <p:nvPr/>
        </p:nvSpPr>
        <p:spPr>
          <a:xfrm>
            <a:off x="1438843" y="5001880"/>
            <a:ext cx="10251507" cy="118494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prstClr val="white"/>
                </a:solidFill>
                <a:effectLst/>
                <a:uLnTx/>
                <a:uFillTx/>
                <a:latin typeface="Calibri"/>
                <a:ea typeface="+mn-ea"/>
                <a:cs typeface="+mn-cs"/>
              </a:rPr>
              <a:t>Disconnects exist between ambitions, actions, and impacts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a:ea typeface="+mn-ea"/>
                <a:cs typeface="+mn-cs"/>
              </a:rPr>
              <a:t>While companies are acting, they are less likely to implement actions that demonstrate they have embedded climate considerations into their culture and have the senior leader buy-in and influence to affect meaningful transformation.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a:ea typeface="+mn-ea"/>
                <a:cs typeface="+mn-cs"/>
              </a:rPr>
              <a:t>Additionally, </a:t>
            </a:r>
            <a:r>
              <a:rPr kumimoji="0" lang="en-US" sz="1100" b="0" i="0" u="none" strike="noStrike" kern="1200" cap="none" spc="0" normalizeH="0" baseline="0" noProof="0" err="1">
                <a:ln>
                  <a:noFill/>
                </a:ln>
                <a:solidFill>
                  <a:prstClr val="white"/>
                </a:solidFill>
                <a:effectLst/>
                <a:uLnTx/>
                <a:uFillTx/>
                <a:latin typeface="Calibri"/>
                <a:ea typeface="+mn-ea"/>
                <a:cs typeface="+mn-cs"/>
              </a:rPr>
              <a:t>CxOs</a:t>
            </a:r>
            <a:r>
              <a:rPr kumimoji="0" lang="en-US" sz="1100" b="0" i="0" u="none" strike="noStrike" kern="1200" cap="none" spc="0" normalizeH="0" baseline="0" noProof="0">
                <a:ln>
                  <a:noFill/>
                </a:ln>
                <a:solidFill>
                  <a:prstClr val="white"/>
                </a:solidFill>
                <a:effectLst/>
                <a:uLnTx/>
                <a:uFillTx/>
                <a:latin typeface="Calibri"/>
                <a:ea typeface="+mn-ea"/>
                <a:cs typeface="+mn-cs"/>
              </a:rPr>
              <a:t> continue to struggle with the short-term costs of transitioning to a low carbon future. The five lowest-ranked benefits of climate strategies (all financial) cited by </a:t>
            </a:r>
            <a:r>
              <a:rPr kumimoji="0" lang="en-US" sz="1100" b="0" i="0" u="none" strike="noStrike" kern="1200" cap="none" spc="0" normalizeH="0" baseline="0" noProof="0" err="1">
                <a:ln>
                  <a:noFill/>
                </a:ln>
                <a:solidFill>
                  <a:prstClr val="white"/>
                </a:solidFill>
                <a:effectLst/>
                <a:uLnTx/>
                <a:uFillTx/>
                <a:latin typeface="Calibri"/>
                <a:ea typeface="+mn-ea"/>
                <a:cs typeface="+mn-cs"/>
              </a:rPr>
              <a:t>CxOs</a:t>
            </a:r>
            <a:r>
              <a:rPr kumimoji="0" lang="en-US" sz="1100" b="0" i="0" u="none" strike="noStrike" kern="1200" cap="none" spc="0" normalizeH="0" baseline="0" noProof="0">
                <a:ln>
                  <a:noFill/>
                </a:ln>
                <a:solidFill>
                  <a:prstClr val="white"/>
                </a:solidFill>
                <a:effectLst/>
                <a:uLnTx/>
                <a:uFillTx/>
                <a:latin typeface="Calibri"/>
                <a:ea typeface="+mn-ea"/>
                <a:cs typeface="+mn-cs"/>
              </a:rPr>
              <a:t> were: revenue from longstanding business, cost of investment, asset values, revenue from new business, and investor returns.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a:ea typeface="+mn-ea"/>
                <a:cs typeface="+mn-cs"/>
              </a:rPr>
              <a:t>Our report further explores the disconnect between ambition and action, as well as steps </a:t>
            </a:r>
            <a:r>
              <a:rPr kumimoji="0" lang="en-US" sz="1100" b="0" i="0" u="none" strike="noStrike" kern="1200" cap="none" spc="0" normalizeH="0" baseline="0" noProof="0" err="1">
                <a:ln>
                  <a:noFill/>
                </a:ln>
                <a:solidFill>
                  <a:prstClr val="white"/>
                </a:solidFill>
                <a:effectLst/>
                <a:uLnTx/>
                <a:uFillTx/>
                <a:latin typeface="Calibri"/>
                <a:ea typeface="+mn-ea"/>
                <a:cs typeface="+mn-cs"/>
              </a:rPr>
              <a:t>CxOs</a:t>
            </a:r>
            <a:r>
              <a:rPr kumimoji="0" lang="en-US" sz="1100" b="0" i="0" u="none" strike="noStrike" kern="1200" cap="none" spc="0" normalizeH="0" baseline="0" noProof="0">
                <a:ln>
                  <a:noFill/>
                </a:ln>
                <a:solidFill>
                  <a:prstClr val="white"/>
                </a:solidFill>
                <a:effectLst/>
                <a:uLnTx/>
                <a:uFillTx/>
                <a:latin typeface="Calibri"/>
                <a:ea typeface="+mn-ea"/>
                <a:cs typeface="+mn-cs"/>
              </a:rPr>
              <a:t> can take to start to bridge the gap.</a:t>
            </a:r>
          </a:p>
        </p:txBody>
      </p:sp>
      <p:grpSp>
        <p:nvGrpSpPr>
          <p:cNvPr id="62" name="Group 498">
            <a:extLst>
              <a:ext uri="{FF2B5EF4-FFF2-40B4-BE49-F238E27FC236}">
                <a16:creationId xmlns:a16="http://schemas.microsoft.com/office/drawing/2014/main" id="{F747C30A-90E8-45DA-A1FE-EDEF9AA4E063}"/>
              </a:ext>
            </a:extLst>
          </p:cNvPr>
          <p:cNvGrpSpPr>
            <a:grpSpLocks noChangeAspect="1"/>
          </p:cNvGrpSpPr>
          <p:nvPr/>
        </p:nvGrpSpPr>
        <p:grpSpPr bwMode="auto">
          <a:xfrm>
            <a:off x="640530" y="5267809"/>
            <a:ext cx="653083" cy="653083"/>
            <a:chOff x="1543" y="2005"/>
            <a:chExt cx="340" cy="340"/>
          </a:xfrm>
          <a:solidFill>
            <a:schemeClr val="bg1"/>
          </a:solidFill>
        </p:grpSpPr>
        <p:sp>
          <p:nvSpPr>
            <p:cNvPr id="63" name="Freeform 499">
              <a:extLst>
                <a:ext uri="{FF2B5EF4-FFF2-40B4-BE49-F238E27FC236}">
                  <a16:creationId xmlns:a16="http://schemas.microsoft.com/office/drawing/2014/main" id="{7706EC53-0C29-47F2-A809-AD7ADFF95F51}"/>
                </a:ext>
              </a:extLst>
            </p:cNvPr>
            <p:cNvSpPr>
              <a:spLocks noEditPoints="1"/>
            </p:cNvSpPr>
            <p:nvPr/>
          </p:nvSpPr>
          <p:spPr bwMode="auto">
            <a:xfrm>
              <a:off x="1543" y="2005"/>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4 w 512"/>
                <a:gd name="T11" fmla="*/ 368 h 512"/>
                <a:gd name="T12" fmla="*/ 405 w 512"/>
                <a:gd name="T13" fmla="*/ 373 h 512"/>
                <a:gd name="T14" fmla="*/ 106 w 512"/>
                <a:gd name="T15" fmla="*/ 373 h 512"/>
                <a:gd name="T16" fmla="*/ 97 w 512"/>
                <a:gd name="T17" fmla="*/ 368 h 512"/>
                <a:gd name="T18" fmla="*/ 97 w 512"/>
                <a:gd name="T19" fmla="*/ 357 h 512"/>
                <a:gd name="T20" fmla="*/ 247 w 512"/>
                <a:gd name="T21" fmla="*/ 111 h 512"/>
                <a:gd name="T22" fmla="*/ 265 w 512"/>
                <a:gd name="T23" fmla="*/ 111 h 512"/>
                <a:gd name="T24" fmla="*/ 414 w 512"/>
                <a:gd name="T25" fmla="*/ 357 h 512"/>
                <a:gd name="T26" fmla="*/ 414 w 512"/>
                <a:gd name="T27" fmla="*/ 36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4" y="368"/>
                  </a:moveTo>
                  <a:cubicBezTo>
                    <a:pt x="412" y="371"/>
                    <a:pt x="409" y="373"/>
                    <a:pt x="405" y="373"/>
                  </a:cubicBezTo>
                  <a:cubicBezTo>
                    <a:pt x="106" y="373"/>
                    <a:pt x="106" y="373"/>
                    <a:pt x="106" y="373"/>
                  </a:cubicBezTo>
                  <a:cubicBezTo>
                    <a:pt x="102" y="373"/>
                    <a:pt x="99" y="371"/>
                    <a:pt x="97" y="368"/>
                  </a:cubicBezTo>
                  <a:cubicBezTo>
                    <a:pt x="95" y="364"/>
                    <a:pt x="95" y="360"/>
                    <a:pt x="97" y="357"/>
                  </a:cubicBezTo>
                  <a:cubicBezTo>
                    <a:pt x="247" y="111"/>
                    <a:pt x="247" y="111"/>
                    <a:pt x="247" y="111"/>
                  </a:cubicBezTo>
                  <a:cubicBezTo>
                    <a:pt x="250" y="105"/>
                    <a:pt x="261" y="105"/>
                    <a:pt x="265" y="111"/>
                  </a:cubicBezTo>
                  <a:cubicBezTo>
                    <a:pt x="414" y="357"/>
                    <a:pt x="414" y="357"/>
                    <a:pt x="414" y="357"/>
                  </a:cubicBezTo>
                  <a:cubicBezTo>
                    <a:pt x="416" y="360"/>
                    <a:pt x="416" y="364"/>
                    <a:pt x="414" y="36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64" name="Freeform 500">
              <a:extLst>
                <a:ext uri="{FF2B5EF4-FFF2-40B4-BE49-F238E27FC236}">
                  <a16:creationId xmlns:a16="http://schemas.microsoft.com/office/drawing/2014/main" id="{4912F472-214F-4D6A-B44F-557274E6E033}"/>
                </a:ext>
              </a:extLst>
            </p:cNvPr>
            <p:cNvSpPr>
              <a:spLocks noEditPoints="1"/>
            </p:cNvSpPr>
            <p:nvPr/>
          </p:nvSpPr>
          <p:spPr bwMode="auto">
            <a:xfrm>
              <a:off x="1626" y="2097"/>
              <a:ext cx="173" cy="142"/>
            </a:xfrm>
            <a:custGeom>
              <a:avLst/>
              <a:gdLst>
                <a:gd name="T0" fmla="*/ 0 w 261"/>
                <a:gd name="T1" fmla="*/ 214 h 214"/>
                <a:gd name="T2" fmla="*/ 261 w 261"/>
                <a:gd name="T3" fmla="*/ 214 h 214"/>
                <a:gd name="T4" fmla="*/ 131 w 261"/>
                <a:gd name="T5" fmla="*/ 0 h 214"/>
                <a:gd name="T6" fmla="*/ 0 w 261"/>
                <a:gd name="T7" fmla="*/ 214 h 214"/>
                <a:gd name="T8" fmla="*/ 131 w 261"/>
                <a:gd name="T9" fmla="*/ 192 h 214"/>
                <a:gd name="T10" fmla="*/ 120 w 261"/>
                <a:gd name="T11" fmla="*/ 182 h 214"/>
                <a:gd name="T12" fmla="*/ 131 w 261"/>
                <a:gd name="T13" fmla="*/ 171 h 214"/>
                <a:gd name="T14" fmla="*/ 141 w 261"/>
                <a:gd name="T15" fmla="*/ 182 h 214"/>
                <a:gd name="T16" fmla="*/ 131 w 261"/>
                <a:gd name="T17" fmla="*/ 192 h 214"/>
                <a:gd name="T18" fmla="*/ 141 w 261"/>
                <a:gd name="T19" fmla="*/ 64 h 214"/>
                <a:gd name="T20" fmla="*/ 141 w 261"/>
                <a:gd name="T21" fmla="*/ 139 h 214"/>
                <a:gd name="T22" fmla="*/ 131 w 261"/>
                <a:gd name="T23" fmla="*/ 150 h 214"/>
                <a:gd name="T24" fmla="*/ 120 w 261"/>
                <a:gd name="T25" fmla="*/ 139 h 214"/>
                <a:gd name="T26" fmla="*/ 120 w 261"/>
                <a:gd name="T27" fmla="*/ 64 h 214"/>
                <a:gd name="T28" fmla="*/ 131 w 261"/>
                <a:gd name="T29" fmla="*/ 54 h 214"/>
                <a:gd name="T30" fmla="*/ 141 w 261"/>
                <a:gd name="T31" fmla="*/ 6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1" h="214">
                  <a:moveTo>
                    <a:pt x="0" y="214"/>
                  </a:moveTo>
                  <a:cubicBezTo>
                    <a:pt x="261" y="214"/>
                    <a:pt x="261" y="214"/>
                    <a:pt x="261" y="214"/>
                  </a:cubicBezTo>
                  <a:cubicBezTo>
                    <a:pt x="131" y="0"/>
                    <a:pt x="131" y="0"/>
                    <a:pt x="131" y="0"/>
                  </a:cubicBezTo>
                  <a:lnTo>
                    <a:pt x="0" y="214"/>
                  </a:lnTo>
                  <a:close/>
                  <a:moveTo>
                    <a:pt x="131" y="192"/>
                  </a:moveTo>
                  <a:cubicBezTo>
                    <a:pt x="125" y="192"/>
                    <a:pt x="120" y="188"/>
                    <a:pt x="120" y="182"/>
                  </a:cubicBezTo>
                  <a:cubicBezTo>
                    <a:pt x="120" y="176"/>
                    <a:pt x="125" y="171"/>
                    <a:pt x="131" y="171"/>
                  </a:cubicBezTo>
                  <a:cubicBezTo>
                    <a:pt x="137" y="171"/>
                    <a:pt x="141" y="176"/>
                    <a:pt x="141" y="182"/>
                  </a:cubicBezTo>
                  <a:cubicBezTo>
                    <a:pt x="141" y="188"/>
                    <a:pt x="137" y="192"/>
                    <a:pt x="131" y="192"/>
                  </a:cubicBezTo>
                  <a:close/>
                  <a:moveTo>
                    <a:pt x="141" y="64"/>
                  </a:moveTo>
                  <a:cubicBezTo>
                    <a:pt x="141" y="139"/>
                    <a:pt x="141" y="139"/>
                    <a:pt x="141" y="139"/>
                  </a:cubicBezTo>
                  <a:cubicBezTo>
                    <a:pt x="141" y="145"/>
                    <a:pt x="137" y="150"/>
                    <a:pt x="131" y="150"/>
                  </a:cubicBezTo>
                  <a:cubicBezTo>
                    <a:pt x="125" y="150"/>
                    <a:pt x="120" y="145"/>
                    <a:pt x="120" y="139"/>
                  </a:cubicBezTo>
                  <a:cubicBezTo>
                    <a:pt x="120" y="64"/>
                    <a:pt x="120" y="64"/>
                    <a:pt x="120" y="64"/>
                  </a:cubicBezTo>
                  <a:cubicBezTo>
                    <a:pt x="120" y="58"/>
                    <a:pt x="125" y="54"/>
                    <a:pt x="131" y="54"/>
                  </a:cubicBezTo>
                  <a:cubicBezTo>
                    <a:pt x="137" y="54"/>
                    <a:pt x="141" y="58"/>
                    <a:pt x="141" y="6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cxnSp>
        <p:nvCxnSpPr>
          <p:cNvPr id="65" name="Straight Connector 64">
            <a:extLst>
              <a:ext uri="{FF2B5EF4-FFF2-40B4-BE49-F238E27FC236}">
                <a16:creationId xmlns:a16="http://schemas.microsoft.com/office/drawing/2014/main" id="{61FF387D-5E36-4B41-BA03-357ED65E8995}"/>
              </a:ext>
            </a:extLst>
          </p:cNvPr>
          <p:cNvCxnSpPr/>
          <p:nvPr/>
        </p:nvCxnSpPr>
        <p:spPr>
          <a:xfrm>
            <a:off x="6186489" y="2131253"/>
            <a:ext cx="5497511" cy="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DD21AB3-2FDD-4603-8253-B5ED0CE30142}"/>
              </a:ext>
            </a:extLst>
          </p:cNvPr>
          <p:cNvCxnSpPr/>
          <p:nvPr/>
        </p:nvCxnSpPr>
        <p:spPr>
          <a:xfrm>
            <a:off x="6186489" y="2726199"/>
            <a:ext cx="5497511" cy="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392CF55-23DE-4E58-97DE-B400353FE93F}"/>
              </a:ext>
            </a:extLst>
          </p:cNvPr>
          <p:cNvCxnSpPr/>
          <p:nvPr/>
        </p:nvCxnSpPr>
        <p:spPr>
          <a:xfrm>
            <a:off x="6186489" y="3321145"/>
            <a:ext cx="5497511" cy="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30E0876-C064-440D-A3FE-812BC7066B47}"/>
              </a:ext>
            </a:extLst>
          </p:cNvPr>
          <p:cNvCxnSpPr/>
          <p:nvPr/>
        </p:nvCxnSpPr>
        <p:spPr>
          <a:xfrm>
            <a:off x="6186489" y="3916091"/>
            <a:ext cx="5497511" cy="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0EF01F8E-1EA4-4C93-AEED-4A502433562C}"/>
              </a:ext>
            </a:extLst>
          </p:cNvPr>
          <p:cNvSpPr txBox="1"/>
          <p:nvPr/>
        </p:nvSpPr>
        <p:spPr>
          <a:xfrm>
            <a:off x="463295" y="6324718"/>
            <a:ext cx="2224968"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US" sz="900" b="0" i="0" u="none" strike="noStrike" kern="1200" cap="none" spc="0" normalizeH="0" baseline="0" noProof="0">
                <a:ln>
                  <a:noFill/>
                </a:ln>
                <a:solidFill>
                  <a:srgbClr val="313131"/>
                </a:solidFill>
                <a:effectLst/>
                <a:uLnTx/>
                <a:uFillTx/>
                <a:latin typeface="Calibri"/>
                <a:ea typeface="+mn-ea"/>
                <a:cs typeface="+mn-cs"/>
              </a:rPr>
              <a:t>Source: </a:t>
            </a:r>
            <a:r>
              <a:rPr kumimoji="0" lang="en-US" sz="900" b="0" i="0" u="none" strike="noStrike" kern="1200" cap="none" spc="0" normalizeH="0" baseline="0" noProof="0">
                <a:ln>
                  <a:noFill/>
                </a:ln>
                <a:solidFill>
                  <a:srgbClr val="313131"/>
                </a:solidFill>
                <a:effectLst/>
                <a:uLnTx/>
                <a:uFillTx/>
                <a:latin typeface="Calibri"/>
                <a:ea typeface="+mn-ea"/>
                <a:cs typeface="+mn-cs"/>
                <a:hlinkClick r:id="rId3"/>
              </a:rPr>
              <a:t>2023 Deloitte </a:t>
            </a:r>
            <a:r>
              <a:rPr kumimoji="0" lang="en-US" sz="900" b="0" i="0" u="none" strike="noStrike" kern="1200" cap="none" spc="0" normalizeH="0" baseline="0" noProof="0" err="1">
                <a:ln>
                  <a:noFill/>
                </a:ln>
                <a:solidFill>
                  <a:srgbClr val="313131"/>
                </a:solidFill>
                <a:effectLst/>
                <a:uLnTx/>
                <a:uFillTx/>
                <a:latin typeface="Calibri"/>
                <a:ea typeface="+mn-ea"/>
                <a:cs typeface="+mn-cs"/>
                <a:hlinkClick r:id="rId3"/>
              </a:rPr>
              <a:t>CxO</a:t>
            </a:r>
            <a:r>
              <a:rPr kumimoji="0" lang="en-US" sz="900" b="0" i="0" u="none" strike="noStrike" kern="1200" cap="none" spc="0" normalizeH="0" baseline="0" noProof="0">
                <a:ln>
                  <a:noFill/>
                </a:ln>
                <a:solidFill>
                  <a:srgbClr val="313131"/>
                </a:solidFill>
                <a:effectLst/>
                <a:uLnTx/>
                <a:uFillTx/>
                <a:latin typeface="Calibri"/>
                <a:ea typeface="+mn-ea"/>
                <a:cs typeface="+mn-cs"/>
                <a:hlinkClick r:id="rId3"/>
              </a:rPr>
              <a:t> Sustainability Report</a:t>
            </a:r>
            <a:endParaRPr kumimoji="0" lang="en-US" sz="900" b="0" i="0" u="none" strike="noStrike" kern="1200" cap="none" spc="0" normalizeH="0" baseline="0" noProof="0">
              <a:ln>
                <a:noFill/>
              </a:ln>
              <a:solidFill>
                <a:srgbClr val="313131"/>
              </a:solidFill>
              <a:effectLst/>
              <a:uLnTx/>
              <a:uFillTx/>
              <a:latin typeface="Calibri"/>
              <a:ea typeface="+mn-ea"/>
              <a:cs typeface="+mn-cs"/>
            </a:endParaRPr>
          </a:p>
        </p:txBody>
      </p:sp>
      <p:sp>
        <p:nvSpPr>
          <p:cNvPr id="33" name="TextBox 32">
            <a:extLst>
              <a:ext uri="{FF2B5EF4-FFF2-40B4-BE49-F238E27FC236}">
                <a16:creationId xmlns:a16="http://schemas.microsoft.com/office/drawing/2014/main" id="{0CE1CDDC-26C7-4997-98C5-399592C852AB}"/>
              </a:ext>
            </a:extLst>
          </p:cNvPr>
          <p:cNvSpPr txBox="1"/>
          <p:nvPr/>
        </p:nvSpPr>
        <p:spPr>
          <a:xfrm>
            <a:off x="502920" y="3590637"/>
            <a:ext cx="5503863" cy="338554"/>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Yet, there is a prevailing sense of optimism: </a:t>
            </a:r>
            <a:r>
              <a:rPr kumimoji="0" lang="en-US" sz="1100" b="1" i="0" u="none" strike="noStrike" kern="1200" cap="none" spc="0" normalizeH="0" baseline="0" noProof="0">
                <a:ln>
                  <a:noFill/>
                </a:ln>
                <a:solidFill>
                  <a:srgbClr val="26890D"/>
                </a:solidFill>
                <a:effectLst/>
                <a:uLnTx/>
                <a:uFillTx/>
                <a:latin typeface="Calibri"/>
                <a:ea typeface="+mn-ea"/>
                <a:cs typeface="Arial" panose="020B0604020202020204" pitchFamily="34" charset="0"/>
              </a:rPr>
              <a:t>78% feel optimistic </a:t>
            </a:r>
            <a:r>
              <a:rPr kumimoji="0" lang="en-US" sz="1100" i="0" u="none" strike="noStrike" kern="1200" cap="none" spc="0" normalizeH="0" baseline="0" noProof="0">
                <a:ln>
                  <a:noFill/>
                </a:ln>
                <a:solidFill>
                  <a:srgbClr val="26890D"/>
                </a:solidFill>
                <a:effectLst/>
                <a:uLnTx/>
                <a:uFillTx/>
                <a:latin typeface="Calibri"/>
                <a:ea typeface="+mn-ea"/>
                <a:cs typeface="Arial" panose="020B0604020202020204" pitchFamily="34" charset="0"/>
              </a:rPr>
              <a:t>that the world will take sufficient steps to avoid the worst impacts of climate change. </a:t>
            </a:r>
          </a:p>
        </p:txBody>
      </p:sp>
      <p:sp>
        <p:nvSpPr>
          <p:cNvPr id="3" name="Rectangle 2">
            <a:extLst>
              <a:ext uri="{FF2B5EF4-FFF2-40B4-BE49-F238E27FC236}">
                <a16:creationId xmlns:a16="http://schemas.microsoft.com/office/drawing/2014/main" id="{D21A4E35-8D1C-0A5D-D372-46110A6ED580}"/>
              </a:ext>
            </a:extLst>
          </p:cNvPr>
          <p:cNvSpPr/>
          <p:nvPr/>
        </p:nvSpPr>
        <p:spPr>
          <a:xfrm>
            <a:off x="6179171" y="1629351"/>
            <a:ext cx="5504829" cy="307777"/>
          </a:xfrm>
          <a:prstGeom prst="rect">
            <a:avLst/>
          </a:prstGeom>
          <a:solidFill>
            <a:schemeClr val="accent1"/>
          </a:solidFill>
        </p:spPr>
        <p:txBody>
          <a:bodyPr wrap="square" lIns="91440" tIns="45720" rIns="91440" bIns="45720" anchor="t">
            <a:spAutoFit/>
          </a:bodyPr>
          <a:lstStyle/>
          <a:p>
            <a:pPr>
              <a:defRPr/>
            </a:pPr>
            <a:r>
              <a:rPr lang="en-US" sz="1400" b="1">
                <a:solidFill>
                  <a:schemeClr val="bg1"/>
                </a:solidFill>
                <a:latin typeface="Calibri"/>
                <a:cs typeface="Arial"/>
              </a:rPr>
              <a:t>Top actions taken by companies as part of their sustainability efforts:</a:t>
            </a:r>
            <a:endParaRPr lang="en-US">
              <a:solidFill>
                <a:schemeClr val="bg1"/>
              </a:solidFill>
              <a:cs typeface="Calibri"/>
            </a:endParaRPr>
          </a:p>
        </p:txBody>
      </p:sp>
    </p:spTree>
    <p:extLst>
      <p:ext uri="{BB962C8B-B14F-4D97-AF65-F5344CB8AC3E}">
        <p14:creationId xmlns:p14="http://schemas.microsoft.com/office/powerpoint/2010/main" val="764381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DDE377C-DF88-CB4A-A78F-7412C687860E}"/>
              </a:ext>
            </a:extLst>
          </p:cNvPr>
          <p:cNvSpPr/>
          <p:nvPr/>
        </p:nvSpPr>
        <p:spPr>
          <a:xfrm>
            <a:off x="495303" y="1626458"/>
            <a:ext cx="3291840" cy="4574253"/>
          </a:xfrm>
          <a:prstGeom prst="rect">
            <a:avLst/>
          </a:prstGeom>
          <a:solidFill>
            <a:schemeClr val="bg1"/>
          </a:solidFill>
          <a:ln w="38100">
            <a:solidFill>
              <a:srgbClr val="86BC25"/>
            </a:solid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640080" rIns="182880" bIns="182880" numCol="1" spcCol="1270" anchor="t" anchorCtr="0">
            <a:noAutofit/>
          </a:bodyPr>
          <a:lstStyle/>
          <a:p>
            <a:pPr marL="0" marR="0" lvl="0" indent="0" algn="l" defTabSz="666734" rtl="0" eaLnBrk="1" fontAlgn="auto" latinLnBrk="0" hangingPunct="1">
              <a:lnSpc>
                <a:spcPct val="90000"/>
              </a:lnSpc>
              <a:spcBef>
                <a:spcPct val="0"/>
              </a:spcBef>
              <a:spcAft>
                <a:spcPts val="20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7" name="Isosceles Triangle 9">
            <a:extLst>
              <a:ext uri="{FF2B5EF4-FFF2-40B4-BE49-F238E27FC236}">
                <a16:creationId xmlns:a16="http://schemas.microsoft.com/office/drawing/2014/main" id="{5002C92A-6502-E84C-9AD4-5FCA58DDAA2E}"/>
              </a:ext>
            </a:extLst>
          </p:cNvPr>
          <p:cNvSpPr/>
          <p:nvPr/>
        </p:nvSpPr>
        <p:spPr>
          <a:xfrm>
            <a:off x="2326520" y="4867856"/>
            <a:ext cx="1608949" cy="1440520"/>
          </a:xfrm>
          <a:prstGeom prst="triangle">
            <a:avLst>
              <a:gd name="adj" fmla="val 10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DE848D61-15F0-0446-BA41-791B1F60FAAD}"/>
              </a:ext>
            </a:extLst>
          </p:cNvPr>
          <p:cNvSpPr/>
          <p:nvPr/>
        </p:nvSpPr>
        <p:spPr>
          <a:xfrm>
            <a:off x="4407881" y="1626458"/>
            <a:ext cx="3291840" cy="4574253"/>
          </a:xfrm>
          <a:prstGeom prst="rect">
            <a:avLst/>
          </a:prstGeom>
          <a:solidFill>
            <a:schemeClr val="bg1"/>
          </a:solidFill>
          <a:ln w="38100">
            <a:solidFill>
              <a:srgbClr val="43B02A"/>
            </a:solid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640080" rIns="182880" bIns="182880" numCol="1" spcCol="1270" anchor="t" anchorCtr="0">
            <a:noAutofit/>
          </a:bodyPr>
          <a:lstStyle/>
          <a:p>
            <a:pPr marL="0" marR="0" lvl="0" indent="0" algn="l" defTabSz="666734" rtl="0" eaLnBrk="1" fontAlgn="auto" latinLnBrk="0" hangingPunct="1">
              <a:lnSpc>
                <a:spcPct val="90000"/>
              </a:lnSpc>
              <a:spcBef>
                <a:spcPct val="0"/>
              </a:spcBef>
              <a:spcAft>
                <a:spcPts val="20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20" name="Isosceles Triangle 27">
            <a:extLst>
              <a:ext uri="{FF2B5EF4-FFF2-40B4-BE49-F238E27FC236}">
                <a16:creationId xmlns:a16="http://schemas.microsoft.com/office/drawing/2014/main" id="{F86BD613-A5B6-9948-A7EE-843450B90066}"/>
              </a:ext>
            </a:extLst>
          </p:cNvPr>
          <p:cNvSpPr/>
          <p:nvPr/>
        </p:nvSpPr>
        <p:spPr>
          <a:xfrm>
            <a:off x="6278838" y="4864609"/>
            <a:ext cx="1608949" cy="1440520"/>
          </a:xfrm>
          <a:prstGeom prst="triangle">
            <a:avLst>
              <a:gd name="adj" fmla="val 10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548425EC-CF0A-EF4E-8F7E-97F8C95BA114}"/>
              </a:ext>
            </a:extLst>
          </p:cNvPr>
          <p:cNvSpPr/>
          <p:nvPr/>
        </p:nvSpPr>
        <p:spPr>
          <a:xfrm>
            <a:off x="8360199" y="1620456"/>
            <a:ext cx="3291840" cy="4540956"/>
          </a:xfrm>
          <a:prstGeom prst="rect">
            <a:avLst/>
          </a:prstGeom>
          <a:solidFill>
            <a:schemeClr val="bg1"/>
          </a:solidFill>
          <a:ln w="38100">
            <a:solidFill>
              <a:srgbClr val="046A38"/>
            </a:solid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640080" rIns="182880" bIns="182880" numCol="1" spcCol="1270" anchor="t" anchorCtr="0">
            <a:noAutofit/>
          </a:bodyPr>
          <a:lstStyle/>
          <a:p>
            <a:pPr marL="0" marR="0" lvl="0" indent="0" algn="l" defTabSz="666734" rtl="0" eaLnBrk="1" fontAlgn="auto" latinLnBrk="0" hangingPunct="1">
              <a:lnSpc>
                <a:spcPct val="90000"/>
              </a:lnSpc>
              <a:spcBef>
                <a:spcPct val="0"/>
              </a:spcBef>
              <a:spcAft>
                <a:spcPts val="20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23" name="Isosceles Triangle 31">
            <a:extLst>
              <a:ext uri="{FF2B5EF4-FFF2-40B4-BE49-F238E27FC236}">
                <a16:creationId xmlns:a16="http://schemas.microsoft.com/office/drawing/2014/main" id="{41CF72F0-88C2-DF42-8547-F8CC5AD92BCF}"/>
              </a:ext>
            </a:extLst>
          </p:cNvPr>
          <p:cNvSpPr/>
          <p:nvPr/>
        </p:nvSpPr>
        <p:spPr>
          <a:xfrm>
            <a:off x="10130232" y="4864608"/>
            <a:ext cx="1608949" cy="1440520"/>
          </a:xfrm>
          <a:prstGeom prst="triangle">
            <a:avLst>
              <a:gd name="adj" fmla="val 10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alibri"/>
              <a:ea typeface="+mn-ea"/>
              <a:cs typeface="+mn-cs"/>
            </a:endParaRPr>
          </a:p>
        </p:txBody>
      </p:sp>
      <p:sp>
        <p:nvSpPr>
          <p:cNvPr id="4" name="Text Placeholder 3">
            <a:extLst>
              <a:ext uri="{FF2B5EF4-FFF2-40B4-BE49-F238E27FC236}">
                <a16:creationId xmlns:a16="http://schemas.microsoft.com/office/drawing/2014/main" id="{A968974F-71CC-49BF-9A7F-B1249316C44A}"/>
              </a:ext>
            </a:extLst>
          </p:cNvPr>
          <p:cNvSpPr>
            <a:spLocks noGrp="1"/>
          </p:cNvSpPr>
          <p:nvPr>
            <p:ph type="body" sz="quarter" idx="22"/>
          </p:nvPr>
        </p:nvSpPr>
        <p:spPr>
          <a:xfrm>
            <a:off x="463295" y="682941"/>
            <a:ext cx="11277600" cy="595118"/>
          </a:xfrm>
        </p:spPr>
        <p:txBody>
          <a:bodyPr/>
          <a:lstStyle/>
          <a:p>
            <a:r>
              <a:rPr lang="en-US" dirty="0"/>
              <a:t>Insights from </a:t>
            </a:r>
            <a:r>
              <a:rPr lang="en-US" dirty="0">
                <a:hlinkClick r:id="rId3"/>
              </a:rPr>
              <a:t>Deloitte’s Sustainability Action Report </a:t>
            </a:r>
            <a:r>
              <a:rPr lang="en-US" dirty="0"/>
              <a:t>survey, to consider for ESG disclosure and preparedness</a:t>
            </a:r>
          </a:p>
        </p:txBody>
      </p:sp>
      <p:sp>
        <p:nvSpPr>
          <p:cNvPr id="5" name="Title 4">
            <a:extLst>
              <a:ext uri="{FF2B5EF4-FFF2-40B4-BE49-F238E27FC236}">
                <a16:creationId xmlns:a16="http://schemas.microsoft.com/office/drawing/2014/main" id="{06C2A312-4FEF-4CD6-AE86-5E8FA45D015B}"/>
              </a:ext>
            </a:extLst>
          </p:cNvPr>
          <p:cNvSpPr>
            <a:spLocks noGrp="1"/>
          </p:cNvSpPr>
          <p:nvPr>
            <p:ph type="title"/>
          </p:nvPr>
        </p:nvSpPr>
        <p:spPr/>
        <p:txBody>
          <a:bodyPr/>
          <a:lstStyle/>
          <a:p>
            <a:r>
              <a:rPr lang="en-US"/>
              <a:t>2022 Deloitte Sustainability Action Report </a:t>
            </a:r>
          </a:p>
        </p:txBody>
      </p:sp>
      <p:sp>
        <p:nvSpPr>
          <p:cNvPr id="6" name="Content Placeholder 1">
            <a:extLst>
              <a:ext uri="{FF2B5EF4-FFF2-40B4-BE49-F238E27FC236}">
                <a16:creationId xmlns:a16="http://schemas.microsoft.com/office/drawing/2014/main" id="{0918C3F9-8019-4F85-A709-C5ED6F4A3761}"/>
              </a:ext>
            </a:extLst>
          </p:cNvPr>
          <p:cNvSpPr txBox="1">
            <a:spLocks/>
          </p:cNvSpPr>
          <p:nvPr/>
        </p:nvSpPr>
        <p:spPr>
          <a:xfrm>
            <a:off x="4582677" y="1846466"/>
            <a:ext cx="2853709" cy="4011224"/>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Tx/>
              <a:buNone/>
              <a:tabLst>
                <a:tab pos="5029200" algn="r"/>
              </a:tabLst>
              <a:defRPr sz="16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tabLst>
                <a:tab pos="5029200" algn="r"/>
              </a:tabLst>
              <a:defRPr lang="en-US" sz="1600" b="0" kern="1200">
                <a:solidFill>
                  <a:schemeClr val="tx1"/>
                </a:solidFill>
                <a:latin typeface="+mn-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tabLst>
                <a:tab pos="5029200" algn="r"/>
              </a:tabLst>
              <a:defRPr lang="en-US" sz="1600" kern="120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tabLst>
                <a:tab pos="5029200" algn="r"/>
              </a:tabLst>
              <a:defRPr lang="en-US" sz="1600" kern="1200" baseline="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tab pos="5029200" algn="r"/>
              </a:tabLst>
              <a:defRPr lang="en-US" sz="1600" kern="1200" baseline="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Pct val="100000"/>
              <a:buFontTx/>
              <a:buNone/>
              <a:tabLst>
                <a:tab pos="5029200" algn="r"/>
              </a:tabLst>
              <a:defRPr/>
            </a:pPr>
            <a:r>
              <a:rPr kumimoji="0" lang="en-US" sz="1400" b="1" i="0" u="none" strike="noStrike" kern="1200" cap="none" spc="0" normalizeH="0" baseline="0" noProof="0">
                <a:ln>
                  <a:noFill/>
                </a:ln>
                <a:solidFill>
                  <a:prstClr val="black"/>
                </a:solidFill>
                <a:effectLst/>
                <a:uLnTx/>
                <a:uFillTx/>
                <a:latin typeface="Calibri"/>
                <a:ea typeface="+mn-ea"/>
                <a:cs typeface="Calibri Light" panose="020F0302020204030204" pitchFamily="34" charset="0"/>
              </a:rPr>
              <a:t>Companies continue to face challenges with data accuracy and availability</a:t>
            </a:r>
          </a:p>
          <a:p>
            <a:pPr marL="285750" marR="0" lvl="0" indent="-285750" algn="l" defTabSz="914400" rtl="0" eaLnBrk="1" fontAlgn="auto" latinLnBrk="0" hangingPunct="1">
              <a:lnSpc>
                <a:spcPct val="100000"/>
              </a:lnSpc>
              <a:spcBef>
                <a:spcPts val="0"/>
              </a:spcBef>
              <a:spcAft>
                <a:spcPts val="1200"/>
              </a:spcAft>
              <a:buClrTx/>
              <a:buSzPct val="100000"/>
              <a:buFont typeface="Arial" panose="020B0604020202020204" pitchFamily="34" charset="0"/>
              <a:buChar char="•"/>
              <a:tabLst>
                <a:tab pos="5029200" algn="r"/>
              </a:tabLst>
              <a:defRPr/>
            </a:pPr>
            <a:r>
              <a:rPr kumimoji="0" lang="en-US" sz="1400" b="1" i="0" u="none" strike="noStrike" kern="1200" cap="none" spc="0" normalizeH="0" baseline="0" noProof="0">
                <a:ln>
                  <a:noFill/>
                </a:ln>
                <a:solidFill>
                  <a:prstClr val="black"/>
                </a:solidFill>
                <a:effectLst/>
                <a:uLnTx/>
                <a:uFillTx/>
                <a:latin typeface="Calibri"/>
                <a:ea typeface="+mn-ea"/>
                <a:cs typeface="Calibri Light" panose="020F0302020204030204" pitchFamily="34" charset="0"/>
              </a:rPr>
              <a:t>35%</a:t>
            </a:r>
            <a:r>
              <a:rPr kumimoji="0" lang="en-US" sz="1400" b="0" i="0" u="none" strike="noStrike" kern="1200" cap="none" spc="0" normalizeH="0" baseline="0" noProof="0">
                <a:ln>
                  <a:noFill/>
                </a:ln>
                <a:solidFill>
                  <a:prstClr val="black"/>
                </a:solidFill>
                <a:effectLst/>
                <a:uLnTx/>
                <a:uFillTx/>
                <a:latin typeface="Calibri"/>
                <a:ea typeface="+mn-ea"/>
                <a:cs typeface="Calibri Light" panose="020F0302020204030204" pitchFamily="34" charset="0"/>
              </a:rPr>
              <a:t> list ensuring quality as the top data challenge; another </a:t>
            </a:r>
            <a:r>
              <a:rPr kumimoji="0" lang="en-US" sz="1400" b="1" i="0" u="none" strike="noStrike" kern="1200" cap="none" spc="0" normalizeH="0" baseline="0" noProof="0">
                <a:ln>
                  <a:noFill/>
                </a:ln>
                <a:solidFill>
                  <a:prstClr val="black"/>
                </a:solidFill>
                <a:effectLst/>
                <a:uLnTx/>
                <a:uFillTx/>
                <a:latin typeface="Calibri"/>
                <a:ea typeface="+mn-ea"/>
                <a:cs typeface="Calibri Light" panose="020F0302020204030204" pitchFamily="34" charset="0"/>
              </a:rPr>
              <a:t>25%</a:t>
            </a:r>
            <a:r>
              <a:rPr kumimoji="0" lang="en-US" sz="1400" b="0" i="0" u="none" strike="noStrike" kern="1200" cap="none" spc="0" normalizeH="0" baseline="0" noProof="0">
                <a:ln>
                  <a:noFill/>
                </a:ln>
                <a:solidFill>
                  <a:prstClr val="black"/>
                </a:solidFill>
                <a:effectLst/>
                <a:uLnTx/>
                <a:uFillTx/>
                <a:latin typeface="Calibri"/>
                <a:ea typeface="+mn-ea"/>
                <a:cs typeface="Calibri Light" panose="020F0302020204030204" pitchFamily="34" charset="0"/>
              </a:rPr>
              <a:t> cite access to and quality of ESG data as the greatest challenge</a:t>
            </a:r>
            <a:endParaRPr kumimoji="0" lang="en-US" sz="1400" b="1" i="0" u="none" strike="noStrike" kern="1200" cap="none" spc="0" normalizeH="0" baseline="0" noProof="0">
              <a:ln>
                <a:noFill/>
              </a:ln>
              <a:solidFill>
                <a:prstClr val="black"/>
              </a:solidFill>
              <a:effectLst/>
              <a:uLnTx/>
              <a:uFillTx/>
              <a:latin typeface="Calibri"/>
              <a:ea typeface="+mn-ea"/>
              <a:cs typeface="Calibri Light" panose="020F0302020204030204" pitchFamily="34" charset="0"/>
            </a:endParaRPr>
          </a:p>
          <a:p>
            <a:pPr marL="285750" marR="0" lvl="0" indent="-285750" algn="l" defTabSz="914400" rtl="0" eaLnBrk="1" fontAlgn="auto" latinLnBrk="0" hangingPunct="1">
              <a:lnSpc>
                <a:spcPct val="100000"/>
              </a:lnSpc>
              <a:spcBef>
                <a:spcPts val="0"/>
              </a:spcBef>
              <a:spcAft>
                <a:spcPts val="1200"/>
              </a:spcAft>
              <a:buClrTx/>
              <a:buSzPct val="100000"/>
              <a:buFont typeface="Arial" panose="020B0604020202020204" pitchFamily="34" charset="0"/>
              <a:buChar char="•"/>
              <a:tabLst>
                <a:tab pos="5029200" algn="r"/>
              </a:tabLst>
              <a:defRPr/>
            </a:pPr>
            <a:r>
              <a:rPr kumimoji="0" lang="en-US" sz="1400" b="1" i="0" u="none" strike="noStrike" kern="1200" cap="none" spc="0" normalizeH="0" baseline="0" noProof="0">
                <a:ln>
                  <a:noFill/>
                </a:ln>
                <a:solidFill>
                  <a:prstClr val="black"/>
                </a:solidFill>
                <a:effectLst/>
                <a:uLnTx/>
                <a:uFillTx/>
                <a:latin typeface="Calibri"/>
                <a:ea typeface="+mn-ea"/>
                <a:cs typeface="Calibri Light" panose="020F0302020204030204" pitchFamily="34" charset="0"/>
              </a:rPr>
              <a:t>61%</a:t>
            </a:r>
            <a:r>
              <a:rPr kumimoji="0" lang="en-US" sz="1400" b="0" i="0" u="none" strike="noStrike" kern="1200" cap="none" spc="0" normalizeH="0" baseline="0" noProof="0">
                <a:ln>
                  <a:noFill/>
                </a:ln>
                <a:solidFill>
                  <a:prstClr val="black"/>
                </a:solidFill>
                <a:effectLst/>
                <a:uLnTx/>
                <a:uFillTx/>
                <a:latin typeface="Calibri"/>
                <a:ea typeface="+mn-ea"/>
                <a:cs typeface="Calibri Light" panose="020F0302020204030204" pitchFamily="34" charset="0"/>
              </a:rPr>
              <a:t> are prepared to disclose Scope 1 emissions, </a:t>
            </a:r>
            <a:r>
              <a:rPr kumimoji="0" lang="en-US" sz="1400" b="1" i="0" u="none" strike="noStrike" kern="1200" cap="none" spc="0" normalizeH="0" baseline="0" noProof="0">
                <a:ln>
                  <a:noFill/>
                </a:ln>
                <a:solidFill>
                  <a:prstClr val="black"/>
                </a:solidFill>
                <a:effectLst/>
                <a:uLnTx/>
                <a:uFillTx/>
                <a:latin typeface="Calibri"/>
                <a:ea typeface="+mn-ea"/>
                <a:cs typeface="Calibri Light" panose="020F0302020204030204" pitchFamily="34" charset="0"/>
              </a:rPr>
              <a:t>76% </a:t>
            </a:r>
            <a:r>
              <a:rPr kumimoji="0" lang="en-US" sz="1400" b="0" i="0" u="none" strike="noStrike" kern="1200" cap="none" spc="0" normalizeH="0" baseline="0" noProof="0">
                <a:ln>
                  <a:noFill/>
                </a:ln>
                <a:solidFill>
                  <a:prstClr val="black"/>
                </a:solidFill>
                <a:effectLst/>
                <a:uLnTx/>
                <a:uFillTx/>
                <a:latin typeface="Calibri"/>
                <a:ea typeface="+mn-ea"/>
                <a:cs typeface="Calibri Light" panose="020F0302020204030204" pitchFamily="34" charset="0"/>
              </a:rPr>
              <a:t>Scope 2 emissions (</a:t>
            </a:r>
            <a:r>
              <a:rPr kumimoji="0" lang="en-US" sz="1400" b="0" i="0" u="none" strike="noStrike" kern="1200" cap="none" spc="0" normalizeH="0" baseline="0" noProof="0">
                <a:ln>
                  <a:noFill/>
                </a:ln>
                <a:effectLst/>
                <a:uLnTx/>
                <a:uFillTx/>
                <a:latin typeface="Calibri"/>
                <a:ea typeface="+mn-ea"/>
                <a:cs typeface="Calibri Light" panose="020F0302020204030204" pitchFamily="34" charset="0"/>
              </a:rPr>
              <a:t>up from 58% and 47%, respectively, last year), however, just </a:t>
            </a:r>
            <a:r>
              <a:rPr kumimoji="0" lang="en-US" sz="1400" b="1" i="0" u="none" strike="noStrike" kern="1200" cap="none" spc="0" normalizeH="0" baseline="0" noProof="0">
                <a:ln>
                  <a:noFill/>
                </a:ln>
                <a:effectLst/>
                <a:uLnTx/>
                <a:uFillTx/>
                <a:latin typeface="Calibri"/>
                <a:ea typeface="+mn-ea"/>
                <a:cs typeface="Calibri Light" panose="020F0302020204030204" pitchFamily="34" charset="0"/>
              </a:rPr>
              <a:t>37%</a:t>
            </a:r>
            <a:r>
              <a:rPr kumimoji="0" lang="en-US" sz="1400" b="0" i="0" u="none" strike="noStrike" kern="1200" cap="none" spc="0" normalizeH="0" baseline="0" noProof="0">
                <a:ln>
                  <a:noFill/>
                </a:ln>
                <a:effectLst/>
                <a:uLnTx/>
                <a:uFillTx/>
                <a:latin typeface="Calibri"/>
                <a:ea typeface="+mn-ea"/>
                <a:cs typeface="Calibri Light" panose="020F0302020204030204" pitchFamily="34" charset="0"/>
              </a:rPr>
              <a:t> of respondents stated they are prepared for Scope 3 emissions reporting</a:t>
            </a:r>
          </a:p>
        </p:txBody>
      </p:sp>
      <p:sp>
        <p:nvSpPr>
          <p:cNvPr id="7" name="Content Placeholder 1">
            <a:extLst>
              <a:ext uri="{FF2B5EF4-FFF2-40B4-BE49-F238E27FC236}">
                <a16:creationId xmlns:a16="http://schemas.microsoft.com/office/drawing/2014/main" id="{5EE7F8B0-99C6-496B-B744-8BE5E7AB0413}"/>
              </a:ext>
            </a:extLst>
          </p:cNvPr>
          <p:cNvSpPr txBox="1">
            <a:spLocks/>
          </p:cNvSpPr>
          <p:nvPr/>
        </p:nvSpPr>
        <p:spPr>
          <a:xfrm>
            <a:off x="8504074" y="1846466"/>
            <a:ext cx="2907792" cy="4067282"/>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Tx/>
              <a:buNone/>
              <a:tabLst>
                <a:tab pos="5029200" algn="r"/>
              </a:tabLst>
              <a:defRPr sz="16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tabLst>
                <a:tab pos="5029200" algn="r"/>
              </a:tabLst>
              <a:defRPr lang="en-US" sz="1600" b="0" kern="1200">
                <a:solidFill>
                  <a:schemeClr val="tx1"/>
                </a:solidFill>
                <a:latin typeface="+mn-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tabLst>
                <a:tab pos="5029200" algn="r"/>
              </a:tabLst>
              <a:defRPr lang="en-US" sz="1600" kern="120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tabLst>
                <a:tab pos="5029200" algn="r"/>
              </a:tabLst>
              <a:defRPr lang="en-US" sz="1600" kern="1200" baseline="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tab pos="5029200" algn="r"/>
              </a:tabLst>
              <a:defRPr lang="en-US" sz="1600" kern="1200" baseline="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Pct val="100000"/>
              <a:buFontTx/>
              <a:buNone/>
              <a:tabLst>
                <a:tab pos="5029200" algn="r"/>
              </a:tabLst>
              <a:defRPr/>
            </a:pPr>
            <a:r>
              <a:rPr kumimoji="0" lang="en-US" sz="1400" b="1" i="0" u="none" strike="noStrike" kern="1200" cap="none" spc="0" normalizeH="0" baseline="0" noProof="0">
                <a:ln>
                  <a:noFill/>
                </a:ln>
                <a:solidFill>
                  <a:prstClr val="black"/>
                </a:solidFill>
                <a:effectLst/>
                <a:uLnTx/>
                <a:uFillTx/>
                <a:latin typeface="Calibri"/>
                <a:ea typeface="+mn-ea"/>
                <a:cs typeface="Calibri Light" panose="020F0302020204030204" pitchFamily="34" charset="0"/>
              </a:rPr>
              <a:t>Companies are proactively implementing changes to accelerate disclosure readiness</a:t>
            </a:r>
          </a:p>
          <a:p>
            <a:pPr marL="285750" marR="0" lvl="0" indent="-285750" algn="l" defTabSz="914400" rtl="0" eaLnBrk="1" fontAlgn="auto" latinLnBrk="0" hangingPunct="1">
              <a:lnSpc>
                <a:spcPct val="100000"/>
              </a:lnSpc>
              <a:spcBef>
                <a:spcPts val="0"/>
              </a:spcBef>
              <a:spcAft>
                <a:spcPts val="1200"/>
              </a:spcAft>
              <a:buClrTx/>
              <a:buSzPct val="100000"/>
              <a:buFont typeface="Arial" panose="020B0604020202020204" pitchFamily="34" charset="0"/>
              <a:buChar char="•"/>
              <a:tabLst>
                <a:tab pos="5029200" algn="r"/>
              </a:tabLst>
              <a:defRPr/>
            </a:pPr>
            <a:r>
              <a:rPr kumimoji="0" lang="en-US" sz="1400" b="1" i="0" u="none" strike="noStrike" kern="1200" cap="none" spc="0" normalizeH="0" baseline="0" noProof="0">
                <a:ln>
                  <a:noFill/>
                </a:ln>
                <a:solidFill>
                  <a:prstClr val="black"/>
                </a:solidFill>
                <a:effectLst/>
                <a:uLnTx/>
                <a:uFillTx/>
                <a:latin typeface="Calibri"/>
                <a:ea typeface="+mn-ea"/>
                <a:cs typeface="Calibri Light" panose="020F0302020204030204" pitchFamily="34" charset="0"/>
              </a:rPr>
              <a:t>81% </a:t>
            </a:r>
            <a:r>
              <a:rPr kumimoji="0" lang="en-US" sz="1400" b="0" i="0" u="none" strike="noStrike" kern="1200" cap="none" spc="0" normalizeH="0" baseline="0" noProof="0">
                <a:ln>
                  <a:noFill/>
                </a:ln>
                <a:solidFill>
                  <a:prstClr val="black"/>
                </a:solidFill>
                <a:effectLst/>
                <a:uLnTx/>
                <a:uFillTx/>
                <a:latin typeface="Calibri"/>
                <a:ea typeface="+mn-ea"/>
                <a:cs typeface="Calibri Light" panose="020F0302020204030204" pitchFamily="34" charset="0"/>
              </a:rPr>
              <a:t>report that new roles and responsibilities have been created to accommodate additional disclosure requirements </a:t>
            </a:r>
          </a:p>
          <a:p>
            <a:pPr marL="285750" marR="0" lvl="0" indent="-285750" algn="l" defTabSz="914400" rtl="0" eaLnBrk="1" fontAlgn="auto" latinLnBrk="0" hangingPunct="1">
              <a:lnSpc>
                <a:spcPct val="100000"/>
              </a:lnSpc>
              <a:spcBef>
                <a:spcPts val="0"/>
              </a:spcBef>
              <a:spcAft>
                <a:spcPts val="1000"/>
              </a:spcAft>
              <a:buClrTx/>
              <a:buSzPct val="100000"/>
              <a:buFont typeface="Arial" panose="020B0604020202020204" pitchFamily="34" charset="0"/>
              <a:buChar char="•"/>
              <a:tabLst>
                <a:tab pos="5029200" algn="r"/>
              </a:tabLst>
              <a:defRPr/>
            </a:pPr>
            <a:r>
              <a:rPr kumimoji="0" lang="en-US" sz="1400" b="1" i="0" u="none" strike="noStrike" kern="1200" cap="none" spc="0" normalizeH="0" baseline="0" noProof="0">
                <a:ln>
                  <a:noFill/>
                </a:ln>
                <a:solidFill>
                  <a:prstClr val="black"/>
                </a:solidFill>
                <a:effectLst/>
                <a:uLnTx/>
                <a:uFillTx/>
                <a:latin typeface="Calibri"/>
                <a:ea typeface="+mn-ea"/>
                <a:cs typeface="Calibri Light" panose="020F0302020204030204" pitchFamily="34" charset="0"/>
              </a:rPr>
              <a:t>99% </a:t>
            </a:r>
            <a:r>
              <a:rPr kumimoji="0" lang="en-US" sz="1400" b="0" i="0" u="none" strike="noStrike" kern="1200" cap="none" spc="0" normalizeH="0" baseline="0" noProof="0">
                <a:ln>
                  <a:noFill/>
                </a:ln>
                <a:solidFill>
                  <a:prstClr val="black"/>
                </a:solidFill>
                <a:effectLst/>
                <a:uLnTx/>
                <a:uFillTx/>
                <a:latin typeface="Calibri"/>
                <a:ea typeface="+mn-ea"/>
                <a:cs typeface="Calibri Light" panose="020F0302020204030204" pitchFamily="34" charset="0"/>
              </a:rPr>
              <a:t>express</a:t>
            </a:r>
            <a:r>
              <a:rPr kumimoji="0" lang="en-US" sz="1400" b="0" i="0" u="none" strike="noStrike" kern="1200" cap="none" spc="0" normalizeH="0" baseline="0" noProof="0">
                <a:ln>
                  <a:noFill/>
                </a:ln>
                <a:effectLst/>
                <a:uLnTx/>
                <a:uFillTx/>
                <a:latin typeface="Calibri"/>
                <a:ea typeface="+mn-ea"/>
                <a:cs typeface="Calibri Light" panose="020F0302020204030204" pitchFamily="34" charset="0"/>
              </a:rPr>
              <a:t>ed </a:t>
            </a:r>
            <a:r>
              <a:rPr kumimoji="0" lang="en-US" sz="1400" b="0" i="0" u="none" strike="noStrike" kern="1200" cap="none" spc="0" normalizeH="0" baseline="0" noProof="0">
                <a:ln>
                  <a:noFill/>
                </a:ln>
                <a:solidFill>
                  <a:prstClr val="black"/>
                </a:solidFill>
                <a:effectLst/>
                <a:uLnTx/>
                <a:uFillTx/>
                <a:latin typeface="Calibri"/>
                <a:ea typeface="+mn-ea"/>
                <a:cs typeface="Calibri Light" panose="020F0302020204030204" pitchFamily="34" charset="0"/>
              </a:rPr>
              <a:t>willingness to invest in new technologies and tools to meet stakeholder expectations and future regulatory requirements</a:t>
            </a:r>
          </a:p>
          <a:p>
            <a:pPr marL="548640" marR="0" lvl="1" indent="-285750" algn="l" defTabSz="914400" rtl="0" eaLnBrk="1" fontAlgn="auto" latinLnBrk="0" hangingPunct="1">
              <a:lnSpc>
                <a:spcPct val="100000"/>
              </a:lnSpc>
              <a:spcBef>
                <a:spcPts val="0"/>
              </a:spcBef>
              <a:spcAft>
                <a:spcPts val="1000"/>
              </a:spcAft>
              <a:buClrTx/>
              <a:buSzPct val="100000"/>
              <a:buFont typeface="Courier New" panose="02070309020205020404" pitchFamily="49" charset="0"/>
              <a:buChar char="o"/>
              <a:tabLst>
                <a:tab pos="5029200" algn="r"/>
              </a:tabLst>
              <a:defRPr/>
            </a:pPr>
            <a:r>
              <a:rPr kumimoji="0" lang="en-US" sz="1400" b="0" i="0" u="none" strike="noStrike" kern="1200" cap="none" spc="0" normalizeH="0" baseline="0" noProof="0">
                <a:ln>
                  <a:noFill/>
                </a:ln>
                <a:effectLst/>
                <a:uLnTx/>
                <a:uFillTx/>
                <a:latin typeface="Calibri"/>
                <a:ea typeface="+mn-ea"/>
                <a:cs typeface="Calibri Light" panose="020F0302020204030204" pitchFamily="34" charset="0"/>
              </a:rPr>
              <a:t>Nearly half say they are very likely (</a:t>
            </a:r>
            <a:r>
              <a:rPr kumimoji="0" lang="en-US" sz="1400" b="1" i="0" u="none" strike="noStrike" kern="1200" cap="none" spc="0" normalizeH="0" baseline="0" noProof="0">
                <a:ln>
                  <a:noFill/>
                </a:ln>
                <a:effectLst/>
                <a:uLnTx/>
                <a:uFillTx/>
                <a:latin typeface="Calibri"/>
                <a:ea typeface="+mn-ea"/>
                <a:cs typeface="Calibri Light" panose="020F0302020204030204" pitchFamily="34" charset="0"/>
              </a:rPr>
              <a:t>47%</a:t>
            </a:r>
            <a:r>
              <a:rPr kumimoji="0" lang="en-US" sz="1400" b="0" i="0" u="none" strike="noStrike" kern="1200" cap="none" spc="0" normalizeH="0" baseline="0" noProof="0">
                <a:ln>
                  <a:noFill/>
                </a:ln>
                <a:effectLst/>
                <a:uLnTx/>
                <a:uFillTx/>
                <a:latin typeface="Calibri"/>
                <a:ea typeface="+mn-ea"/>
                <a:cs typeface="Calibri Light" panose="020F0302020204030204" pitchFamily="34" charset="0"/>
              </a:rPr>
              <a:t>)</a:t>
            </a:r>
            <a:r>
              <a:rPr kumimoji="0" lang="en-US" sz="1400" b="1" i="0" u="none" strike="noStrike" kern="1200" cap="none" spc="0" normalizeH="0" baseline="0" noProof="0">
                <a:ln>
                  <a:noFill/>
                </a:ln>
                <a:effectLst/>
                <a:uLnTx/>
                <a:uFillTx/>
                <a:latin typeface="Calibri"/>
                <a:ea typeface="+mn-ea"/>
                <a:cs typeface="Calibri Light" panose="020F0302020204030204" pitchFamily="34" charset="0"/>
              </a:rPr>
              <a:t> </a:t>
            </a:r>
            <a:r>
              <a:rPr kumimoji="0" lang="en-US" sz="1400" b="0" i="0" u="none" strike="noStrike" kern="1200" cap="none" spc="0" normalizeH="0" baseline="0" noProof="0">
                <a:ln>
                  <a:noFill/>
                </a:ln>
                <a:solidFill>
                  <a:prstClr val="black"/>
                </a:solidFill>
                <a:effectLst/>
                <a:uLnTx/>
                <a:uFillTx/>
                <a:latin typeface="Calibri"/>
                <a:ea typeface="+mn-ea"/>
                <a:cs typeface="Calibri Light" panose="020F0302020204030204" pitchFamily="34" charset="0"/>
              </a:rPr>
              <a:t>or somewhat likely (</a:t>
            </a:r>
            <a:r>
              <a:rPr kumimoji="0" lang="en-US" sz="1400" b="1" i="0" u="none" strike="noStrike" kern="1200" cap="none" spc="0" normalizeH="0" baseline="0" noProof="0">
                <a:ln>
                  <a:noFill/>
                </a:ln>
                <a:solidFill>
                  <a:prstClr val="black"/>
                </a:solidFill>
                <a:effectLst/>
                <a:uLnTx/>
                <a:uFillTx/>
                <a:latin typeface="Calibri"/>
                <a:ea typeface="+mn-ea"/>
                <a:cs typeface="Calibri Light" panose="020F0302020204030204" pitchFamily="34" charset="0"/>
              </a:rPr>
              <a:t>52%</a:t>
            </a:r>
            <a:r>
              <a:rPr kumimoji="0" lang="en-US" sz="1400" b="0" i="0" u="none" strike="noStrike" kern="1200" cap="none" spc="0" normalizeH="0" baseline="0" noProof="0">
                <a:ln>
                  <a:noFill/>
                </a:ln>
                <a:solidFill>
                  <a:prstClr val="black"/>
                </a:solidFill>
                <a:effectLst/>
                <a:uLnTx/>
                <a:uFillTx/>
                <a:latin typeface="Calibri"/>
                <a:ea typeface="+mn-ea"/>
                <a:cs typeface="Calibri Light" panose="020F0302020204030204" pitchFamily="34" charset="0"/>
              </a:rPr>
              <a:t>) to make these investments in the next 12 months</a:t>
            </a:r>
          </a:p>
          <a:p>
            <a:pPr marL="285750" marR="0" lvl="0" indent="-285750" algn="l" defTabSz="914400" rtl="0" eaLnBrk="1" fontAlgn="auto" latinLnBrk="0" hangingPunct="1">
              <a:lnSpc>
                <a:spcPct val="100000"/>
              </a:lnSpc>
              <a:spcBef>
                <a:spcPts val="0"/>
              </a:spcBef>
              <a:spcAft>
                <a:spcPts val="1000"/>
              </a:spcAft>
              <a:buClrTx/>
              <a:buSzPct val="100000"/>
              <a:buFont typeface="Arial" panose="020B0604020202020204" pitchFamily="34" charset="0"/>
              <a:buChar char="•"/>
              <a:tabLst>
                <a:tab pos="5029200" algn="r"/>
              </a:tabLst>
              <a:defRPr/>
            </a:pPr>
            <a:endParaRPr kumimoji="0" lang="en-US" sz="1400" b="0" i="0" u="none" strike="noStrike" kern="1200" cap="none" spc="0" normalizeH="0" baseline="0" noProof="0">
              <a:ln>
                <a:noFill/>
              </a:ln>
              <a:solidFill>
                <a:prstClr val="black"/>
              </a:solidFill>
              <a:effectLst/>
              <a:uLnTx/>
              <a:uFillTx/>
              <a:latin typeface="Calibri"/>
              <a:ea typeface="+mn-ea"/>
              <a:cs typeface="Calibri Light" panose="020F0302020204030204" pitchFamily="34" charset="0"/>
            </a:endParaRPr>
          </a:p>
        </p:txBody>
      </p:sp>
      <p:sp>
        <p:nvSpPr>
          <p:cNvPr id="14" name="Content Placeholder 1">
            <a:extLst>
              <a:ext uri="{FF2B5EF4-FFF2-40B4-BE49-F238E27FC236}">
                <a16:creationId xmlns:a16="http://schemas.microsoft.com/office/drawing/2014/main" id="{0D16BF53-333E-4BB2-AE38-401495E37CF1}"/>
              </a:ext>
            </a:extLst>
          </p:cNvPr>
          <p:cNvSpPr txBox="1">
            <a:spLocks/>
          </p:cNvSpPr>
          <p:nvPr/>
        </p:nvSpPr>
        <p:spPr>
          <a:xfrm>
            <a:off x="690666" y="1846466"/>
            <a:ext cx="2910684" cy="4134236"/>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Tx/>
              <a:buNone/>
              <a:tabLst>
                <a:tab pos="5029200" algn="r"/>
              </a:tabLst>
              <a:defRPr sz="16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tabLst>
                <a:tab pos="5029200" algn="r"/>
              </a:tabLst>
              <a:defRPr lang="en-US" sz="1600" b="0" kern="1200">
                <a:solidFill>
                  <a:schemeClr val="tx1"/>
                </a:solidFill>
                <a:latin typeface="+mn-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tabLst>
                <a:tab pos="5029200" algn="r"/>
              </a:tabLst>
              <a:defRPr lang="en-US" sz="1600" kern="120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tabLst>
                <a:tab pos="5029200" algn="r"/>
              </a:tabLst>
              <a:defRPr lang="en-US" sz="1600" kern="1200" baseline="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tab pos="5029200" algn="r"/>
              </a:tabLst>
              <a:defRPr lang="en-US" sz="1600" kern="1200" baseline="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Pct val="100000"/>
              <a:buFontTx/>
              <a:buNone/>
              <a:tabLst>
                <a:tab pos="5029200" algn="r"/>
              </a:tabLst>
              <a:defRPr/>
            </a:pPr>
            <a:r>
              <a:rPr kumimoji="0" lang="en-US" sz="1400" b="1" i="0" u="none" strike="noStrike" kern="1200" cap="none" spc="0" normalizeH="0" baseline="0" noProof="0">
                <a:ln>
                  <a:noFill/>
                </a:ln>
                <a:solidFill>
                  <a:prstClr val="black"/>
                </a:solidFill>
                <a:effectLst/>
                <a:uLnTx/>
                <a:uFillTx/>
                <a:latin typeface="Calibri"/>
                <a:ea typeface="+mn-ea"/>
                <a:cs typeface="Calibri Light" panose="020F0302020204030204" pitchFamily="34" charset="0"/>
              </a:rPr>
              <a:t>Companies are beginning to shift from commitment to action to address evolving stakeholder expectations </a:t>
            </a:r>
          </a:p>
          <a:p>
            <a:pPr marL="285750" marR="0" lvl="0" indent="-285750" algn="l" defTabSz="914400" rtl="0" eaLnBrk="1" fontAlgn="auto" latinLnBrk="0" hangingPunct="1">
              <a:lnSpc>
                <a:spcPct val="100000"/>
              </a:lnSpc>
              <a:spcBef>
                <a:spcPts val="0"/>
              </a:spcBef>
              <a:spcAft>
                <a:spcPts val="1200"/>
              </a:spcAft>
              <a:buClrTx/>
              <a:buSzPct val="100000"/>
              <a:buFont typeface="Arial" panose="020B0604020202020204" pitchFamily="34" charset="0"/>
              <a:buChar char="•"/>
              <a:tabLst>
                <a:tab pos="5029200" algn="r"/>
              </a:tabLst>
              <a:defRPr/>
            </a:pPr>
            <a:r>
              <a:rPr kumimoji="0" lang="en-US" sz="1400" b="1" i="0" u="none" strike="noStrike" kern="1200" cap="none" spc="0" normalizeH="0" baseline="0" noProof="0">
                <a:ln>
                  <a:noFill/>
                </a:ln>
                <a:solidFill>
                  <a:prstClr val="black"/>
                </a:solidFill>
                <a:effectLst/>
                <a:uLnTx/>
                <a:uFillTx/>
                <a:latin typeface="Calibri"/>
                <a:ea typeface="+mn-ea"/>
                <a:cs typeface="Calibri Light" panose="020F0302020204030204" pitchFamily="34" charset="0"/>
              </a:rPr>
              <a:t>57% </a:t>
            </a:r>
            <a:r>
              <a:rPr kumimoji="0" lang="en-US" sz="1400" b="0" i="0" u="none" strike="noStrike" kern="1200" cap="none" spc="0" normalizeH="0" baseline="0" noProof="0">
                <a:ln>
                  <a:noFill/>
                </a:ln>
                <a:solidFill>
                  <a:prstClr val="black"/>
                </a:solidFill>
                <a:effectLst/>
                <a:uLnTx/>
                <a:uFillTx/>
                <a:latin typeface="Calibri"/>
                <a:ea typeface="+mn-ea"/>
                <a:cs typeface="Calibri Light" panose="020F0302020204030204" pitchFamily="34" charset="0"/>
              </a:rPr>
              <a:t>of survey respondents have already implemented a cross-functional ESG working group to drive </a:t>
            </a:r>
            <a:r>
              <a:rPr kumimoji="0" lang="en-US" sz="1400" b="0" i="0" u="none" strike="noStrike" kern="1200" cap="none" spc="0" normalizeH="0" baseline="0" noProof="0">
                <a:ln>
                  <a:noFill/>
                </a:ln>
                <a:effectLst/>
                <a:uLnTx/>
                <a:uFillTx/>
                <a:latin typeface="Calibri"/>
                <a:ea typeface="+mn-ea"/>
                <a:cs typeface="Calibri Light" panose="020F0302020204030204" pitchFamily="34" charset="0"/>
              </a:rPr>
              <a:t>strategic attention to ESG topics; another </a:t>
            </a:r>
            <a:r>
              <a:rPr kumimoji="0" lang="en-US" sz="1400" b="1" i="0" u="none" strike="noStrike" kern="1200" cap="none" spc="0" normalizeH="0" baseline="0" noProof="0">
                <a:ln>
                  <a:noFill/>
                </a:ln>
                <a:solidFill>
                  <a:prstClr val="black"/>
                </a:solidFill>
                <a:effectLst/>
                <a:uLnTx/>
                <a:uFillTx/>
                <a:latin typeface="Calibri"/>
                <a:ea typeface="+mn-ea"/>
                <a:cs typeface="Calibri Light" panose="020F0302020204030204" pitchFamily="34" charset="0"/>
              </a:rPr>
              <a:t>42% </a:t>
            </a:r>
            <a:r>
              <a:rPr kumimoji="0" lang="en-US" sz="1400" b="0" i="0" u="none" strike="noStrike" kern="1200" cap="none" spc="0" normalizeH="0" baseline="0" noProof="0">
                <a:ln>
                  <a:noFill/>
                </a:ln>
                <a:solidFill>
                  <a:prstClr val="black"/>
                </a:solidFill>
                <a:effectLst/>
                <a:uLnTx/>
                <a:uFillTx/>
                <a:latin typeface="Calibri"/>
                <a:ea typeface="+mn-ea"/>
                <a:cs typeface="Calibri Light" panose="020F0302020204030204" pitchFamily="34" charset="0"/>
              </a:rPr>
              <a:t>are in the process of establishing one</a:t>
            </a:r>
          </a:p>
          <a:p>
            <a:pPr marL="285750" marR="0" lvl="0" indent="-285750" algn="l" defTabSz="914400" rtl="0" eaLnBrk="1" fontAlgn="auto" latinLnBrk="0" hangingPunct="1">
              <a:lnSpc>
                <a:spcPct val="100000"/>
              </a:lnSpc>
              <a:spcBef>
                <a:spcPts val="0"/>
              </a:spcBef>
              <a:spcAft>
                <a:spcPts val="1200"/>
              </a:spcAft>
              <a:buClrTx/>
              <a:buSzPct val="100000"/>
              <a:buFont typeface="Arial" panose="020B0604020202020204" pitchFamily="34" charset="0"/>
              <a:buChar char="•"/>
              <a:tabLst>
                <a:tab pos="5029200" algn="r"/>
              </a:tabLst>
              <a:defRPr/>
            </a:pPr>
            <a:r>
              <a:rPr kumimoji="0" lang="en-US" sz="1400" b="0" i="0" u="none" strike="noStrike" kern="1200" cap="none" spc="0" normalizeH="0" baseline="0" noProof="0">
                <a:ln>
                  <a:noFill/>
                </a:ln>
                <a:solidFill>
                  <a:prstClr val="black"/>
                </a:solidFill>
                <a:effectLst/>
                <a:uLnTx/>
                <a:uFillTx/>
                <a:latin typeface="Calibri"/>
                <a:ea typeface="+mn-ea"/>
                <a:cs typeface="Calibri Light" panose="020F0302020204030204" pitchFamily="34" charset="0"/>
              </a:rPr>
              <a:t>Companies are taking steps to enhance internal governance and control environments to prepare for disclosures by implementing new systems (</a:t>
            </a:r>
            <a:r>
              <a:rPr kumimoji="0" lang="en-US" sz="1400" b="1" i="0" u="none" strike="noStrike" kern="1200" cap="none" spc="0" normalizeH="0" baseline="0" noProof="0">
                <a:ln>
                  <a:noFill/>
                </a:ln>
                <a:solidFill>
                  <a:prstClr val="black"/>
                </a:solidFill>
                <a:effectLst/>
                <a:uLnTx/>
                <a:uFillTx/>
                <a:latin typeface="Calibri"/>
                <a:ea typeface="+mn-ea"/>
                <a:cs typeface="Calibri Light" panose="020F0302020204030204" pitchFamily="34" charset="0"/>
              </a:rPr>
              <a:t>45%</a:t>
            </a:r>
            <a:r>
              <a:rPr kumimoji="0" lang="en-US" sz="1400" b="0" i="0" u="none" strike="noStrike" kern="1200" cap="none" spc="0" normalizeH="0" baseline="0" noProof="0">
                <a:ln>
                  <a:noFill/>
                </a:ln>
                <a:solidFill>
                  <a:prstClr val="black"/>
                </a:solidFill>
                <a:effectLst/>
                <a:uLnTx/>
                <a:uFillTx/>
                <a:latin typeface="Calibri"/>
                <a:ea typeface="+mn-ea"/>
                <a:cs typeface="Calibri Light" panose="020F0302020204030204" pitchFamily="34" charset="0"/>
              </a:rPr>
              <a:t>), new controls (</a:t>
            </a:r>
            <a:r>
              <a:rPr kumimoji="0" lang="en-US" sz="1400" b="1" i="0" u="none" strike="noStrike" kern="1200" cap="none" spc="0" normalizeH="0" baseline="0" noProof="0">
                <a:ln>
                  <a:noFill/>
                </a:ln>
                <a:solidFill>
                  <a:prstClr val="black"/>
                </a:solidFill>
                <a:effectLst/>
                <a:uLnTx/>
                <a:uFillTx/>
                <a:latin typeface="Calibri"/>
                <a:ea typeface="+mn-ea"/>
                <a:cs typeface="Calibri Light" panose="020F0302020204030204" pitchFamily="34" charset="0"/>
              </a:rPr>
              <a:t>37%</a:t>
            </a:r>
            <a:r>
              <a:rPr kumimoji="0" lang="en-US" sz="1400" b="0" i="0" u="none" strike="noStrike" kern="1200" cap="none" spc="0" normalizeH="0" baseline="0" noProof="0">
                <a:ln>
                  <a:noFill/>
                </a:ln>
                <a:solidFill>
                  <a:prstClr val="black"/>
                </a:solidFill>
                <a:effectLst/>
                <a:uLnTx/>
                <a:uFillTx/>
                <a:latin typeface="Calibri"/>
                <a:ea typeface="+mn-ea"/>
                <a:cs typeface="Calibri Light" panose="020F0302020204030204" pitchFamily="34" charset="0"/>
              </a:rPr>
              <a:t>)</a:t>
            </a:r>
            <a:r>
              <a:rPr kumimoji="0" lang="en-US" sz="1400" b="1" i="0" u="none" strike="noStrike" kern="1200" cap="none" spc="0" normalizeH="0" baseline="0" noProof="0">
                <a:ln>
                  <a:noFill/>
                </a:ln>
                <a:solidFill>
                  <a:prstClr val="black"/>
                </a:solidFill>
                <a:effectLst/>
                <a:uLnTx/>
                <a:uFillTx/>
                <a:latin typeface="Calibri"/>
                <a:ea typeface="+mn-ea"/>
                <a:cs typeface="Calibri Light" panose="020F0302020204030204" pitchFamily="34" charset="0"/>
              </a:rPr>
              <a:t> </a:t>
            </a:r>
            <a:r>
              <a:rPr kumimoji="0" lang="en-US" sz="1400" b="0" i="0" u="none" strike="noStrike" kern="1200" cap="none" spc="0" normalizeH="0" baseline="0" noProof="0">
                <a:ln>
                  <a:noFill/>
                </a:ln>
                <a:solidFill>
                  <a:prstClr val="black"/>
                </a:solidFill>
                <a:effectLst/>
                <a:uLnTx/>
                <a:uFillTx/>
                <a:latin typeface="Calibri"/>
                <a:ea typeface="+mn-ea"/>
                <a:cs typeface="Calibri Light" panose="020F0302020204030204" pitchFamily="34" charset="0"/>
              </a:rPr>
              <a:t>and hiring new staff (</a:t>
            </a:r>
            <a:r>
              <a:rPr kumimoji="0" lang="en-US" sz="1400" b="1" i="0" u="none" strike="noStrike" kern="1200" cap="none" spc="0" normalizeH="0" baseline="0" noProof="0">
                <a:ln>
                  <a:noFill/>
                </a:ln>
                <a:solidFill>
                  <a:prstClr val="black"/>
                </a:solidFill>
                <a:effectLst/>
                <a:uLnTx/>
                <a:uFillTx/>
                <a:latin typeface="Calibri"/>
                <a:ea typeface="+mn-ea"/>
                <a:cs typeface="Calibri Light" panose="020F0302020204030204" pitchFamily="34" charset="0"/>
              </a:rPr>
              <a:t>40%</a:t>
            </a:r>
            <a:r>
              <a:rPr kumimoji="0" lang="en-US" sz="1400" b="0" i="0" u="none" strike="noStrike" kern="1200" cap="none" spc="0" normalizeH="0" baseline="0" noProof="0">
                <a:ln>
                  <a:noFill/>
                </a:ln>
                <a:solidFill>
                  <a:prstClr val="black"/>
                </a:solidFill>
                <a:effectLst/>
                <a:uLnTx/>
                <a:uFillTx/>
                <a:latin typeface="Calibri"/>
                <a:ea typeface="+mn-ea"/>
                <a:cs typeface="Calibri Light" panose="020F0302020204030204" pitchFamily="34" charset="0"/>
              </a:rPr>
              <a:t>)</a:t>
            </a:r>
          </a:p>
        </p:txBody>
      </p:sp>
      <p:sp>
        <p:nvSpPr>
          <p:cNvPr id="3" name="TextBox 2">
            <a:extLst>
              <a:ext uri="{FF2B5EF4-FFF2-40B4-BE49-F238E27FC236}">
                <a16:creationId xmlns:a16="http://schemas.microsoft.com/office/drawing/2014/main" id="{CD9FBAB3-12C5-3042-BBD7-5FC1BCE5927C}"/>
              </a:ext>
            </a:extLst>
          </p:cNvPr>
          <p:cNvSpPr txBox="1"/>
          <p:nvPr/>
        </p:nvSpPr>
        <p:spPr>
          <a:xfrm>
            <a:off x="3307847" y="5330457"/>
            <a:ext cx="312586" cy="73866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US" sz="4800" b="1" i="0" u="none" strike="noStrike" kern="1200" cap="none" spc="0" normalizeH="0" baseline="0" noProof="0">
                <a:ln>
                  <a:noFill/>
                </a:ln>
                <a:solidFill>
                  <a:prstClr val="white">
                    <a:lumMod val="85000"/>
                  </a:prstClr>
                </a:solidFill>
                <a:effectLst/>
                <a:uLnTx/>
                <a:uFillTx/>
                <a:latin typeface="Calibri"/>
                <a:ea typeface="+mn-ea"/>
                <a:cs typeface="+mn-cs"/>
              </a:rPr>
              <a:t>1</a:t>
            </a:r>
          </a:p>
        </p:txBody>
      </p:sp>
      <p:sp>
        <p:nvSpPr>
          <p:cNvPr id="44" name="TextBox 43">
            <a:extLst>
              <a:ext uri="{FF2B5EF4-FFF2-40B4-BE49-F238E27FC236}">
                <a16:creationId xmlns:a16="http://schemas.microsoft.com/office/drawing/2014/main" id="{8844E80D-8CA6-9D4D-AD1A-279A0A0473B0}"/>
              </a:ext>
            </a:extLst>
          </p:cNvPr>
          <p:cNvSpPr txBox="1"/>
          <p:nvPr/>
        </p:nvSpPr>
        <p:spPr>
          <a:xfrm>
            <a:off x="7241346" y="5330953"/>
            <a:ext cx="312586" cy="73866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US" sz="4800" b="1" i="0" u="none" strike="noStrike" kern="1200" cap="none" spc="0" normalizeH="0" baseline="0" noProof="0">
                <a:ln>
                  <a:noFill/>
                </a:ln>
                <a:solidFill>
                  <a:prstClr val="white">
                    <a:lumMod val="85000"/>
                  </a:prstClr>
                </a:solidFill>
                <a:effectLst/>
                <a:uLnTx/>
                <a:uFillTx/>
                <a:latin typeface="Calibri"/>
                <a:ea typeface="+mn-ea"/>
                <a:cs typeface="+mn-cs"/>
              </a:rPr>
              <a:t>2</a:t>
            </a:r>
          </a:p>
        </p:txBody>
      </p:sp>
      <p:sp>
        <p:nvSpPr>
          <p:cNvPr id="45" name="TextBox 44">
            <a:extLst>
              <a:ext uri="{FF2B5EF4-FFF2-40B4-BE49-F238E27FC236}">
                <a16:creationId xmlns:a16="http://schemas.microsoft.com/office/drawing/2014/main" id="{04E6A828-BB9B-D942-9EA6-07A0E754797D}"/>
              </a:ext>
            </a:extLst>
          </p:cNvPr>
          <p:cNvSpPr txBox="1"/>
          <p:nvPr/>
        </p:nvSpPr>
        <p:spPr>
          <a:xfrm>
            <a:off x="11272587" y="5330952"/>
            <a:ext cx="312586" cy="73866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US" sz="4800" b="1" i="0" u="none" strike="noStrike" kern="1200" cap="none" spc="0" normalizeH="0" baseline="0" noProof="0">
                <a:ln>
                  <a:noFill/>
                </a:ln>
                <a:solidFill>
                  <a:prstClr val="white">
                    <a:lumMod val="85000"/>
                  </a:prstClr>
                </a:solidFill>
                <a:effectLst/>
                <a:uLnTx/>
                <a:uFillTx/>
                <a:latin typeface="Calibri"/>
                <a:ea typeface="+mn-ea"/>
                <a:cs typeface="+mn-cs"/>
              </a:rPr>
              <a:t>3</a:t>
            </a:r>
          </a:p>
        </p:txBody>
      </p:sp>
      <p:cxnSp>
        <p:nvCxnSpPr>
          <p:cNvPr id="8" name="Straight Connector 7">
            <a:extLst>
              <a:ext uri="{FF2B5EF4-FFF2-40B4-BE49-F238E27FC236}">
                <a16:creationId xmlns:a16="http://schemas.microsoft.com/office/drawing/2014/main" id="{AC0EEF2A-306B-49A0-92D9-4301B4D0C9F5}"/>
              </a:ext>
            </a:extLst>
          </p:cNvPr>
          <p:cNvCxnSpPr>
            <a:cxnSpLocks/>
          </p:cNvCxnSpPr>
          <p:nvPr/>
        </p:nvCxnSpPr>
        <p:spPr>
          <a:xfrm flipV="1">
            <a:off x="2419351" y="4972050"/>
            <a:ext cx="1374144" cy="1228660"/>
          </a:xfrm>
          <a:prstGeom prst="line">
            <a:avLst/>
          </a:prstGeom>
          <a:ln w="38100">
            <a:solidFill>
              <a:srgbClr val="86BC2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3CC0540-4432-4F12-8F62-320DE4D2BEB0}"/>
              </a:ext>
            </a:extLst>
          </p:cNvPr>
          <p:cNvCxnSpPr>
            <a:cxnSpLocks/>
          </p:cNvCxnSpPr>
          <p:nvPr/>
        </p:nvCxnSpPr>
        <p:spPr>
          <a:xfrm flipV="1">
            <a:off x="6366729" y="5005388"/>
            <a:ext cx="1332992" cy="1195322"/>
          </a:xfrm>
          <a:prstGeom prst="line">
            <a:avLst/>
          </a:prstGeom>
          <a:ln w="38100">
            <a:solidFill>
              <a:srgbClr val="43B02A"/>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B256238-409B-41E8-B411-CDFC01C2FA93}"/>
              </a:ext>
            </a:extLst>
          </p:cNvPr>
          <p:cNvCxnSpPr>
            <a:cxnSpLocks/>
          </p:cNvCxnSpPr>
          <p:nvPr/>
        </p:nvCxnSpPr>
        <p:spPr>
          <a:xfrm flipV="1">
            <a:off x="10263717" y="4917017"/>
            <a:ext cx="1388322" cy="1244395"/>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0557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8" name="Straight Connector 117">
            <a:extLst>
              <a:ext uri="{FF2B5EF4-FFF2-40B4-BE49-F238E27FC236}">
                <a16:creationId xmlns:a16="http://schemas.microsoft.com/office/drawing/2014/main" id="{E3C9F1F8-B03E-4790-8348-C5D13961D767}"/>
              </a:ext>
            </a:extLst>
          </p:cNvPr>
          <p:cNvCxnSpPr>
            <a:cxnSpLocks/>
          </p:cNvCxnSpPr>
          <p:nvPr/>
        </p:nvCxnSpPr>
        <p:spPr>
          <a:xfrm>
            <a:off x="2436970" y="4150281"/>
            <a:ext cx="2660453"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EF2EB1EE-3E79-4810-BE44-0253B379787E}"/>
              </a:ext>
            </a:extLst>
          </p:cNvPr>
          <p:cNvSpPr>
            <a:spLocks noGrp="1"/>
          </p:cNvSpPr>
          <p:nvPr>
            <p:ph type="body" sz="quarter" idx="22"/>
          </p:nvPr>
        </p:nvSpPr>
        <p:spPr/>
        <p:txBody>
          <a:bodyPr/>
          <a:lstStyle/>
          <a:p>
            <a:r>
              <a:rPr lang="en-US" dirty="0"/>
              <a:t>Rapid pace of change: Shift from voluntary to authoritative ESG and climate disclosure</a:t>
            </a:r>
          </a:p>
        </p:txBody>
      </p:sp>
      <p:sp>
        <p:nvSpPr>
          <p:cNvPr id="7" name="Title 6">
            <a:extLst>
              <a:ext uri="{FF2B5EF4-FFF2-40B4-BE49-F238E27FC236}">
                <a16:creationId xmlns:a16="http://schemas.microsoft.com/office/drawing/2014/main" id="{F8FE4B71-0FFD-4AFC-8302-CC6BAA47A41A}"/>
              </a:ext>
            </a:extLst>
          </p:cNvPr>
          <p:cNvSpPr>
            <a:spLocks noGrp="1"/>
          </p:cNvSpPr>
          <p:nvPr>
            <p:ph type="title"/>
          </p:nvPr>
        </p:nvSpPr>
        <p:spPr/>
        <p:txBody>
          <a:bodyPr/>
          <a:lstStyle/>
          <a:p>
            <a:r>
              <a:rPr lang="en-US"/>
              <a:t>Drivers of ESG Acceleration</a:t>
            </a:r>
          </a:p>
        </p:txBody>
      </p:sp>
      <p:sp>
        <p:nvSpPr>
          <p:cNvPr id="46" name="Freeform 12">
            <a:extLst>
              <a:ext uri="{FF2B5EF4-FFF2-40B4-BE49-F238E27FC236}">
                <a16:creationId xmlns:a16="http://schemas.microsoft.com/office/drawing/2014/main" id="{84B02221-13CC-42C9-BC0B-8B941767EC22}"/>
              </a:ext>
            </a:extLst>
          </p:cNvPr>
          <p:cNvSpPr>
            <a:spLocks/>
          </p:cNvSpPr>
          <p:nvPr/>
        </p:nvSpPr>
        <p:spPr bwMode="auto">
          <a:xfrm>
            <a:off x="1338587" y="3631798"/>
            <a:ext cx="1279525" cy="1379537"/>
          </a:xfrm>
          <a:custGeom>
            <a:avLst/>
            <a:gdLst>
              <a:gd name="T0" fmla="*/ 33 w 122"/>
              <a:gd name="T1" fmla="*/ 0 h 133"/>
              <a:gd name="T2" fmla="*/ 116 w 122"/>
              <a:gd name="T3" fmla="*/ 0 h 133"/>
              <a:gd name="T4" fmla="*/ 122 w 122"/>
              <a:gd name="T5" fmla="*/ 6 h 133"/>
              <a:gd name="T6" fmla="*/ 72 w 122"/>
              <a:gd name="T7" fmla="*/ 130 h 133"/>
              <a:gd name="T8" fmla="*/ 62 w 122"/>
              <a:gd name="T9" fmla="*/ 130 h 133"/>
              <a:gd name="T10" fmla="*/ 3 w 122"/>
              <a:gd name="T11" fmla="*/ 71 h 133"/>
              <a:gd name="T12" fmla="*/ 3 w 122"/>
              <a:gd name="T13" fmla="*/ 60 h 133"/>
              <a:gd name="T14" fmla="*/ 24 w 122"/>
              <a:gd name="T15" fmla="*/ 11 h 133"/>
              <a:gd name="T16" fmla="*/ 33 w 122"/>
              <a:gd name="T1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33">
                <a:moveTo>
                  <a:pt x="33" y="0"/>
                </a:moveTo>
                <a:cubicBezTo>
                  <a:pt x="33" y="0"/>
                  <a:pt x="112" y="0"/>
                  <a:pt x="116" y="0"/>
                </a:cubicBezTo>
                <a:cubicBezTo>
                  <a:pt x="120" y="0"/>
                  <a:pt x="122" y="3"/>
                  <a:pt x="122" y="6"/>
                </a:cubicBezTo>
                <a:cubicBezTo>
                  <a:pt x="122" y="10"/>
                  <a:pt x="120" y="71"/>
                  <a:pt x="72" y="130"/>
                </a:cubicBezTo>
                <a:cubicBezTo>
                  <a:pt x="69" y="133"/>
                  <a:pt x="64" y="131"/>
                  <a:pt x="62" y="130"/>
                </a:cubicBezTo>
                <a:cubicBezTo>
                  <a:pt x="60" y="128"/>
                  <a:pt x="5" y="74"/>
                  <a:pt x="3" y="71"/>
                </a:cubicBezTo>
                <a:cubicBezTo>
                  <a:pt x="0" y="69"/>
                  <a:pt x="0" y="64"/>
                  <a:pt x="3" y="60"/>
                </a:cubicBezTo>
                <a:cubicBezTo>
                  <a:pt x="7" y="56"/>
                  <a:pt x="20" y="36"/>
                  <a:pt x="24" y="11"/>
                </a:cubicBezTo>
                <a:cubicBezTo>
                  <a:pt x="24" y="7"/>
                  <a:pt x="23" y="0"/>
                  <a:pt x="33" y="0"/>
                </a:cubicBezTo>
                <a:close/>
              </a:path>
            </a:pathLst>
          </a:custGeom>
          <a:solidFill>
            <a:schemeClr val="bg1"/>
          </a:solidFill>
          <a:ln w="12700">
            <a:solidFill>
              <a:schemeClr val="accent3"/>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6">
            <a:extLst>
              <a:ext uri="{FF2B5EF4-FFF2-40B4-BE49-F238E27FC236}">
                <a16:creationId xmlns:a16="http://schemas.microsoft.com/office/drawing/2014/main" id="{6CFAC38A-39E3-4CB6-BFE1-F5CD7D8665BF}"/>
              </a:ext>
            </a:extLst>
          </p:cNvPr>
          <p:cNvSpPr>
            <a:spLocks/>
          </p:cNvSpPr>
          <p:nvPr/>
        </p:nvSpPr>
        <p:spPr bwMode="auto">
          <a:xfrm>
            <a:off x="487687" y="1350561"/>
            <a:ext cx="1397000" cy="1276350"/>
          </a:xfrm>
          <a:custGeom>
            <a:avLst/>
            <a:gdLst>
              <a:gd name="T0" fmla="*/ 1 w 133"/>
              <a:gd name="T1" fmla="*/ 89 h 123"/>
              <a:gd name="T2" fmla="*/ 1 w 133"/>
              <a:gd name="T3" fmla="*/ 6 h 123"/>
              <a:gd name="T4" fmla="*/ 7 w 133"/>
              <a:gd name="T5" fmla="*/ 0 h 123"/>
              <a:gd name="T6" fmla="*/ 130 w 133"/>
              <a:gd name="T7" fmla="*/ 50 h 123"/>
              <a:gd name="T8" fmla="*/ 130 w 133"/>
              <a:gd name="T9" fmla="*/ 61 h 123"/>
              <a:gd name="T10" fmla="*/ 71 w 133"/>
              <a:gd name="T11" fmla="*/ 120 h 123"/>
              <a:gd name="T12" fmla="*/ 60 w 133"/>
              <a:gd name="T13" fmla="*/ 119 h 123"/>
              <a:gd name="T14" fmla="*/ 11 w 133"/>
              <a:gd name="T15" fmla="*/ 98 h 123"/>
              <a:gd name="T16" fmla="*/ 1 w 133"/>
              <a:gd name="T17" fmla="*/ 8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123">
                <a:moveTo>
                  <a:pt x="1" y="89"/>
                </a:moveTo>
                <a:cubicBezTo>
                  <a:pt x="1" y="89"/>
                  <a:pt x="1" y="10"/>
                  <a:pt x="1" y="6"/>
                </a:cubicBezTo>
                <a:cubicBezTo>
                  <a:pt x="1" y="2"/>
                  <a:pt x="4" y="0"/>
                  <a:pt x="7" y="0"/>
                </a:cubicBezTo>
                <a:cubicBezTo>
                  <a:pt x="10" y="0"/>
                  <a:pt x="72" y="2"/>
                  <a:pt x="130" y="50"/>
                </a:cubicBezTo>
                <a:cubicBezTo>
                  <a:pt x="133" y="54"/>
                  <a:pt x="132" y="59"/>
                  <a:pt x="130" y="61"/>
                </a:cubicBezTo>
                <a:cubicBezTo>
                  <a:pt x="128" y="62"/>
                  <a:pt x="74" y="117"/>
                  <a:pt x="71" y="120"/>
                </a:cubicBezTo>
                <a:cubicBezTo>
                  <a:pt x="69" y="122"/>
                  <a:pt x="64" y="123"/>
                  <a:pt x="60" y="119"/>
                </a:cubicBezTo>
                <a:cubicBezTo>
                  <a:pt x="56" y="116"/>
                  <a:pt x="36" y="102"/>
                  <a:pt x="11" y="98"/>
                </a:cubicBezTo>
                <a:cubicBezTo>
                  <a:pt x="7" y="98"/>
                  <a:pt x="0" y="98"/>
                  <a:pt x="1" y="89"/>
                </a:cubicBezTo>
                <a:close/>
              </a:path>
            </a:pathLst>
          </a:custGeom>
          <a:solidFill>
            <a:schemeClr val="bg1"/>
          </a:solidFill>
          <a:ln w="12700">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9">
            <a:extLst>
              <a:ext uri="{FF2B5EF4-FFF2-40B4-BE49-F238E27FC236}">
                <a16:creationId xmlns:a16="http://schemas.microsoft.com/office/drawing/2014/main" id="{6191E291-60F0-4446-A57E-1AE26715603C}"/>
              </a:ext>
            </a:extLst>
          </p:cNvPr>
          <p:cNvSpPr>
            <a:spLocks/>
          </p:cNvSpPr>
          <p:nvPr/>
        </p:nvSpPr>
        <p:spPr bwMode="auto">
          <a:xfrm>
            <a:off x="1306837" y="2077636"/>
            <a:ext cx="1322388" cy="1377950"/>
          </a:xfrm>
          <a:custGeom>
            <a:avLst/>
            <a:gdLst>
              <a:gd name="T0" fmla="*/ 7 w 126"/>
              <a:gd name="T1" fmla="*/ 61 h 133"/>
              <a:gd name="T2" fmla="*/ 65 w 126"/>
              <a:gd name="T3" fmla="*/ 3 h 133"/>
              <a:gd name="T4" fmla="*/ 74 w 126"/>
              <a:gd name="T5" fmla="*/ 3 h 133"/>
              <a:gd name="T6" fmla="*/ 126 w 126"/>
              <a:gd name="T7" fmla="*/ 125 h 133"/>
              <a:gd name="T8" fmla="*/ 119 w 126"/>
              <a:gd name="T9" fmla="*/ 132 h 133"/>
              <a:gd name="T10" fmla="*/ 36 w 126"/>
              <a:gd name="T11" fmla="*/ 133 h 133"/>
              <a:gd name="T12" fmla="*/ 28 w 126"/>
              <a:gd name="T13" fmla="*/ 124 h 133"/>
              <a:gd name="T14" fmla="*/ 8 w 126"/>
              <a:gd name="T15" fmla="*/ 76 h 133"/>
              <a:gd name="T16" fmla="*/ 7 w 126"/>
              <a:gd name="T17" fmla="*/ 6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133">
                <a:moveTo>
                  <a:pt x="7" y="61"/>
                </a:moveTo>
                <a:cubicBezTo>
                  <a:pt x="7" y="61"/>
                  <a:pt x="62" y="5"/>
                  <a:pt x="65" y="3"/>
                </a:cubicBezTo>
                <a:cubicBezTo>
                  <a:pt x="68" y="0"/>
                  <a:pt x="72" y="0"/>
                  <a:pt x="74" y="3"/>
                </a:cubicBezTo>
                <a:cubicBezTo>
                  <a:pt x="76" y="5"/>
                  <a:pt x="118" y="50"/>
                  <a:pt x="126" y="125"/>
                </a:cubicBezTo>
                <a:cubicBezTo>
                  <a:pt x="126" y="130"/>
                  <a:pt x="121" y="132"/>
                  <a:pt x="119" y="132"/>
                </a:cubicBezTo>
                <a:cubicBezTo>
                  <a:pt x="116" y="132"/>
                  <a:pt x="39" y="133"/>
                  <a:pt x="36" y="133"/>
                </a:cubicBezTo>
                <a:cubicBezTo>
                  <a:pt x="32" y="133"/>
                  <a:pt x="28" y="130"/>
                  <a:pt x="28" y="124"/>
                </a:cubicBezTo>
                <a:cubicBezTo>
                  <a:pt x="27" y="119"/>
                  <a:pt x="22" y="96"/>
                  <a:pt x="8" y="76"/>
                </a:cubicBezTo>
                <a:cubicBezTo>
                  <a:pt x="6" y="73"/>
                  <a:pt x="0" y="68"/>
                  <a:pt x="7" y="61"/>
                </a:cubicBezTo>
                <a:close/>
              </a:path>
            </a:pathLst>
          </a:custGeom>
          <a:solidFill>
            <a:schemeClr val="bg1"/>
          </a:solidFill>
          <a:ln w="12700">
            <a:solidFill>
              <a:schemeClr val="accent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15">
            <a:extLst>
              <a:ext uri="{FF2B5EF4-FFF2-40B4-BE49-F238E27FC236}">
                <a16:creationId xmlns:a16="http://schemas.microsoft.com/office/drawing/2014/main" id="{C372FB93-8FD5-4EDF-AAAD-6ED8A017A388}"/>
              </a:ext>
            </a:extLst>
          </p:cNvPr>
          <p:cNvSpPr>
            <a:spLocks/>
          </p:cNvSpPr>
          <p:nvPr/>
        </p:nvSpPr>
        <p:spPr bwMode="auto">
          <a:xfrm>
            <a:off x="487687" y="4430311"/>
            <a:ext cx="1406525" cy="1306512"/>
          </a:xfrm>
          <a:custGeom>
            <a:avLst/>
            <a:gdLst>
              <a:gd name="T0" fmla="*/ 72 w 134"/>
              <a:gd name="T1" fmla="*/ 7 h 126"/>
              <a:gd name="T2" fmla="*/ 131 w 134"/>
              <a:gd name="T3" fmla="*/ 65 h 126"/>
              <a:gd name="T4" fmla="*/ 131 w 134"/>
              <a:gd name="T5" fmla="*/ 74 h 126"/>
              <a:gd name="T6" fmla="*/ 8 w 134"/>
              <a:gd name="T7" fmla="*/ 126 h 126"/>
              <a:gd name="T8" fmla="*/ 1 w 134"/>
              <a:gd name="T9" fmla="*/ 119 h 126"/>
              <a:gd name="T10" fmla="*/ 0 w 134"/>
              <a:gd name="T11" fmla="*/ 36 h 126"/>
              <a:gd name="T12" fmla="*/ 9 w 134"/>
              <a:gd name="T13" fmla="*/ 28 h 126"/>
              <a:gd name="T14" fmla="*/ 58 w 134"/>
              <a:gd name="T15" fmla="*/ 8 h 126"/>
              <a:gd name="T16" fmla="*/ 72 w 134"/>
              <a:gd name="T17" fmla="*/ 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26">
                <a:moveTo>
                  <a:pt x="72" y="7"/>
                </a:moveTo>
                <a:cubicBezTo>
                  <a:pt x="72" y="7"/>
                  <a:pt x="128" y="62"/>
                  <a:pt x="131" y="65"/>
                </a:cubicBezTo>
                <a:cubicBezTo>
                  <a:pt x="134" y="68"/>
                  <a:pt x="133" y="72"/>
                  <a:pt x="131" y="74"/>
                </a:cubicBezTo>
                <a:cubicBezTo>
                  <a:pt x="128" y="76"/>
                  <a:pt x="84" y="118"/>
                  <a:pt x="8" y="126"/>
                </a:cubicBezTo>
                <a:cubicBezTo>
                  <a:pt x="3" y="126"/>
                  <a:pt x="1" y="121"/>
                  <a:pt x="1" y="119"/>
                </a:cubicBezTo>
                <a:cubicBezTo>
                  <a:pt x="1" y="116"/>
                  <a:pt x="0" y="39"/>
                  <a:pt x="0" y="36"/>
                </a:cubicBezTo>
                <a:cubicBezTo>
                  <a:pt x="0" y="32"/>
                  <a:pt x="4" y="28"/>
                  <a:pt x="9" y="28"/>
                </a:cubicBezTo>
                <a:cubicBezTo>
                  <a:pt x="14" y="27"/>
                  <a:pt x="38" y="22"/>
                  <a:pt x="58" y="8"/>
                </a:cubicBezTo>
                <a:cubicBezTo>
                  <a:pt x="61" y="6"/>
                  <a:pt x="66" y="0"/>
                  <a:pt x="72" y="7"/>
                </a:cubicBezTo>
                <a:close/>
              </a:path>
            </a:pathLst>
          </a:custGeom>
          <a:solidFill>
            <a:schemeClr val="bg1"/>
          </a:solidFill>
          <a:ln w="12700">
            <a:solidFill>
              <a:schemeClr val="accent4"/>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Rectangle: Rounded Corners 51">
            <a:extLst>
              <a:ext uri="{FF2B5EF4-FFF2-40B4-BE49-F238E27FC236}">
                <a16:creationId xmlns:a16="http://schemas.microsoft.com/office/drawing/2014/main" id="{EB5E8ACD-9FDA-4069-BF9F-5D473E7A66AE}"/>
              </a:ext>
            </a:extLst>
          </p:cNvPr>
          <p:cNvSpPr/>
          <p:nvPr/>
        </p:nvSpPr>
        <p:spPr bwMode="gray">
          <a:xfrm>
            <a:off x="4275180" y="4857719"/>
            <a:ext cx="7720005" cy="1357025"/>
          </a:xfrm>
          <a:prstGeom prst="roundRect">
            <a:avLst>
              <a:gd name="adj" fmla="val 8344"/>
            </a:avLst>
          </a:prstGeom>
          <a:solidFill>
            <a:srgbClr val="046A38"/>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53" name="Rectangle: Rounded Corners 52">
            <a:extLst>
              <a:ext uri="{FF2B5EF4-FFF2-40B4-BE49-F238E27FC236}">
                <a16:creationId xmlns:a16="http://schemas.microsoft.com/office/drawing/2014/main" id="{C17BE01B-016B-4DA1-B1D7-ED27AB6E4A02}"/>
              </a:ext>
            </a:extLst>
          </p:cNvPr>
          <p:cNvSpPr/>
          <p:nvPr/>
        </p:nvSpPr>
        <p:spPr bwMode="gray">
          <a:xfrm>
            <a:off x="4359477" y="4857719"/>
            <a:ext cx="7577891" cy="1357025"/>
          </a:xfrm>
          <a:prstGeom prst="roundRect">
            <a:avLst>
              <a:gd name="adj" fmla="val 8344"/>
            </a:avLst>
          </a:prstGeom>
          <a:solidFill>
            <a:schemeClr val="bg1">
              <a:lumMod val="95000"/>
            </a:schemeClr>
          </a:solidFill>
          <a:ln w="19050" algn="ctr">
            <a:noFill/>
            <a:miter lim="800000"/>
            <a:headEnd/>
            <a:tailEnd/>
          </a:ln>
        </p:spPr>
        <p:txBody>
          <a:bodyPr wrap="square" lIns="88900" tIns="88900" rIns="88900" bIns="88900" rtlCol="0" anchor="ctr"/>
          <a:lstStyle/>
          <a:p>
            <a:pPr marL="171450" marR="0" lvl="0" indent="-171450" algn="l" defTabSz="914367" rtl="0" eaLnBrk="1" fontAlgn="auto" latinLnBrk="0" hangingPunct="1">
              <a:lnSpc>
                <a:spcPct val="100000"/>
              </a:lnSpc>
              <a:spcBef>
                <a:spcPts val="100"/>
              </a:spcBef>
              <a:spcAft>
                <a:spcPts val="20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ISSB</a:t>
            </a:r>
            <a:r>
              <a:rPr kumimoji="0" lang="en-US" sz="1100" b="1" i="0" u="none" strike="noStrike" kern="1200" cap="none" spc="0" normalizeH="0" baseline="3000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1</a:t>
            </a:r>
            <a:r>
              <a:rPr kumimoji="0" lang="en-US" sz="11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1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published exposure drafts for </a:t>
            </a:r>
            <a:r>
              <a:rPr kumimoji="0" lang="en-US" sz="11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hlinkClick r:id="rId3"/>
              </a:rPr>
              <a:t>‘Climate-related Disclosures’ </a:t>
            </a:r>
            <a:r>
              <a:rPr kumimoji="0" lang="en-US" sz="11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and </a:t>
            </a:r>
            <a:r>
              <a:rPr lang="en-US" sz="1100" dirty="0">
                <a:solidFill>
                  <a:srgbClr val="00A3E0"/>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‘General Requirements for Disclosure of Sustainability-related Financial Information’</a:t>
            </a:r>
            <a:endParaRPr kumimoji="0" lang="en-US" sz="1100" b="0" i="1" u="none" kern="1200" cap="none" spc="0" normalizeH="0" baseline="0" noProof="0" dirty="0">
              <a:ln>
                <a:noFill/>
              </a:ln>
              <a:solidFill>
                <a:srgbClr val="00A3E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628650" marR="0" lvl="1" indent="-171450" algn="l" defTabSz="914367" rtl="0" eaLnBrk="1" fontAlgn="auto" latinLnBrk="0" hangingPunct="1">
              <a:lnSpc>
                <a:spcPct val="100000"/>
              </a:lnSpc>
              <a:spcBef>
                <a:spcPts val="100"/>
              </a:spcBef>
              <a:spcAft>
                <a:spcPts val="200"/>
              </a:spcAft>
              <a:buClrTx/>
              <a:buSzTx/>
              <a:buFont typeface="Arial" panose="020B0604020202020204" pitchFamily="34" charset="0"/>
              <a:buChar char="•"/>
              <a:tabLst/>
              <a:defRPr/>
            </a:pPr>
            <a:r>
              <a:rPr kumimoji="0" lang="en-US" sz="1100" b="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5"/>
              </a:rPr>
              <a:t>ISSB confirms </a:t>
            </a:r>
            <a:r>
              <a:rPr kumimoji="0" lang="en-US" sz="1100" b="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Scope 3</a:t>
            </a:r>
            <a:r>
              <a:rPr kumimoji="0" lang="en-US" sz="1100" b="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100" b="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GHG emissions disclosure requirements </a:t>
            </a:r>
            <a:r>
              <a:rPr kumimoji="0" lang="en-US" sz="1100" b="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will be included in upcoming standards and </a:t>
            </a:r>
            <a:r>
              <a:rPr kumimoji="0" lang="en-US" sz="1100" b="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6"/>
              </a:rPr>
              <a:t>announces guidance and reliefs </a:t>
            </a:r>
            <a:r>
              <a:rPr kumimoji="0" lang="en-US" sz="1100" b="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 </a:t>
            </a:r>
            <a:r>
              <a:rPr kumimoji="0" lang="en-US" sz="1100" b="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support the requirements</a:t>
            </a:r>
          </a:p>
          <a:p>
            <a:pPr marL="628650" marR="0" lvl="1" indent="-171450" algn="l" defTabSz="914367" rtl="0" eaLnBrk="1" fontAlgn="auto" latinLnBrk="0" hangingPunct="1">
              <a:lnSpc>
                <a:spcPct val="100000"/>
              </a:lnSpc>
              <a:spcBef>
                <a:spcPts val="100"/>
              </a:spcBef>
              <a:spcAft>
                <a:spcPts val="200"/>
              </a:spcAft>
              <a:buClrTx/>
              <a:buSzTx/>
              <a:buFont typeface="Arial" panose="020B0604020202020204" pitchFamily="34" charset="0"/>
              <a:buChar char="•"/>
              <a:tabLst/>
              <a:defRPr/>
            </a:pPr>
            <a:r>
              <a:rPr kumimoji="0" lang="en-US" sz="1100" b="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7"/>
              </a:rPr>
              <a:t>ISSB describes “sustainability”</a:t>
            </a:r>
            <a:r>
              <a:rPr kumimoji="0" lang="en-US" sz="1100" b="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10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and announces plans to advance work on </a:t>
            </a:r>
            <a:r>
              <a:rPr kumimoji="0" lang="en-US" sz="1100" b="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natural ecosystems and just transition</a:t>
            </a:r>
            <a:r>
              <a:rPr kumimoji="0" lang="en-US" sz="110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US" sz="1100" i="1" dirty="0">
                <a:solidFill>
                  <a:prstClr val="black"/>
                </a:solidFill>
                <a:latin typeface="Open Sans" panose="020B0606030504020204" pitchFamily="34" charset="0"/>
                <a:ea typeface="Open Sans" panose="020B0606030504020204" pitchFamily="34" charset="0"/>
                <a:cs typeface="Open Sans" panose="020B0606030504020204" pitchFamily="34" charset="0"/>
              </a:rPr>
              <a:t>with final standards expected in Q2 2023</a:t>
            </a:r>
            <a:endParaRPr kumimoji="0" lang="en-US" sz="11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l" defTabSz="914367" rtl="0" eaLnBrk="1" fontAlgn="auto" latinLnBrk="0" hangingPunct="1">
              <a:lnSpc>
                <a:spcPct val="100000"/>
              </a:lnSpc>
              <a:spcBef>
                <a:spcPts val="100"/>
              </a:spcBef>
              <a:spcAft>
                <a:spcPts val="20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Voluntary ESG standards and frameworks </a:t>
            </a:r>
            <a:r>
              <a:rPr kumimoji="0" lang="en-US" sz="11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include the </a:t>
            </a:r>
            <a:r>
              <a:rPr kumimoji="0" lang="en-US" altLang="en-US" sz="1100" b="0" i="0" u="sng" strike="noStrike" kern="1200" cap="none" spc="0" normalizeH="0" baseline="0" noProof="0" dirty="0">
                <a:ln>
                  <a:noFill/>
                </a:ln>
                <a:solidFill>
                  <a:srgbClr val="00A3E0"/>
                </a:solidFill>
                <a:effectLst/>
                <a:uLnTx/>
                <a:uFillTx/>
                <a:latin typeface="Open Sans" panose="020B0606030504020204" pitchFamily="34" charset="0"/>
                <a:ea typeface="Open Sans" panose="020B0606030504020204" pitchFamily="34" charset="0"/>
                <a:cs typeface="Open Sans" panose="020B0606030504020204" pitchFamily="34" charset="0"/>
              </a:rPr>
              <a:t>GHG </a:t>
            </a:r>
            <a:r>
              <a:rPr kumimoji="0" lang="en-US" altLang="en-US" sz="1100" b="0" i="0" u="sng" strike="noStrike" kern="1200" cap="none" spc="0" normalizeH="0" baseline="0" noProof="0" dirty="0">
                <a:ln>
                  <a:noFill/>
                </a:ln>
                <a:solidFill>
                  <a:srgbClr val="0000FF"/>
                </a:solidFill>
                <a:effectLst/>
                <a:uLnTx/>
                <a:uFillTx/>
                <a:latin typeface="Open Sans" panose="020B0606030504020204" pitchFamily="34" charset="0"/>
                <a:ea typeface="Open Sans" panose="020B0606030504020204" pitchFamily="34" charset="0"/>
                <a:cs typeface="Open Sans" panose="020B0606030504020204" pitchFamily="34" charset="0"/>
                <a:hlinkClick r:id="rId8"/>
              </a:rPr>
              <a:t>Protocol</a:t>
            </a:r>
            <a:r>
              <a:rPr kumimoji="0" lang="en-US" sz="1100" b="0" i="0" u="none" strike="noStrike" kern="1200" cap="none" spc="0" normalizeH="0" baseline="3000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2</a:t>
            </a:r>
            <a:r>
              <a:rPr kumimoji="0" lang="en-US" altLang="en-US" sz="11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1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hlinkClick r:id="rId9"/>
              </a:rPr>
              <a:t>TCFD</a:t>
            </a:r>
            <a:r>
              <a:rPr kumimoji="0" lang="en-US" sz="1100" b="0" i="0" u="none" strike="noStrike" kern="1200" cap="none" spc="0" normalizeH="0" baseline="3000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3</a:t>
            </a:r>
            <a:r>
              <a:rPr kumimoji="0" lang="en-US" sz="11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1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hlinkClick r:id="rId10"/>
              </a:rPr>
              <a:t>SASB</a:t>
            </a:r>
            <a:r>
              <a:rPr kumimoji="0" lang="en-US" sz="1100" b="0" i="0" u="none" strike="noStrike" kern="1200" cap="none" spc="0" normalizeH="0" baseline="3000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4</a:t>
            </a:r>
            <a:r>
              <a:rPr kumimoji="0" lang="en-US" sz="11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and </a:t>
            </a:r>
            <a:r>
              <a:rPr kumimoji="0" lang="en-US" sz="11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hlinkClick r:id="rId11"/>
              </a:rPr>
              <a:t>GRI</a:t>
            </a:r>
            <a:r>
              <a:rPr kumimoji="0" lang="en-US" sz="1100" b="0" i="0" u="none" strike="noStrike" kern="1200" cap="none" spc="0" normalizeH="0" baseline="3000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5</a:t>
            </a:r>
          </a:p>
        </p:txBody>
      </p:sp>
      <p:sp>
        <p:nvSpPr>
          <p:cNvPr id="75" name="Rectangle: Rounded Corners 74">
            <a:extLst>
              <a:ext uri="{FF2B5EF4-FFF2-40B4-BE49-F238E27FC236}">
                <a16:creationId xmlns:a16="http://schemas.microsoft.com/office/drawing/2014/main" id="{0BD03ECB-64A0-4699-9F7E-CF12FF09003D}"/>
              </a:ext>
            </a:extLst>
          </p:cNvPr>
          <p:cNvSpPr/>
          <p:nvPr/>
        </p:nvSpPr>
        <p:spPr bwMode="gray">
          <a:xfrm>
            <a:off x="4732349" y="2600087"/>
            <a:ext cx="7262836" cy="1093919"/>
          </a:xfrm>
          <a:prstGeom prst="roundRect">
            <a:avLst>
              <a:gd name="adj" fmla="val 8344"/>
            </a:avLst>
          </a:prstGeom>
          <a:solidFill>
            <a:srgbClr val="43B02A"/>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76" name="Rectangle: Rounded Corners 75">
            <a:extLst>
              <a:ext uri="{FF2B5EF4-FFF2-40B4-BE49-F238E27FC236}">
                <a16:creationId xmlns:a16="http://schemas.microsoft.com/office/drawing/2014/main" id="{F1EF1F02-F647-4825-BD2C-967B56613393}"/>
              </a:ext>
            </a:extLst>
          </p:cNvPr>
          <p:cNvSpPr/>
          <p:nvPr/>
        </p:nvSpPr>
        <p:spPr bwMode="gray">
          <a:xfrm>
            <a:off x="4802588" y="2586032"/>
            <a:ext cx="7134780" cy="1133701"/>
          </a:xfrm>
          <a:prstGeom prst="roundRect">
            <a:avLst>
              <a:gd name="adj" fmla="val 8344"/>
            </a:avLst>
          </a:prstGeom>
          <a:solidFill>
            <a:schemeClr val="bg1">
              <a:lumMod val="95000"/>
            </a:schemeClr>
          </a:solidFill>
          <a:ln w="19050" algn="ctr">
            <a:noFill/>
            <a:miter lim="800000"/>
            <a:headEnd/>
            <a:tailEnd/>
          </a:ln>
        </p:spPr>
        <p:txBody>
          <a:bodyPr wrap="square" lIns="88900" tIns="88900" rIns="91440" bIns="88900" rtlCol="0" anchor="ctr"/>
          <a:lstStyle/>
          <a:p>
            <a:pPr marL="171450" marR="0" lvl="0" indent="-171450" algn="l" defTabSz="914367" rtl="0" eaLnBrk="1" fontAlgn="auto" latinLnBrk="0" hangingPunct="1">
              <a:lnSpc>
                <a:spcPct val="100000"/>
              </a:lnSpc>
              <a:spcBef>
                <a:spcPts val="100"/>
              </a:spcBef>
              <a:spcAft>
                <a:spcPts val="20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$35 trillion in global ESG assets </a:t>
            </a:r>
            <a:r>
              <a:rPr kumimoji="0" lang="en-US" sz="11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hlinkClick r:id="rId12"/>
              </a:rPr>
              <a:t>under management</a:t>
            </a:r>
            <a:endParaRPr kumimoji="0" lang="en-US" sz="11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l" defTabSz="914367" rtl="0" eaLnBrk="1" fontAlgn="auto" latinLnBrk="0" hangingPunct="1">
              <a:lnSpc>
                <a:spcPct val="100000"/>
              </a:lnSpc>
              <a:spcBef>
                <a:spcPts val="100"/>
              </a:spcBef>
              <a:spcAft>
                <a:spcPts val="200"/>
              </a:spcAft>
              <a:buClrTx/>
              <a:buSzTx/>
              <a:buFont typeface="Arial" panose="020B0604020202020204" pitchFamily="34" charset="0"/>
              <a:buChar char="•"/>
              <a:tabLst/>
              <a:defRPr/>
            </a:pPr>
            <a:r>
              <a:rPr lang="en-US" sz="1100" b="1" dirty="0">
                <a:solidFill>
                  <a:srgbClr val="000000"/>
                </a:solidFill>
                <a:latin typeface="Open Sans" panose="020B0606030504020204" pitchFamily="34" charset="0"/>
                <a:ea typeface="Open Sans" panose="020B0606030504020204" pitchFamily="34" charset="0"/>
                <a:cs typeface="Open Sans" panose="020B0606030504020204" pitchFamily="34" charset="0"/>
                <a:hlinkClick r:id="rId13"/>
              </a:rPr>
              <a:t>9</a:t>
            </a:r>
            <a:r>
              <a:rPr kumimoji="0" lang="en-US" sz="11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hlinkClick r:id="rId13"/>
              </a:rPr>
              <a:t>2% of asset managers </a:t>
            </a:r>
            <a:r>
              <a:rPr kumimoji="0" lang="en-US" sz="11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incorporate ESG </a:t>
            </a:r>
            <a:r>
              <a:rPr kumimoji="0" lang="en-US" sz="11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in their investment assessments</a:t>
            </a:r>
          </a:p>
          <a:p>
            <a:pPr marL="628650" lvl="1" indent="-171450" defTabSz="914367">
              <a:spcBef>
                <a:spcPts val="100"/>
              </a:spcBef>
              <a:spcAft>
                <a:spcPts val="200"/>
              </a:spcAft>
              <a:buFont typeface="Arial" panose="020B0604020202020204" pitchFamily="34" charset="0"/>
              <a:buChar char="•"/>
              <a:defRPr/>
            </a:pPr>
            <a:r>
              <a:rPr lang="en-US" sz="1100" b="1" dirty="0">
                <a:solidFill>
                  <a:srgbClr val="000000"/>
                </a:solidFill>
                <a:latin typeface="Open Sans" panose="020B0606030504020204" pitchFamily="34" charset="0"/>
                <a:ea typeface="Open Sans" panose="020B0606030504020204" pitchFamily="34" charset="0"/>
                <a:cs typeface="Open Sans" panose="020B0606030504020204" pitchFamily="34" charset="0"/>
                <a:hlinkClick r:id="rId14"/>
              </a:rPr>
              <a:t>41% of companies’ credit ratings </a:t>
            </a:r>
            <a:r>
              <a:rPr lang="en-US" sz="1100" dirty="0">
                <a:solidFill>
                  <a:srgbClr val="000000"/>
                </a:solidFill>
                <a:latin typeface="Open Sans" panose="020B0606030504020204" pitchFamily="34" charset="0"/>
                <a:ea typeface="Open Sans" panose="020B0606030504020204" pitchFamily="34" charset="0"/>
                <a:cs typeface="Open Sans" panose="020B0606030504020204" pitchFamily="34" charset="0"/>
              </a:rPr>
              <a:t>have been </a:t>
            </a:r>
            <a:r>
              <a:rPr lang="en-US" sz="11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influenced by ESG </a:t>
            </a:r>
            <a:r>
              <a:rPr lang="en-US" sz="1100" dirty="0">
                <a:solidFill>
                  <a:srgbClr val="000000"/>
                </a:solidFill>
                <a:latin typeface="Open Sans" panose="020B0606030504020204" pitchFamily="34" charset="0"/>
                <a:ea typeface="Open Sans" panose="020B0606030504020204" pitchFamily="34" charset="0"/>
                <a:cs typeface="Open Sans" panose="020B0606030504020204" pitchFamily="34" charset="0"/>
              </a:rPr>
              <a:t>considerations</a:t>
            </a:r>
            <a:endParaRPr kumimoji="0" lang="en-US"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15"/>
            </a:endParaRPr>
          </a:p>
          <a:p>
            <a:pPr marL="171450" marR="0" lvl="0" indent="-171450" algn="l" defTabSz="914367" rtl="0" eaLnBrk="1" fontAlgn="auto" latinLnBrk="0" hangingPunct="1">
              <a:lnSpc>
                <a:spcPct val="100000"/>
              </a:lnSpc>
              <a:spcBef>
                <a:spcPts val="100"/>
              </a:spcBef>
              <a:spcAft>
                <a:spcPts val="20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hlinkClick r:id="rId16"/>
              </a:rPr>
              <a:t>43 anti-ESG shareholder proposals</a:t>
            </a:r>
            <a:r>
              <a:rPr kumimoji="0" lang="en-US" sz="11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fail to garner support</a:t>
            </a:r>
            <a:r>
              <a:rPr kumimoji="0" lang="en-US" sz="11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receiving only 7% support on average (tracked from January to June 2022)</a:t>
            </a:r>
          </a:p>
        </p:txBody>
      </p:sp>
      <p:sp>
        <p:nvSpPr>
          <p:cNvPr id="81" name="Rectangle: Rounded Corners 80">
            <a:extLst>
              <a:ext uri="{FF2B5EF4-FFF2-40B4-BE49-F238E27FC236}">
                <a16:creationId xmlns:a16="http://schemas.microsoft.com/office/drawing/2014/main" id="{F960A710-87DB-437E-89CE-C69BD1D21513}"/>
              </a:ext>
            </a:extLst>
          </p:cNvPr>
          <p:cNvSpPr/>
          <p:nvPr/>
        </p:nvSpPr>
        <p:spPr bwMode="gray">
          <a:xfrm>
            <a:off x="5205808" y="3819948"/>
            <a:ext cx="6789377" cy="885970"/>
          </a:xfrm>
          <a:prstGeom prst="roundRect">
            <a:avLst>
              <a:gd name="adj" fmla="val 8344"/>
            </a:avLst>
          </a:prstGeom>
          <a:solidFill>
            <a:srgbClr val="26890D"/>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82" name="Rectangle: Rounded Corners 81">
            <a:extLst>
              <a:ext uri="{FF2B5EF4-FFF2-40B4-BE49-F238E27FC236}">
                <a16:creationId xmlns:a16="http://schemas.microsoft.com/office/drawing/2014/main" id="{3B8B1891-636D-45B1-B728-17A83D81A530}"/>
              </a:ext>
            </a:extLst>
          </p:cNvPr>
          <p:cNvSpPr/>
          <p:nvPr/>
        </p:nvSpPr>
        <p:spPr bwMode="gray">
          <a:xfrm>
            <a:off x="5259943" y="3819948"/>
            <a:ext cx="6677425" cy="885970"/>
          </a:xfrm>
          <a:prstGeom prst="roundRect">
            <a:avLst>
              <a:gd name="adj" fmla="val 8344"/>
            </a:avLst>
          </a:prstGeom>
          <a:solidFill>
            <a:schemeClr val="bg1">
              <a:lumMod val="95000"/>
            </a:schemeClr>
          </a:solidFill>
          <a:ln w="19050" algn="ctr">
            <a:noFill/>
            <a:miter lim="800000"/>
            <a:headEnd/>
            <a:tailEnd/>
          </a:ln>
        </p:spPr>
        <p:txBody>
          <a:bodyPr wrap="square" lIns="88900" tIns="88900" rIns="88900" bIns="88900" rtlCol="0" anchor="ctr"/>
          <a:lstStyle/>
          <a:p>
            <a:pPr marL="171450" marR="0" lvl="0" indent="-171450" algn="l" defTabSz="914367" rtl="0" eaLnBrk="1" fontAlgn="auto" latinLnBrk="0" hangingPunct="1">
              <a:lnSpc>
                <a:spcPct val="100000"/>
              </a:lnSpc>
              <a:spcBef>
                <a:spcPts val="100"/>
              </a:spcBef>
              <a:spcAft>
                <a:spcPts val="200"/>
              </a:spcAft>
              <a:buClrTx/>
              <a:buSzPct val="100000"/>
              <a:buFont typeface="Arial" panose="020B0604020202020204" pitchFamily="34" charset="0"/>
              <a:buChar char="•"/>
              <a:tabLst/>
              <a:defRPr/>
            </a:pPr>
            <a:r>
              <a:rPr lang="en-US" sz="11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4</a:t>
            </a:r>
            <a:r>
              <a:rPr kumimoji="0" lang="en-US" sz="11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,000+ companies are working with the </a:t>
            </a:r>
            <a:r>
              <a:rPr kumimoji="0" lang="en-US" altLang="en-US" sz="1100" b="1" i="0" u="sng" strike="noStrike" kern="1200" cap="none" spc="0" normalizeH="0" baseline="0" noProof="0" dirty="0">
                <a:ln>
                  <a:noFill/>
                </a:ln>
                <a:solidFill>
                  <a:srgbClr val="0000FF"/>
                </a:solidFill>
                <a:effectLst/>
                <a:uLnTx/>
                <a:uFillTx/>
                <a:latin typeface="Open Sans" panose="020B0606030504020204" pitchFamily="34" charset="0"/>
                <a:ea typeface="Open Sans" panose="020B0606030504020204" pitchFamily="34" charset="0"/>
                <a:cs typeface="Open Sans" panose="020B0606030504020204" pitchFamily="34" charset="0"/>
                <a:hlinkClick r:id="rId17"/>
              </a:rPr>
              <a:t>Science Based Targets initiative (SBTi)</a:t>
            </a:r>
            <a:r>
              <a:rPr kumimoji="0" lang="en-US" altLang="en-US" sz="1100" b="1" i="0" strike="noStrike" kern="1200" cap="none" spc="0" normalizeH="0" baseline="0" noProof="0" dirty="0">
                <a:ln>
                  <a:noFill/>
                </a:ln>
                <a:solidFill>
                  <a:srgbClr val="0000FF"/>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1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to reduce emissions in line with climate science</a:t>
            </a:r>
          </a:p>
          <a:p>
            <a:pPr marL="171450" indent="-171450" defTabSz="914367">
              <a:spcBef>
                <a:spcPts val="100"/>
              </a:spcBef>
              <a:spcAft>
                <a:spcPts val="200"/>
              </a:spcAft>
              <a:buSzPct val="100000"/>
              <a:buFont typeface="Arial" panose="020B0604020202020204" pitchFamily="34" charset="0"/>
              <a:buChar char="•"/>
              <a:defRPr/>
            </a:pPr>
            <a:r>
              <a:rPr kumimoji="0" lang="en-US" sz="11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hlinkClick r:id="rId18"/>
              </a:rPr>
              <a:t>89% of public companies </a:t>
            </a:r>
            <a:r>
              <a:rPr kumimoji="0" lang="en-US" sz="110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say they are enhancing internal goal setting and accountability mechanisms</a:t>
            </a:r>
            <a:r>
              <a:rPr kumimoji="0" lang="en-US" sz="11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10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to </a:t>
            </a:r>
            <a:r>
              <a:rPr kumimoji="0" lang="en-US" sz="11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promote readiness </a:t>
            </a:r>
            <a:r>
              <a:rPr kumimoji="0" lang="en-US" sz="110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for more sustainability disclosure requirements </a:t>
            </a:r>
          </a:p>
        </p:txBody>
      </p:sp>
      <p:sp>
        <p:nvSpPr>
          <p:cNvPr id="83" name="TextBox 82">
            <a:extLst>
              <a:ext uri="{FF2B5EF4-FFF2-40B4-BE49-F238E27FC236}">
                <a16:creationId xmlns:a16="http://schemas.microsoft.com/office/drawing/2014/main" id="{6EB58422-B2FA-4E56-99A2-5CB82D6BFEB5}"/>
              </a:ext>
            </a:extLst>
          </p:cNvPr>
          <p:cNvSpPr txBox="1"/>
          <p:nvPr/>
        </p:nvSpPr>
        <p:spPr>
          <a:xfrm>
            <a:off x="591017" y="1762444"/>
            <a:ext cx="365485"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US" sz="2800" b="1" i="0" u="none" strike="noStrike" kern="1200" cap="none" spc="0" normalizeH="0" baseline="0" noProof="0">
                <a:ln>
                  <a:noFill/>
                </a:ln>
                <a:solidFill>
                  <a:srgbClr val="86BC25"/>
                </a:solidFill>
                <a:effectLst/>
                <a:uLnTx/>
                <a:uFillTx/>
                <a:latin typeface="Calibri"/>
                <a:ea typeface="+mn-ea"/>
                <a:cs typeface="+mn-cs"/>
              </a:rPr>
              <a:t>01</a:t>
            </a:r>
          </a:p>
        </p:txBody>
      </p:sp>
      <p:sp>
        <p:nvSpPr>
          <p:cNvPr id="84" name="TextBox 83">
            <a:extLst>
              <a:ext uri="{FF2B5EF4-FFF2-40B4-BE49-F238E27FC236}">
                <a16:creationId xmlns:a16="http://schemas.microsoft.com/office/drawing/2014/main" id="{F550CF59-FE11-4C32-A0F1-8D79D67F0CB9}"/>
              </a:ext>
            </a:extLst>
          </p:cNvPr>
          <p:cNvSpPr txBox="1"/>
          <p:nvPr/>
        </p:nvSpPr>
        <p:spPr>
          <a:xfrm>
            <a:off x="1574945" y="2630348"/>
            <a:ext cx="365485"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US" sz="2800" b="1" i="0" u="none" strike="noStrike" kern="1200" cap="none" spc="0" normalizeH="0" baseline="0" noProof="0">
                <a:ln>
                  <a:noFill/>
                </a:ln>
                <a:solidFill>
                  <a:srgbClr val="43B02A"/>
                </a:solidFill>
                <a:effectLst/>
                <a:uLnTx/>
                <a:uFillTx/>
                <a:latin typeface="Calibri"/>
                <a:ea typeface="+mn-ea"/>
                <a:cs typeface="+mn-cs"/>
              </a:rPr>
              <a:t>02</a:t>
            </a:r>
          </a:p>
        </p:txBody>
      </p:sp>
      <p:sp>
        <p:nvSpPr>
          <p:cNvPr id="85" name="TextBox 84">
            <a:extLst>
              <a:ext uri="{FF2B5EF4-FFF2-40B4-BE49-F238E27FC236}">
                <a16:creationId xmlns:a16="http://schemas.microsoft.com/office/drawing/2014/main" id="{1F5A97A2-5D9E-45E3-ACA4-DED7A75DBD7B}"/>
              </a:ext>
            </a:extLst>
          </p:cNvPr>
          <p:cNvSpPr txBox="1"/>
          <p:nvPr/>
        </p:nvSpPr>
        <p:spPr>
          <a:xfrm>
            <a:off x="1574945" y="3918224"/>
            <a:ext cx="365485"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US" sz="2800" b="1" i="0" u="none" strike="noStrike" kern="1200" cap="none" spc="0" normalizeH="0" baseline="0" noProof="0">
                <a:ln>
                  <a:noFill/>
                </a:ln>
                <a:solidFill>
                  <a:srgbClr val="26890D"/>
                </a:solidFill>
                <a:effectLst/>
                <a:uLnTx/>
                <a:uFillTx/>
                <a:latin typeface="Calibri"/>
                <a:ea typeface="+mn-ea"/>
                <a:cs typeface="+mn-cs"/>
              </a:rPr>
              <a:t>03</a:t>
            </a:r>
          </a:p>
        </p:txBody>
      </p:sp>
      <p:sp>
        <p:nvSpPr>
          <p:cNvPr id="86" name="TextBox 85">
            <a:extLst>
              <a:ext uri="{FF2B5EF4-FFF2-40B4-BE49-F238E27FC236}">
                <a16:creationId xmlns:a16="http://schemas.microsoft.com/office/drawing/2014/main" id="{FB64C6D8-FA85-422A-B995-244FCDF5E1AF}"/>
              </a:ext>
            </a:extLst>
          </p:cNvPr>
          <p:cNvSpPr txBox="1"/>
          <p:nvPr/>
        </p:nvSpPr>
        <p:spPr>
          <a:xfrm>
            <a:off x="591017" y="4723224"/>
            <a:ext cx="365485"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US" sz="2800" b="1" i="0" u="none" strike="noStrike" kern="1200" cap="none" spc="0" normalizeH="0" baseline="0" noProof="0">
                <a:ln>
                  <a:noFill/>
                </a:ln>
                <a:solidFill>
                  <a:srgbClr val="046A38"/>
                </a:solidFill>
                <a:effectLst/>
                <a:uLnTx/>
                <a:uFillTx/>
                <a:latin typeface="Calibri"/>
                <a:ea typeface="+mn-ea"/>
                <a:cs typeface="+mn-cs"/>
              </a:rPr>
              <a:t>04</a:t>
            </a:r>
          </a:p>
        </p:txBody>
      </p:sp>
      <p:grpSp>
        <p:nvGrpSpPr>
          <p:cNvPr id="87" name="Group 86">
            <a:extLst>
              <a:ext uri="{FF2B5EF4-FFF2-40B4-BE49-F238E27FC236}">
                <a16:creationId xmlns:a16="http://schemas.microsoft.com/office/drawing/2014/main" id="{8F0FD4C7-E067-4CCD-9F66-6F195D1E9962}"/>
              </a:ext>
            </a:extLst>
          </p:cNvPr>
          <p:cNvGrpSpPr/>
          <p:nvPr/>
        </p:nvGrpSpPr>
        <p:grpSpPr>
          <a:xfrm>
            <a:off x="2030085" y="2376475"/>
            <a:ext cx="780276" cy="780272"/>
            <a:chOff x="2149475" y="4199835"/>
            <a:chExt cx="808038" cy="808037"/>
          </a:xfrm>
        </p:grpSpPr>
        <p:sp>
          <p:nvSpPr>
            <p:cNvPr id="88" name="Freeform 13">
              <a:extLst>
                <a:ext uri="{FF2B5EF4-FFF2-40B4-BE49-F238E27FC236}">
                  <a16:creationId xmlns:a16="http://schemas.microsoft.com/office/drawing/2014/main" id="{F403E4FD-6E5F-418A-B251-B43317E51997}"/>
                </a:ext>
              </a:extLst>
            </p:cNvPr>
            <p:cNvSpPr>
              <a:spLocks/>
            </p:cNvSpPr>
            <p:nvPr/>
          </p:nvSpPr>
          <p:spPr bwMode="auto">
            <a:xfrm>
              <a:off x="2181225" y="4255248"/>
              <a:ext cx="746125" cy="736600"/>
            </a:xfrm>
            <a:custGeom>
              <a:avLst/>
              <a:gdLst>
                <a:gd name="T0" fmla="*/ 35 w 71"/>
                <a:gd name="T1" fmla="*/ 71 h 71"/>
                <a:gd name="T2" fmla="*/ 0 w 71"/>
                <a:gd name="T3" fmla="*/ 36 h 71"/>
                <a:gd name="T4" fmla="*/ 35 w 71"/>
                <a:gd name="T5" fmla="*/ 0 h 71"/>
                <a:gd name="T6" fmla="*/ 35 w 71"/>
                <a:gd name="T7" fmla="*/ 0 h 71"/>
                <a:gd name="T8" fmla="*/ 71 w 71"/>
                <a:gd name="T9" fmla="*/ 35 h 71"/>
                <a:gd name="T10" fmla="*/ 36 w 71"/>
                <a:gd name="T11" fmla="*/ 71 h 71"/>
                <a:gd name="T12" fmla="*/ 35 w 71"/>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71" h="71">
                  <a:moveTo>
                    <a:pt x="35" y="71"/>
                  </a:moveTo>
                  <a:cubicBezTo>
                    <a:pt x="16" y="71"/>
                    <a:pt x="0" y="55"/>
                    <a:pt x="0" y="36"/>
                  </a:cubicBezTo>
                  <a:cubicBezTo>
                    <a:pt x="0" y="16"/>
                    <a:pt x="16" y="0"/>
                    <a:pt x="35" y="0"/>
                  </a:cubicBezTo>
                  <a:cubicBezTo>
                    <a:pt x="35" y="0"/>
                    <a:pt x="35" y="0"/>
                    <a:pt x="35" y="0"/>
                  </a:cubicBezTo>
                  <a:cubicBezTo>
                    <a:pt x="55" y="0"/>
                    <a:pt x="71" y="16"/>
                    <a:pt x="71" y="35"/>
                  </a:cubicBezTo>
                  <a:cubicBezTo>
                    <a:pt x="71" y="55"/>
                    <a:pt x="55" y="71"/>
                    <a:pt x="36" y="71"/>
                  </a:cubicBezTo>
                  <a:lnTo>
                    <a:pt x="35" y="71"/>
                  </a:lnTo>
                  <a:close/>
                </a:path>
              </a:pathLst>
            </a:custGeom>
            <a:solidFill>
              <a:srgbClr val="FD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9" name="Freeform 14">
              <a:extLst>
                <a:ext uri="{FF2B5EF4-FFF2-40B4-BE49-F238E27FC236}">
                  <a16:creationId xmlns:a16="http://schemas.microsoft.com/office/drawing/2014/main" id="{4A691EA0-E693-49D5-B1D9-46323B696B53}"/>
                </a:ext>
              </a:extLst>
            </p:cNvPr>
            <p:cNvSpPr>
              <a:spLocks noEditPoints="1"/>
            </p:cNvSpPr>
            <p:nvPr/>
          </p:nvSpPr>
          <p:spPr bwMode="auto">
            <a:xfrm>
              <a:off x="2149475" y="4199835"/>
              <a:ext cx="808038" cy="808037"/>
            </a:xfrm>
            <a:custGeom>
              <a:avLst/>
              <a:gdLst>
                <a:gd name="T0" fmla="*/ 38 w 77"/>
                <a:gd name="T1" fmla="*/ 6 h 78"/>
                <a:gd name="T2" fmla="*/ 71 w 77"/>
                <a:gd name="T3" fmla="*/ 38 h 78"/>
                <a:gd name="T4" fmla="*/ 39 w 77"/>
                <a:gd name="T5" fmla="*/ 71 h 78"/>
                <a:gd name="T6" fmla="*/ 38 w 77"/>
                <a:gd name="T7" fmla="*/ 71 h 78"/>
                <a:gd name="T8" fmla="*/ 6 w 77"/>
                <a:gd name="T9" fmla="*/ 39 h 78"/>
                <a:gd name="T10" fmla="*/ 38 w 77"/>
                <a:gd name="T11" fmla="*/ 6 h 78"/>
                <a:gd name="T12" fmla="*/ 38 w 77"/>
                <a:gd name="T13" fmla="*/ 6 h 78"/>
                <a:gd name="T14" fmla="*/ 38 w 77"/>
                <a:gd name="T15" fmla="*/ 0 h 78"/>
                <a:gd name="T16" fmla="*/ 38 w 77"/>
                <a:gd name="T17" fmla="*/ 6 h 78"/>
                <a:gd name="T18" fmla="*/ 38 w 77"/>
                <a:gd name="T19" fmla="*/ 0 h 78"/>
                <a:gd name="T20" fmla="*/ 38 w 77"/>
                <a:gd name="T21" fmla="*/ 0 h 78"/>
                <a:gd name="T22" fmla="*/ 38 w 77"/>
                <a:gd name="T23" fmla="*/ 0 h 78"/>
                <a:gd name="T24" fmla="*/ 11 w 77"/>
                <a:gd name="T25" fmla="*/ 11 h 78"/>
                <a:gd name="T26" fmla="*/ 0 w 77"/>
                <a:gd name="T27" fmla="*/ 39 h 78"/>
                <a:gd name="T28" fmla="*/ 38 w 77"/>
                <a:gd name="T29" fmla="*/ 78 h 78"/>
                <a:gd name="T30" fmla="*/ 39 w 77"/>
                <a:gd name="T31" fmla="*/ 78 h 78"/>
                <a:gd name="T32" fmla="*/ 66 w 77"/>
                <a:gd name="T33" fmla="*/ 66 h 78"/>
                <a:gd name="T34" fmla="*/ 77 w 77"/>
                <a:gd name="T35" fmla="*/ 38 h 78"/>
                <a:gd name="T36" fmla="*/ 38 w 77"/>
                <a:gd name="T3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78">
                  <a:moveTo>
                    <a:pt x="38" y="6"/>
                  </a:moveTo>
                  <a:cubicBezTo>
                    <a:pt x="56" y="6"/>
                    <a:pt x="71" y="21"/>
                    <a:pt x="71" y="38"/>
                  </a:cubicBezTo>
                  <a:cubicBezTo>
                    <a:pt x="71" y="56"/>
                    <a:pt x="56" y="71"/>
                    <a:pt x="39" y="71"/>
                  </a:cubicBezTo>
                  <a:cubicBezTo>
                    <a:pt x="39" y="71"/>
                    <a:pt x="39" y="71"/>
                    <a:pt x="38" y="71"/>
                  </a:cubicBezTo>
                  <a:cubicBezTo>
                    <a:pt x="21" y="71"/>
                    <a:pt x="6" y="57"/>
                    <a:pt x="6" y="39"/>
                  </a:cubicBezTo>
                  <a:cubicBezTo>
                    <a:pt x="6" y="21"/>
                    <a:pt x="20" y="6"/>
                    <a:pt x="38" y="6"/>
                  </a:cubicBezTo>
                  <a:cubicBezTo>
                    <a:pt x="38" y="6"/>
                    <a:pt x="38" y="6"/>
                    <a:pt x="38" y="6"/>
                  </a:cubicBezTo>
                  <a:moveTo>
                    <a:pt x="38" y="0"/>
                  </a:moveTo>
                  <a:cubicBezTo>
                    <a:pt x="38" y="6"/>
                    <a:pt x="38" y="6"/>
                    <a:pt x="38" y="6"/>
                  </a:cubicBezTo>
                  <a:cubicBezTo>
                    <a:pt x="38" y="0"/>
                    <a:pt x="38" y="0"/>
                    <a:pt x="38" y="0"/>
                  </a:cubicBezTo>
                  <a:cubicBezTo>
                    <a:pt x="38" y="0"/>
                    <a:pt x="38" y="0"/>
                    <a:pt x="38" y="0"/>
                  </a:cubicBezTo>
                  <a:cubicBezTo>
                    <a:pt x="38" y="0"/>
                    <a:pt x="38" y="0"/>
                    <a:pt x="38" y="0"/>
                  </a:cubicBezTo>
                  <a:cubicBezTo>
                    <a:pt x="28" y="0"/>
                    <a:pt x="18" y="4"/>
                    <a:pt x="11" y="11"/>
                  </a:cubicBezTo>
                  <a:cubicBezTo>
                    <a:pt x="4" y="19"/>
                    <a:pt x="0" y="28"/>
                    <a:pt x="0" y="39"/>
                  </a:cubicBezTo>
                  <a:cubicBezTo>
                    <a:pt x="0" y="60"/>
                    <a:pt x="17" y="78"/>
                    <a:pt x="38" y="78"/>
                  </a:cubicBezTo>
                  <a:cubicBezTo>
                    <a:pt x="39" y="78"/>
                    <a:pt x="39" y="78"/>
                    <a:pt x="39" y="78"/>
                  </a:cubicBezTo>
                  <a:cubicBezTo>
                    <a:pt x="49" y="77"/>
                    <a:pt x="59" y="73"/>
                    <a:pt x="66" y="66"/>
                  </a:cubicBezTo>
                  <a:cubicBezTo>
                    <a:pt x="73" y="59"/>
                    <a:pt x="77" y="49"/>
                    <a:pt x="77" y="38"/>
                  </a:cubicBezTo>
                  <a:cubicBezTo>
                    <a:pt x="77" y="17"/>
                    <a:pt x="60" y="0"/>
                    <a:pt x="38" y="0"/>
                  </a:cubicBezTo>
                  <a:close/>
                </a:path>
              </a:pathLst>
            </a:custGeom>
            <a:solidFill>
              <a:srgbClr val="43B02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 name="Freeform 141">
              <a:extLst>
                <a:ext uri="{FF2B5EF4-FFF2-40B4-BE49-F238E27FC236}">
                  <a16:creationId xmlns:a16="http://schemas.microsoft.com/office/drawing/2014/main" id="{523FD39B-56C8-43F1-AFBA-796A6F7FABD5}"/>
                </a:ext>
              </a:extLst>
            </p:cNvPr>
            <p:cNvSpPr>
              <a:spLocks noChangeAspect="1" noEditPoints="1"/>
            </p:cNvSpPr>
            <p:nvPr/>
          </p:nvSpPr>
          <p:spPr bwMode="auto">
            <a:xfrm>
              <a:off x="2282025" y="4329533"/>
              <a:ext cx="548640" cy="548640"/>
            </a:xfrm>
            <a:custGeom>
              <a:avLst/>
              <a:gdLst>
                <a:gd name="T0" fmla="*/ 341 w 512"/>
                <a:gd name="T1" fmla="*/ 330 h 512"/>
                <a:gd name="T2" fmla="*/ 138 w 512"/>
                <a:gd name="T3" fmla="*/ 224 h 512"/>
                <a:gd name="T4" fmla="*/ 224 w 512"/>
                <a:gd name="T5" fmla="*/ 248 h 512"/>
                <a:gd name="T6" fmla="*/ 240 w 512"/>
                <a:gd name="T7" fmla="*/ 234 h 512"/>
                <a:gd name="T8" fmla="*/ 247 w 512"/>
                <a:gd name="T9" fmla="*/ 242 h 512"/>
                <a:gd name="T10" fmla="*/ 264 w 512"/>
                <a:gd name="T11" fmla="*/ 259 h 512"/>
                <a:gd name="T12" fmla="*/ 244 w 512"/>
                <a:gd name="T13" fmla="*/ 254 h 512"/>
                <a:gd name="T14" fmla="*/ 234 w 512"/>
                <a:gd name="T15" fmla="*/ 260 h 512"/>
                <a:gd name="T16" fmla="*/ 240 w 512"/>
                <a:gd name="T17" fmla="*/ 267 h 512"/>
                <a:gd name="T18" fmla="*/ 261 w 512"/>
                <a:gd name="T19" fmla="*/ 276 h 512"/>
                <a:gd name="T20" fmla="*/ 269 w 512"/>
                <a:gd name="T21" fmla="*/ 290 h 512"/>
                <a:gd name="T22" fmla="*/ 247 w 512"/>
                <a:gd name="T23" fmla="*/ 309 h 512"/>
                <a:gd name="T24" fmla="*/ 240 w 512"/>
                <a:gd name="T25" fmla="*/ 320 h 512"/>
                <a:gd name="T26" fmla="*/ 218 w 512"/>
                <a:gd name="T27" fmla="*/ 305 h 512"/>
                <a:gd name="T28" fmla="*/ 229 w 512"/>
                <a:gd name="T29" fmla="*/ 295 h 512"/>
                <a:gd name="T30" fmla="*/ 244 w 512"/>
                <a:gd name="T31" fmla="*/ 297 h 512"/>
                <a:gd name="T32" fmla="*/ 254 w 512"/>
                <a:gd name="T33" fmla="*/ 291 h 512"/>
                <a:gd name="T34" fmla="*/ 247 w 512"/>
                <a:gd name="T35" fmla="*/ 284 h 512"/>
                <a:gd name="T36" fmla="*/ 237 w 512"/>
                <a:gd name="T37" fmla="*/ 280 h 512"/>
                <a:gd name="T38" fmla="*/ 218 w 512"/>
                <a:gd name="T39" fmla="*/ 260 h 512"/>
                <a:gd name="T40" fmla="*/ 181 w 512"/>
                <a:gd name="T41" fmla="*/ 181 h 512"/>
                <a:gd name="T42" fmla="*/ 384 w 512"/>
                <a:gd name="T43" fmla="*/ 288 h 512"/>
                <a:gd name="T44" fmla="*/ 362 w 512"/>
                <a:gd name="T45" fmla="*/ 213 h 512"/>
                <a:gd name="T46" fmla="*/ 181 w 512"/>
                <a:gd name="T47" fmla="*/ 202 h 512"/>
                <a:gd name="T48" fmla="*/ 256 w 512"/>
                <a:gd name="T49" fmla="*/ 0 h 512"/>
                <a:gd name="T50" fmla="*/ 256 w 512"/>
                <a:gd name="T51" fmla="*/ 512 h 512"/>
                <a:gd name="T52" fmla="*/ 256 w 512"/>
                <a:gd name="T53" fmla="*/ 0 h 512"/>
                <a:gd name="T54" fmla="*/ 394 w 512"/>
                <a:gd name="T55" fmla="*/ 309 h 512"/>
                <a:gd name="T56" fmla="*/ 362 w 512"/>
                <a:gd name="T57" fmla="*/ 341 h 512"/>
                <a:gd name="T58" fmla="*/ 128 w 512"/>
                <a:gd name="T59" fmla="*/ 352 h 512"/>
                <a:gd name="T60" fmla="*/ 117 w 512"/>
                <a:gd name="T61" fmla="*/ 213 h 512"/>
                <a:gd name="T62" fmla="*/ 160 w 512"/>
                <a:gd name="T63" fmla="*/ 202 h 512"/>
                <a:gd name="T64" fmla="*/ 170 w 512"/>
                <a:gd name="T65" fmla="*/ 160 h 512"/>
                <a:gd name="T66" fmla="*/ 405 w 512"/>
                <a:gd name="T67" fmla="*/ 1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2" h="512">
                  <a:moveTo>
                    <a:pt x="138" y="330"/>
                  </a:moveTo>
                  <a:cubicBezTo>
                    <a:pt x="341" y="330"/>
                    <a:pt x="341" y="330"/>
                    <a:pt x="341" y="330"/>
                  </a:cubicBezTo>
                  <a:cubicBezTo>
                    <a:pt x="341" y="224"/>
                    <a:pt x="341" y="224"/>
                    <a:pt x="341" y="224"/>
                  </a:cubicBezTo>
                  <a:cubicBezTo>
                    <a:pt x="138" y="224"/>
                    <a:pt x="138" y="224"/>
                    <a:pt x="138" y="224"/>
                  </a:cubicBezTo>
                  <a:lnTo>
                    <a:pt x="138" y="330"/>
                  </a:lnTo>
                  <a:close/>
                  <a:moveTo>
                    <a:pt x="224" y="248"/>
                  </a:moveTo>
                  <a:cubicBezTo>
                    <a:pt x="228" y="245"/>
                    <a:pt x="233" y="243"/>
                    <a:pt x="240" y="242"/>
                  </a:cubicBezTo>
                  <a:cubicBezTo>
                    <a:pt x="240" y="234"/>
                    <a:pt x="240" y="234"/>
                    <a:pt x="240" y="234"/>
                  </a:cubicBezTo>
                  <a:cubicBezTo>
                    <a:pt x="247" y="234"/>
                    <a:pt x="247" y="234"/>
                    <a:pt x="247" y="234"/>
                  </a:cubicBezTo>
                  <a:cubicBezTo>
                    <a:pt x="247" y="242"/>
                    <a:pt x="247" y="242"/>
                    <a:pt x="247" y="242"/>
                  </a:cubicBezTo>
                  <a:cubicBezTo>
                    <a:pt x="255" y="242"/>
                    <a:pt x="262" y="244"/>
                    <a:pt x="268" y="247"/>
                  </a:cubicBezTo>
                  <a:cubicBezTo>
                    <a:pt x="264" y="259"/>
                    <a:pt x="264" y="259"/>
                    <a:pt x="264" y="259"/>
                  </a:cubicBezTo>
                  <a:cubicBezTo>
                    <a:pt x="258" y="256"/>
                    <a:pt x="253" y="255"/>
                    <a:pt x="247" y="255"/>
                  </a:cubicBezTo>
                  <a:cubicBezTo>
                    <a:pt x="247" y="255"/>
                    <a:pt x="246" y="254"/>
                    <a:pt x="244" y="254"/>
                  </a:cubicBezTo>
                  <a:cubicBezTo>
                    <a:pt x="242" y="254"/>
                    <a:pt x="240" y="255"/>
                    <a:pt x="240" y="255"/>
                  </a:cubicBezTo>
                  <a:cubicBezTo>
                    <a:pt x="236" y="255"/>
                    <a:pt x="234" y="257"/>
                    <a:pt x="234" y="260"/>
                  </a:cubicBezTo>
                  <a:cubicBezTo>
                    <a:pt x="234" y="262"/>
                    <a:pt x="234" y="263"/>
                    <a:pt x="235" y="264"/>
                  </a:cubicBezTo>
                  <a:cubicBezTo>
                    <a:pt x="236" y="265"/>
                    <a:pt x="238" y="266"/>
                    <a:pt x="240" y="267"/>
                  </a:cubicBezTo>
                  <a:cubicBezTo>
                    <a:pt x="247" y="270"/>
                    <a:pt x="247" y="270"/>
                    <a:pt x="247" y="270"/>
                  </a:cubicBezTo>
                  <a:cubicBezTo>
                    <a:pt x="254" y="272"/>
                    <a:pt x="259" y="274"/>
                    <a:pt x="261" y="276"/>
                  </a:cubicBezTo>
                  <a:cubicBezTo>
                    <a:pt x="264" y="278"/>
                    <a:pt x="266" y="280"/>
                    <a:pt x="268" y="282"/>
                  </a:cubicBezTo>
                  <a:cubicBezTo>
                    <a:pt x="269" y="285"/>
                    <a:pt x="269" y="287"/>
                    <a:pt x="269" y="290"/>
                  </a:cubicBezTo>
                  <a:cubicBezTo>
                    <a:pt x="269" y="296"/>
                    <a:pt x="268" y="300"/>
                    <a:pt x="264" y="303"/>
                  </a:cubicBezTo>
                  <a:cubicBezTo>
                    <a:pt x="260" y="307"/>
                    <a:pt x="254" y="309"/>
                    <a:pt x="247" y="309"/>
                  </a:cubicBezTo>
                  <a:cubicBezTo>
                    <a:pt x="247" y="320"/>
                    <a:pt x="247" y="320"/>
                    <a:pt x="247" y="320"/>
                  </a:cubicBezTo>
                  <a:cubicBezTo>
                    <a:pt x="240" y="320"/>
                    <a:pt x="240" y="320"/>
                    <a:pt x="240" y="320"/>
                  </a:cubicBezTo>
                  <a:cubicBezTo>
                    <a:pt x="240" y="309"/>
                    <a:pt x="240" y="309"/>
                    <a:pt x="240" y="309"/>
                  </a:cubicBezTo>
                  <a:cubicBezTo>
                    <a:pt x="232" y="309"/>
                    <a:pt x="225" y="308"/>
                    <a:pt x="218" y="305"/>
                  </a:cubicBezTo>
                  <a:cubicBezTo>
                    <a:pt x="218" y="292"/>
                    <a:pt x="218" y="292"/>
                    <a:pt x="218" y="292"/>
                  </a:cubicBezTo>
                  <a:cubicBezTo>
                    <a:pt x="221" y="293"/>
                    <a:pt x="225" y="294"/>
                    <a:pt x="229" y="295"/>
                  </a:cubicBezTo>
                  <a:cubicBezTo>
                    <a:pt x="233" y="297"/>
                    <a:pt x="237" y="297"/>
                    <a:pt x="240" y="297"/>
                  </a:cubicBezTo>
                  <a:cubicBezTo>
                    <a:pt x="240" y="297"/>
                    <a:pt x="242" y="297"/>
                    <a:pt x="244" y="297"/>
                  </a:cubicBezTo>
                  <a:cubicBezTo>
                    <a:pt x="246" y="297"/>
                    <a:pt x="247" y="297"/>
                    <a:pt x="247" y="297"/>
                  </a:cubicBezTo>
                  <a:cubicBezTo>
                    <a:pt x="252" y="296"/>
                    <a:pt x="254" y="294"/>
                    <a:pt x="254" y="291"/>
                  </a:cubicBezTo>
                  <a:cubicBezTo>
                    <a:pt x="254" y="290"/>
                    <a:pt x="254" y="288"/>
                    <a:pt x="252" y="287"/>
                  </a:cubicBezTo>
                  <a:cubicBezTo>
                    <a:pt x="251" y="286"/>
                    <a:pt x="250" y="285"/>
                    <a:pt x="247" y="284"/>
                  </a:cubicBezTo>
                  <a:cubicBezTo>
                    <a:pt x="240" y="282"/>
                    <a:pt x="240" y="282"/>
                    <a:pt x="240" y="282"/>
                  </a:cubicBezTo>
                  <a:cubicBezTo>
                    <a:pt x="237" y="280"/>
                    <a:pt x="237" y="280"/>
                    <a:pt x="237" y="280"/>
                  </a:cubicBezTo>
                  <a:cubicBezTo>
                    <a:pt x="230" y="278"/>
                    <a:pt x="225" y="275"/>
                    <a:pt x="222" y="272"/>
                  </a:cubicBezTo>
                  <a:cubicBezTo>
                    <a:pt x="220" y="269"/>
                    <a:pt x="218" y="265"/>
                    <a:pt x="218" y="260"/>
                  </a:cubicBezTo>
                  <a:cubicBezTo>
                    <a:pt x="218" y="255"/>
                    <a:pt x="220" y="251"/>
                    <a:pt x="224" y="248"/>
                  </a:cubicBezTo>
                  <a:close/>
                  <a:moveTo>
                    <a:pt x="181" y="181"/>
                  </a:moveTo>
                  <a:cubicBezTo>
                    <a:pt x="384" y="181"/>
                    <a:pt x="384" y="181"/>
                    <a:pt x="384" y="181"/>
                  </a:cubicBezTo>
                  <a:cubicBezTo>
                    <a:pt x="384" y="288"/>
                    <a:pt x="384" y="288"/>
                    <a:pt x="384" y="288"/>
                  </a:cubicBezTo>
                  <a:cubicBezTo>
                    <a:pt x="362" y="288"/>
                    <a:pt x="362" y="288"/>
                    <a:pt x="362" y="288"/>
                  </a:cubicBezTo>
                  <a:cubicBezTo>
                    <a:pt x="362" y="213"/>
                    <a:pt x="362" y="213"/>
                    <a:pt x="362" y="213"/>
                  </a:cubicBezTo>
                  <a:cubicBezTo>
                    <a:pt x="362" y="207"/>
                    <a:pt x="358" y="202"/>
                    <a:pt x="352" y="202"/>
                  </a:cubicBezTo>
                  <a:cubicBezTo>
                    <a:pt x="181" y="202"/>
                    <a:pt x="181" y="202"/>
                    <a:pt x="181" y="202"/>
                  </a:cubicBezTo>
                  <a:lnTo>
                    <a:pt x="181" y="181"/>
                  </a:ln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5" y="298"/>
                  </a:moveTo>
                  <a:cubicBezTo>
                    <a:pt x="405" y="304"/>
                    <a:pt x="400" y="309"/>
                    <a:pt x="394" y="309"/>
                  </a:cubicBezTo>
                  <a:cubicBezTo>
                    <a:pt x="362" y="309"/>
                    <a:pt x="362" y="309"/>
                    <a:pt x="362" y="309"/>
                  </a:cubicBezTo>
                  <a:cubicBezTo>
                    <a:pt x="362" y="341"/>
                    <a:pt x="362" y="341"/>
                    <a:pt x="362" y="341"/>
                  </a:cubicBezTo>
                  <a:cubicBezTo>
                    <a:pt x="362" y="347"/>
                    <a:pt x="358" y="352"/>
                    <a:pt x="352" y="352"/>
                  </a:cubicBezTo>
                  <a:cubicBezTo>
                    <a:pt x="128" y="352"/>
                    <a:pt x="128" y="352"/>
                    <a:pt x="128" y="352"/>
                  </a:cubicBezTo>
                  <a:cubicBezTo>
                    <a:pt x="122" y="352"/>
                    <a:pt x="117" y="347"/>
                    <a:pt x="117" y="341"/>
                  </a:cubicBezTo>
                  <a:cubicBezTo>
                    <a:pt x="117" y="213"/>
                    <a:pt x="117" y="213"/>
                    <a:pt x="117" y="213"/>
                  </a:cubicBezTo>
                  <a:cubicBezTo>
                    <a:pt x="117" y="207"/>
                    <a:pt x="122" y="202"/>
                    <a:pt x="128" y="202"/>
                  </a:cubicBezTo>
                  <a:cubicBezTo>
                    <a:pt x="160" y="202"/>
                    <a:pt x="160" y="202"/>
                    <a:pt x="160" y="202"/>
                  </a:cubicBezTo>
                  <a:cubicBezTo>
                    <a:pt x="160" y="170"/>
                    <a:pt x="160" y="170"/>
                    <a:pt x="160" y="170"/>
                  </a:cubicBezTo>
                  <a:cubicBezTo>
                    <a:pt x="160" y="164"/>
                    <a:pt x="164" y="160"/>
                    <a:pt x="170" y="160"/>
                  </a:cubicBezTo>
                  <a:cubicBezTo>
                    <a:pt x="394" y="160"/>
                    <a:pt x="394" y="160"/>
                    <a:pt x="394" y="160"/>
                  </a:cubicBezTo>
                  <a:cubicBezTo>
                    <a:pt x="400" y="160"/>
                    <a:pt x="405" y="164"/>
                    <a:pt x="405" y="170"/>
                  </a:cubicBezTo>
                  <a:lnTo>
                    <a:pt x="405" y="298"/>
                  </a:lnTo>
                  <a:close/>
                </a:path>
              </a:pathLst>
            </a:custGeom>
            <a:solidFill>
              <a:srgbClr val="43B02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1" name="Group 90">
            <a:extLst>
              <a:ext uri="{FF2B5EF4-FFF2-40B4-BE49-F238E27FC236}">
                <a16:creationId xmlns:a16="http://schemas.microsoft.com/office/drawing/2014/main" id="{053D0E5B-ADD6-4FCF-B848-711169A3E695}"/>
              </a:ext>
            </a:extLst>
          </p:cNvPr>
          <p:cNvGrpSpPr/>
          <p:nvPr/>
        </p:nvGrpSpPr>
        <p:grpSpPr>
          <a:xfrm>
            <a:off x="879756" y="5056886"/>
            <a:ext cx="791006" cy="780275"/>
            <a:chOff x="879475" y="1332715"/>
            <a:chExt cx="819150" cy="808037"/>
          </a:xfrm>
        </p:grpSpPr>
        <p:sp>
          <p:nvSpPr>
            <p:cNvPr id="92" name="Oval 7">
              <a:extLst>
                <a:ext uri="{FF2B5EF4-FFF2-40B4-BE49-F238E27FC236}">
                  <a16:creationId xmlns:a16="http://schemas.microsoft.com/office/drawing/2014/main" id="{C277D20C-2987-4BD3-A9A3-D520859A2900}"/>
                </a:ext>
              </a:extLst>
            </p:cNvPr>
            <p:cNvSpPr>
              <a:spLocks noChangeArrowheads="1"/>
            </p:cNvSpPr>
            <p:nvPr/>
          </p:nvSpPr>
          <p:spPr bwMode="auto">
            <a:xfrm>
              <a:off x="915988" y="1364465"/>
              <a:ext cx="746125" cy="735012"/>
            </a:xfrm>
            <a:prstGeom prst="ellipse">
              <a:avLst/>
            </a:prstGeom>
            <a:solidFill>
              <a:srgbClr val="FD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3" name="Freeform 8">
              <a:extLst>
                <a:ext uri="{FF2B5EF4-FFF2-40B4-BE49-F238E27FC236}">
                  <a16:creationId xmlns:a16="http://schemas.microsoft.com/office/drawing/2014/main" id="{D7665F47-D94B-45CC-87B8-407A89ADE6D6}"/>
                </a:ext>
              </a:extLst>
            </p:cNvPr>
            <p:cNvSpPr>
              <a:spLocks noEditPoints="1"/>
            </p:cNvSpPr>
            <p:nvPr/>
          </p:nvSpPr>
          <p:spPr bwMode="auto">
            <a:xfrm>
              <a:off x="879475" y="1332715"/>
              <a:ext cx="819150" cy="808037"/>
            </a:xfrm>
            <a:custGeom>
              <a:avLst/>
              <a:gdLst>
                <a:gd name="T0" fmla="*/ 39 w 78"/>
                <a:gd name="T1" fmla="*/ 7 h 78"/>
                <a:gd name="T2" fmla="*/ 71 w 78"/>
                <a:gd name="T3" fmla="*/ 39 h 78"/>
                <a:gd name="T4" fmla="*/ 39 w 78"/>
                <a:gd name="T5" fmla="*/ 71 h 78"/>
                <a:gd name="T6" fmla="*/ 7 w 78"/>
                <a:gd name="T7" fmla="*/ 39 h 78"/>
                <a:gd name="T8" fmla="*/ 39 w 78"/>
                <a:gd name="T9" fmla="*/ 7 h 78"/>
                <a:gd name="T10" fmla="*/ 39 w 78"/>
                <a:gd name="T11" fmla="*/ 0 h 78"/>
                <a:gd name="T12" fmla="*/ 0 w 78"/>
                <a:gd name="T13" fmla="*/ 39 h 78"/>
                <a:gd name="T14" fmla="*/ 39 w 78"/>
                <a:gd name="T15" fmla="*/ 78 h 78"/>
                <a:gd name="T16" fmla="*/ 78 w 78"/>
                <a:gd name="T17" fmla="*/ 39 h 78"/>
                <a:gd name="T18" fmla="*/ 39 w 78"/>
                <a:gd name="T1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39" y="7"/>
                  </a:moveTo>
                  <a:cubicBezTo>
                    <a:pt x="57" y="7"/>
                    <a:pt x="71" y="21"/>
                    <a:pt x="71" y="39"/>
                  </a:cubicBezTo>
                  <a:cubicBezTo>
                    <a:pt x="71" y="57"/>
                    <a:pt x="57" y="71"/>
                    <a:pt x="39" y="71"/>
                  </a:cubicBezTo>
                  <a:cubicBezTo>
                    <a:pt x="21" y="71"/>
                    <a:pt x="7" y="57"/>
                    <a:pt x="7" y="39"/>
                  </a:cubicBezTo>
                  <a:cubicBezTo>
                    <a:pt x="7" y="21"/>
                    <a:pt x="21" y="7"/>
                    <a:pt x="39" y="7"/>
                  </a:cubicBezTo>
                  <a:moveTo>
                    <a:pt x="39" y="0"/>
                  </a:moveTo>
                  <a:cubicBezTo>
                    <a:pt x="18" y="0"/>
                    <a:pt x="0" y="17"/>
                    <a:pt x="0" y="39"/>
                  </a:cubicBezTo>
                  <a:cubicBezTo>
                    <a:pt x="0" y="60"/>
                    <a:pt x="18" y="78"/>
                    <a:pt x="39" y="78"/>
                  </a:cubicBezTo>
                  <a:cubicBezTo>
                    <a:pt x="61" y="78"/>
                    <a:pt x="78" y="60"/>
                    <a:pt x="78" y="39"/>
                  </a:cubicBezTo>
                  <a:cubicBezTo>
                    <a:pt x="78" y="17"/>
                    <a:pt x="61" y="0"/>
                    <a:pt x="39" y="0"/>
                  </a:cubicBezTo>
                  <a:close/>
                </a:path>
              </a:pathLst>
            </a:custGeom>
            <a:solidFill>
              <a:srgbClr val="046A38"/>
            </a:solidFill>
            <a:ln>
              <a:solidFill>
                <a:srgbClr val="046A38"/>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4" name="Freeform 364">
              <a:extLst>
                <a:ext uri="{FF2B5EF4-FFF2-40B4-BE49-F238E27FC236}">
                  <a16:creationId xmlns:a16="http://schemas.microsoft.com/office/drawing/2014/main" id="{B708841A-ED83-4D58-9AA1-D1917D14CEEC}"/>
                </a:ext>
              </a:extLst>
            </p:cNvPr>
            <p:cNvSpPr>
              <a:spLocks noChangeAspect="1" noEditPoints="1"/>
            </p:cNvSpPr>
            <p:nvPr/>
          </p:nvSpPr>
          <p:spPr bwMode="auto">
            <a:xfrm>
              <a:off x="1013924" y="1457651"/>
              <a:ext cx="550253" cy="548640"/>
            </a:xfrm>
            <a:custGeom>
              <a:avLst/>
              <a:gdLst>
                <a:gd name="T0" fmla="*/ 0 w 512"/>
                <a:gd name="T1" fmla="*/ 256 h 512"/>
                <a:gd name="T2" fmla="*/ 512 w 512"/>
                <a:gd name="T3" fmla="*/ 256 h 512"/>
                <a:gd name="T4" fmla="*/ 117 w 512"/>
                <a:gd name="T5" fmla="*/ 362 h 512"/>
                <a:gd name="T6" fmla="*/ 96 w 512"/>
                <a:gd name="T7" fmla="*/ 362 h 512"/>
                <a:gd name="T8" fmla="*/ 106 w 512"/>
                <a:gd name="T9" fmla="*/ 330 h 512"/>
                <a:gd name="T10" fmla="*/ 117 w 512"/>
                <a:gd name="T11" fmla="*/ 362 h 512"/>
                <a:gd name="T12" fmla="*/ 149 w 512"/>
                <a:gd name="T13" fmla="*/ 373 h 512"/>
                <a:gd name="T14" fmla="*/ 138 w 512"/>
                <a:gd name="T15" fmla="*/ 320 h 512"/>
                <a:gd name="T16" fmla="*/ 160 w 512"/>
                <a:gd name="T17" fmla="*/ 320 h 512"/>
                <a:gd name="T18" fmla="*/ 202 w 512"/>
                <a:gd name="T19" fmla="*/ 362 h 512"/>
                <a:gd name="T20" fmla="*/ 181 w 512"/>
                <a:gd name="T21" fmla="*/ 362 h 512"/>
                <a:gd name="T22" fmla="*/ 192 w 512"/>
                <a:gd name="T23" fmla="*/ 277 h 512"/>
                <a:gd name="T24" fmla="*/ 202 w 512"/>
                <a:gd name="T25" fmla="*/ 362 h 512"/>
                <a:gd name="T26" fmla="*/ 234 w 512"/>
                <a:gd name="T27" fmla="*/ 373 h 512"/>
                <a:gd name="T28" fmla="*/ 224 w 512"/>
                <a:gd name="T29" fmla="*/ 277 h 512"/>
                <a:gd name="T30" fmla="*/ 245 w 512"/>
                <a:gd name="T31" fmla="*/ 277 h 512"/>
                <a:gd name="T32" fmla="*/ 288 w 512"/>
                <a:gd name="T33" fmla="*/ 362 h 512"/>
                <a:gd name="T34" fmla="*/ 266 w 512"/>
                <a:gd name="T35" fmla="*/ 362 h 512"/>
                <a:gd name="T36" fmla="*/ 277 w 512"/>
                <a:gd name="T37" fmla="*/ 266 h 512"/>
                <a:gd name="T38" fmla="*/ 288 w 512"/>
                <a:gd name="T39" fmla="*/ 362 h 512"/>
                <a:gd name="T40" fmla="*/ 320 w 512"/>
                <a:gd name="T41" fmla="*/ 373 h 512"/>
                <a:gd name="T42" fmla="*/ 309 w 512"/>
                <a:gd name="T43" fmla="*/ 245 h 512"/>
                <a:gd name="T44" fmla="*/ 330 w 512"/>
                <a:gd name="T45" fmla="*/ 245 h 512"/>
                <a:gd name="T46" fmla="*/ 373 w 512"/>
                <a:gd name="T47" fmla="*/ 362 h 512"/>
                <a:gd name="T48" fmla="*/ 352 w 512"/>
                <a:gd name="T49" fmla="*/ 362 h 512"/>
                <a:gd name="T50" fmla="*/ 362 w 512"/>
                <a:gd name="T51" fmla="*/ 202 h 512"/>
                <a:gd name="T52" fmla="*/ 373 w 512"/>
                <a:gd name="T53" fmla="*/ 362 h 512"/>
                <a:gd name="T54" fmla="*/ 384 w 512"/>
                <a:gd name="T55" fmla="*/ 181 h 512"/>
                <a:gd name="T56" fmla="*/ 373 w 512"/>
                <a:gd name="T57" fmla="*/ 153 h 512"/>
                <a:gd name="T58" fmla="*/ 277 w 512"/>
                <a:gd name="T59" fmla="*/ 245 h 512"/>
                <a:gd name="T60" fmla="*/ 113 w 512"/>
                <a:gd name="T61" fmla="*/ 307 h 512"/>
                <a:gd name="T62" fmla="*/ 98 w 512"/>
                <a:gd name="T63" fmla="*/ 305 h 512"/>
                <a:gd name="T64" fmla="*/ 185 w 512"/>
                <a:gd name="T65" fmla="*/ 226 h 512"/>
                <a:gd name="T66" fmla="*/ 273 w 512"/>
                <a:gd name="T67" fmla="*/ 224 h 512"/>
                <a:gd name="T68" fmla="*/ 341 w 512"/>
                <a:gd name="T69" fmla="*/ 138 h 512"/>
                <a:gd name="T70" fmla="*/ 341 w 512"/>
                <a:gd name="T71" fmla="*/ 117 h 512"/>
                <a:gd name="T72" fmla="*/ 388 w 512"/>
                <a:gd name="T73" fmla="*/ 118 h 512"/>
                <a:gd name="T74" fmla="*/ 394 w 512"/>
                <a:gd name="T75" fmla="*/ 1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17" y="362"/>
                  </a:moveTo>
                  <a:cubicBezTo>
                    <a:pt x="117" y="368"/>
                    <a:pt x="112" y="373"/>
                    <a:pt x="106" y="373"/>
                  </a:cubicBezTo>
                  <a:cubicBezTo>
                    <a:pt x="100" y="373"/>
                    <a:pt x="96" y="368"/>
                    <a:pt x="96" y="362"/>
                  </a:cubicBezTo>
                  <a:cubicBezTo>
                    <a:pt x="96" y="341"/>
                    <a:pt x="96" y="341"/>
                    <a:pt x="96" y="341"/>
                  </a:cubicBezTo>
                  <a:cubicBezTo>
                    <a:pt x="96" y="335"/>
                    <a:pt x="100" y="330"/>
                    <a:pt x="106" y="330"/>
                  </a:cubicBezTo>
                  <a:cubicBezTo>
                    <a:pt x="112" y="330"/>
                    <a:pt x="117" y="335"/>
                    <a:pt x="117" y="341"/>
                  </a:cubicBezTo>
                  <a:lnTo>
                    <a:pt x="117" y="362"/>
                  </a:lnTo>
                  <a:close/>
                  <a:moveTo>
                    <a:pt x="160" y="362"/>
                  </a:moveTo>
                  <a:cubicBezTo>
                    <a:pt x="160" y="368"/>
                    <a:pt x="155" y="373"/>
                    <a:pt x="149" y="373"/>
                  </a:cubicBezTo>
                  <a:cubicBezTo>
                    <a:pt x="143" y="373"/>
                    <a:pt x="138" y="368"/>
                    <a:pt x="138" y="362"/>
                  </a:cubicBezTo>
                  <a:cubicBezTo>
                    <a:pt x="138" y="320"/>
                    <a:pt x="138" y="320"/>
                    <a:pt x="138" y="320"/>
                  </a:cubicBezTo>
                  <a:cubicBezTo>
                    <a:pt x="138" y="314"/>
                    <a:pt x="143" y="309"/>
                    <a:pt x="149" y="309"/>
                  </a:cubicBezTo>
                  <a:cubicBezTo>
                    <a:pt x="155" y="309"/>
                    <a:pt x="160" y="314"/>
                    <a:pt x="160" y="320"/>
                  </a:cubicBezTo>
                  <a:lnTo>
                    <a:pt x="160" y="362"/>
                  </a:lnTo>
                  <a:close/>
                  <a:moveTo>
                    <a:pt x="202" y="362"/>
                  </a:moveTo>
                  <a:cubicBezTo>
                    <a:pt x="202" y="368"/>
                    <a:pt x="198" y="373"/>
                    <a:pt x="192" y="373"/>
                  </a:cubicBezTo>
                  <a:cubicBezTo>
                    <a:pt x="186" y="373"/>
                    <a:pt x="181" y="368"/>
                    <a:pt x="181" y="362"/>
                  </a:cubicBezTo>
                  <a:cubicBezTo>
                    <a:pt x="181" y="288"/>
                    <a:pt x="181" y="288"/>
                    <a:pt x="181" y="288"/>
                  </a:cubicBezTo>
                  <a:cubicBezTo>
                    <a:pt x="181" y="282"/>
                    <a:pt x="186" y="277"/>
                    <a:pt x="192" y="277"/>
                  </a:cubicBezTo>
                  <a:cubicBezTo>
                    <a:pt x="198" y="277"/>
                    <a:pt x="202" y="282"/>
                    <a:pt x="202" y="288"/>
                  </a:cubicBezTo>
                  <a:lnTo>
                    <a:pt x="202" y="362"/>
                  </a:lnTo>
                  <a:close/>
                  <a:moveTo>
                    <a:pt x="245" y="362"/>
                  </a:moveTo>
                  <a:cubicBezTo>
                    <a:pt x="245" y="368"/>
                    <a:pt x="240" y="373"/>
                    <a:pt x="234" y="373"/>
                  </a:cubicBezTo>
                  <a:cubicBezTo>
                    <a:pt x="228" y="373"/>
                    <a:pt x="224" y="368"/>
                    <a:pt x="224" y="362"/>
                  </a:cubicBezTo>
                  <a:cubicBezTo>
                    <a:pt x="224" y="277"/>
                    <a:pt x="224" y="277"/>
                    <a:pt x="224" y="277"/>
                  </a:cubicBezTo>
                  <a:cubicBezTo>
                    <a:pt x="224" y="271"/>
                    <a:pt x="228" y="266"/>
                    <a:pt x="234" y="266"/>
                  </a:cubicBezTo>
                  <a:cubicBezTo>
                    <a:pt x="240" y="266"/>
                    <a:pt x="245" y="271"/>
                    <a:pt x="245" y="277"/>
                  </a:cubicBezTo>
                  <a:lnTo>
                    <a:pt x="245" y="362"/>
                  </a:lnTo>
                  <a:close/>
                  <a:moveTo>
                    <a:pt x="288" y="362"/>
                  </a:moveTo>
                  <a:cubicBezTo>
                    <a:pt x="288" y="368"/>
                    <a:pt x="283" y="373"/>
                    <a:pt x="277" y="373"/>
                  </a:cubicBezTo>
                  <a:cubicBezTo>
                    <a:pt x="271" y="373"/>
                    <a:pt x="266" y="368"/>
                    <a:pt x="266" y="362"/>
                  </a:cubicBezTo>
                  <a:cubicBezTo>
                    <a:pt x="266" y="277"/>
                    <a:pt x="266" y="277"/>
                    <a:pt x="266" y="277"/>
                  </a:cubicBezTo>
                  <a:cubicBezTo>
                    <a:pt x="266" y="271"/>
                    <a:pt x="271" y="266"/>
                    <a:pt x="277" y="266"/>
                  </a:cubicBezTo>
                  <a:cubicBezTo>
                    <a:pt x="283" y="266"/>
                    <a:pt x="288" y="271"/>
                    <a:pt x="288" y="277"/>
                  </a:cubicBezTo>
                  <a:lnTo>
                    <a:pt x="288" y="362"/>
                  </a:lnTo>
                  <a:close/>
                  <a:moveTo>
                    <a:pt x="330" y="362"/>
                  </a:moveTo>
                  <a:cubicBezTo>
                    <a:pt x="330" y="368"/>
                    <a:pt x="326" y="373"/>
                    <a:pt x="320" y="373"/>
                  </a:cubicBezTo>
                  <a:cubicBezTo>
                    <a:pt x="314" y="373"/>
                    <a:pt x="309" y="368"/>
                    <a:pt x="309" y="362"/>
                  </a:cubicBezTo>
                  <a:cubicBezTo>
                    <a:pt x="309" y="245"/>
                    <a:pt x="309" y="245"/>
                    <a:pt x="309" y="245"/>
                  </a:cubicBezTo>
                  <a:cubicBezTo>
                    <a:pt x="309" y="239"/>
                    <a:pt x="314" y="234"/>
                    <a:pt x="320" y="234"/>
                  </a:cubicBezTo>
                  <a:cubicBezTo>
                    <a:pt x="326" y="234"/>
                    <a:pt x="330" y="239"/>
                    <a:pt x="330" y="245"/>
                  </a:cubicBezTo>
                  <a:lnTo>
                    <a:pt x="330" y="362"/>
                  </a:lnTo>
                  <a:close/>
                  <a:moveTo>
                    <a:pt x="373" y="362"/>
                  </a:moveTo>
                  <a:cubicBezTo>
                    <a:pt x="373" y="368"/>
                    <a:pt x="368" y="373"/>
                    <a:pt x="362" y="373"/>
                  </a:cubicBezTo>
                  <a:cubicBezTo>
                    <a:pt x="356" y="373"/>
                    <a:pt x="352" y="368"/>
                    <a:pt x="352" y="362"/>
                  </a:cubicBezTo>
                  <a:cubicBezTo>
                    <a:pt x="352" y="213"/>
                    <a:pt x="352" y="213"/>
                    <a:pt x="352" y="213"/>
                  </a:cubicBezTo>
                  <a:cubicBezTo>
                    <a:pt x="352" y="207"/>
                    <a:pt x="356" y="202"/>
                    <a:pt x="362" y="202"/>
                  </a:cubicBezTo>
                  <a:cubicBezTo>
                    <a:pt x="368" y="202"/>
                    <a:pt x="373" y="207"/>
                    <a:pt x="373" y="213"/>
                  </a:cubicBezTo>
                  <a:lnTo>
                    <a:pt x="373" y="362"/>
                  </a:lnTo>
                  <a:close/>
                  <a:moveTo>
                    <a:pt x="394" y="170"/>
                  </a:moveTo>
                  <a:cubicBezTo>
                    <a:pt x="394" y="176"/>
                    <a:pt x="390" y="181"/>
                    <a:pt x="384" y="181"/>
                  </a:cubicBezTo>
                  <a:cubicBezTo>
                    <a:pt x="378" y="181"/>
                    <a:pt x="373" y="176"/>
                    <a:pt x="373" y="170"/>
                  </a:cubicBezTo>
                  <a:cubicBezTo>
                    <a:pt x="373" y="153"/>
                    <a:pt x="373" y="153"/>
                    <a:pt x="373" y="153"/>
                  </a:cubicBezTo>
                  <a:cubicBezTo>
                    <a:pt x="285" y="242"/>
                    <a:pt x="285" y="242"/>
                    <a:pt x="285" y="242"/>
                  </a:cubicBezTo>
                  <a:cubicBezTo>
                    <a:pt x="283" y="244"/>
                    <a:pt x="280" y="245"/>
                    <a:pt x="277" y="245"/>
                  </a:cubicBezTo>
                  <a:cubicBezTo>
                    <a:pt x="195" y="245"/>
                    <a:pt x="195" y="245"/>
                    <a:pt x="195" y="245"/>
                  </a:cubicBezTo>
                  <a:cubicBezTo>
                    <a:pt x="113" y="307"/>
                    <a:pt x="113" y="307"/>
                    <a:pt x="113" y="307"/>
                  </a:cubicBezTo>
                  <a:cubicBezTo>
                    <a:pt x="111" y="308"/>
                    <a:pt x="109" y="309"/>
                    <a:pt x="106" y="309"/>
                  </a:cubicBezTo>
                  <a:cubicBezTo>
                    <a:pt x="103" y="309"/>
                    <a:pt x="100" y="308"/>
                    <a:pt x="98" y="305"/>
                  </a:cubicBezTo>
                  <a:cubicBezTo>
                    <a:pt x="94" y="300"/>
                    <a:pt x="95" y="293"/>
                    <a:pt x="100" y="290"/>
                  </a:cubicBezTo>
                  <a:cubicBezTo>
                    <a:pt x="185" y="226"/>
                    <a:pt x="185" y="226"/>
                    <a:pt x="185" y="226"/>
                  </a:cubicBezTo>
                  <a:cubicBezTo>
                    <a:pt x="187" y="224"/>
                    <a:pt x="189" y="224"/>
                    <a:pt x="192" y="224"/>
                  </a:cubicBezTo>
                  <a:cubicBezTo>
                    <a:pt x="273" y="224"/>
                    <a:pt x="273" y="224"/>
                    <a:pt x="273" y="224"/>
                  </a:cubicBezTo>
                  <a:cubicBezTo>
                    <a:pt x="358" y="138"/>
                    <a:pt x="358" y="138"/>
                    <a:pt x="358" y="138"/>
                  </a:cubicBezTo>
                  <a:cubicBezTo>
                    <a:pt x="341" y="138"/>
                    <a:pt x="341" y="138"/>
                    <a:pt x="341" y="138"/>
                  </a:cubicBezTo>
                  <a:cubicBezTo>
                    <a:pt x="335" y="138"/>
                    <a:pt x="330" y="134"/>
                    <a:pt x="330" y="128"/>
                  </a:cubicBezTo>
                  <a:cubicBezTo>
                    <a:pt x="330" y="122"/>
                    <a:pt x="335" y="117"/>
                    <a:pt x="341" y="117"/>
                  </a:cubicBezTo>
                  <a:cubicBezTo>
                    <a:pt x="384" y="117"/>
                    <a:pt x="384" y="117"/>
                    <a:pt x="384" y="117"/>
                  </a:cubicBezTo>
                  <a:cubicBezTo>
                    <a:pt x="385" y="117"/>
                    <a:pt x="386" y="117"/>
                    <a:pt x="388" y="118"/>
                  </a:cubicBezTo>
                  <a:cubicBezTo>
                    <a:pt x="390" y="119"/>
                    <a:pt x="392" y="121"/>
                    <a:pt x="394" y="124"/>
                  </a:cubicBezTo>
                  <a:cubicBezTo>
                    <a:pt x="394" y="125"/>
                    <a:pt x="394" y="126"/>
                    <a:pt x="394" y="128"/>
                  </a:cubicBezTo>
                  <a:lnTo>
                    <a:pt x="394" y="170"/>
                  </a:lnTo>
                  <a:close/>
                </a:path>
              </a:pathLst>
            </a:custGeom>
            <a:solidFill>
              <a:srgbClr val="046A38"/>
            </a:solidFill>
            <a:ln>
              <a:solidFill>
                <a:srgbClr val="046A38"/>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5" name="Group 94">
            <a:extLst>
              <a:ext uri="{FF2B5EF4-FFF2-40B4-BE49-F238E27FC236}">
                <a16:creationId xmlns:a16="http://schemas.microsoft.com/office/drawing/2014/main" id="{709C4E3C-0B86-4D4A-A0E9-B822540DD360}"/>
              </a:ext>
            </a:extLst>
          </p:cNvPr>
          <p:cNvGrpSpPr/>
          <p:nvPr/>
        </p:nvGrpSpPr>
        <p:grpSpPr>
          <a:xfrm>
            <a:off x="1000795" y="1118025"/>
            <a:ext cx="821665" cy="780275"/>
            <a:chOff x="2149475" y="2605405"/>
            <a:chExt cx="850900" cy="808037"/>
          </a:xfrm>
        </p:grpSpPr>
        <p:sp>
          <p:nvSpPr>
            <p:cNvPr id="96" name="Freeform 10">
              <a:extLst>
                <a:ext uri="{FF2B5EF4-FFF2-40B4-BE49-F238E27FC236}">
                  <a16:creationId xmlns:a16="http://schemas.microsoft.com/office/drawing/2014/main" id="{57789ABE-4B7D-4A60-A6B5-637255236884}"/>
                </a:ext>
              </a:extLst>
            </p:cNvPr>
            <p:cNvSpPr>
              <a:spLocks/>
            </p:cNvSpPr>
            <p:nvPr/>
          </p:nvSpPr>
          <p:spPr bwMode="auto">
            <a:xfrm>
              <a:off x="2181225" y="2637155"/>
              <a:ext cx="787400" cy="735012"/>
            </a:xfrm>
            <a:custGeom>
              <a:avLst/>
              <a:gdLst>
                <a:gd name="T0" fmla="*/ 36 w 75"/>
                <a:gd name="T1" fmla="*/ 71 h 71"/>
                <a:gd name="T2" fmla="*/ 11 w 75"/>
                <a:gd name="T3" fmla="*/ 61 h 71"/>
                <a:gd name="T4" fmla="*/ 0 w 75"/>
                <a:gd name="T5" fmla="*/ 36 h 71"/>
                <a:gd name="T6" fmla="*/ 10 w 75"/>
                <a:gd name="T7" fmla="*/ 11 h 71"/>
                <a:gd name="T8" fmla="*/ 36 w 75"/>
                <a:gd name="T9" fmla="*/ 0 h 71"/>
                <a:gd name="T10" fmla="*/ 61 w 75"/>
                <a:gd name="T11" fmla="*/ 11 h 71"/>
                <a:gd name="T12" fmla="*/ 61 w 75"/>
                <a:gd name="T13" fmla="*/ 61 h 71"/>
                <a:gd name="T14" fmla="*/ 36 w 75"/>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1">
                  <a:moveTo>
                    <a:pt x="36" y="71"/>
                  </a:moveTo>
                  <a:cubicBezTo>
                    <a:pt x="26" y="71"/>
                    <a:pt x="17" y="68"/>
                    <a:pt x="11" y="61"/>
                  </a:cubicBezTo>
                  <a:cubicBezTo>
                    <a:pt x="4" y="55"/>
                    <a:pt x="0" y="46"/>
                    <a:pt x="0" y="36"/>
                  </a:cubicBezTo>
                  <a:cubicBezTo>
                    <a:pt x="0" y="27"/>
                    <a:pt x="4" y="18"/>
                    <a:pt x="10" y="11"/>
                  </a:cubicBezTo>
                  <a:cubicBezTo>
                    <a:pt x="17" y="4"/>
                    <a:pt x="26" y="0"/>
                    <a:pt x="36" y="0"/>
                  </a:cubicBezTo>
                  <a:cubicBezTo>
                    <a:pt x="45" y="0"/>
                    <a:pt x="54" y="4"/>
                    <a:pt x="61" y="11"/>
                  </a:cubicBezTo>
                  <a:cubicBezTo>
                    <a:pt x="75" y="24"/>
                    <a:pt x="75" y="47"/>
                    <a:pt x="61" y="61"/>
                  </a:cubicBezTo>
                  <a:cubicBezTo>
                    <a:pt x="54" y="68"/>
                    <a:pt x="45" y="71"/>
                    <a:pt x="36" y="71"/>
                  </a:cubicBezTo>
                  <a:close/>
                </a:path>
              </a:pathLst>
            </a:custGeom>
            <a:solidFill>
              <a:srgbClr val="FD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7" name="Freeform 11">
              <a:extLst>
                <a:ext uri="{FF2B5EF4-FFF2-40B4-BE49-F238E27FC236}">
                  <a16:creationId xmlns:a16="http://schemas.microsoft.com/office/drawing/2014/main" id="{E2BB7D75-0FC1-46C6-A9F5-59AD4F2861D7}"/>
                </a:ext>
              </a:extLst>
            </p:cNvPr>
            <p:cNvSpPr>
              <a:spLocks noEditPoints="1"/>
            </p:cNvSpPr>
            <p:nvPr/>
          </p:nvSpPr>
          <p:spPr bwMode="auto">
            <a:xfrm>
              <a:off x="2149475" y="2605405"/>
              <a:ext cx="850900" cy="808037"/>
            </a:xfrm>
            <a:custGeom>
              <a:avLst/>
              <a:gdLst>
                <a:gd name="T0" fmla="*/ 39 w 81"/>
                <a:gd name="T1" fmla="*/ 7 h 78"/>
                <a:gd name="T2" fmla="*/ 61 w 81"/>
                <a:gd name="T3" fmla="*/ 16 h 78"/>
                <a:gd name="T4" fmla="*/ 62 w 81"/>
                <a:gd name="T5" fmla="*/ 62 h 78"/>
                <a:gd name="T6" fmla="*/ 39 w 81"/>
                <a:gd name="T7" fmla="*/ 71 h 78"/>
                <a:gd name="T8" fmla="*/ 16 w 81"/>
                <a:gd name="T9" fmla="*/ 62 h 78"/>
                <a:gd name="T10" fmla="*/ 16 w 81"/>
                <a:gd name="T11" fmla="*/ 16 h 78"/>
                <a:gd name="T12" fmla="*/ 39 w 81"/>
                <a:gd name="T13" fmla="*/ 7 h 78"/>
                <a:gd name="T14" fmla="*/ 39 w 81"/>
                <a:gd name="T15" fmla="*/ 0 h 78"/>
                <a:gd name="T16" fmla="*/ 39 w 81"/>
                <a:gd name="T17" fmla="*/ 0 h 78"/>
                <a:gd name="T18" fmla="*/ 11 w 81"/>
                <a:gd name="T19" fmla="*/ 12 h 78"/>
                <a:gd name="T20" fmla="*/ 0 w 81"/>
                <a:gd name="T21" fmla="*/ 39 h 78"/>
                <a:gd name="T22" fmla="*/ 11 w 81"/>
                <a:gd name="T23" fmla="*/ 67 h 78"/>
                <a:gd name="T24" fmla="*/ 39 w 81"/>
                <a:gd name="T25" fmla="*/ 78 h 78"/>
                <a:gd name="T26" fmla="*/ 66 w 81"/>
                <a:gd name="T27" fmla="*/ 66 h 78"/>
                <a:gd name="T28" fmla="*/ 66 w 81"/>
                <a:gd name="T29" fmla="*/ 11 h 78"/>
                <a:gd name="T30" fmla="*/ 39 w 81"/>
                <a:gd name="T3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 h="78">
                  <a:moveTo>
                    <a:pt x="39" y="7"/>
                  </a:moveTo>
                  <a:cubicBezTo>
                    <a:pt x="47" y="7"/>
                    <a:pt x="55" y="10"/>
                    <a:pt x="61" y="16"/>
                  </a:cubicBezTo>
                  <a:cubicBezTo>
                    <a:pt x="74" y="28"/>
                    <a:pt x="74" y="49"/>
                    <a:pt x="62" y="62"/>
                  </a:cubicBezTo>
                  <a:cubicBezTo>
                    <a:pt x="55" y="68"/>
                    <a:pt x="47" y="71"/>
                    <a:pt x="39" y="71"/>
                  </a:cubicBezTo>
                  <a:cubicBezTo>
                    <a:pt x="30" y="71"/>
                    <a:pt x="22" y="68"/>
                    <a:pt x="16" y="62"/>
                  </a:cubicBezTo>
                  <a:cubicBezTo>
                    <a:pt x="3" y="49"/>
                    <a:pt x="3" y="29"/>
                    <a:pt x="16" y="16"/>
                  </a:cubicBezTo>
                  <a:cubicBezTo>
                    <a:pt x="22" y="10"/>
                    <a:pt x="30" y="7"/>
                    <a:pt x="39" y="7"/>
                  </a:cubicBezTo>
                  <a:moveTo>
                    <a:pt x="39" y="0"/>
                  </a:moveTo>
                  <a:cubicBezTo>
                    <a:pt x="39" y="0"/>
                    <a:pt x="39" y="0"/>
                    <a:pt x="39" y="0"/>
                  </a:cubicBezTo>
                  <a:cubicBezTo>
                    <a:pt x="28" y="0"/>
                    <a:pt x="18" y="4"/>
                    <a:pt x="11" y="12"/>
                  </a:cubicBezTo>
                  <a:cubicBezTo>
                    <a:pt x="4" y="19"/>
                    <a:pt x="0" y="29"/>
                    <a:pt x="0" y="39"/>
                  </a:cubicBezTo>
                  <a:cubicBezTo>
                    <a:pt x="0" y="50"/>
                    <a:pt x="4" y="59"/>
                    <a:pt x="11" y="67"/>
                  </a:cubicBezTo>
                  <a:cubicBezTo>
                    <a:pt x="19" y="74"/>
                    <a:pt x="28" y="78"/>
                    <a:pt x="39" y="78"/>
                  </a:cubicBezTo>
                  <a:cubicBezTo>
                    <a:pt x="49" y="78"/>
                    <a:pt x="59" y="74"/>
                    <a:pt x="66" y="66"/>
                  </a:cubicBezTo>
                  <a:cubicBezTo>
                    <a:pt x="81" y="51"/>
                    <a:pt x="81" y="26"/>
                    <a:pt x="66" y="11"/>
                  </a:cubicBezTo>
                  <a:cubicBezTo>
                    <a:pt x="59" y="4"/>
                    <a:pt x="49" y="0"/>
                    <a:pt x="39" y="0"/>
                  </a:cubicBezTo>
                  <a:close/>
                </a:path>
              </a:pathLst>
            </a:custGeom>
            <a:solidFill>
              <a:srgbClr val="86BC2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8" name="Freeform 976">
              <a:extLst>
                <a:ext uri="{FF2B5EF4-FFF2-40B4-BE49-F238E27FC236}">
                  <a16:creationId xmlns:a16="http://schemas.microsoft.com/office/drawing/2014/main" id="{6BAEA041-693E-4066-9830-D594F4449394}"/>
                </a:ext>
              </a:extLst>
            </p:cNvPr>
            <p:cNvSpPr>
              <a:spLocks noChangeAspect="1" noEditPoints="1"/>
            </p:cNvSpPr>
            <p:nvPr/>
          </p:nvSpPr>
          <p:spPr bwMode="auto">
            <a:xfrm>
              <a:off x="2280878" y="2735103"/>
              <a:ext cx="548641" cy="5486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373 h 512"/>
                <a:gd name="T12" fmla="*/ 128 w 512"/>
                <a:gd name="T13" fmla="*/ 373 h 512"/>
                <a:gd name="T14" fmla="*/ 117 w 512"/>
                <a:gd name="T15" fmla="*/ 362 h 512"/>
                <a:gd name="T16" fmla="*/ 128 w 512"/>
                <a:gd name="T17" fmla="*/ 352 h 512"/>
                <a:gd name="T18" fmla="*/ 256 w 512"/>
                <a:gd name="T19" fmla="*/ 352 h 512"/>
                <a:gd name="T20" fmla="*/ 266 w 512"/>
                <a:gd name="T21" fmla="*/ 362 h 512"/>
                <a:gd name="T22" fmla="*/ 256 w 512"/>
                <a:gd name="T23" fmla="*/ 373 h 512"/>
                <a:gd name="T24" fmla="*/ 391 w 512"/>
                <a:gd name="T25" fmla="*/ 370 h 512"/>
                <a:gd name="T26" fmla="*/ 384 w 512"/>
                <a:gd name="T27" fmla="*/ 373 h 512"/>
                <a:gd name="T28" fmla="*/ 376 w 512"/>
                <a:gd name="T29" fmla="*/ 370 h 512"/>
                <a:gd name="T30" fmla="*/ 279 w 512"/>
                <a:gd name="T31" fmla="*/ 272 h 512"/>
                <a:gd name="T32" fmla="*/ 242 w 512"/>
                <a:gd name="T33" fmla="*/ 310 h 512"/>
                <a:gd name="T34" fmla="*/ 242 w 512"/>
                <a:gd name="T35" fmla="*/ 310 h 512"/>
                <a:gd name="T36" fmla="*/ 242 w 512"/>
                <a:gd name="T37" fmla="*/ 325 h 512"/>
                <a:gd name="T38" fmla="*/ 234 w 512"/>
                <a:gd name="T39" fmla="*/ 328 h 512"/>
                <a:gd name="T40" fmla="*/ 227 w 512"/>
                <a:gd name="T41" fmla="*/ 325 h 512"/>
                <a:gd name="T42" fmla="*/ 151 w 512"/>
                <a:gd name="T43" fmla="*/ 250 h 512"/>
                <a:gd name="T44" fmla="*/ 151 w 512"/>
                <a:gd name="T45" fmla="*/ 235 h 512"/>
                <a:gd name="T46" fmla="*/ 166 w 512"/>
                <a:gd name="T47" fmla="*/ 235 h 512"/>
                <a:gd name="T48" fmla="*/ 257 w 512"/>
                <a:gd name="T49" fmla="*/ 144 h 512"/>
                <a:gd name="T50" fmla="*/ 257 w 512"/>
                <a:gd name="T51" fmla="*/ 129 h 512"/>
                <a:gd name="T52" fmla="*/ 272 w 512"/>
                <a:gd name="T53" fmla="*/ 129 h 512"/>
                <a:gd name="T54" fmla="*/ 347 w 512"/>
                <a:gd name="T55" fmla="*/ 204 h 512"/>
                <a:gd name="T56" fmla="*/ 347 w 512"/>
                <a:gd name="T57" fmla="*/ 220 h 512"/>
                <a:gd name="T58" fmla="*/ 340 w 512"/>
                <a:gd name="T59" fmla="*/ 223 h 512"/>
                <a:gd name="T60" fmla="*/ 332 w 512"/>
                <a:gd name="T61" fmla="*/ 220 h 512"/>
                <a:gd name="T62" fmla="*/ 295 w 512"/>
                <a:gd name="T63" fmla="*/ 257 h 512"/>
                <a:gd name="T64" fmla="*/ 295 w 512"/>
                <a:gd name="T65" fmla="*/ 257 h 512"/>
                <a:gd name="T66" fmla="*/ 391 w 512"/>
                <a:gd name="T67" fmla="*/ 355 h 512"/>
                <a:gd name="T68" fmla="*/ 391 w 512"/>
                <a:gd name="T69" fmla="*/ 370 h 512"/>
                <a:gd name="T70" fmla="*/ 317 w 512"/>
                <a:gd name="T71" fmla="*/ 204 h 512"/>
                <a:gd name="T72" fmla="*/ 227 w 512"/>
                <a:gd name="T73" fmla="*/ 295 h 512"/>
                <a:gd name="T74" fmla="*/ 181 w 512"/>
                <a:gd name="T75" fmla="*/ 250 h 512"/>
                <a:gd name="T76" fmla="*/ 272 w 512"/>
                <a:gd name="T77" fmla="*/ 159 h 512"/>
                <a:gd name="T78" fmla="*/ 317 w 512"/>
                <a:gd name="T79" fmla="*/ 20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373"/>
                  </a:moveTo>
                  <a:cubicBezTo>
                    <a:pt x="128" y="373"/>
                    <a:pt x="128" y="373"/>
                    <a:pt x="128" y="373"/>
                  </a:cubicBezTo>
                  <a:cubicBezTo>
                    <a:pt x="122" y="373"/>
                    <a:pt x="117" y="368"/>
                    <a:pt x="117" y="362"/>
                  </a:cubicBezTo>
                  <a:cubicBezTo>
                    <a:pt x="117" y="356"/>
                    <a:pt x="122" y="352"/>
                    <a:pt x="128" y="352"/>
                  </a:cubicBezTo>
                  <a:cubicBezTo>
                    <a:pt x="256" y="352"/>
                    <a:pt x="256" y="352"/>
                    <a:pt x="256" y="352"/>
                  </a:cubicBezTo>
                  <a:cubicBezTo>
                    <a:pt x="262" y="352"/>
                    <a:pt x="266" y="356"/>
                    <a:pt x="266" y="362"/>
                  </a:cubicBezTo>
                  <a:cubicBezTo>
                    <a:pt x="266" y="368"/>
                    <a:pt x="262" y="373"/>
                    <a:pt x="256" y="373"/>
                  </a:cubicBezTo>
                  <a:close/>
                  <a:moveTo>
                    <a:pt x="391" y="370"/>
                  </a:moveTo>
                  <a:cubicBezTo>
                    <a:pt x="389" y="372"/>
                    <a:pt x="386" y="373"/>
                    <a:pt x="384" y="373"/>
                  </a:cubicBezTo>
                  <a:cubicBezTo>
                    <a:pt x="381" y="373"/>
                    <a:pt x="378" y="372"/>
                    <a:pt x="376" y="370"/>
                  </a:cubicBezTo>
                  <a:cubicBezTo>
                    <a:pt x="279" y="272"/>
                    <a:pt x="279" y="272"/>
                    <a:pt x="279" y="272"/>
                  </a:cubicBezTo>
                  <a:cubicBezTo>
                    <a:pt x="242" y="310"/>
                    <a:pt x="242" y="310"/>
                    <a:pt x="242" y="310"/>
                  </a:cubicBezTo>
                  <a:cubicBezTo>
                    <a:pt x="242" y="310"/>
                    <a:pt x="242" y="310"/>
                    <a:pt x="242" y="310"/>
                  </a:cubicBezTo>
                  <a:cubicBezTo>
                    <a:pt x="246" y="314"/>
                    <a:pt x="246" y="321"/>
                    <a:pt x="242" y="325"/>
                  </a:cubicBezTo>
                  <a:cubicBezTo>
                    <a:pt x="240" y="327"/>
                    <a:pt x="237" y="328"/>
                    <a:pt x="234" y="328"/>
                  </a:cubicBezTo>
                  <a:cubicBezTo>
                    <a:pt x="231" y="328"/>
                    <a:pt x="229" y="327"/>
                    <a:pt x="227" y="325"/>
                  </a:cubicBezTo>
                  <a:cubicBezTo>
                    <a:pt x="151" y="250"/>
                    <a:pt x="151" y="250"/>
                    <a:pt x="151" y="250"/>
                  </a:cubicBezTo>
                  <a:cubicBezTo>
                    <a:pt x="147" y="246"/>
                    <a:pt x="147" y="239"/>
                    <a:pt x="151" y="235"/>
                  </a:cubicBezTo>
                  <a:cubicBezTo>
                    <a:pt x="155" y="230"/>
                    <a:pt x="162" y="230"/>
                    <a:pt x="166" y="235"/>
                  </a:cubicBezTo>
                  <a:cubicBezTo>
                    <a:pt x="257" y="144"/>
                    <a:pt x="257" y="144"/>
                    <a:pt x="257" y="144"/>
                  </a:cubicBezTo>
                  <a:cubicBezTo>
                    <a:pt x="253" y="140"/>
                    <a:pt x="253" y="133"/>
                    <a:pt x="257" y="129"/>
                  </a:cubicBezTo>
                  <a:cubicBezTo>
                    <a:pt x="261" y="125"/>
                    <a:pt x="268" y="125"/>
                    <a:pt x="272" y="129"/>
                  </a:cubicBezTo>
                  <a:cubicBezTo>
                    <a:pt x="347" y="204"/>
                    <a:pt x="347" y="204"/>
                    <a:pt x="347" y="204"/>
                  </a:cubicBezTo>
                  <a:cubicBezTo>
                    <a:pt x="352" y="209"/>
                    <a:pt x="352" y="215"/>
                    <a:pt x="347" y="220"/>
                  </a:cubicBezTo>
                  <a:cubicBezTo>
                    <a:pt x="345" y="222"/>
                    <a:pt x="343" y="223"/>
                    <a:pt x="340" y="223"/>
                  </a:cubicBezTo>
                  <a:cubicBezTo>
                    <a:pt x="337" y="223"/>
                    <a:pt x="334" y="222"/>
                    <a:pt x="332" y="220"/>
                  </a:cubicBezTo>
                  <a:cubicBezTo>
                    <a:pt x="295" y="257"/>
                    <a:pt x="295" y="257"/>
                    <a:pt x="295" y="257"/>
                  </a:cubicBezTo>
                  <a:cubicBezTo>
                    <a:pt x="295" y="257"/>
                    <a:pt x="295" y="257"/>
                    <a:pt x="295" y="257"/>
                  </a:cubicBezTo>
                  <a:cubicBezTo>
                    <a:pt x="391" y="355"/>
                    <a:pt x="391" y="355"/>
                    <a:pt x="391" y="355"/>
                  </a:cubicBezTo>
                  <a:cubicBezTo>
                    <a:pt x="395" y="359"/>
                    <a:pt x="395" y="366"/>
                    <a:pt x="391" y="370"/>
                  </a:cubicBezTo>
                  <a:close/>
                  <a:moveTo>
                    <a:pt x="317" y="204"/>
                  </a:moveTo>
                  <a:cubicBezTo>
                    <a:pt x="227" y="295"/>
                    <a:pt x="227" y="295"/>
                    <a:pt x="227" y="295"/>
                  </a:cubicBezTo>
                  <a:cubicBezTo>
                    <a:pt x="181" y="250"/>
                    <a:pt x="181" y="250"/>
                    <a:pt x="181" y="250"/>
                  </a:cubicBezTo>
                  <a:cubicBezTo>
                    <a:pt x="272" y="159"/>
                    <a:pt x="272" y="159"/>
                    <a:pt x="272" y="159"/>
                  </a:cubicBezTo>
                  <a:lnTo>
                    <a:pt x="317" y="204"/>
                  </a:lnTo>
                  <a:close/>
                </a:path>
              </a:pathLst>
            </a:custGeom>
            <a:solidFill>
              <a:srgbClr val="86BC2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9" name="Group 98">
            <a:extLst>
              <a:ext uri="{FF2B5EF4-FFF2-40B4-BE49-F238E27FC236}">
                <a16:creationId xmlns:a16="http://schemas.microsoft.com/office/drawing/2014/main" id="{742D20CD-8BE2-4A2F-A769-9F9FFC99482E}"/>
              </a:ext>
            </a:extLst>
          </p:cNvPr>
          <p:cNvGrpSpPr/>
          <p:nvPr/>
        </p:nvGrpSpPr>
        <p:grpSpPr>
          <a:xfrm>
            <a:off x="2070499" y="3870288"/>
            <a:ext cx="821665" cy="780275"/>
            <a:chOff x="863600" y="5552294"/>
            <a:chExt cx="850900" cy="808037"/>
          </a:xfrm>
        </p:grpSpPr>
        <p:sp>
          <p:nvSpPr>
            <p:cNvPr id="100" name="Freeform 16">
              <a:extLst>
                <a:ext uri="{FF2B5EF4-FFF2-40B4-BE49-F238E27FC236}">
                  <a16:creationId xmlns:a16="http://schemas.microsoft.com/office/drawing/2014/main" id="{AABB5DC8-77E7-4CFA-9AB3-6BED70379CF8}"/>
                </a:ext>
              </a:extLst>
            </p:cNvPr>
            <p:cNvSpPr>
              <a:spLocks/>
            </p:cNvSpPr>
            <p:nvPr/>
          </p:nvSpPr>
          <p:spPr bwMode="auto">
            <a:xfrm>
              <a:off x="927100" y="5582452"/>
              <a:ext cx="787400" cy="736600"/>
            </a:xfrm>
            <a:custGeom>
              <a:avLst/>
              <a:gdLst>
                <a:gd name="T0" fmla="*/ 36 w 75"/>
                <a:gd name="T1" fmla="*/ 71 h 71"/>
                <a:gd name="T2" fmla="*/ 11 w 75"/>
                <a:gd name="T3" fmla="*/ 61 h 71"/>
                <a:gd name="T4" fmla="*/ 0 w 75"/>
                <a:gd name="T5" fmla="*/ 36 h 71"/>
                <a:gd name="T6" fmla="*/ 10 w 75"/>
                <a:gd name="T7" fmla="*/ 11 h 71"/>
                <a:gd name="T8" fmla="*/ 36 w 75"/>
                <a:gd name="T9" fmla="*/ 0 h 71"/>
                <a:gd name="T10" fmla="*/ 60 w 75"/>
                <a:gd name="T11" fmla="*/ 10 h 71"/>
                <a:gd name="T12" fmla="*/ 61 w 75"/>
                <a:gd name="T13" fmla="*/ 61 h 71"/>
                <a:gd name="T14" fmla="*/ 36 w 75"/>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1">
                  <a:moveTo>
                    <a:pt x="36" y="71"/>
                  </a:moveTo>
                  <a:cubicBezTo>
                    <a:pt x="26" y="71"/>
                    <a:pt x="17" y="68"/>
                    <a:pt x="11" y="61"/>
                  </a:cubicBezTo>
                  <a:cubicBezTo>
                    <a:pt x="4" y="54"/>
                    <a:pt x="0" y="45"/>
                    <a:pt x="0" y="36"/>
                  </a:cubicBezTo>
                  <a:cubicBezTo>
                    <a:pt x="0" y="26"/>
                    <a:pt x="4" y="17"/>
                    <a:pt x="10" y="11"/>
                  </a:cubicBezTo>
                  <a:cubicBezTo>
                    <a:pt x="17" y="4"/>
                    <a:pt x="26" y="0"/>
                    <a:pt x="36" y="0"/>
                  </a:cubicBezTo>
                  <a:cubicBezTo>
                    <a:pt x="45" y="0"/>
                    <a:pt x="54" y="4"/>
                    <a:pt x="60" y="10"/>
                  </a:cubicBezTo>
                  <a:cubicBezTo>
                    <a:pt x="74" y="24"/>
                    <a:pt x="75" y="47"/>
                    <a:pt x="61" y="61"/>
                  </a:cubicBezTo>
                  <a:cubicBezTo>
                    <a:pt x="54" y="67"/>
                    <a:pt x="45" y="71"/>
                    <a:pt x="36" y="71"/>
                  </a:cubicBezTo>
                  <a:close/>
                </a:path>
              </a:pathLst>
            </a:custGeom>
            <a:solidFill>
              <a:srgbClr val="FD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1" name="Freeform 17">
              <a:extLst>
                <a:ext uri="{FF2B5EF4-FFF2-40B4-BE49-F238E27FC236}">
                  <a16:creationId xmlns:a16="http://schemas.microsoft.com/office/drawing/2014/main" id="{7C5DF9AC-21F9-46EE-8318-C793426EB61C}"/>
                </a:ext>
              </a:extLst>
            </p:cNvPr>
            <p:cNvSpPr>
              <a:spLocks noEditPoints="1"/>
            </p:cNvSpPr>
            <p:nvPr/>
          </p:nvSpPr>
          <p:spPr bwMode="auto">
            <a:xfrm>
              <a:off x="863600" y="5552294"/>
              <a:ext cx="850900" cy="808037"/>
            </a:xfrm>
            <a:custGeom>
              <a:avLst/>
              <a:gdLst>
                <a:gd name="T0" fmla="*/ 43 w 81"/>
                <a:gd name="T1" fmla="*/ 6 h 78"/>
                <a:gd name="T2" fmla="*/ 65 w 81"/>
                <a:gd name="T3" fmla="*/ 16 h 78"/>
                <a:gd name="T4" fmla="*/ 65 w 81"/>
                <a:gd name="T5" fmla="*/ 61 h 78"/>
                <a:gd name="T6" fmla="*/ 43 w 81"/>
                <a:gd name="T7" fmla="*/ 71 h 78"/>
                <a:gd name="T8" fmla="*/ 20 w 81"/>
                <a:gd name="T9" fmla="*/ 62 h 78"/>
                <a:gd name="T10" fmla="*/ 20 w 81"/>
                <a:gd name="T11" fmla="*/ 16 h 78"/>
                <a:gd name="T12" fmla="*/ 43 w 81"/>
                <a:gd name="T13" fmla="*/ 6 h 78"/>
                <a:gd name="T14" fmla="*/ 43 w 81"/>
                <a:gd name="T15" fmla="*/ 0 h 78"/>
                <a:gd name="T16" fmla="*/ 43 w 81"/>
                <a:gd name="T17" fmla="*/ 0 h 78"/>
                <a:gd name="T18" fmla="*/ 15 w 81"/>
                <a:gd name="T19" fmla="*/ 11 h 78"/>
                <a:gd name="T20" fmla="*/ 15 w 81"/>
                <a:gd name="T21" fmla="*/ 66 h 78"/>
                <a:gd name="T22" fmla="*/ 43 w 81"/>
                <a:gd name="T23" fmla="*/ 78 h 78"/>
                <a:gd name="T24" fmla="*/ 70 w 81"/>
                <a:gd name="T25" fmla="*/ 66 h 78"/>
                <a:gd name="T26" fmla="*/ 81 w 81"/>
                <a:gd name="T27" fmla="*/ 38 h 78"/>
                <a:gd name="T28" fmla="*/ 70 w 81"/>
                <a:gd name="T29" fmla="*/ 11 h 78"/>
                <a:gd name="T30" fmla="*/ 43 w 81"/>
                <a:gd name="T3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 h="78">
                  <a:moveTo>
                    <a:pt x="43" y="6"/>
                  </a:moveTo>
                  <a:cubicBezTo>
                    <a:pt x="51" y="6"/>
                    <a:pt x="59" y="10"/>
                    <a:pt x="65" y="16"/>
                  </a:cubicBezTo>
                  <a:cubicBezTo>
                    <a:pt x="78" y="28"/>
                    <a:pt x="78" y="49"/>
                    <a:pt x="65" y="61"/>
                  </a:cubicBezTo>
                  <a:cubicBezTo>
                    <a:pt x="59" y="68"/>
                    <a:pt x="51" y="71"/>
                    <a:pt x="43" y="71"/>
                  </a:cubicBezTo>
                  <a:cubicBezTo>
                    <a:pt x="34" y="71"/>
                    <a:pt x="26" y="68"/>
                    <a:pt x="20" y="62"/>
                  </a:cubicBezTo>
                  <a:cubicBezTo>
                    <a:pt x="7" y="49"/>
                    <a:pt x="7" y="29"/>
                    <a:pt x="20" y="16"/>
                  </a:cubicBezTo>
                  <a:cubicBezTo>
                    <a:pt x="26" y="10"/>
                    <a:pt x="34" y="6"/>
                    <a:pt x="43" y="6"/>
                  </a:cubicBezTo>
                  <a:moveTo>
                    <a:pt x="43" y="0"/>
                  </a:moveTo>
                  <a:cubicBezTo>
                    <a:pt x="43" y="0"/>
                    <a:pt x="43" y="0"/>
                    <a:pt x="43" y="0"/>
                  </a:cubicBezTo>
                  <a:cubicBezTo>
                    <a:pt x="32" y="0"/>
                    <a:pt x="22" y="4"/>
                    <a:pt x="15" y="11"/>
                  </a:cubicBezTo>
                  <a:cubicBezTo>
                    <a:pt x="0" y="27"/>
                    <a:pt x="0" y="51"/>
                    <a:pt x="15" y="66"/>
                  </a:cubicBezTo>
                  <a:cubicBezTo>
                    <a:pt x="23" y="74"/>
                    <a:pt x="32" y="78"/>
                    <a:pt x="43" y="78"/>
                  </a:cubicBezTo>
                  <a:cubicBezTo>
                    <a:pt x="53" y="78"/>
                    <a:pt x="63" y="73"/>
                    <a:pt x="70" y="66"/>
                  </a:cubicBezTo>
                  <a:cubicBezTo>
                    <a:pt x="77" y="59"/>
                    <a:pt x="81" y="49"/>
                    <a:pt x="81" y="38"/>
                  </a:cubicBezTo>
                  <a:cubicBezTo>
                    <a:pt x="81" y="28"/>
                    <a:pt x="77" y="18"/>
                    <a:pt x="70" y="11"/>
                  </a:cubicBezTo>
                  <a:cubicBezTo>
                    <a:pt x="63" y="4"/>
                    <a:pt x="53" y="0"/>
                    <a:pt x="43" y="0"/>
                  </a:cubicBezTo>
                  <a:close/>
                </a:path>
              </a:pathLst>
            </a:custGeom>
            <a:solidFill>
              <a:srgbClr val="26890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2" name="Freeform 26">
              <a:extLst>
                <a:ext uri="{FF2B5EF4-FFF2-40B4-BE49-F238E27FC236}">
                  <a16:creationId xmlns:a16="http://schemas.microsoft.com/office/drawing/2014/main" id="{75B1D151-B74E-40F2-8ED7-48ED3DC9591C}"/>
                </a:ext>
              </a:extLst>
            </p:cNvPr>
            <p:cNvSpPr>
              <a:spLocks noChangeAspect="1" noEditPoints="1"/>
            </p:cNvSpPr>
            <p:nvPr/>
          </p:nvSpPr>
          <p:spPr bwMode="auto">
            <a:xfrm>
              <a:off x="1038961" y="5686296"/>
              <a:ext cx="543950" cy="548640"/>
            </a:xfrm>
            <a:custGeom>
              <a:avLst/>
              <a:gdLst>
                <a:gd name="T0" fmla="*/ 94 w 137"/>
                <a:gd name="T1" fmla="*/ 95 h 138"/>
                <a:gd name="T2" fmla="*/ 98 w 137"/>
                <a:gd name="T3" fmla="*/ 83 h 138"/>
                <a:gd name="T4" fmla="*/ 101 w 137"/>
                <a:gd name="T5" fmla="*/ 95 h 138"/>
                <a:gd name="T6" fmla="*/ 106 w 137"/>
                <a:gd name="T7" fmla="*/ 43 h 138"/>
                <a:gd name="T8" fmla="*/ 88 w 137"/>
                <a:gd name="T9" fmla="*/ 95 h 138"/>
                <a:gd name="T10" fmla="*/ 100 w 137"/>
                <a:gd name="T11" fmla="*/ 52 h 138"/>
                <a:gd name="T12" fmla="*/ 94 w 137"/>
                <a:gd name="T13" fmla="*/ 52 h 138"/>
                <a:gd name="T14" fmla="*/ 97 w 137"/>
                <a:gd name="T15" fmla="*/ 60 h 138"/>
                <a:gd name="T16" fmla="*/ 97 w 137"/>
                <a:gd name="T17" fmla="*/ 66 h 138"/>
                <a:gd name="T18" fmla="*/ 97 w 137"/>
                <a:gd name="T19" fmla="*/ 60 h 138"/>
                <a:gd name="T20" fmla="*/ 100 w 137"/>
                <a:gd name="T21" fmla="*/ 75 h 138"/>
                <a:gd name="T22" fmla="*/ 94 w 137"/>
                <a:gd name="T23" fmla="*/ 75 h 138"/>
                <a:gd name="T24" fmla="*/ 68 w 137"/>
                <a:gd name="T25" fmla="*/ 0 h 138"/>
                <a:gd name="T26" fmla="*/ 68 w 137"/>
                <a:gd name="T27" fmla="*/ 138 h 138"/>
                <a:gd name="T28" fmla="*/ 68 w 137"/>
                <a:gd name="T29" fmla="*/ 0 h 138"/>
                <a:gd name="T30" fmla="*/ 108 w 137"/>
                <a:gd name="T31" fmla="*/ 102 h 138"/>
                <a:gd name="T32" fmla="*/ 25 w 137"/>
                <a:gd name="T33" fmla="*/ 98 h 138"/>
                <a:gd name="T34" fmla="*/ 28 w 137"/>
                <a:gd name="T35" fmla="*/ 36 h 138"/>
                <a:gd name="T36" fmla="*/ 49 w 137"/>
                <a:gd name="T37" fmla="*/ 29 h 138"/>
                <a:gd name="T38" fmla="*/ 86 w 137"/>
                <a:gd name="T39" fmla="*/ 26 h 138"/>
                <a:gd name="T40" fmla="*/ 88 w 137"/>
                <a:gd name="T41" fmla="*/ 36 h 138"/>
                <a:gd name="T42" fmla="*/ 112 w 137"/>
                <a:gd name="T43" fmla="*/ 40 h 138"/>
                <a:gd name="T44" fmla="*/ 54 w 137"/>
                <a:gd name="T45" fmla="*/ 95 h 138"/>
                <a:gd name="T46" fmla="*/ 60 w 137"/>
                <a:gd name="T47" fmla="*/ 86 h 138"/>
                <a:gd name="T48" fmla="*/ 65 w 137"/>
                <a:gd name="T49" fmla="*/ 86 h 138"/>
                <a:gd name="T50" fmla="*/ 82 w 137"/>
                <a:gd name="T51" fmla="*/ 95 h 138"/>
                <a:gd name="T52" fmla="*/ 54 w 137"/>
                <a:gd name="T53" fmla="*/ 31 h 138"/>
                <a:gd name="T54" fmla="*/ 74 w 137"/>
                <a:gd name="T55" fmla="*/ 38 h 138"/>
                <a:gd name="T56" fmla="*/ 74 w 137"/>
                <a:gd name="T57" fmla="*/ 43 h 138"/>
                <a:gd name="T58" fmla="*/ 74 w 137"/>
                <a:gd name="T59" fmla="*/ 38 h 138"/>
                <a:gd name="T60" fmla="*/ 77 w 137"/>
                <a:gd name="T61" fmla="*/ 52 h 138"/>
                <a:gd name="T62" fmla="*/ 71 w 137"/>
                <a:gd name="T63" fmla="*/ 52 h 138"/>
                <a:gd name="T64" fmla="*/ 74 w 137"/>
                <a:gd name="T65" fmla="*/ 60 h 138"/>
                <a:gd name="T66" fmla="*/ 74 w 137"/>
                <a:gd name="T67" fmla="*/ 66 h 138"/>
                <a:gd name="T68" fmla="*/ 74 w 137"/>
                <a:gd name="T69" fmla="*/ 60 h 138"/>
                <a:gd name="T70" fmla="*/ 77 w 137"/>
                <a:gd name="T71" fmla="*/ 75 h 138"/>
                <a:gd name="T72" fmla="*/ 71 w 137"/>
                <a:gd name="T73" fmla="*/ 75 h 138"/>
                <a:gd name="T74" fmla="*/ 63 w 137"/>
                <a:gd name="T75" fmla="*/ 38 h 138"/>
                <a:gd name="T76" fmla="*/ 63 w 137"/>
                <a:gd name="T77" fmla="*/ 43 h 138"/>
                <a:gd name="T78" fmla="*/ 63 w 137"/>
                <a:gd name="T79" fmla="*/ 38 h 138"/>
                <a:gd name="T80" fmla="*/ 65 w 137"/>
                <a:gd name="T81" fmla="*/ 52 h 138"/>
                <a:gd name="T82" fmla="*/ 60 w 137"/>
                <a:gd name="T83" fmla="*/ 52 h 138"/>
                <a:gd name="T84" fmla="*/ 63 w 137"/>
                <a:gd name="T85" fmla="*/ 60 h 138"/>
                <a:gd name="T86" fmla="*/ 63 w 137"/>
                <a:gd name="T87" fmla="*/ 66 h 138"/>
                <a:gd name="T88" fmla="*/ 63 w 137"/>
                <a:gd name="T89" fmla="*/ 60 h 138"/>
                <a:gd name="T90" fmla="*/ 65 w 137"/>
                <a:gd name="T91" fmla="*/ 75 h 138"/>
                <a:gd name="T92" fmla="*/ 60 w 137"/>
                <a:gd name="T93" fmla="*/ 75 h 138"/>
                <a:gd name="T94" fmla="*/ 30 w 137"/>
                <a:gd name="T95" fmla="*/ 95 h 138"/>
                <a:gd name="T96" fmla="*/ 36 w 137"/>
                <a:gd name="T97" fmla="*/ 86 h 138"/>
                <a:gd name="T98" fmla="*/ 42 w 137"/>
                <a:gd name="T99" fmla="*/ 86 h 138"/>
                <a:gd name="T100" fmla="*/ 49 w 137"/>
                <a:gd name="T101" fmla="*/ 95 h 138"/>
                <a:gd name="T102" fmla="*/ 30 w 137"/>
                <a:gd name="T103" fmla="*/ 43 h 138"/>
                <a:gd name="T104" fmla="*/ 40 w 137"/>
                <a:gd name="T105" fmla="*/ 49 h 138"/>
                <a:gd name="T106" fmla="*/ 40 w 137"/>
                <a:gd name="T107" fmla="*/ 55 h 138"/>
                <a:gd name="T108" fmla="*/ 40 w 137"/>
                <a:gd name="T109" fmla="*/ 49 h 138"/>
                <a:gd name="T110" fmla="*/ 43 w 137"/>
                <a:gd name="T111" fmla="*/ 63 h 138"/>
                <a:gd name="T112" fmla="*/ 37 w 137"/>
                <a:gd name="T113" fmla="*/ 63 h 138"/>
                <a:gd name="T114" fmla="*/ 40 w 137"/>
                <a:gd name="T115" fmla="*/ 72 h 138"/>
                <a:gd name="T116" fmla="*/ 40 w 137"/>
                <a:gd name="T117" fmla="*/ 78 h 138"/>
                <a:gd name="T118" fmla="*/ 40 w 137"/>
                <a:gd name="T119" fmla="*/ 7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 h="138">
                  <a:moveTo>
                    <a:pt x="88" y="95"/>
                  </a:moveTo>
                  <a:cubicBezTo>
                    <a:pt x="94" y="95"/>
                    <a:pt x="94" y="95"/>
                    <a:pt x="94" y="95"/>
                  </a:cubicBezTo>
                  <a:cubicBezTo>
                    <a:pt x="94" y="86"/>
                    <a:pt x="94" y="86"/>
                    <a:pt x="94" y="86"/>
                  </a:cubicBezTo>
                  <a:cubicBezTo>
                    <a:pt x="94" y="85"/>
                    <a:pt x="96" y="83"/>
                    <a:pt x="98" y="83"/>
                  </a:cubicBezTo>
                  <a:cubicBezTo>
                    <a:pt x="99" y="83"/>
                    <a:pt x="101" y="85"/>
                    <a:pt x="101" y="86"/>
                  </a:cubicBezTo>
                  <a:cubicBezTo>
                    <a:pt x="101" y="95"/>
                    <a:pt x="101" y="95"/>
                    <a:pt x="101" y="95"/>
                  </a:cubicBezTo>
                  <a:cubicBezTo>
                    <a:pt x="106" y="95"/>
                    <a:pt x="106" y="95"/>
                    <a:pt x="106" y="95"/>
                  </a:cubicBezTo>
                  <a:cubicBezTo>
                    <a:pt x="106" y="43"/>
                    <a:pt x="106" y="43"/>
                    <a:pt x="106" y="43"/>
                  </a:cubicBezTo>
                  <a:cubicBezTo>
                    <a:pt x="88" y="43"/>
                    <a:pt x="88" y="43"/>
                    <a:pt x="88" y="43"/>
                  </a:cubicBezTo>
                  <a:lnTo>
                    <a:pt x="88" y="95"/>
                  </a:lnTo>
                  <a:close/>
                  <a:moveTo>
                    <a:pt x="97" y="49"/>
                  </a:moveTo>
                  <a:cubicBezTo>
                    <a:pt x="99" y="49"/>
                    <a:pt x="100" y="50"/>
                    <a:pt x="100" y="52"/>
                  </a:cubicBezTo>
                  <a:cubicBezTo>
                    <a:pt x="100" y="53"/>
                    <a:pt x="99" y="55"/>
                    <a:pt x="97" y="55"/>
                  </a:cubicBezTo>
                  <a:cubicBezTo>
                    <a:pt x="95" y="55"/>
                    <a:pt x="94" y="53"/>
                    <a:pt x="94" y="52"/>
                  </a:cubicBezTo>
                  <a:cubicBezTo>
                    <a:pt x="94" y="50"/>
                    <a:pt x="95" y="49"/>
                    <a:pt x="97" y="49"/>
                  </a:cubicBezTo>
                  <a:close/>
                  <a:moveTo>
                    <a:pt x="97" y="60"/>
                  </a:moveTo>
                  <a:cubicBezTo>
                    <a:pt x="99" y="60"/>
                    <a:pt x="100" y="62"/>
                    <a:pt x="100" y="63"/>
                  </a:cubicBezTo>
                  <a:cubicBezTo>
                    <a:pt x="100" y="65"/>
                    <a:pt x="99" y="66"/>
                    <a:pt x="97" y="66"/>
                  </a:cubicBezTo>
                  <a:cubicBezTo>
                    <a:pt x="95" y="66"/>
                    <a:pt x="94" y="65"/>
                    <a:pt x="94" y="63"/>
                  </a:cubicBezTo>
                  <a:cubicBezTo>
                    <a:pt x="94" y="62"/>
                    <a:pt x="95" y="60"/>
                    <a:pt x="97" y="60"/>
                  </a:cubicBezTo>
                  <a:close/>
                  <a:moveTo>
                    <a:pt x="97" y="72"/>
                  </a:moveTo>
                  <a:cubicBezTo>
                    <a:pt x="99" y="72"/>
                    <a:pt x="100" y="73"/>
                    <a:pt x="100" y="75"/>
                  </a:cubicBezTo>
                  <a:cubicBezTo>
                    <a:pt x="100" y="76"/>
                    <a:pt x="99" y="78"/>
                    <a:pt x="97" y="78"/>
                  </a:cubicBezTo>
                  <a:cubicBezTo>
                    <a:pt x="95" y="78"/>
                    <a:pt x="94" y="76"/>
                    <a:pt x="94" y="75"/>
                  </a:cubicBezTo>
                  <a:cubicBezTo>
                    <a:pt x="94" y="73"/>
                    <a:pt x="95" y="72"/>
                    <a:pt x="97" y="72"/>
                  </a:cubicBezTo>
                  <a:close/>
                  <a:moveTo>
                    <a:pt x="68" y="0"/>
                  </a:moveTo>
                  <a:cubicBezTo>
                    <a:pt x="30" y="0"/>
                    <a:pt x="0" y="31"/>
                    <a:pt x="0" y="69"/>
                  </a:cubicBezTo>
                  <a:cubicBezTo>
                    <a:pt x="0" y="107"/>
                    <a:pt x="30" y="138"/>
                    <a:pt x="68" y="138"/>
                  </a:cubicBezTo>
                  <a:cubicBezTo>
                    <a:pt x="106" y="138"/>
                    <a:pt x="137" y="107"/>
                    <a:pt x="137" y="69"/>
                  </a:cubicBezTo>
                  <a:cubicBezTo>
                    <a:pt x="137" y="31"/>
                    <a:pt x="106" y="0"/>
                    <a:pt x="68" y="0"/>
                  </a:cubicBezTo>
                  <a:close/>
                  <a:moveTo>
                    <a:pt x="112" y="98"/>
                  </a:moveTo>
                  <a:cubicBezTo>
                    <a:pt x="112" y="99"/>
                    <a:pt x="110" y="102"/>
                    <a:pt x="108" y="102"/>
                  </a:cubicBezTo>
                  <a:cubicBezTo>
                    <a:pt x="28" y="102"/>
                    <a:pt x="28" y="102"/>
                    <a:pt x="28" y="102"/>
                  </a:cubicBezTo>
                  <a:cubicBezTo>
                    <a:pt x="27" y="102"/>
                    <a:pt x="25" y="99"/>
                    <a:pt x="25" y="98"/>
                  </a:cubicBezTo>
                  <a:cubicBezTo>
                    <a:pt x="25" y="40"/>
                    <a:pt x="25" y="40"/>
                    <a:pt x="25" y="40"/>
                  </a:cubicBezTo>
                  <a:cubicBezTo>
                    <a:pt x="25" y="39"/>
                    <a:pt x="27" y="36"/>
                    <a:pt x="28" y="36"/>
                  </a:cubicBezTo>
                  <a:cubicBezTo>
                    <a:pt x="49" y="36"/>
                    <a:pt x="49" y="36"/>
                    <a:pt x="49" y="36"/>
                  </a:cubicBezTo>
                  <a:cubicBezTo>
                    <a:pt x="49" y="29"/>
                    <a:pt x="49" y="29"/>
                    <a:pt x="49" y="29"/>
                  </a:cubicBezTo>
                  <a:cubicBezTo>
                    <a:pt x="49" y="27"/>
                    <a:pt x="50" y="26"/>
                    <a:pt x="51" y="26"/>
                  </a:cubicBezTo>
                  <a:cubicBezTo>
                    <a:pt x="86" y="26"/>
                    <a:pt x="86" y="26"/>
                    <a:pt x="86" y="26"/>
                  </a:cubicBezTo>
                  <a:cubicBezTo>
                    <a:pt x="87" y="26"/>
                    <a:pt x="88" y="27"/>
                    <a:pt x="88" y="29"/>
                  </a:cubicBezTo>
                  <a:cubicBezTo>
                    <a:pt x="88" y="36"/>
                    <a:pt x="88" y="36"/>
                    <a:pt x="88" y="36"/>
                  </a:cubicBezTo>
                  <a:cubicBezTo>
                    <a:pt x="108" y="36"/>
                    <a:pt x="108" y="36"/>
                    <a:pt x="108" y="36"/>
                  </a:cubicBezTo>
                  <a:cubicBezTo>
                    <a:pt x="110" y="36"/>
                    <a:pt x="112" y="39"/>
                    <a:pt x="112" y="40"/>
                  </a:cubicBezTo>
                  <a:lnTo>
                    <a:pt x="112" y="98"/>
                  </a:lnTo>
                  <a:close/>
                  <a:moveTo>
                    <a:pt x="54" y="95"/>
                  </a:moveTo>
                  <a:cubicBezTo>
                    <a:pt x="60" y="95"/>
                    <a:pt x="60" y="95"/>
                    <a:pt x="60" y="95"/>
                  </a:cubicBezTo>
                  <a:cubicBezTo>
                    <a:pt x="60" y="86"/>
                    <a:pt x="60" y="86"/>
                    <a:pt x="60" y="86"/>
                  </a:cubicBezTo>
                  <a:cubicBezTo>
                    <a:pt x="60" y="85"/>
                    <a:pt x="61" y="83"/>
                    <a:pt x="62" y="83"/>
                  </a:cubicBezTo>
                  <a:cubicBezTo>
                    <a:pt x="64" y="83"/>
                    <a:pt x="65" y="85"/>
                    <a:pt x="65" y="86"/>
                  </a:cubicBezTo>
                  <a:cubicBezTo>
                    <a:pt x="65" y="95"/>
                    <a:pt x="65" y="95"/>
                    <a:pt x="65" y="95"/>
                  </a:cubicBezTo>
                  <a:cubicBezTo>
                    <a:pt x="82" y="95"/>
                    <a:pt x="82" y="95"/>
                    <a:pt x="82" y="95"/>
                  </a:cubicBezTo>
                  <a:cubicBezTo>
                    <a:pt x="82" y="31"/>
                    <a:pt x="82" y="31"/>
                    <a:pt x="82" y="31"/>
                  </a:cubicBezTo>
                  <a:cubicBezTo>
                    <a:pt x="54" y="31"/>
                    <a:pt x="54" y="31"/>
                    <a:pt x="54" y="31"/>
                  </a:cubicBezTo>
                  <a:lnTo>
                    <a:pt x="54" y="95"/>
                  </a:lnTo>
                  <a:close/>
                  <a:moveTo>
                    <a:pt x="74" y="38"/>
                  </a:moveTo>
                  <a:cubicBezTo>
                    <a:pt x="76" y="38"/>
                    <a:pt x="77" y="39"/>
                    <a:pt x="77" y="40"/>
                  </a:cubicBezTo>
                  <a:cubicBezTo>
                    <a:pt x="77" y="42"/>
                    <a:pt x="76" y="43"/>
                    <a:pt x="74" y="43"/>
                  </a:cubicBezTo>
                  <a:cubicBezTo>
                    <a:pt x="72" y="43"/>
                    <a:pt x="71" y="42"/>
                    <a:pt x="71" y="40"/>
                  </a:cubicBezTo>
                  <a:cubicBezTo>
                    <a:pt x="71" y="39"/>
                    <a:pt x="72" y="38"/>
                    <a:pt x="74" y="38"/>
                  </a:cubicBezTo>
                  <a:close/>
                  <a:moveTo>
                    <a:pt x="74" y="49"/>
                  </a:moveTo>
                  <a:cubicBezTo>
                    <a:pt x="76" y="49"/>
                    <a:pt x="77" y="50"/>
                    <a:pt x="77" y="52"/>
                  </a:cubicBezTo>
                  <a:cubicBezTo>
                    <a:pt x="77" y="53"/>
                    <a:pt x="76" y="55"/>
                    <a:pt x="74" y="55"/>
                  </a:cubicBezTo>
                  <a:cubicBezTo>
                    <a:pt x="72" y="55"/>
                    <a:pt x="71" y="53"/>
                    <a:pt x="71" y="52"/>
                  </a:cubicBezTo>
                  <a:cubicBezTo>
                    <a:pt x="71" y="50"/>
                    <a:pt x="72" y="49"/>
                    <a:pt x="74" y="49"/>
                  </a:cubicBezTo>
                  <a:close/>
                  <a:moveTo>
                    <a:pt x="74" y="60"/>
                  </a:moveTo>
                  <a:cubicBezTo>
                    <a:pt x="76" y="60"/>
                    <a:pt x="77" y="62"/>
                    <a:pt x="77" y="63"/>
                  </a:cubicBezTo>
                  <a:cubicBezTo>
                    <a:pt x="77" y="65"/>
                    <a:pt x="76" y="66"/>
                    <a:pt x="74" y="66"/>
                  </a:cubicBezTo>
                  <a:cubicBezTo>
                    <a:pt x="72" y="66"/>
                    <a:pt x="71" y="65"/>
                    <a:pt x="71" y="63"/>
                  </a:cubicBezTo>
                  <a:cubicBezTo>
                    <a:pt x="71" y="62"/>
                    <a:pt x="72" y="60"/>
                    <a:pt x="74" y="60"/>
                  </a:cubicBezTo>
                  <a:close/>
                  <a:moveTo>
                    <a:pt x="74" y="72"/>
                  </a:moveTo>
                  <a:cubicBezTo>
                    <a:pt x="76" y="72"/>
                    <a:pt x="77" y="73"/>
                    <a:pt x="77" y="75"/>
                  </a:cubicBezTo>
                  <a:cubicBezTo>
                    <a:pt x="77" y="76"/>
                    <a:pt x="76" y="78"/>
                    <a:pt x="74" y="78"/>
                  </a:cubicBezTo>
                  <a:cubicBezTo>
                    <a:pt x="72" y="78"/>
                    <a:pt x="71" y="76"/>
                    <a:pt x="71" y="75"/>
                  </a:cubicBezTo>
                  <a:cubicBezTo>
                    <a:pt x="71" y="73"/>
                    <a:pt x="72" y="72"/>
                    <a:pt x="74" y="72"/>
                  </a:cubicBezTo>
                  <a:close/>
                  <a:moveTo>
                    <a:pt x="63" y="38"/>
                  </a:moveTo>
                  <a:cubicBezTo>
                    <a:pt x="64" y="38"/>
                    <a:pt x="65" y="39"/>
                    <a:pt x="65" y="40"/>
                  </a:cubicBezTo>
                  <a:cubicBezTo>
                    <a:pt x="65" y="42"/>
                    <a:pt x="64" y="43"/>
                    <a:pt x="63" y="43"/>
                  </a:cubicBezTo>
                  <a:cubicBezTo>
                    <a:pt x="61" y="43"/>
                    <a:pt x="60" y="42"/>
                    <a:pt x="60" y="40"/>
                  </a:cubicBezTo>
                  <a:cubicBezTo>
                    <a:pt x="60" y="39"/>
                    <a:pt x="61" y="38"/>
                    <a:pt x="63" y="38"/>
                  </a:cubicBezTo>
                  <a:close/>
                  <a:moveTo>
                    <a:pt x="63" y="49"/>
                  </a:moveTo>
                  <a:cubicBezTo>
                    <a:pt x="64" y="49"/>
                    <a:pt x="65" y="50"/>
                    <a:pt x="65" y="52"/>
                  </a:cubicBezTo>
                  <a:cubicBezTo>
                    <a:pt x="65" y="53"/>
                    <a:pt x="64" y="55"/>
                    <a:pt x="63" y="55"/>
                  </a:cubicBezTo>
                  <a:cubicBezTo>
                    <a:pt x="61" y="55"/>
                    <a:pt x="60" y="53"/>
                    <a:pt x="60" y="52"/>
                  </a:cubicBezTo>
                  <a:cubicBezTo>
                    <a:pt x="60" y="50"/>
                    <a:pt x="61" y="49"/>
                    <a:pt x="63" y="49"/>
                  </a:cubicBezTo>
                  <a:close/>
                  <a:moveTo>
                    <a:pt x="63" y="60"/>
                  </a:moveTo>
                  <a:cubicBezTo>
                    <a:pt x="64" y="60"/>
                    <a:pt x="65" y="62"/>
                    <a:pt x="65" y="63"/>
                  </a:cubicBezTo>
                  <a:cubicBezTo>
                    <a:pt x="65" y="65"/>
                    <a:pt x="64" y="66"/>
                    <a:pt x="63" y="66"/>
                  </a:cubicBezTo>
                  <a:cubicBezTo>
                    <a:pt x="61" y="66"/>
                    <a:pt x="60" y="65"/>
                    <a:pt x="60" y="63"/>
                  </a:cubicBezTo>
                  <a:cubicBezTo>
                    <a:pt x="60" y="62"/>
                    <a:pt x="61" y="60"/>
                    <a:pt x="63" y="60"/>
                  </a:cubicBezTo>
                  <a:close/>
                  <a:moveTo>
                    <a:pt x="63" y="72"/>
                  </a:moveTo>
                  <a:cubicBezTo>
                    <a:pt x="64" y="72"/>
                    <a:pt x="65" y="73"/>
                    <a:pt x="65" y="75"/>
                  </a:cubicBezTo>
                  <a:cubicBezTo>
                    <a:pt x="65" y="76"/>
                    <a:pt x="64" y="78"/>
                    <a:pt x="63" y="78"/>
                  </a:cubicBezTo>
                  <a:cubicBezTo>
                    <a:pt x="61" y="78"/>
                    <a:pt x="60" y="76"/>
                    <a:pt x="60" y="75"/>
                  </a:cubicBezTo>
                  <a:cubicBezTo>
                    <a:pt x="60" y="73"/>
                    <a:pt x="61" y="72"/>
                    <a:pt x="63" y="72"/>
                  </a:cubicBezTo>
                  <a:close/>
                  <a:moveTo>
                    <a:pt x="30" y="95"/>
                  </a:moveTo>
                  <a:cubicBezTo>
                    <a:pt x="36" y="95"/>
                    <a:pt x="36" y="95"/>
                    <a:pt x="36" y="95"/>
                  </a:cubicBezTo>
                  <a:cubicBezTo>
                    <a:pt x="36" y="86"/>
                    <a:pt x="36" y="86"/>
                    <a:pt x="36" y="86"/>
                  </a:cubicBezTo>
                  <a:cubicBezTo>
                    <a:pt x="36" y="85"/>
                    <a:pt x="37" y="83"/>
                    <a:pt x="39" y="83"/>
                  </a:cubicBezTo>
                  <a:cubicBezTo>
                    <a:pt x="41" y="83"/>
                    <a:pt x="42" y="85"/>
                    <a:pt x="42" y="86"/>
                  </a:cubicBezTo>
                  <a:cubicBezTo>
                    <a:pt x="42" y="95"/>
                    <a:pt x="42" y="95"/>
                    <a:pt x="42" y="95"/>
                  </a:cubicBezTo>
                  <a:cubicBezTo>
                    <a:pt x="49" y="95"/>
                    <a:pt x="49" y="95"/>
                    <a:pt x="49" y="95"/>
                  </a:cubicBezTo>
                  <a:cubicBezTo>
                    <a:pt x="49" y="43"/>
                    <a:pt x="49" y="43"/>
                    <a:pt x="49" y="43"/>
                  </a:cubicBezTo>
                  <a:cubicBezTo>
                    <a:pt x="30" y="43"/>
                    <a:pt x="30" y="43"/>
                    <a:pt x="30" y="43"/>
                  </a:cubicBezTo>
                  <a:lnTo>
                    <a:pt x="30" y="95"/>
                  </a:lnTo>
                  <a:close/>
                  <a:moveTo>
                    <a:pt x="40" y="49"/>
                  </a:moveTo>
                  <a:cubicBezTo>
                    <a:pt x="41" y="49"/>
                    <a:pt x="43" y="50"/>
                    <a:pt x="43" y="52"/>
                  </a:cubicBezTo>
                  <a:cubicBezTo>
                    <a:pt x="43" y="53"/>
                    <a:pt x="41" y="55"/>
                    <a:pt x="40" y="55"/>
                  </a:cubicBezTo>
                  <a:cubicBezTo>
                    <a:pt x="38" y="55"/>
                    <a:pt x="37" y="53"/>
                    <a:pt x="37" y="52"/>
                  </a:cubicBezTo>
                  <a:cubicBezTo>
                    <a:pt x="37" y="50"/>
                    <a:pt x="38" y="49"/>
                    <a:pt x="40" y="49"/>
                  </a:cubicBezTo>
                  <a:close/>
                  <a:moveTo>
                    <a:pt x="40" y="60"/>
                  </a:moveTo>
                  <a:cubicBezTo>
                    <a:pt x="41" y="60"/>
                    <a:pt x="43" y="62"/>
                    <a:pt x="43" y="63"/>
                  </a:cubicBezTo>
                  <a:cubicBezTo>
                    <a:pt x="43" y="65"/>
                    <a:pt x="41" y="66"/>
                    <a:pt x="40" y="66"/>
                  </a:cubicBezTo>
                  <a:cubicBezTo>
                    <a:pt x="38" y="66"/>
                    <a:pt x="37" y="65"/>
                    <a:pt x="37" y="63"/>
                  </a:cubicBezTo>
                  <a:cubicBezTo>
                    <a:pt x="37" y="62"/>
                    <a:pt x="38" y="60"/>
                    <a:pt x="40" y="60"/>
                  </a:cubicBezTo>
                  <a:close/>
                  <a:moveTo>
                    <a:pt x="40" y="72"/>
                  </a:moveTo>
                  <a:cubicBezTo>
                    <a:pt x="41" y="72"/>
                    <a:pt x="43" y="73"/>
                    <a:pt x="43" y="75"/>
                  </a:cubicBezTo>
                  <a:cubicBezTo>
                    <a:pt x="43" y="76"/>
                    <a:pt x="41" y="78"/>
                    <a:pt x="40" y="78"/>
                  </a:cubicBezTo>
                  <a:cubicBezTo>
                    <a:pt x="38" y="78"/>
                    <a:pt x="37" y="76"/>
                    <a:pt x="37" y="75"/>
                  </a:cubicBezTo>
                  <a:cubicBezTo>
                    <a:pt x="37" y="73"/>
                    <a:pt x="38" y="72"/>
                    <a:pt x="40" y="72"/>
                  </a:cubicBezTo>
                  <a:close/>
                </a:path>
              </a:pathLst>
            </a:custGeom>
            <a:solidFill>
              <a:srgbClr val="26890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3" name="TextBox 102">
            <a:extLst>
              <a:ext uri="{FF2B5EF4-FFF2-40B4-BE49-F238E27FC236}">
                <a16:creationId xmlns:a16="http://schemas.microsoft.com/office/drawing/2014/main" id="{6BE3B6A3-C7E2-4295-9171-15ACC9B6E08B}"/>
              </a:ext>
            </a:extLst>
          </p:cNvPr>
          <p:cNvSpPr txBox="1"/>
          <p:nvPr/>
        </p:nvSpPr>
        <p:spPr>
          <a:xfrm>
            <a:off x="1755059" y="5220129"/>
            <a:ext cx="2052349" cy="369332"/>
          </a:xfrm>
          <a:prstGeom prst="rect">
            <a:avLst/>
          </a:prstGeom>
          <a:noFill/>
        </p:spPr>
        <p:txBody>
          <a:bodyPr wrap="square">
            <a:spAutoFit/>
          </a:bodyPr>
          <a:lstStyle/>
          <a:p>
            <a:pPr marL="0" marR="0" lvl="0" indent="0" algn="l" defTabSz="914367" rtl="0" eaLnBrk="1" fontAlgn="auto" latinLnBrk="0" hangingPunct="1">
              <a:lnSpc>
                <a:spcPct val="100000"/>
              </a:lnSpc>
              <a:spcBef>
                <a:spcPts val="100"/>
              </a:spcBef>
              <a:spcAft>
                <a:spcPts val="0"/>
              </a:spcAft>
              <a:buClrTx/>
              <a:buSzTx/>
              <a:buFontTx/>
              <a:buNone/>
              <a:tabLst/>
              <a:defRPr/>
            </a:pPr>
            <a:r>
              <a:rPr kumimoji="0" lang="en-US" sz="1800" b="1" i="0" u="none" strike="noStrike" kern="1200" cap="none" spc="0" normalizeH="0" baseline="0" noProof="0">
                <a:ln>
                  <a:noFill/>
                </a:ln>
                <a:solidFill>
                  <a:srgbClr val="046A38"/>
                </a:solidFill>
                <a:effectLst/>
                <a:uLnTx/>
                <a:uFillTx/>
                <a:latin typeface="Calibri"/>
                <a:ea typeface="Open Sans Light" panose="020B0306030504020204" pitchFamily="34" charset="0"/>
                <a:cs typeface="Open Sans Light" panose="020B0306030504020204" pitchFamily="34" charset="0"/>
              </a:rPr>
              <a:t>Standard-setters </a:t>
            </a:r>
          </a:p>
        </p:txBody>
      </p:sp>
      <p:sp>
        <p:nvSpPr>
          <p:cNvPr id="104" name="TextBox 103">
            <a:extLst>
              <a:ext uri="{FF2B5EF4-FFF2-40B4-BE49-F238E27FC236}">
                <a16:creationId xmlns:a16="http://schemas.microsoft.com/office/drawing/2014/main" id="{68AEBC48-E9D9-47AB-8ED1-4AD115F0515D}"/>
              </a:ext>
            </a:extLst>
          </p:cNvPr>
          <p:cNvSpPr txBox="1"/>
          <p:nvPr/>
        </p:nvSpPr>
        <p:spPr>
          <a:xfrm>
            <a:off x="1778016" y="1114941"/>
            <a:ext cx="1353854" cy="369332"/>
          </a:xfrm>
          <a:prstGeom prst="rect">
            <a:avLst/>
          </a:prstGeom>
          <a:noFill/>
        </p:spPr>
        <p:txBody>
          <a:bodyPr wrap="square">
            <a:spAutoFit/>
          </a:bodyPr>
          <a:lstStyle/>
          <a:p>
            <a:pPr marL="0" marR="0" lvl="0" indent="0" algn="l" defTabSz="914367" rtl="0" eaLnBrk="1" fontAlgn="auto" latinLnBrk="0" hangingPunct="1">
              <a:lnSpc>
                <a:spcPct val="100000"/>
              </a:lnSpc>
              <a:spcBef>
                <a:spcPts val="100"/>
              </a:spcBef>
              <a:spcAft>
                <a:spcPts val="0"/>
              </a:spcAft>
              <a:buClrTx/>
              <a:buSzTx/>
              <a:buFontTx/>
              <a:buNone/>
              <a:tabLst/>
              <a:defRPr/>
            </a:pPr>
            <a:r>
              <a:rPr kumimoji="0" lang="en-US" sz="1800" b="1" i="0" u="none" strike="noStrike" kern="1200" cap="none" spc="0" normalizeH="0" baseline="0" noProof="0">
                <a:ln>
                  <a:noFill/>
                </a:ln>
                <a:solidFill>
                  <a:srgbClr val="86BC25"/>
                </a:solidFill>
                <a:effectLst/>
                <a:uLnTx/>
                <a:uFillTx/>
                <a:latin typeface="Calibri"/>
                <a:ea typeface="Open Sans Light" panose="020B0306030504020204" pitchFamily="34" charset="0"/>
                <a:cs typeface="Open Sans Light" panose="020B0306030504020204" pitchFamily="34" charset="0"/>
              </a:rPr>
              <a:t>Regulators</a:t>
            </a:r>
            <a:r>
              <a:rPr kumimoji="0" lang="en-US" sz="1600" b="1" i="0" u="none" strike="noStrike" kern="1200" cap="none" spc="0" normalizeH="0" baseline="0" noProof="0">
                <a:ln>
                  <a:noFill/>
                </a:ln>
                <a:solidFill>
                  <a:srgbClr val="86BC25"/>
                </a:solidFill>
                <a:effectLst/>
                <a:uLnTx/>
                <a:uFillTx/>
                <a:latin typeface="Calibri"/>
                <a:ea typeface="Verdana"/>
                <a:cs typeface="Calibri"/>
              </a:rPr>
              <a:t> </a:t>
            </a:r>
            <a:endParaRPr kumimoji="0" lang="en-GB" sz="1600" b="0" i="0" u="none" strike="noStrike" kern="1200" cap="none" spc="0" normalizeH="0" baseline="0" noProof="0">
              <a:ln>
                <a:noFill/>
              </a:ln>
              <a:solidFill>
                <a:srgbClr val="86BC25"/>
              </a:solidFill>
              <a:effectLst/>
              <a:uLnTx/>
              <a:uFillTx/>
              <a:latin typeface="Calibri"/>
              <a:ea typeface="Verdana"/>
              <a:cs typeface="Calibri"/>
            </a:endParaRPr>
          </a:p>
        </p:txBody>
      </p:sp>
      <p:sp>
        <p:nvSpPr>
          <p:cNvPr id="105" name="TextBox 104">
            <a:extLst>
              <a:ext uri="{FF2B5EF4-FFF2-40B4-BE49-F238E27FC236}">
                <a16:creationId xmlns:a16="http://schemas.microsoft.com/office/drawing/2014/main" id="{2E6190E3-33C9-4B69-B908-69E4F1DD5362}"/>
              </a:ext>
            </a:extLst>
          </p:cNvPr>
          <p:cNvSpPr txBox="1"/>
          <p:nvPr/>
        </p:nvSpPr>
        <p:spPr>
          <a:xfrm>
            <a:off x="2810361" y="2429372"/>
            <a:ext cx="1157827" cy="369332"/>
          </a:xfrm>
          <a:prstGeom prst="rect">
            <a:avLst/>
          </a:prstGeom>
          <a:noFill/>
        </p:spPr>
        <p:txBody>
          <a:bodyPr wrap="square">
            <a:spAutoFit/>
          </a:bodyPr>
          <a:lstStyle/>
          <a:p>
            <a:pPr marL="0" marR="0" lvl="0" indent="0" algn="l" defTabSz="914367" rtl="0" eaLnBrk="1" fontAlgn="auto" latinLnBrk="0" hangingPunct="1">
              <a:lnSpc>
                <a:spcPct val="100000"/>
              </a:lnSpc>
              <a:spcBef>
                <a:spcPts val="100"/>
              </a:spcBef>
              <a:spcAft>
                <a:spcPts val="0"/>
              </a:spcAft>
              <a:buClrTx/>
              <a:buSzTx/>
              <a:buFontTx/>
              <a:buNone/>
              <a:tabLst/>
              <a:defRPr/>
            </a:pPr>
            <a:r>
              <a:rPr kumimoji="0" lang="en-US" sz="1800" b="1" i="0" u="none" strike="noStrike" kern="1200" cap="none" spc="0" normalizeH="0" baseline="0" noProof="0">
                <a:ln>
                  <a:noFill/>
                </a:ln>
                <a:solidFill>
                  <a:srgbClr val="43B02A"/>
                </a:solidFill>
                <a:effectLst/>
                <a:uLnTx/>
                <a:uFillTx/>
                <a:latin typeface="Calibri"/>
                <a:ea typeface="Open Sans Light" panose="020B0306030504020204" pitchFamily="34" charset="0"/>
                <a:cs typeface="Open Sans Light" panose="020B0306030504020204" pitchFamily="34" charset="0"/>
              </a:rPr>
              <a:t>Investors</a:t>
            </a:r>
            <a:r>
              <a:rPr kumimoji="0" lang="en-US" sz="1600" b="1" i="0" u="none" strike="noStrike" kern="1200" cap="none" spc="0" normalizeH="0" baseline="0" noProof="0">
                <a:ln>
                  <a:noFill/>
                </a:ln>
                <a:solidFill>
                  <a:srgbClr val="43B02A"/>
                </a:solidFill>
                <a:effectLst/>
                <a:uLnTx/>
                <a:uFillTx/>
                <a:latin typeface="Calibri"/>
                <a:ea typeface="Open Sans Light" panose="020B0306030504020204" pitchFamily="34" charset="0"/>
                <a:cs typeface="Arabic Typesetting" panose="03020402040406030203" pitchFamily="66" charset="-78"/>
              </a:rPr>
              <a:t> </a:t>
            </a:r>
          </a:p>
        </p:txBody>
      </p:sp>
      <p:sp>
        <p:nvSpPr>
          <p:cNvPr id="112" name="TextBox 111">
            <a:extLst>
              <a:ext uri="{FF2B5EF4-FFF2-40B4-BE49-F238E27FC236}">
                <a16:creationId xmlns:a16="http://schemas.microsoft.com/office/drawing/2014/main" id="{63593A3C-20AA-4145-AACB-06CD7940DA5D}"/>
              </a:ext>
            </a:extLst>
          </p:cNvPr>
          <p:cNvSpPr txBox="1"/>
          <p:nvPr/>
        </p:nvSpPr>
        <p:spPr>
          <a:xfrm>
            <a:off x="2926207" y="3838762"/>
            <a:ext cx="1433270" cy="369332"/>
          </a:xfrm>
          <a:prstGeom prst="rect">
            <a:avLst/>
          </a:prstGeom>
          <a:noFill/>
        </p:spPr>
        <p:txBody>
          <a:bodyPr wrap="square">
            <a:spAutoFit/>
          </a:bodyPr>
          <a:lstStyle/>
          <a:p>
            <a:pPr marL="0" marR="0" lvl="0" indent="0" algn="l" defTabSz="914367" rtl="0" eaLnBrk="1" fontAlgn="auto" latinLnBrk="0" hangingPunct="1">
              <a:lnSpc>
                <a:spcPct val="100000"/>
              </a:lnSpc>
              <a:spcBef>
                <a:spcPts val="100"/>
              </a:spcBef>
              <a:spcAft>
                <a:spcPts val="0"/>
              </a:spcAft>
              <a:buClrTx/>
              <a:buSzPct val="100000"/>
              <a:buFontTx/>
              <a:buNone/>
              <a:tabLst/>
              <a:defRPr/>
            </a:pPr>
            <a:r>
              <a:rPr kumimoji="0" lang="en-US" sz="1800" b="1" i="0" u="none" strike="noStrike" kern="1200" cap="none" spc="0" normalizeH="0" baseline="0" noProof="0">
                <a:ln>
                  <a:noFill/>
                </a:ln>
                <a:solidFill>
                  <a:srgbClr val="26890D"/>
                </a:solidFill>
                <a:effectLst/>
                <a:uLnTx/>
                <a:uFillTx/>
                <a:latin typeface="Calibri"/>
                <a:ea typeface="Open Sans Light" panose="020B0306030504020204" pitchFamily="34" charset="0"/>
                <a:cs typeface="Open Sans Light" panose="020B0306030504020204" pitchFamily="34" charset="0"/>
              </a:rPr>
              <a:t>Corporations</a:t>
            </a:r>
            <a:r>
              <a:rPr kumimoji="0" lang="en-US" sz="1600" b="1" i="0" u="none" strike="noStrike" kern="1200" cap="none" spc="0" normalizeH="0" baseline="0" noProof="0">
                <a:ln>
                  <a:noFill/>
                </a:ln>
                <a:solidFill>
                  <a:srgbClr val="26890D"/>
                </a:solidFill>
                <a:effectLst/>
                <a:uLnTx/>
                <a:uFillTx/>
                <a:latin typeface="Calibri"/>
                <a:ea typeface="Verdana"/>
                <a:cs typeface="Calibri"/>
              </a:rPr>
              <a:t> </a:t>
            </a:r>
          </a:p>
        </p:txBody>
      </p:sp>
      <p:sp>
        <p:nvSpPr>
          <p:cNvPr id="113" name="TextBox 112">
            <a:extLst>
              <a:ext uri="{FF2B5EF4-FFF2-40B4-BE49-F238E27FC236}">
                <a16:creationId xmlns:a16="http://schemas.microsoft.com/office/drawing/2014/main" id="{64B9135A-7C35-4604-9FED-D14DA4ED5B6F}"/>
              </a:ext>
            </a:extLst>
          </p:cNvPr>
          <p:cNvSpPr txBox="1"/>
          <p:nvPr/>
        </p:nvSpPr>
        <p:spPr>
          <a:xfrm>
            <a:off x="2846079" y="4181391"/>
            <a:ext cx="2413865" cy="577081"/>
          </a:xfrm>
          <a:prstGeom prst="rect">
            <a:avLst/>
          </a:prstGeom>
          <a:noFill/>
        </p:spPr>
        <p:txBody>
          <a:bodyPr wrap="square">
            <a:spAutoFit/>
          </a:bodyPr>
          <a:lstStyle/>
          <a:p>
            <a:pPr marL="0" marR="0" lvl="0" indent="0" algn="l" defTabSz="914367" rtl="0" eaLnBrk="1" fontAlgn="auto" latinLnBrk="0" hangingPunct="1">
              <a:lnSpc>
                <a:spcPct val="100000"/>
              </a:lnSpc>
              <a:spcBef>
                <a:spcPts val="100"/>
              </a:spcBef>
              <a:spcAft>
                <a:spcPts val="0"/>
              </a:spcAft>
              <a:buClrTx/>
              <a:buSzPct val="100000"/>
              <a:buFontTx/>
              <a:buNone/>
              <a:tabLst/>
              <a:defRPr/>
            </a:pPr>
            <a:r>
              <a:rPr kumimoji="0" lang="en-US" sz="1050" b="0" i="1" u="none" strike="noStrike" kern="1200" cap="none" spc="0" normalizeH="0" baseline="0" noProof="0">
                <a:ln>
                  <a:noFill/>
                </a:ln>
                <a:solidFill>
                  <a:srgbClr val="000000"/>
                </a:solidFill>
                <a:effectLst/>
                <a:uLnTx/>
                <a:uFillTx/>
                <a:latin typeface="Calibri"/>
                <a:ea typeface="Verdana"/>
                <a:cs typeface="Calibri"/>
              </a:rPr>
              <a:t>Accountable to ambitious commitments and providing enhanced climate-related and other ESG disclosures</a:t>
            </a:r>
          </a:p>
        </p:txBody>
      </p:sp>
      <p:sp>
        <p:nvSpPr>
          <p:cNvPr id="114" name="TextBox 113">
            <a:extLst>
              <a:ext uri="{FF2B5EF4-FFF2-40B4-BE49-F238E27FC236}">
                <a16:creationId xmlns:a16="http://schemas.microsoft.com/office/drawing/2014/main" id="{3AE1CC8D-3B8F-4AC4-BCF6-D243B1A457B7}"/>
              </a:ext>
            </a:extLst>
          </p:cNvPr>
          <p:cNvSpPr txBox="1"/>
          <p:nvPr/>
        </p:nvSpPr>
        <p:spPr>
          <a:xfrm>
            <a:off x="2851348" y="2742561"/>
            <a:ext cx="1924869" cy="738664"/>
          </a:xfrm>
          <a:prstGeom prst="rect">
            <a:avLst/>
          </a:prstGeom>
          <a:noFill/>
        </p:spPr>
        <p:txBody>
          <a:bodyPr wrap="square">
            <a:spAutoFit/>
          </a:bodyPr>
          <a:lstStyle/>
          <a:p>
            <a:pPr marL="0" marR="0" lvl="0" indent="0" algn="l" defTabSz="914367" rtl="0" eaLnBrk="1" fontAlgn="auto" latinLnBrk="0" hangingPunct="1">
              <a:lnSpc>
                <a:spcPct val="100000"/>
              </a:lnSpc>
              <a:spcBef>
                <a:spcPts val="100"/>
              </a:spcBef>
              <a:spcAft>
                <a:spcPts val="0"/>
              </a:spcAft>
              <a:buClrTx/>
              <a:buSzTx/>
              <a:buFontTx/>
              <a:buNone/>
              <a:tabLst/>
              <a:defRPr/>
            </a:pPr>
            <a:r>
              <a:rPr kumimoji="0" lang="en-US" sz="1050" b="0" i="1" u="none" strike="noStrike" kern="1200" cap="none" spc="0" normalizeH="0" baseline="0" noProof="0" dirty="0">
                <a:ln>
                  <a:noFill/>
                </a:ln>
                <a:solidFill>
                  <a:srgbClr val="000000"/>
                </a:solidFill>
                <a:effectLst/>
                <a:uLnTx/>
                <a:uFillTx/>
                <a:latin typeface="Calibri"/>
                <a:ea typeface="Verdana" panose="020B0604030504040204" pitchFamily="34" charset="0"/>
                <a:cs typeface="Arabic Typesetting" panose="03020402040406030203" pitchFamily="66" charset="-78"/>
              </a:rPr>
              <a:t>Accelerating action and transparency around the financial impacts of climate and ESG</a:t>
            </a:r>
          </a:p>
        </p:txBody>
      </p:sp>
      <p:sp>
        <p:nvSpPr>
          <p:cNvPr id="115" name="TextBox 114">
            <a:extLst>
              <a:ext uri="{FF2B5EF4-FFF2-40B4-BE49-F238E27FC236}">
                <a16:creationId xmlns:a16="http://schemas.microsoft.com/office/drawing/2014/main" id="{12356347-3E72-409B-86CD-211534BBA332}"/>
              </a:ext>
            </a:extLst>
          </p:cNvPr>
          <p:cNvSpPr txBox="1"/>
          <p:nvPr/>
        </p:nvSpPr>
        <p:spPr>
          <a:xfrm>
            <a:off x="1809518" y="1463368"/>
            <a:ext cx="1859826" cy="577081"/>
          </a:xfrm>
          <a:prstGeom prst="rect">
            <a:avLst/>
          </a:prstGeom>
          <a:noFill/>
        </p:spPr>
        <p:txBody>
          <a:bodyPr wrap="square">
            <a:spAutoFit/>
          </a:bodyPr>
          <a:lstStyle/>
          <a:p>
            <a:pPr marL="0" marR="0" lvl="0" indent="0" algn="l" defTabSz="914367" rtl="0" eaLnBrk="1" fontAlgn="auto" latinLnBrk="0" hangingPunct="1">
              <a:lnSpc>
                <a:spcPct val="100000"/>
              </a:lnSpc>
              <a:spcBef>
                <a:spcPts val="100"/>
              </a:spcBef>
              <a:spcAft>
                <a:spcPts val="0"/>
              </a:spcAft>
              <a:buClrTx/>
              <a:buSzTx/>
              <a:buFontTx/>
              <a:buNone/>
              <a:tabLst/>
              <a:defRPr/>
            </a:pPr>
            <a:r>
              <a:rPr kumimoji="0" lang="en-US" sz="1050" b="0" i="1" u="none" strike="noStrike" kern="1200" cap="none" spc="0" normalizeH="0" baseline="0" noProof="0">
                <a:ln>
                  <a:noFill/>
                </a:ln>
                <a:solidFill>
                  <a:srgbClr val="000000"/>
                </a:solidFill>
                <a:effectLst/>
                <a:uLnTx/>
                <a:uFillTx/>
                <a:latin typeface="Calibri"/>
                <a:ea typeface="Verdana" panose="020B0604030504040204" pitchFamily="34" charset="0"/>
                <a:cs typeface="Arabic Typesetting" panose="03020402040406030203" pitchFamily="66" charset="-78"/>
              </a:rPr>
              <a:t>Rulemaking around required climate-related and other ESG disclosures</a:t>
            </a:r>
          </a:p>
        </p:txBody>
      </p:sp>
      <p:sp>
        <p:nvSpPr>
          <p:cNvPr id="116" name="TextBox 115">
            <a:extLst>
              <a:ext uri="{FF2B5EF4-FFF2-40B4-BE49-F238E27FC236}">
                <a16:creationId xmlns:a16="http://schemas.microsoft.com/office/drawing/2014/main" id="{A015F306-FB2A-4992-8D5F-9A33D5DE9F6E}"/>
              </a:ext>
            </a:extLst>
          </p:cNvPr>
          <p:cNvSpPr txBox="1"/>
          <p:nvPr/>
        </p:nvSpPr>
        <p:spPr>
          <a:xfrm>
            <a:off x="1646551" y="5568364"/>
            <a:ext cx="2660452" cy="577081"/>
          </a:xfrm>
          <a:prstGeom prst="rect">
            <a:avLst/>
          </a:prstGeom>
          <a:noFill/>
        </p:spPr>
        <p:txBody>
          <a:bodyPr wrap="square">
            <a:spAutoFit/>
          </a:bodyPr>
          <a:lstStyle/>
          <a:p>
            <a:pPr marL="0" marR="0" lvl="0" indent="0" algn="l" defTabSz="914367" rtl="0" eaLnBrk="1" fontAlgn="auto" latinLnBrk="0" hangingPunct="1">
              <a:lnSpc>
                <a:spcPct val="100000"/>
              </a:lnSpc>
              <a:spcBef>
                <a:spcPts val="100"/>
              </a:spcBef>
              <a:spcAft>
                <a:spcPts val="0"/>
              </a:spcAft>
              <a:buClrTx/>
              <a:buSzTx/>
              <a:buFontTx/>
              <a:buNone/>
              <a:tabLst/>
              <a:defRPr/>
            </a:pPr>
            <a:r>
              <a:rPr kumimoji="0" lang="en-US" sz="1050" b="0" i="1" u="none" strike="noStrike" kern="1200" cap="none" spc="0" normalizeH="0" baseline="0" noProof="0">
                <a:ln>
                  <a:noFill/>
                </a:ln>
                <a:solidFill>
                  <a:srgbClr val="000000"/>
                </a:solidFill>
                <a:effectLst/>
                <a:uLnTx/>
                <a:uFillTx/>
                <a:latin typeface="Calibri"/>
                <a:ea typeface="Verdana" panose="020B0604030504040204" pitchFamily="34" charset="0"/>
                <a:cs typeface="Arabic Typesetting" panose="03020402040406030203" pitchFamily="66" charset="-78"/>
              </a:rPr>
              <a:t>Accelerating acceptance of authoritative climate-related and ESG standard-setters and a common baseline</a:t>
            </a:r>
          </a:p>
        </p:txBody>
      </p:sp>
      <p:cxnSp>
        <p:nvCxnSpPr>
          <p:cNvPr id="117" name="Straight Connector 116">
            <a:extLst>
              <a:ext uri="{FF2B5EF4-FFF2-40B4-BE49-F238E27FC236}">
                <a16:creationId xmlns:a16="http://schemas.microsoft.com/office/drawing/2014/main" id="{2A4DD809-94A7-4DD2-A9FC-12D9A76A4D95}"/>
              </a:ext>
            </a:extLst>
          </p:cNvPr>
          <p:cNvCxnSpPr>
            <a:cxnSpLocks/>
            <a:endCxn id="52" idx="1"/>
          </p:cNvCxnSpPr>
          <p:nvPr/>
        </p:nvCxnSpPr>
        <p:spPr>
          <a:xfrm>
            <a:off x="1734718" y="5536232"/>
            <a:ext cx="2540462" cy="0"/>
          </a:xfrm>
          <a:prstGeom prst="line">
            <a:avLst/>
          </a:prstGeom>
          <a:ln>
            <a:solidFill>
              <a:srgbClr val="046A38"/>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3C430192-9092-422F-BE2D-AA303D21890D}"/>
              </a:ext>
            </a:extLst>
          </p:cNvPr>
          <p:cNvCxnSpPr>
            <a:cxnSpLocks/>
          </p:cNvCxnSpPr>
          <p:nvPr/>
        </p:nvCxnSpPr>
        <p:spPr>
          <a:xfrm>
            <a:off x="1891817" y="1444570"/>
            <a:ext cx="1808186" cy="0"/>
          </a:xfrm>
          <a:prstGeom prst="line">
            <a:avLst/>
          </a:prstGeom>
          <a:ln>
            <a:solidFill>
              <a:srgbClr val="86BC25"/>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1CF6060C-2D62-49DC-917D-2752CC2F70BF}"/>
              </a:ext>
            </a:extLst>
          </p:cNvPr>
          <p:cNvCxnSpPr>
            <a:cxnSpLocks/>
          </p:cNvCxnSpPr>
          <p:nvPr/>
        </p:nvCxnSpPr>
        <p:spPr>
          <a:xfrm>
            <a:off x="2923581" y="2750826"/>
            <a:ext cx="1808186" cy="0"/>
          </a:xfrm>
          <a:prstGeom prst="line">
            <a:avLst/>
          </a:prstGeom>
          <a:ln>
            <a:solidFill>
              <a:srgbClr val="43B02A"/>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1C6292A4-BA0B-48BB-8C90-E781A44F9676}"/>
              </a:ext>
            </a:extLst>
          </p:cNvPr>
          <p:cNvSpPr txBox="1"/>
          <p:nvPr/>
        </p:nvSpPr>
        <p:spPr>
          <a:xfrm>
            <a:off x="392437" y="6266663"/>
            <a:ext cx="10428483" cy="182880"/>
          </a:xfrm>
          <a:prstGeom prst="rect">
            <a:avLst/>
          </a:prstGeom>
          <a:noFill/>
        </p:spPr>
        <p:txBody>
          <a:bodyPr wrap="square" numCol="4">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6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International Sustainability Standards Board (ISSB)</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6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Greenhouse Gas Protocol (GHG Protocol)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6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Task Force on Climate-related Financial Disclosure (TCFD)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6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Sustainability Accounting Standards Board (SASB)</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6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Global Reporting Initiative (GRI)</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6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Corporate Sustainability Reporting Directive (CSRD)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6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European Financial Reporting Advisory Group (EFRAG)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6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European Sustainability Reporting Standards (ESRS)</a:t>
            </a:r>
          </a:p>
        </p:txBody>
      </p:sp>
      <p:sp>
        <p:nvSpPr>
          <p:cNvPr id="51" name="Rectangle: Rounded Corners 50">
            <a:extLst>
              <a:ext uri="{FF2B5EF4-FFF2-40B4-BE49-F238E27FC236}">
                <a16:creationId xmlns:a16="http://schemas.microsoft.com/office/drawing/2014/main" id="{40496CF1-5E83-408D-A32B-56C31C94E71F}"/>
              </a:ext>
            </a:extLst>
          </p:cNvPr>
          <p:cNvSpPr/>
          <p:nvPr/>
        </p:nvSpPr>
        <p:spPr bwMode="gray">
          <a:xfrm>
            <a:off x="3685427" y="980007"/>
            <a:ext cx="8309758" cy="1512517"/>
          </a:xfrm>
          <a:prstGeom prst="roundRect">
            <a:avLst>
              <a:gd name="adj" fmla="val 8344"/>
            </a:avLst>
          </a:prstGeom>
          <a:solidFill>
            <a:srgbClr val="86BC25"/>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55" name="Rectangle: Rounded Corners 54">
            <a:extLst>
              <a:ext uri="{FF2B5EF4-FFF2-40B4-BE49-F238E27FC236}">
                <a16:creationId xmlns:a16="http://schemas.microsoft.com/office/drawing/2014/main" id="{86296BF4-D21E-47B7-A0C1-862334A1A06A}"/>
              </a:ext>
            </a:extLst>
          </p:cNvPr>
          <p:cNvSpPr/>
          <p:nvPr/>
        </p:nvSpPr>
        <p:spPr bwMode="gray">
          <a:xfrm>
            <a:off x="3747654" y="980007"/>
            <a:ext cx="8189713" cy="1512517"/>
          </a:xfrm>
          <a:prstGeom prst="roundRect">
            <a:avLst>
              <a:gd name="adj" fmla="val 8344"/>
            </a:avLst>
          </a:prstGeom>
          <a:solidFill>
            <a:schemeClr val="bg1">
              <a:lumMod val="95000"/>
            </a:schemeClr>
          </a:solidFill>
          <a:ln w="19050" algn="ctr">
            <a:noFill/>
            <a:miter lim="800000"/>
            <a:headEnd/>
            <a:tailEnd/>
          </a:ln>
        </p:spPr>
        <p:txBody>
          <a:bodyPr wrap="square" lIns="88900" tIns="88900" rIns="88900" bIns="88900" rtlCol="0" anchor="ctr"/>
          <a:lstStyle/>
          <a:p>
            <a:pPr marL="171450" marR="0" lvl="0" indent="-171450" algn="l" defTabSz="914367" rtl="0" eaLnBrk="1" fontAlgn="auto" latinLnBrk="0" hangingPunct="1">
              <a:lnSpc>
                <a:spcPct val="100000"/>
              </a:lnSpc>
              <a:spcBef>
                <a:spcPts val="100"/>
              </a:spcBef>
              <a:spcAft>
                <a:spcPts val="200"/>
              </a:spcAft>
              <a:buClrTx/>
              <a:buSzTx/>
              <a:buFont typeface="Arial" panose="020B0604020202020204" pitchFamily="34" charset="0"/>
              <a:buChar char="•"/>
              <a:tabLst/>
              <a:defRPr/>
            </a:pPr>
            <a:r>
              <a:rPr kumimoji="0" lang="en-GB" sz="11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US SEC proposed disclosure rules</a:t>
            </a:r>
            <a:r>
              <a:rPr kumimoji="0" lang="en-GB" sz="11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on </a:t>
            </a:r>
            <a:r>
              <a:rPr kumimoji="0" lang="en-GB" sz="11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hlinkClick r:id="rId19"/>
              </a:rPr>
              <a:t>Climate Change</a:t>
            </a:r>
            <a:r>
              <a:rPr kumimoji="0" lang="en-GB" sz="11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in March 2022</a:t>
            </a:r>
            <a:r>
              <a:rPr kumimoji="0" lang="en-GB" sz="1100" b="0" i="1"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100" b="0" i="1" u="non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with a final rule expected in April 2023 </a:t>
            </a:r>
            <a:endParaRPr kumimoji="0" lang="en-GB" sz="1100" b="0" i="1" u="none" strike="sng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l" defTabSz="914367" rtl="0" eaLnBrk="1" fontAlgn="auto" latinLnBrk="0" hangingPunct="1">
              <a:lnSpc>
                <a:spcPct val="100000"/>
              </a:lnSpc>
              <a:spcBef>
                <a:spcPts val="100"/>
              </a:spcBef>
              <a:spcAft>
                <a:spcPts val="200"/>
              </a:spcAft>
              <a:buClrTx/>
              <a:buSzTx/>
              <a:buFont typeface="Arial" panose="020B0604020202020204" pitchFamily="34" charset="0"/>
              <a:buChar char="•"/>
              <a:tabLst/>
              <a:defRPr/>
            </a:pPr>
            <a:r>
              <a:rPr kumimoji="0" lang="en-GB" sz="11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US SEC </a:t>
            </a:r>
            <a:r>
              <a:rPr kumimoji="0" lang="en-US" sz="11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released proposals to regulate </a:t>
            </a:r>
            <a:r>
              <a:rPr kumimoji="0" lang="en-US"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 </a:t>
            </a:r>
            <a:r>
              <a:rPr kumimoji="0" lang="en-US"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20"/>
              </a:rPr>
              <a:t>names of ESG investment funds </a:t>
            </a:r>
            <a:r>
              <a:rPr kumimoji="0" lang="en-US"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and </a:t>
            </a:r>
            <a:r>
              <a:rPr kumimoji="0" lang="en-US"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21"/>
              </a:rPr>
              <a:t>enhance disclosures for ESG investment funds</a:t>
            </a:r>
            <a:r>
              <a:rPr kumimoji="0" lang="en-US"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en-GB" sz="11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100" b="0" i="1"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comment periods closed on 8/16/2022</a:t>
            </a:r>
          </a:p>
          <a:p>
            <a:pPr marL="171450" marR="0" lvl="0" indent="-171450" algn="l" defTabSz="914367" rtl="0" eaLnBrk="1" fontAlgn="auto" latinLnBrk="0" hangingPunct="1">
              <a:lnSpc>
                <a:spcPct val="100000"/>
              </a:lnSpc>
              <a:spcBef>
                <a:spcPts val="100"/>
              </a:spcBef>
              <a:spcAft>
                <a:spcPts val="200"/>
              </a:spcAft>
              <a:buClrTx/>
              <a:buSzTx/>
              <a:buFont typeface="Arial" panose="020B0604020202020204" pitchFamily="34" charset="0"/>
              <a:buChar char="•"/>
              <a:tabLst/>
              <a:defRPr/>
            </a:pPr>
            <a:r>
              <a:rPr kumimoji="0" lang="en-GB" sz="11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EU CSRD</a:t>
            </a:r>
            <a:r>
              <a:rPr kumimoji="0" lang="en-GB" sz="11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6</a:t>
            </a:r>
            <a:r>
              <a:rPr kumimoji="0" lang="en-GB" sz="11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100" b="1" i="0" u="sng" strike="noStrike" kern="1200" cap="none" spc="0" normalizeH="0" baseline="0" noProof="0" dirty="0">
                <a:ln>
                  <a:noFill/>
                </a:ln>
                <a:solidFill>
                  <a:srgbClr val="00A3E0"/>
                </a:solidFill>
                <a:effectLst/>
                <a:uLnTx/>
                <a:uFillTx/>
                <a:latin typeface="Open Sans" panose="020B0606030504020204" pitchFamily="34" charset="0"/>
                <a:ea typeface="Open Sans" panose="020B0606030504020204" pitchFamily="34" charset="0"/>
                <a:cs typeface="Open Sans" panose="020B0606030504020204" pitchFamily="34" charset="0"/>
                <a:hlinkClick r:id="rId22">
                  <a:extLst>
                    <a:ext uri="{A12FA001-AC4F-418D-AE19-62706E023703}">
                      <ahyp:hlinkClr xmlns:ahyp="http://schemas.microsoft.com/office/drawing/2018/hyperlinkcolor" val="tx"/>
                    </a:ext>
                  </a:extLst>
                </a:hlinkClick>
              </a:rPr>
              <a:t>adopted</a:t>
            </a:r>
            <a:r>
              <a:rPr kumimoji="0" lang="en-GB" sz="1100" b="1"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 November 2022, mandating ESG and climate disclosures for EU-listed and US-based companies listed on EU regulated markets. </a:t>
            </a:r>
            <a:r>
              <a:rPr kumimoji="0" lang="en-GB" sz="11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EFRAG</a:t>
            </a:r>
            <a:r>
              <a:rPr kumimoji="0" lang="en-GB" sz="1100" b="1"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7 </a:t>
            </a:r>
            <a:r>
              <a:rPr kumimoji="0" lang="en-GB" sz="11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approved</a:t>
            </a:r>
            <a:r>
              <a:rPr kumimoji="0" lang="en-GB" sz="1100" b="1"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r-FR" sz="1100" b="1" i="0" u="sng" strike="noStrike" kern="1200" cap="none" spc="0" normalizeH="0" baseline="0" noProof="0" dirty="0">
                <a:ln>
                  <a:noFill/>
                </a:ln>
                <a:solidFill>
                  <a:srgbClr val="00A3E0"/>
                </a:solidFill>
                <a:effectLst/>
                <a:uLnTx/>
                <a:uFillTx/>
                <a:latin typeface="Open Sans" panose="020B0606030504020204" pitchFamily="34" charset="0"/>
                <a:ea typeface="Open Sans" panose="020B0606030504020204" pitchFamily="34" charset="0"/>
                <a:cs typeface="Open Sans" panose="020B0606030504020204" pitchFamily="34" charset="0"/>
                <a:hlinkClick r:id="rId23">
                  <a:extLst>
                    <a:ext uri="{A12FA001-AC4F-418D-AE19-62706E023703}">
                      <ahyp:hlinkClr xmlns:ahyp="http://schemas.microsoft.com/office/drawing/2018/hyperlinkcolor" val="tx"/>
                    </a:ext>
                  </a:extLst>
                </a:hlinkClick>
              </a:rPr>
              <a:t>12 draft ESRS</a:t>
            </a:r>
            <a:r>
              <a:rPr kumimoji="0" lang="en-GB" sz="11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8 </a:t>
            </a:r>
            <a:r>
              <a:rPr kumimoji="0" lang="en-GB" sz="11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 be submitted to the European Parliament for adoption in 2023</a:t>
            </a:r>
            <a:endParaRPr kumimoji="0" lang="en-GB" sz="1100" b="0" i="1" u="none" strike="sng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952779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90190-D68C-4A89-BEC7-BDE211D34DB5}"/>
              </a:ext>
            </a:extLst>
          </p:cNvPr>
          <p:cNvSpPr>
            <a:spLocks noGrp="1"/>
          </p:cNvSpPr>
          <p:nvPr>
            <p:ph type="title"/>
          </p:nvPr>
        </p:nvSpPr>
        <p:spPr/>
        <p:txBody>
          <a:bodyPr/>
          <a:lstStyle/>
          <a:p>
            <a:r>
              <a:rPr lang="en-US" dirty="0"/>
              <a:t>Regulatory Landscape Overview</a:t>
            </a:r>
          </a:p>
        </p:txBody>
      </p:sp>
    </p:spTree>
    <p:extLst>
      <p:ext uri="{BB962C8B-B14F-4D97-AF65-F5344CB8AC3E}">
        <p14:creationId xmlns:p14="http://schemas.microsoft.com/office/powerpoint/2010/main" val="3172999122"/>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Deloitte Brand Theme">
  <a:themeElements>
    <a:clrScheme name="Custom 3">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 Brand Theme" id="{7F8E7B9C-D1E6-4EAB-A888-5889AFAC97F5}" vid="{EE3CB14B-24FA-49D6-9FDE-EB9FB3296A69}"/>
    </a:ext>
  </a:extLst>
</a:theme>
</file>

<file path=ppt/theme/theme2.xml><?xml version="1.0" encoding="utf-8"?>
<a:theme xmlns:a="http://schemas.openxmlformats.org/drawingml/2006/main" name="4_Deloitte Brand Theme">
  <a:themeElements>
    <a:clrScheme name="Custom 3">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 Brand Theme" id="{7F8E7B9C-D1E6-4EAB-A888-5889AFAC97F5}" vid="{EE3CB14B-24FA-49D6-9FDE-EB9FB3296A69}"/>
    </a:ext>
  </a:extLst>
</a:theme>
</file>

<file path=ppt/theme/theme3.xml><?xml version="1.0" encoding="utf-8"?>
<a:theme xmlns:a="http://schemas.openxmlformats.org/drawingml/2006/main" name="Theme1">
  <a:themeElements>
    <a:clrScheme name="Custom 3">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Theme1" id="{DA57C875-686E-4BE6-A41C-CB93E9A25D02}" vid="{23D37881-4D4D-426F-B33A-8413FA0B0C7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05afce5-37c3-4abc-bc01-188d39936319">
      <UserInfo>
        <DisplayName>Moore, Anna</DisplayName>
        <AccountId>570</AccountId>
        <AccountType/>
      </UserInfo>
      <UserInfo>
        <DisplayName>Clifford, Eric</DisplayName>
        <AccountId>571</AccountId>
        <AccountType/>
      </UserInfo>
      <UserInfo>
        <DisplayName>Eichman, Sydney</DisplayName>
        <AccountId>97</AccountId>
        <AccountType/>
      </UserInfo>
      <UserInfo>
        <DisplayName>Miani, Gina</DisplayName>
        <AccountId>28</AccountId>
        <AccountType/>
      </UserInfo>
      <UserInfo>
        <DisplayName>Hess, Elise</DisplayName>
        <AccountId>146</AccountId>
        <AccountType/>
      </UserInfo>
      <UserInfo>
        <DisplayName>Lazo, Jose</DisplayName>
        <AccountId>47</AccountId>
        <AccountType/>
      </UserInfo>
      <UserInfo>
        <DisplayName>Wilson, Kelli</DisplayName>
        <AccountId>109</AccountId>
        <AccountType/>
      </UserInfo>
      <UserInfo>
        <DisplayName>Sterck, Stephanie</DisplayName>
        <AccountId>18</AccountId>
        <AccountType/>
      </UserInfo>
      <UserInfo>
        <DisplayName>Jimenez Wisler, Stefan</DisplayName>
        <AccountId>332</AccountId>
        <AccountType/>
      </UserInfo>
      <UserInfo>
        <DisplayName>Bruflodt, Allie</DisplayName>
        <AccountId>127</AccountId>
        <AccountType/>
      </UserInfo>
      <UserInfo>
        <DisplayName>Tuell, Austin</DisplayName>
        <AccountId>105</AccountId>
        <AccountType/>
      </UserInfo>
      <UserInfo>
        <DisplayName>Stevens, McKenzie</DisplayName>
        <AccountId>383</AccountId>
        <AccountType/>
      </UserInfo>
      <UserInfo>
        <DisplayName>Millar, Michael</DisplayName>
        <AccountId>95</AccountId>
        <AccountType/>
      </UserInfo>
      <UserInfo>
        <DisplayName>Ballin, Lee</DisplayName>
        <AccountId>351</AccountId>
        <AccountType/>
      </UserInfo>
      <UserInfo>
        <DisplayName>Moore, Katie L</DisplayName>
        <AccountId>118</AccountId>
        <AccountType/>
      </UserInfo>
      <UserInfo>
        <DisplayName>Labat, Lauren</DisplayName>
        <AccountId>63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EC0AAA1F7DA114DA868E1ACE6E5C35D" ma:contentTypeVersion="4" ma:contentTypeDescription="Create a new document." ma:contentTypeScope="" ma:versionID="f5696a73a02c0ba56df19757f3542411">
  <xsd:schema xmlns:xsd="http://www.w3.org/2001/XMLSchema" xmlns:xs="http://www.w3.org/2001/XMLSchema" xmlns:p="http://schemas.microsoft.com/office/2006/metadata/properties" xmlns:ns2="af335053-5c13-4208-99bf-938eb2315e22" xmlns:ns3="e05afce5-37c3-4abc-bc01-188d39936319" targetNamespace="http://schemas.microsoft.com/office/2006/metadata/properties" ma:root="true" ma:fieldsID="b2c9f8189b79dbb47dad0a4f242de1c8" ns2:_="" ns3:_="">
    <xsd:import namespace="af335053-5c13-4208-99bf-938eb2315e22"/>
    <xsd:import namespace="e05afce5-37c3-4abc-bc01-188d3993631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335053-5c13-4208-99bf-938eb2315e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5afce5-37c3-4abc-bc01-188d3993631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1DAC33-2A0B-40C2-8C66-D0DCEDC42377}">
  <ds:schemaRefs>
    <ds:schemaRef ds:uri="http://schemas.microsoft.com/office/infopath/2007/PartnerControls"/>
    <ds:schemaRef ds:uri="http://purl.org/dc/dcmitype/"/>
    <ds:schemaRef ds:uri="http://purl.org/dc/elements/1.1/"/>
    <ds:schemaRef ds:uri="e05afce5-37c3-4abc-bc01-188d39936319"/>
    <ds:schemaRef ds:uri="http://purl.org/dc/terms/"/>
    <ds:schemaRef ds:uri="http://schemas.microsoft.com/office/2006/documentManagement/types"/>
    <ds:schemaRef ds:uri="http://www.w3.org/XML/1998/namespace"/>
    <ds:schemaRef ds:uri="http://schemas.openxmlformats.org/package/2006/metadata/core-properties"/>
    <ds:schemaRef ds:uri="af335053-5c13-4208-99bf-938eb2315e22"/>
    <ds:schemaRef ds:uri="http://schemas.microsoft.com/office/2006/metadata/properties"/>
  </ds:schemaRefs>
</ds:datastoreItem>
</file>

<file path=customXml/itemProps2.xml><?xml version="1.0" encoding="utf-8"?>
<ds:datastoreItem xmlns:ds="http://schemas.openxmlformats.org/officeDocument/2006/customXml" ds:itemID="{CA568C54-4CE5-45F6-9260-B45B7ED2BDB5}">
  <ds:schemaRefs>
    <ds:schemaRef ds:uri="af335053-5c13-4208-99bf-938eb2315e22"/>
    <ds:schemaRef ds:uri="e05afce5-37c3-4abc-bc01-188d3993631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74B6C69-1BD3-44D9-B6DD-1FEEF43B96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1520</TotalTime>
  <Words>5853</Words>
  <Application>Microsoft Macintosh PowerPoint</Application>
  <PresentationFormat>Widescreen</PresentationFormat>
  <Paragraphs>531</Paragraphs>
  <Slides>26</Slides>
  <Notes>20</Notes>
  <HiddenSlides>0</HiddenSlides>
  <MMClips>0</MMClips>
  <ScaleCrop>false</ScaleCrop>
  <HeadingPairs>
    <vt:vector size="8" baseType="variant">
      <vt:variant>
        <vt:lpstr>Fonts Used</vt:lpstr>
      </vt:variant>
      <vt:variant>
        <vt:i4>14</vt:i4>
      </vt:variant>
      <vt:variant>
        <vt:lpstr>Theme</vt:lpstr>
      </vt:variant>
      <vt:variant>
        <vt:i4>3</vt:i4>
      </vt:variant>
      <vt:variant>
        <vt:lpstr>Embedded OLE Servers</vt:lpstr>
      </vt:variant>
      <vt:variant>
        <vt:i4>1</vt:i4>
      </vt:variant>
      <vt:variant>
        <vt:lpstr>Slide Titles</vt:lpstr>
      </vt:variant>
      <vt:variant>
        <vt:i4>26</vt:i4>
      </vt:variant>
    </vt:vector>
  </HeadingPairs>
  <TitlesOfParts>
    <vt:vector size="44" baseType="lpstr">
      <vt:lpstr>-apple-system</vt:lpstr>
      <vt:lpstr>Arial</vt:lpstr>
      <vt:lpstr>Calibri</vt:lpstr>
      <vt:lpstr>Calibri (Body)</vt:lpstr>
      <vt:lpstr>Calibri Light</vt:lpstr>
      <vt:lpstr>Cambria Math</vt:lpstr>
      <vt:lpstr>Courier New</vt:lpstr>
      <vt:lpstr>MercurySSm-Book-Pro_Web</vt:lpstr>
      <vt:lpstr>Open Sans</vt:lpstr>
      <vt:lpstr>Open Sans bold</vt:lpstr>
      <vt:lpstr>Open Sans Light</vt:lpstr>
      <vt:lpstr>Open Sans Semibold</vt:lpstr>
      <vt:lpstr>Verdana</vt:lpstr>
      <vt:lpstr>Wingdings 2</vt:lpstr>
      <vt:lpstr>1_Deloitte Brand Theme</vt:lpstr>
      <vt:lpstr>4_Deloitte Brand Theme</vt:lpstr>
      <vt:lpstr>Theme1</vt:lpstr>
      <vt:lpstr>think-cell Slide</vt:lpstr>
      <vt:lpstr>Environmental, Social, and Governance (ESG) Landscape Overview SYFA Spring Conference</vt:lpstr>
      <vt:lpstr>Today’s Presenters</vt:lpstr>
      <vt:lpstr>ESG Landscape Overview</vt:lpstr>
      <vt:lpstr>The ESG Landscape</vt:lpstr>
      <vt:lpstr>The ESG Landscape</vt:lpstr>
      <vt:lpstr>The ESG Landscape: 2023 Deloitte CxO report </vt:lpstr>
      <vt:lpstr>2022 Deloitte Sustainability Action Report </vt:lpstr>
      <vt:lpstr>Drivers of ESG Acceleration</vt:lpstr>
      <vt:lpstr>Regulatory Landscape Overview</vt:lpstr>
      <vt:lpstr>Regulators | The global climate disclosure regulatory landscape is evolving</vt:lpstr>
      <vt:lpstr>SEC 2023 Regulatory Agenda</vt:lpstr>
      <vt:lpstr>SEC Proposal: Enhancement and Standardization of Climate-related Disclosures </vt:lpstr>
      <vt:lpstr>ISSB Exposure Draft Standards</vt:lpstr>
      <vt:lpstr>Global reach of the EU Corporate Sustainability Reporting Directive (CSRD) </vt:lpstr>
      <vt:lpstr>Governance and Internal Controls</vt:lpstr>
      <vt:lpstr>The ESG Landscape</vt:lpstr>
      <vt:lpstr>A Deeper Look: Governance and Controls considerations for Climate-Related Data </vt:lpstr>
      <vt:lpstr>Deloitte’s 4 Key Takeaways on COSO’s Achieving Effective Internal Control Over Sustainability Reporting (ICSR): Building Trust and Confidence through the COSO Internal Control- Integrated Framework</vt:lpstr>
      <vt:lpstr>COSO: Components and Principles</vt:lpstr>
      <vt:lpstr>Questions to Consider</vt:lpstr>
      <vt:lpstr>The ESG Landscape</vt:lpstr>
      <vt:lpstr>ESG as a Strategic Value Driver: Your ESG Ambition</vt:lpstr>
      <vt:lpstr>External Requirements and Commitments Demand Transparent Reporting – Illustrative </vt:lpstr>
      <vt:lpstr>Preparing for the Emerging Climate Disclosure Regulations and Standards</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Eichman, Sydney</dc:creator>
  <cp:lastModifiedBy>Sheree Turner</cp:lastModifiedBy>
  <cp:revision>7</cp:revision>
  <dcterms:created xsi:type="dcterms:W3CDTF">2022-12-02T14:20:08Z</dcterms:created>
  <dcterms:modified xsi:type="dcterms:W3CDTF">2023-04-14T15:16:03Z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2022-12-02T14:20:08Z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795eb5ae-104a-4593-aa62-8c524cc1feba</vt:lpwstr>
  </property>
  <property fmtid="{D5CDD505-2E9C-101B-9397-08002B2CF9AE}" pid="8" name="MSIP_Label_ea60d57e-af5b-4752-ac57-3e4f28ca11dc_ContentBits">
    <vt:lpwstr>0</vt:lpwstr>
  </property>
  <property fmtid="{D5CDD505-2E9C-101B-9397-08002B2CF9AE}" pid="9" name="ContentTypeId">
    <vt:lpwstr>0x010100FEC0AAA1F7DA114DA868E1ACE6E5C35D</vt:lpwstr>
  </property>
  <property fmtid="{D5CDD505-2E9C-101B-9397-08002B2CF9AE}" pid="10" name="MediaServiceImageTags">
    <vt:lpwstr/>
  </property>
</Properties>
</file>