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43" r:id="rId5"/>
    <p:sldId id="342" r:id="rId6"/>
    <p:sldId id="345" r:id="rId7"/>
    <p:sldId id="341" r:id="rId8"/>
    <p:sldId id="357" r:id="rId9"/>
    <p:sldId id="333" r:id="rId10"/>
    <p:sldId id="348" r:id="rId11"/>
    <p:sldId id="349" r:id="rId12"/>
    <p:sldId id="346" r:id="rId13"/>
    <p:sldId id="350" r:id="rId14"/>
    <p:sldId id="351" r:id="rId15"/>
    <p:sldId id="347" r:id="rId16"/>
    <p:sldId id="353" r:id="rId17"/>
    <p:sldId id="352" r:id="rId18"/>
    <p:sldId id="354" r:id="rId19"/>
    <p:sldId id="306" r:id="rId2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8B"/>
    <a:srgbClr val="5A9CB4"/>
    <a:srgbClr val="EA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85774-D5B6-4E17-8E7D-6517018D30D3}" v="8169" dt="2023-04-14T21:21:39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5" autoAdjust="0"/>
    <p:restoredTop sz="89706" autoAdjust="0"/>
  </p:normalViewPr>
  <p:slideViewPr>
    <p:cSldViewPr snapToGrid="0">
      <p:cViewPr varScale="1">
        <p:scale>
          <a:sx n="82" d="100"/>
          <a:sy n="82" d="100"/>
        </p:scale>
        <p:origin x="1256" y="184"/>
      </p:cViewPr>
      <p:guideLst/>
    </p:cSldViewPr>
  </p:slideViewPr>
  <p:outlineViewPr>
    <p:cViewPr>
      <p:scale>
        <a:sx n="33" d="100"/>
        <a:sy n="33" d="100"/>
      </p:scale>
      <p:origin x="0" y="-1866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39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EF0B8-DD8A-4BB2-9A4F-583C5FCF7F08}" type="datetimeFigureOut">
              <a:rPr lang="en-US" smtClean="0"/>
              <a:t>4/14/23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3EB63-D61E-465E-A20E-DAC9A4EAC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23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1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6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0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0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00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92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1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19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22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2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3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3EB63-D61E-465E-A20E-DAC9A4EAC7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9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8D5CB0-F400-4565-9EB4-A2364CD19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b="26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animal, ray, fish, dark&#10;&#10;Description automatically generated">
            <a:extLst>
              <a:ext uri="{FF2B5EF4-FFF2-40B4-BE49-F238E27FC236}">
                <a16:creationId xmlns:a16="http://schemas.microsoft.com/office/drawing/2014/main" id="{F3F6E1FD-A42D-4745-A757-D5DDF1941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0709" r="3996" b="41769"/>
          <a:stretch/>
        </p:blipFill>
        <p:spPr>
          <a:xfrm>
            <a:off x="0" y="3849553"/>
            <a:ext cx="12192000" cy="3008448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ADDCFE8-AEB7-4856-AEF7-5A172A79AE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17" y="1876927"/>
            <a:ext cx="4933964" cy="2326762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2F27901-6283-45C2-8430-CE6D3539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103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2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45A43011-3200-4A6D-8B51-4B12D3BF3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4" t="851" r="-13596" b="26267"/>
          <a:stretch/>
        </p:blipFill>
        <p:spPr>
          <a:xfrm>
            <a:off x="-552898" y="0"/>
            <a:ext cx="14555976" cy="8885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5A9CB4"/>
                </a:solidFill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4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1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venir Medium" panose="020006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venir Medium" panose="02000603020000020003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9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7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venir Medium" panose="02000603020000020003" pitchFamily="2" charset="0"/>
              </a:defRPr>
            </a:lvl1pPr>
            <a:lvl2pPr>
              <a:defRPr sz="2800">
                <a:latin typeface="Avenir Medium" panose="02000603020000020003" pitchFamily="2" charset="0"/>
              </a:defRPr>
            </a:lvl2pPr>
            <a:lvl3pPr>
              <a:defRPr sz="2400">
                <a:latin typeface="Avenir Medium" panose="02000603020000020003" pitchFamily="2" charset="0"/>
              </a:defRPr>
            </a:lvl3pPr>
            <a:lvl4pPr>
              <a:defRPr sz="2000">
                <a:latin typeface="Avenir Medium" panose="02000603020000020003" pitchFamily="2" charset="0"/>
              </a:defRPr>
            </a:lvl4pPr>
            <a:lvl5pPr>
              <a:defRPr sz="2000">
                <a:latin typeface="Avenir Medium" panose="02000603020000020003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 Medium" panose="020006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9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Avenir Medium" panose="02000603020000020003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46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8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8D5CB0-F400-4565-9EB4-A2364CD19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b="2626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animal, ray, fish, dark&#10;&#10;Description automatically generated">
            <a:extLst>
              <a:ext uri="{FF2B5EF4-FFF2-40B4-BE49-F238E27FC236}">
                <a16:creationId xmlns:a16="http://schemas.microsoft.com/office/drawing/2014/main" id="{F3F6E1FD-A42D-4745-A757-D5DDF1941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0709" r="3996" b="41769"/>
          <a:stretch/>
        </p:blipFill>
        <p:spPr>
          <a:xfrm>
            <a:off x="0" y="3849553"/>
            <a:ext cx="12192000" cy="3008448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ADDCFE8-AEB7-4856-AEF7-5A172A79AE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1" y="758155"/>
            <a:ext cx="3432055" cy="1618491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E1DA241-1EAA-4F97-96A9-283FEB1B43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315453" y="3055583"/>
            <a:ext cx="9561094" cy="611408"/>
          </a:xfrm>
        </p:spPr>
        <p:txBody>
          <a:bodyPr anchor="b">
            <a:noAutofit/>
          </a:bodyPr>
          <a:lstStyle>
            <a:lvl1pPr marL="0" indent="0" algn="ctr">
              <a:buNone/>
              <a:defRPr sz="3600"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2F27901-6283-45C2-8430-CE6D3539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103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B2F4944-4D29-4067-AAA4-35D29049F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5453" y="3619854"/>
            <a:ext cx="9561094" cy="1822533"/>
          </a:xfrm>
        </p:spPr>
        <p:txBody>
          <a:bodyPr anchor="t">
            <a:noAutofit/>
          </a:bodyPr>
          <a:lstStyle>
            <a:lvl1pPr algn="ctr">
              <a:defRPr sz="8800">
                <a:solidFill>
                  <a:schemeClr val="bg1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04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8D5CB0-F400-4565-9EB4-A2364CD19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b="26267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animal, ray, fish, dark&#10;&#10;Description automatically generated">
            <a:extLst>
              <a:ext uri="{FF2B5EF4-FFF2-40B4-BE49-F238E27FC236}">
                <a16:creationId xmlns:a16="http://schemas.microsoft.com/office/drawing/2014/main" id="{F3F6E1FD-A42D-4745-A757-D5DDF1941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0709" r="3996" b="41769"/>
          <a:stretch/>
        </p:blipFill>
        <p:spPr>
          <a:xfrm>
            <a:off x="0" y="3849553"/>
            <a:ext cx="12192000" cy="3008448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ADDCFE8-AEB7-4856-AEF7-5A172A79AE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09" y="2619754"/>
            <a:ext cx="3432055" cy="1618491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E1DA241-1EAA-4F97-96A9-283FEB1B43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53000" y="2781685"/>
            <a:ext cx="6083491" cy="45352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2F27901-6283-45C2-8430-CE6D3539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103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B2F4944-4D29-4067-AAA4-35D29049F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8990" y="3235208"/>
            <a:ext cx="6938210" cy="1822533"/>
          </a:xfrm>
        </p:spPr>
        <p:txBody>
          <a:bodyPr anchor="t">
            <a:noAutofit/>
          </a:bodyPr>
          <a:lstStyle>
            <a:lvl1pPr algn="l">
              <a:defRPr sz="8800">
                <a:solidFill>
                  <a:schemeClr val="bg1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1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08D5CB0-F400-4565-9EB4-A2364CD19E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b="26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animal, ray, fish, dark&#10;&#10;Description automatically generated">
            <a:extLst>
              <a:ext uri="{FF2B5EF4-FFF2-40B4-BE49-F238E27FC236}">
                <a16:creationId xmlns:a16="http://schemas.microsoft.com/office/drawing/2014/main" id="{F3F6E1FD-A42D-4745-A757-D5DDF19416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0709" r="3996" b="41769"/>
          <a:stretch/>
        </p:blipFill>
        <p:spPr>
          <a:xfrm>
            <a:off x="0" y="3849553"/>
            <a:ext cx="12192000" cy="3008448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E1DA241-1EAA-4F97-96A9-283FEB1B436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1524000" y="2289677"/>
            <a:ext cx="9144000" cy="45352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2F27901-6283-45C2-8430-CE6D3539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1031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B2F4944-4D29-4067-AAA4-35D29049F6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9990" y="2743200"/>
            <a:ext cx="9144000" cy="1822533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9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E79C26A-4CF8-43CB-8A10-B0EC2437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b="26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animal, ray, fish, dark&#10;&#10;Description automatically generated">
            <a:extLst>
              <a:ext uri="{FF2B5EF4-FFF2-40B4-BE49-F238E27FC236}">
                <a16:creationId xmlns:a16="http://schemas.microsoft.com/office/drawing/2014/main" id="{E8A42F49-F87A-48C3-8652-100CC1C2FB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0710" r="3996" b="33026"/>
          <a:stretch/>
        </p:blipFill>
        <p:spPr>
          <a:xfrm>
            <a:off x="0" y="3296093"/>
            <a:ext cx="12192000" cy="35619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209897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408962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76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E79C26A-4CF8-43CB-8A10-B0EC2437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4" b="262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36965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bg1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8200" y="4316691"/>
            <a:ext cx="10515600" cy="602694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9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5DE9962-CDC7-4F65-B097-51074A590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728" r="2045" b="5659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5A9CB4"/>
                </a:solidFill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3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5DE9962-CDC7-4F65-B097-51074A590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728" r="2045" b="56595"/>
          <a:stretch/>
        </p:blipFill>
        <p:spPr>
          <a:xfrm flipH="1" flipV="1"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5A9CB4"/>
                </a:solidFill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5DE9962-CDC7-4F65-B097-51074A5908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 t="728" r="2045" b="47530"/>
          <a:stretch/>
        </p:blipFill>
        <p:spPr>
          <a:xfrm flipH="1">
            <a:off x="0" y="-552894"/>
            <a:ext cx="12192000" cy="8314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C8B"/>
                </a:solidFill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5A9CB4"/>
                </a:solidFill>
                <a:latin typeface="Avenir Medium" panose="02000603020000020003" pitchFamily="2" charset="0"/>
              </a:defRPr>
            </a:lvl1pPr>
            <a:lvl2pPr>
              <a:defRPr>
                <a:latin typeface="Avenir Medium" panose="02000603020000020003" pitchFamily="2" charset="0"/>
              </a:defRPr>
            </a:lvl2pPr>
            <a:lvl3pPr>
              <a:defRPr>
                <a:latin typeface="Avenir Medium" panose="02000603020000020003" pitchFamily="2" charset="0"/>
              </a:defRPr>
            </a:lvl3pPr>
            <a:lvl4pPr>
              <a:defRPr>
                <a:latin typeface="Avenir Medium" panose="02000603020000020003" pitchFamily="2" charset="0"/>
              </a:defRPr>
            </a:lvl4pPr>
            <a:lvl5pPr>
              <a:defRPr>
                <a:latin typeface="Avenir Medium" panose="020006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44C6-AA0E-40DD-8500-17A5DB5D6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Medium" panose="02000603020000020003" pitchFamily="2" charset="0"/>
              </a:defRPr>
            </a:lvl1pPr>
          </a:lstStyle>
          <a:p>
            <a:r>
              <a:rPr lang="en-US" dirty="0"/>
              <a:t>WWW.STACOENERGY.COM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Medium" panose="02000603020000020003" pitchFamily="2" charset="0"/>
              </a:defRPr>
            </a:lvl1pPr>
          </a:lstStyle>
          <a:p>
            <a:fld id="{E8C944C6-AA0E-40DD-8500-17A5DB5D65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8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0" r:id="rId4"/>
    <p:sldLayoutId id="2147483651" r:id="rId5"/>
    <p:sldLayoutId id="2147483663" r:id="rId6"/>
    <p:sldLayoutId id="2147483650" r:id="rId7"/>
    <p:sldLayoutId id="2147483664" r:id="rId8"/>
    <p:sldLayoutId id="2147483665" r:id="rId9"/>
    <p:sldLayoutId id="2147483666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Demi Bold" panose="020B07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Medium" panose="020006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Medium" panose="020006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Medium" panose="020006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Medium" panose="020006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Medium" panose="020006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ctualaudio.com/post/lif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actualaudio.com/post/lif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s://factualaudio.com/post/lif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ricaleasy.com/2015/11/understanding-power-factor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factualaudio.com/post/life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www.electricaleasy.com/2015/11/understanding-power-factor.html" TargetMode="External"/><Relationship Id="rId7" Type="http://schemas.openxmlformats.org/officeDocument/2006/relationships/hyperlink" Target="https://www.scirp.org/journal/PaperInformation.aspx?PaperID=69782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hyperlink" Target="http://math.stackexchange.com/questions/1484403/what-is-the-function-for-a-fractal-sine-wave" TargetMode="External"/><Relationship Id="rId5" Type="http://schemas.openxmlformats.org/officeDocument/2006/relationships/hyperlink" Target="https://www.hindawi.com/journals/mpe/2014/501781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hindawi.com/journals/mpe/2014/501781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ctualaudio.com/post/life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hindawi.com/journals/mpe/2014/501781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s://www.electricaleasy.com/2015/11/understanding-power-factor.html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8D30-7FD1-9A0E-00FE-943214C77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5122"/>
            <a:ext cx="10515600" cy="285273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Power Quality and Its Effect on Energy and Equipment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5061A-B3CE-6B21-4661-71E1A361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4832572"/>
            <a:ext cx="10515600" cy="1500187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Bryce Krulic</a:t>
            </a:r>
          </a:p>
        </p:txBody>
      </p:sp>
    </p:spTree>
    <p:extLst>
      <p:ext uri="{BB962C8B-B14F-4D97-AF65-F5344CB8AC3E}">
        <p14:creationId xmlns:p14="http://schemas.microsoft.com/office/powerpoint/2010/main" val="639049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0"/>
            <a:ext cx="10941050" cy="1325563"/>
          </a:xfrm>
        </p:spPr>
        <p:txBody>
          <a:bodyPr/>
          <a:lstStyle/>
          <a:p>
            <a:r>
              <a:rPr lang="en-US" dirty="0"/>
              <a:t>What are the symptoms of Low Power Factor?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267E1-E8CA-EFA7-7C1D-D9F7374C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49" y="1152524"/>
            <a:ext cx="10258425" cy="38274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Increase in utility bill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Utility bill penalties for low power factor or incentives to achieve higher power factor</a:t>
            </a:r>
          </a:p>
          <a:p>
            <a:pPr lvl="2"/>
            <a:r>
              <a:rPr lang="en-US" sz="1600" dirty="0"/>
              <a:t>At this time, Utilities and their cooperatives in GA and the Carolinas are not penalizing or incentivizing against low power factor, but this could change</a:t>
            </a:r>
          </a:p>
          <a:p>
            <a:pPr lvl="2"/>
            <a:r>
              <a:rPr lang="en-US" sz="1600" dirty="0"/>
              <a:t>However, FL, AL and Northeastern and Mid-western utilities are penalizing for low power factor</a:t>
            </a:r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2000" dirty="0"/>
              <a:t>Recall the power study that we might need for Harmonics?  Low power factor can be discovered there, as well.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E1521-430B-4B1F-4C63-5EBF232F0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197">
            <a:off x="4466056" y="4201446"/>
            <a:ext cx="1547808" cy="21904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9AAED6-5F9F-FA02-7A95-CDFC7A653E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5" t="1" r="42841" b="43031"/>
          <a:stretch/>
        </p:blipFill>
        <p:spPr>
          <a:xfrm rot="1484763">
            <a:off x="5096521" y="4565812"/>
            <a:ext cx="1998959" cy="185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0"/>
            <a:ext cx="10941050" cy="1325563"/>
          </a:xfrm>
        </p:spPr>
        <p:txBody>
          <a:bodyPr/>
          <a:lstStyle/>
          <a:p>
            <a:r>
              <a:rPr lang="en-US" dirty="0"/>
              <a:t>What are the solutions?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267E1-E8CA-EFA7-7C1D-D9F7374C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1313" y="1009650"/>
            <a:ext cx="6590942" cy="534352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In order to increase the power factor, and reduce reactive power, install switched capacitor banks</a:t>
            </a:r>
          </a:p>
          <a:p>
            <a:pPr marL="914400" lvl="2" indent="0">
              <a:buNone/>
            </a:pPr>
            <a:endParaRPr lang="en-US" sz="1600" dirty="0"/>
          </a:p>
          <a:p>
            <a:pPr lvl="1"/>
            <a:r>
              <a:rPr lang="en-US" sz="2000" dirty="0"/>
              <a:t>Depending on the utility, corrections from 0.8 pF to &gt; 0.9 pF can save 10’s of $1000/YR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ROI example would be $40K investment in capacitor banks yielding a 6-to-18-month payoff; monthly savings of $8K, annual $96K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At this time, your electrical utility may not be looking at this, and they might be more focused on load shedding and peak power incentives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Take a look at power bills and talk to your electrical utility rep for awareness and solutions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EE868A-B422-30CE-FBB3-97CECE0E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1762640"/>
            <a:ext cx="4581525" cy="350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213BE-5D2C-78E0-3DD1-B104BD76E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312" y="1690542"/>
            <a:ext cx="2700477" cy="282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83" y="266304"/>
            <a:ext cx="10515600" cy="1325563"/>
          </a:xfrm>
        </p:spPr>
        <p:txBody>
          <a:bodyPr/>
          <a:lstStyle/>
          <a:p>
            <a:r>
              <a:rPr lang="en-US" dirty="0"/>
              <a:t>So how about Power Interruptions and Outages?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B0CCA4-44A4-087F-4156-CF0358DDEFF0}"/>
              </a:ext>
            </a:extLst>
          </p:cNvPr>
          <p:cNvGrpSpPr/>
          <p:nvPr/>
        </p:nvGrpSpPr>
        <p:grpSpPr>
          <a:xfrm>
            <a:off x="3141761" y="1495425"/>
            <a:ext cx="5802214" cy="1685925"/>
            <a:chOff x="1589186" y="1974056"/>
            <a:chExt cx="5354539" cy="1454944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E9F3CAF9-F705-27E4-6A4B-ED812E606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589186" y="1976437"/>
              <a:ext cx="1014342" cy="1452563"/>
            </a:xfrm>
            <a:prstGeom prst="rect">
              <a:avLst/>
            </a:prstGeom>
          </p:spPr>
        </p:pic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45664DCF-7FA6-F87C-C375-BD71AE748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2571734" y="1976437"/>
              <a:ext cx="1014342" cy="1452563"/>
            </a:xfrm>
            <a:prstGeom prst="rect">
              <a:avLst/>
            </a:prstGeom>
          </p:spPr>
        </p:pic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CCC9FE82-AB9D-4E24-F080-CF874536A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5019542" y="1974056"/>
              <a:ext cx="1014342" cy="1452563"/>
            </a:xfrm>
            <a:prstGeom prst="rect">
              <a:avLst/>
            </a:prstGeom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E9B80D2A-57F7-1AD2-9225-B6C684360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5929383" y="1974056"/>
              <a:ext cx="1014342" cy="145256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F8DF53-602A-A0A0-1D67-A7E4A2E49E0A}"/>
                </a:ext>
              </a:extLst>
            </p:cNvPr>
            <p:cNvSpPr/>
            <p:nvPr/>
          </p:nvSpPr>
          <p:spPr>
            <a:xfrm>
              <a:off x="3488363" y="1976437"/>
              <a:ext cx="1531179" cy="145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C753DB-9AA5-62EB-D3B0-75601609E7E3}"/>
                </a:ext>
              </a:extLst>
            </p:cNvPr>
            <p:cNvCxnSpPr>
              <a:cxnSpLocks/>
            </p:cNvCxnSpPr>
            <p:nvPr/>
          </p:nvCxnSpPr>
          <p:spPr>
            <a:xfrm>
              <a:off x="3488363" y="2076450"/>
              <a:ext cx="15311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764569-FFEC-6EA6-26F9-2450A2947D52}"/>
                </a:ext>
              </a:extLst>
            </p:cNvPr>
            <p:cNvCxnSpPr>
              <a:cxnSpLocks/>
            </p:cNvCxnSpPr>
            <p:nvPr/>
          </p:nvCxnSpPr>
          <p:spPr>
            <a:xfrm>
              <a:off x="3488363" y="2581275"/>
              <a:ext cx="15311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EFB4D9-612C-26DE-3325-356807FF66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8363" y="3086100"/>
              <a:ext cx="15311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15B5FB-6737-69CD-7B2C-A38C47E9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4" y="3288506"/>
            <a:ext cx="11340672" cy="333374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Voltage sags caused by startup of other heavy equipment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Breakers inadvertently tripping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Poor connections to terminal blocks, bus plugs, and terminal lugs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Indirectly by conditions already discussed; </a:t>
            </a:r>
            <a:r>
              <a:rPr lang="en-US" sz="2000"/>
              <a:t>chain reaction of power events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Utility outages</a:t>
            </a:r>
          </a:p>
          <a:p>
            <a:pPr marL="457200" lvl="1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44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83" y="91200"/>
            <a:ext cx="10515600" cy="1325563"/>
          </a:xfrm>
        </p:spPr>
        <p:txBody>
          <a:bodyPr/>
          <a:lstStyle/>
          <a:p>
            <a:r>
              <a:rPr lang="en-US" dirty="0"/>
              <a:t>What are the costs of interruptions?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B0CCA4-44A4-087F-4156-CF0358DDEFF0}"/>
              </a:ext>
            </a:extLst>
          </p:cNvPr>
          <p:cNvGrpSpPr/>
          <p:nvPr/>
        </p:nvGrpSpPr>
        <p:grpSpPr>
          <a:xfrm>
            <a:off x="3141761" y="1495425"/>
            <a:ext cx="5802214" cy="1685925"/>
            <a:chOff x="1589186" y="1974056"/>
            <a:chExt cx="5354539" cy="1454944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E9F3CAF9-F705-27E4-6A4B-ED812E606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589186" y="1976437"/>
              <a:ext cx="1014342" cy="1452563"/>
            </a:xfrm>
            <a:prstGeom prst="rect">
              <a:avLst/>
            </a:prstGeom>
          </p:spPr>
        </p:pic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45664DCF-7FA6-F87C-C375-BD71AE748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2571734" y="1976437"/>
              <a:ext cx="1014342" cy="1452563"/>
            </a:xfrm>
            <a:prstGeom prst="rect">
              <a:avLst/>
            </a:prstGeom>
          </p:spPr>
        </p:pic>
        <p:pic>
          <p:nvPicPr>
            <p:cNvPr id="10" name="Picture 9" descr="Chart, line chart&#10;&#10;Description automatically generated">
              <a:extLst>
                <a:ext uri="{FF2B5EF4-FFF2-40B4-BE49-F238E27FC236}">
                  <a16:creationId xmlns:a16="http://schemas.microsoft.com/office/drawing/2014/main" id="{CCC9FE82-AB9D-4E24-F080-CF874536A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5019542" y="1974056"/>
              <a:ext cx="1014342" cy="1452563"/>
            </a:xfrm>
            <a:prstGeom prst="rect">
              <a:avLst/>
            </a:prstGeom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E9B80D2A-57F7-1AD2-9225-B6C684360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5929383" y="1974056"/>
              <a:ext cx="1014342" cy="1452563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F8DF53-602A-A0A0-1D67-A7E4A2E49E0A}"/>
                </a:ext>
              </a:extLst>
            </p:cNvPr>
            <p:cNvSpPr/>
            <p:nvPr/>
          </p:nvSpPr>
          <p:spPr>
            <a:xfrm>
              <a:off x="3488363" y="1976437"/>
              <a:ext cx="1531179" cy="145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3C753DB-9AA5-62EB-D3B0-75601609E7E3}"/>
                </a:ext>
              </a:extLst>
            </p:cNvPr>
            <p:cNvCxnSpPr>
              <a:cxnSpLocks/>
            </p:cNvCxnSpPr>
            <p:nvPr/>
          </p:nvCxnSpPr>
          <p:spPr>
            <a:xfrm>
              <a:off x="3488363" y="2076450"/>
              <a:ext cx="15311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F764569-FFEC-6EA6-26F9-2450A2947D52}"/>
                </a:ext>
              </a:extLst>
            </p:cNvPr>
            <p:cNvCxnSpPr>
              <a:cxnSpLocks/>
            </p:cNvCxnSpPr>
            <p:nvPr/>
          </p:nvCxnSpPr>
          <p:spPr>
            <a:xfrm>
              <a:off x="3488363" y="2581275"/>
              <a:ext cx="15311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6EFB4D9-612C-26DE-3325-356807FF66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8363" y="3086100"/>
              <a:ext cx="153117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15B5FB-6737-69CD-7B2C-A38C47E9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4" y="3288506"/>
            <a:ext cx="11340672" cy="33337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Equipment downtime; be aware that equipment is not ‘down’ for just the brief 2 or 3 seconds of the outage</a:t>
            </a:r>
          </a:p>
          <a:p>
            <a:pPr lvl="2"/>
            <a:r>
              <a:rPr lang="en-US" sz="1900" dirty="0"/>
              <a:t>PLC’s (Programmable Logic Controllers) and servers will need time to boot back up, could take several minutes to hours</a:t>
            </a:r>
          </a:p>
          <a:p>
            <a:pPr lvl="2"/>
            <a:r>
              <a:rPr lang="en-US" sz="1900" dirty="0"/>
              <a:t>Material in play may go to waste, as the process is unfinished and needs to be restarted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Safety—if it’s interrupted and not running, then lives could possibly be put in danger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Excess wear on heavy equipment and machinery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67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15B5FB-6737-69CD-7B2C-A38C47E9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4" y="3059906"/>
            <a:ext cx="11340672" cy="3333749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Find the source of the outage and address appropriately, potentially with a power study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If the outage is unforeseeable, i.e. intermittent breaker or utility outage, then the solution is a UPS system—Uninterruptible Power Supply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UPS = Bank of batteries that inverters their DC Power to AC Power.  The energy stored is considered “reserve” or “standby” which differentiates it from Grid/Solar/Peak Power energy storage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Can bridge the gap of transfer to and from a Generator / ATS for longer term auxiliary power for continued operations of the plant; UPS is typically a more localized solution (i.e. panel)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914400" lvl="2" indent="0">
              <a:buNone/>
            </a:pPr>
            <a:endParaRPr lang="en-US" sz="16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9B4FB5-2399-638D-DF48-2EF3EA5EEE7D}"/>
              </a:ext>
            </a:extLst>
          </p:cNvPr>
          <p:cNvGrpSpPr/>
          <p:nvPr/>
        </p:nvGrpSpPr>
        <p:grpSpPr>
          <a:xfrm>
            <a:off x="3141761" y="1339841"/>
            <a:ext cx="5108731" cy="1690900"/>
            <a:chOff x="3284194" y="3661064"/>
            <a:chExt cx="5108731" cy="16909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90550F0-B666-67B8-B529-6DB376040091}"/>
                </a:ext>
              </a:extLst>
            </p:cNvPr>
            <p:cNvSpPr/>
            <p:nvPr/>
          </p:nvSpPr>
          <p:spPr>
            <a:xfrm>
              <a:off x="5335837" y="3668798"/>
              <a:ext cx="1957940" cy="168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63178D-4CF3-F3B7-14A3-959B59B92A87}"/>
                </a:ext>
              </a:extLst>
            </p:cNvPr>
            <p:cNvCxnSpPr>
              <a:cxnSpLocks/>
            </p:cNvCxnSpPr>
            <p:nvPr/>
          </p:nvCxnSpPr>
          <p:spPr>
            <a:xfrm>
              <a:off x="5335837" y="3773012"/>
              <a:ext cx="195794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819CAA6-1BC5-538A-A984-BB274FB3DAFB}"/>
                </a:ext>
              </a:extLst>
            </p:cNvPr>
            <p:cNvCxnSpPr>
              <a:cxnSpLocks/>
            </p:cNvCxnSpPr>
            <p:nvPr/>
          </p:nvCxnSpPr>
          <p:spPr>
            <a:xfrm>
              <a:off x="5335837" y="4357981"/>
              <a:ext cx="195794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554E68-7310-EBBC-AE58-B39DA7AE8D6B}"/>
                </a:ext>
              </a:extLst>
            </p:cNvPr>
            <p:cNvCxnSpPr>
              <a:cxnSpLocks/>
            </p:cNvCxnSpPr>
            <p:nvPr/>
          </p:nvCxnSpPr>
          <p:spPr>
            <a:xfrm>
              <a:off x="5335837" y="4952475"/>
              <a:ext cx="195794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6" name="Picture 35" descr="Chart, line chart&#10;&#10;Description automatically generated">
              <a:extLst>
                <a:ext uri="{FF2B5EF4-FFF2-40B4-BE49-F238E27FC236}">
                  <a16:creationId xmlns:a16="http://schemas.microsoft.com/office/drawing/2014/main" id="{8D408C76-2F64-0216-0B68-B1AD00F74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284194" y="3668798"/>
              <a:ext cx="1099148" cy="1683166"/>
            </a:xfrm>
            <a:prstGeom prst="rect">
              <a:avLst/>
            </a:prstGeom>
          </p:spPr>
        </p:pic>
        <p:pic>
          <p:nvPicPr>
            <p:cNvPr id="37" name="Picture 36" descr="Chart, line chart&#10;&#10;Description automatically generated">
              <a:extLst>
                <a:ext uri="{FF2B5EF4-FFF2-40B4-BE49-F238E27FC236}">
                  <a16:creationId xmlns:a16="http://schemas.microsoft.com/office/drawing/2014/main" id="{5CCE5CF2-8B32-9EF4-DA52-28C898CBA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4348890" y="3668798"/>
              <a:ext cx="1099148" cy="1683166"/>
            </a:xfrm>
            <a:prstGeom prst="rect">
              <a:avLst/>
            </a:prstGeom>
          </p:spPr>
        </p:pic>
        <p:pic>
          <p:nvPicPr>
            <p:cNvPr id="38" name="Picture 37" descr="Chart, line chart&#10;&#10;Description automatically generated">
              <a:extLst>
                <a:ext uri="{FF2B5EF4-FFF2-40B4-BE49-F238E27FC236}">
                  <a16:creationId xmlns:a16="http://schemas.microsoft.com/office/drawing/2014/main" id="{CD2186AC-71F1-7230-34BB-CB8A0145A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7293777" y="3661064"/>
              <a:ext cx="1099148" cy="168316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96BE58C-2361-78EC-21E6-EE6168E622A7}"/>
              </a:ext>
            </a:extLst>
          </p:cNvPr>
          <p:cNvGrpSpPr/>
          <p:nvPr/>
        </p:nvGrpSpPr>
        <p:grpSpPr>
          <a:xfrm>
            <a:off x="3129863" y="1332107"/>
            <a:ext cx="5108731" cy="1690900"/>
            <a:chOff x="3141761" y="1347575"/>
            <a:chExt cx="5108731" cy="1690900"/>
          </a:xfrm>
        </p:grpSpPr>
        <p:pic>
          <p:nvPicPr>
            <p:cNvPr id="7" name="Picture 6" descr="Chart, line chart&#10;&#10;Description automatically generated">
              <a:extLst>
                <a:ext uri="{FF2B5EF4-FFF2-40B4-BE49-F238E27FC236}">
                  <a16:creationId xmlns:a16="http://schemas.microsoft.com/office/drawing/2014/main" id="{E9F3CAF9-F705-27E4-6A4B-ED812E606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3141761" y="1355309"/>
              <a:ext cx="1099148" cy="1683166"/>
            </a:xfrm>
            <a:prstGeom prst="rect">
              <a:avLst/>
            </a:prstGeom>
          </p:spPr>
        </p:pic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45664DCF-7FA6-F87C-C375-BD71AE748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4206457" y="1355309"/>
              <a:ext cx="1099148" cy="1683166"/>
            </a:xfrm>
            <a:prstGeom prst="rect">
              <a:avLst/>
            </a:prstGeom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E9B80D2A-57F7-1AD2-9225-B6C684360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7687" r="-7687"/>
            <a:stretch/>
          </p:blipFill>
          <p:spPr>
            <a:xfrm>
              <a:off x="7151344" y="1347575"/>
              <a:ext cx="1099148" cy="1683166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6B0A79-BBFD-7DD3-5231-D814566CC712}"/>
                </a:ext>
              </a:extLst>
            </p:cNvPr>
            <p:cNvGrpSpPr/>
            <p:nvPr/>
          </p:nvGrpSpPr>
          <p:grpSpPr>
            <a:xfrm>
              <a:off x="5179526" y="1352550"/>
              <a:ext cx="2085057" cy="1683166"/>
              <a:chOff x="9022762" y="3836982"/>
              <a:chExt cx="2085057" cy="1683166"/>
            </a:xfrm>
          </p:grpSpPr>
          <p:pic>
            <p:nvPicPr>
              <p:cNvPr id="25" name="Picture 24" descr="Chart, line chart&#10;&#10;Description automatically generated">
                <a:extLst>
                  <a:ext uri="{FF2B5EF4-FFF2-40B4-BE49-F238E27FC236}">
                    <a16:creationId xmlns:a16="http://schemas.microsoft.com/office/drawing/2014/main" id="{E9108A98-ED99-76C7-4FAB-5E1013B120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l="7687" r="-7687"/>
              <a:stretch/>
            </p:blipFill>
            <p:spPr>
              <a:xfrm>
                <a:off x="9022762" y="3836982"/>
                <a:ext cx="1099148" cy="1683166"/>
              </a:xfrm>
              <a:prstGeom prst="rect">
                <a:avLst/>
              </a:prstGeom>
            </p:spPr>
          </p:pic>
          <p:pic>
            <p:nvPicPr>
              <p:cNvPr id="26" name="Picture 25" descr="Chart, line chart&#10;&#10;Description automatically generated">
                <a:extLst>
                  <a:ext uri="{FF2B5EF4-FFF2-40B4-BE49-F238E27FC236}">
                    <a16:creationId xmlns:a16="http://schemas.microsoft.com/office/drawing/2014/main" id="{C2F4E538-C998-C72D-43F0-493D1BE77E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4"/>
                  </a:ext>
                </a:extLst>
              </a:blip>
              <a:srcRect l="7687" r="-7687"/>
              <a:stretch/>
            </p:blipFill>
            <p:spPr>
              <a:xfrm>
                <a:off x="10008671" y="3836982"/>
                <a:ext cx="1099148" cy="1683166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3" y="75804"/>
            <a:ext cx="10515600" cy="1325563"/>
          </a:xfrm>
        </p:spPr>
        <p:txBody>
          <a:bodyPr/>
          <a:lstStyle/>
          <a:p>
            <a:r>
              <a:rPr lang="en-US" dirty="0"/>
              <a:t>Solutions for interruptions?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AFF71-B195-09AD-F5A3-FA8BAC050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61" y="1247775"/>
            <a:ext cx="695422" cy="1952898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62242B5D-ACCC-E7EB-F311-73782C89A167}"/>
              </a:ext>
            </a:extLst>
          </p:cNvPr>
          <p:cNvSpPr/>
          <p:nvPr/>
        </p:nvSpPr>
        <p:spPr>
          <a:xfrm>
            <a:off x="2400300" y="1740696"/>
            <a:ext cx="556214" cy="458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0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515B5FB-6737-69CD-7B2C-A38C47E9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4" y="1401367"/>
            <a:ext cx="11340672" cy="4627958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When equipment is overheating and/or not operating properly and all other system attributes are running under specification, ask your electricians if a power study is warranted.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Check your power utility bills for plants outside of GA, SC, and NC.  See if there is a penalty for low power factor or an incentive to get higher power factor.  Rarely, the bill may obscure this, so consult your power utility rep just in case.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If equipment is shutting down or you’re having unforeseen outages; operations cannot be interrupted by electronic rebooting from power up, consider utilizing UPS systems to cover the interruption gaps.  UPS’s work great in tandem with generators.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sz="24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83" y="75804"/>
            <a:ext cx="10515600" cy="1325563"/>
          </a:xfrm>
        </p:spPr>
        <p:txBody>
          <a:bodyPr/>
          <a:lstStyle/>
          <a:p>
            <a:r>
              <a:rPr lang="en-US" dirty="0"/>
              <a:t>Key take aways</a:t>
            </a:r>
          </a:p>
        </p:txBody>
      </p:sp>
    </p:spTree>
    <p:extLst>
      <p:ext uri="{BB962C8B-B14F-4D97-AF65-F5344CB8AC3E}">
        <p14:creationId xmlns:p14="http://schemas.microsoft.com/office/powerpoint/2010/main" val="1640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045886-C21B-40D6-B088-61FE2324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515" y="2124075"/>
            <a:ext cx="9144000" cy="1822533"/>
          </a:xfrm>
        </p:spPr>
        <p:txBody>
          <a:bodyPr>
            <a:normAutofit/>
          </a:bodyPr>
          <a:lstStyle/>
          <a:p>
            <a:r>
              <a:rPr lang="en-US" sz="11500" spc="3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9515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9015F3B1-A886-1F38-E4B0-E1D292A17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97065" y="3765491"/>
            <a:ext cx="6062025" cy="2709726"/>
          </a:xfrm>
          <a:prstGeom prst="rect">
            <a:avLst/>
          </a:prstGeom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89B9F46-D4E7-78EB-492D-FEE4A64FF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738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The ability for an AC Power source and distribution network to maintain proper Voltage, wave form, frequency, and Power Factor per specifications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Sounds complicated?  All we’re trying to do is make this look good: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And keep Current in line with Voltage: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59226-C2A0-9870-FAFA-8BD3F1B85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62" y="118384"/>
            <a:ext cx="10515600" cy="1325563"/>
          </a:xfrm>
        </p:spPr>
        <p:txBody>
          <a:bodyPr/>
          <a:lstStyle/>
          <a:p>
            <a:r>
              <a:rPr lang="en-US" dirty="0"/>
              <a:t>What is Power Quality?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628B6F-957B-4976-CF6D-45E15F056360}"/>
              </a:ext>
            </a:extLst>
          </p:cNvPr>
          <p:cNvGrpSpPr/>
          <p:nvPr/>
        </p:nvGrpSpPr>
        <p:grpSpPr>
          <a:xfrm>
            <a:off x="2762660" y="3765491"/>
            <a:ext cx="7306257" cy="2635654"/>
            <a:chOff x="6829424" y="3715494"/>
            <a:chExt cx="5831681" cy="2094756"/>
          </a:xfrm>
        </p:grpSpPr>
        <p:pic>
          <p:nvPicPr>
            <p:cNvPr id="8" name="Picture 7" descr="Chart, line chart&#10;&#10;Description automatically generated">
              <a:extLst>
                <a:ext uri="{FF2B5EF4-FFF2-40B4-BE49-F238E27FC236}">
                  <a16:creationId xmlns:a16="http://schemas.microsoft.com/office/drawing/2014/main" id="{627C95F0-872B-5D72-4D69-4AB4E9714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829424" y="3715494"/>
              <a:ext cx="5362575" cy="20947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F41845-3C44-97F1-90C1-AF875A54E8DE}"/>
                </a:ext>
              </a:extLst>
            </p:cNvPr>
            <p:cNvSpPr txBox="1"/>
            <p:nvPr/>
          </p:nvSpPr>
          <p:spPr>
            <a:xfrm>
              <a:off x="11722892" y="5579418"/>
              <a:ext cx="93821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6" tooltip="https://creativecommons.org/licenses/by/3.0/"/>
                </a:rPr>
                <a:t>CC BY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59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5B2F676F-3C6C-127A-AD20-8F0F6DBDE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4947" y="1804775"/>
            <a:ext cx="8928739" cy="3991146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C8B49C30-AD62-8D6E-7710-33915B07E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251904" y="3401486"/>
            <a:ext cx="7349885" cy="28787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01BA061-B679-6949-9A90-7796C0B91C77}"/>
              </a:ext>
            </a:extLst>
          </p:cNvPr>
          <p:cNvGrpSpPr/>
          <p:nvPr/>
        </p:nvGrpSpPr>
        <p:grpSpPr>
          <a:xfrm>
            <a:off x="652570" y="1554163"/>
            <a:ext cx="7349885" cy="3483902"/>
            <a:chOff x="1794862" y="1404655"/>
            <a:chExt cx="8602275" cy="4077544"/>
          </a:xfrm>
        </p:grpSpPr>
        <p:pic>
          <p:nvPicPr>
            <p:cNvPr id="16" name="Picture 15" descr="A screenshot of a computer&#10;&#10;Description automatically generated with medium confidence">
              <a:extLst>
                <a:ext uri="{FF2B5EF4-FFF2-40B4-BE49-F238E27FC236}">
                  <a16:creationId xmlns:a16="http://schemas.microsoft.com/office/drawing/2014/main" id="{905F88BC-8B97-8C01-1546-119B7E74E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794862" y="1404655"/>
              <a:ext cx="8602275" cy="40486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C9BBCD-E60C-5050-843A-2081DF1D81A3}"/>
                </a:ext>
              </a:extLst>
            </p:cNvPr>
            <p:cNvSpPr txBox="1"/>
            <p:nvPr/>
          </p:nvSpPr>
          <p:spPr>
            <a:xfrm>
              <a:off x="7736568" y="5251367"/>
              <a:ext cx="6359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8" tooltip="https://creativecommons.org/licenses/by/3.0/"/>
                </a:rPr>
                <a:t>CC BY</a:t>
              </a:r>
              <a:endParaRPr lang="en-US" sz="900" dirty="0"/>
            </a:p>
          </p:txBody>
        </p:sp>
      </p:grpSp>
      <p:pic>
        <p:nvPicPr>
          <p:cNvPr id="19" name="Picture 18" descr="Chart, line chart&#10;&#10;Description automatically generated">
            <a:extLst>
              <a:ext uri="{FF2B5EF4-FFF2-40B4-BE49-F238E27FC236}">
                <a16:creationId xmlns:a16="http://schemas.microsoft.com/office/drawing/2014/main" id="{DD41DCE3-B10D-7266-C15A-999F447432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62990" y="1839660"/>
            <a:ext cx="8772655" cy="39213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2169B9-DD6A-A444-13AC-E807D74D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31" y="119103"/>
            <a:ext cx="10515600" cy="1325563"/>
          </a:xfrm>
        </p:spPr>
        <p:txBody>
          <a:bodyPr/>
          <a:lstStyle/>
          <a:p>
            <a:r>
              <a:rPr lang="en-US" dirty="0"/>
              <a:t>Examples of Poor Power Quality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53F423-BD18-883D-BEFC-CE647813D642}"/>
              </a:ext>
            </a:extLst>
          </p:cNvPr>
          <p:cNvGrpSpPr/>
          <p:nvPr/>
        </p:nvGrpSpPr>
        <p:grpSpPr>
          <a:xfrm>
            <a:off x="6266949" y="1529510"/>
            <a:ext cx="5200908" cy="3436204"/>
            <a:chOff x="5655778" y="2487166"/>
            <a:chExt cx="5200908" cy="3436204"/>
          </a:xfrm>
        </p:grpSpPr>
        <p:pic>
          <p:nvPicPr>
            <p:cNvPr id="13" name="Picture 12" descr="Chart, histogram&#10;&#10;Description automatically generated">
              <a:extLst>
                <a:ext uri="{FF2B5EF4-FFF2-40B4-BE49-F238E27FC236}">
                  <a16:creationId xmlns:a16="http://schemas.microsoft.com/office/drawing/2014/main" id="{91F3C9C9-0105-B8C8-2D1F-3F0064B1D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5655778" y="2487166"/>
              <a:ext cx="5083277" cy="332078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B9EA08-3B91-7911-4A87-7FCAD3F21C4E}"/>
                </a:ext>
              </a:extLst>
            </p:cNvPr>
            <p:cNvSpPr txBox="1"/>
            <p:nvPr/>
          </p:nvSpPr>
          <p:spPr>
            <a:xfrm>
              <a:off x="10197234" y="5692538"/>
              <a:ext cx="6594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12" tooltip="https://creativecommons.org/licenses/by-sa/3.0/"/>
                </a:rPr>
                <a:t>CC BY-SA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74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C5ED4D3-DF7E-4EDC-382C-AD2F7679C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53" y="18255"/>
            <a:ext cx="10515600" cy="1325563"/>
          </a:xfrm>
        </p:spPr>
        <p:txBody>
          <a:bodyPr/>
          <a:lstStyle/>
          <a:p>
            <a:r>
              <a:rPr lang="en-US" dirty="0"/>
              <a:t>What is Impacted?</a:t>
            </a:r>
          </a:p>
        </p:txBody>
      </p:sp>
      <p:sp>
        <p:nvSpPr>
          <p:cNvPr id="9" name="Content Placeholder 23">
            <a:extLst>
              <a:ext uri="{FF2B5EF4-FFF2-40B4-BE49-F238E27FC236}">
                <a16:creationId xmlns:a16="http://schemas.microsoft.com/office/drawing/2014/main" id="{268611E3-5A5A-42EE-DF24-3DC5A5CD64A2}"/>
              </a:ext>
            </a:extLst>
          </p:cNvPr>
          <p:cNvSpPr txBox="1">
            <a:spLocks/>
          </p:cNvSpPr>
          <p:nvPr/>
        </p:nvSpPr>
        <p:spPr>
          <a:xfrm>
            <a:off x="682557" y="1343818"/>
            <a:ext cx="10515600" cy="5115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A9CB4"/>
                </a:solidFill>
                <a:latin typeface="Avenir Medium" panose="02000603020000020003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Medium" panose="02000603020000020003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Medium" panose="02000603020000020003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Medium" panose="02000603020000020003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Medium" panose="02000603020000020003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This is actually one of the largest concerns with renewable integration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As EV’s increase in popularity, back feed and reflected harmonics will be a major challenge to the grid, both on the utility side and customer metered side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Voltage sags, frequency shifts, and harmonics will need to be dealt with by the utilities, electrical distribution providers, and occasionally, the industrial sector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Utilities are going to seek greater efficiencies, and Power Factor is a low hanging fruit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According to the EPRI (Electrical Power Research Institute), large industrial facilities in North America lose $100B/Year due to PQ issues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Causes breakdown of equipment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PQ events can be silent killers; they can go undetected and contribute to equipment degradation</a:t>
            </a:r>
          </a:p>
          <a:p>
            <a:pPr lvl="1"/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When we don’t have that perfect voltage curve and equipment draws a non-sinusoidal current wave:</a:t>
            </a:r>
          </a:p>
          <a:p>
            <a:pPr lvl="2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Overheating</a:t>
            </a:r>
          </a:p>
          <a:p>
            <a:pPr lvl="2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Malfunction</a:t>
            </a:r>
          </a:p>
          <a:p>
            <a:pPr lvl="2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Pre-mature Aging</a:t>
            </a:r>
          </a:p>
          <a:p>
            <a:pPr lvl="2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Thermal Stress on network devices such as </a:t>
            </a:r>
            <a:r>
              <a:rPr lang="en-US" sz="1600" dirty="0" err="1">
                <a:solidFill>
                  <a:schemeClr val="accent5">
                    <a:lumMod val="75000"/>
                  </a:schemeClr>
                </a:solidFill>
              </a:rPr>
              <a:t>Xfmrs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 and Feeder Lines</a:t>
            </a:r>
          </a:p>
          <a:p>
            <a:pPr lvl="2"/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All of these lead to the loss of revenue, increased maintenance costs, and shorter equipment life</a:t>
            </a:r>
          </a:p>
        </p:txBody>
      </p:sp>
    </p:spTree>
    <p:extLst>
      <p:ext uri="{BB962C8B-B14F-4D97-AF65-F5344CB8AC3E}">
        <p14:creationId xmlns:p14="http://schemas.microsoft.com/office/powerpoint/2010/main" val="346160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87610"/>
            <a:ext cx="10515600" cy="1325563"/>
          </a:xfrm>
        </p:spPr>
        <p:txBody>
          <a:bodyPr/>
          <a:lstStyle/>
          <a:p>
            <a:r>
              <a:rPr lang="en-US" dirty="0"/>
              <a:t>Power Quality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9D0402-A5C8-F33E-ED03-EF31AB53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1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Key Focus Areas</a:t>
            </a:r>
          </a:p>
          <a:p>
            <a:endParaRPr lang="en-US" sz="3600" dirty="0"/>
          </a:p>
          <a:p>
            <a:pPr lvl="1"/>
            <a:r>
              <a:rPr lang="en-US" sz="3600" dirty="0"/>
              <a:t>Harmonics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Power Factor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Interruptions </a:t>
            </a:r>
          </a:p>
        </p:txBody>
      </p:sp>
    </p:spTree>
    <p:extLst>
      <p:ext uri="{BB962C8B-B14F-4D97-AF65-F5344CB8AC3E}">
        <p14:creationId xmlns:p14="http://schemas.microsoft.com/office/powerpoint/2010/main" val="181008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38977"/>
            <a:ext cx="10515600" cy="1325563"/>
          </a:xfrm>
        </p:spPr>
        <p:txBody>
          <a:bodyPr/>
          <a:lstStyle/>
          <a:p>
            <a:r>
              <a:rPr lang="en-US" dirty="0"/>
              <a:t>Harmonic Filtration and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62B65-7F80-FC1C-EBC0-285B1904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232" y="1627188"/>
            <a:ext cx="5511458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Harmonic events can happen for brief periods of time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They can be intermittent and caused by other equipment and/or wiring in the plant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Can lead to power loss for several cycles; users may think that utility is having an outage or surge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D75379-CC63-99CC-8771-D522D82BF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5" t="1" r="42841" b="43031"/>
          <a:stretch/>
        </p:blipFill>
        <p:spPr>
          <a:xfrm>
            <a:off x="622300" y="1412319"/>
            <a:ext cx="5632254" cy="523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5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68153"/>
            <a:ext cx="10515600" cy="1325563"/>
          </a:xfrm>
        </p:spPr>
        <p:txBody>
          <a:bodyPr/>
          <a:lstStyle/>
          <a:p>
            <a:r>
              <a:rPr lang="en-US" dirty="0"/>
              <a:t>Harmonic Filtration and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62B65-7F80-FC1C-EBC0-285B1904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232" y="1627188"/>
            <a:ext cx="5511458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Harmonics can be consistent due to current distortion and non-linear loads (which are typically electronics and LED lighting)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Can lead to overheating, premature aging, and shutdowns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Power utility company may start to notice before you do.  This waveform gets reflected back to its feed/source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26A92D-9755-3AB6-CFA4-0D6D919B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3798" y="2352675"/>
            <a:ext cx="583659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36249"/>
            <a:ext cx="10515600" cy="1325563"/>
          </a:xfrm>
        </p:spPr>
        <p:txBody>
          <a:bodyPr/>
          <a:lstStyle/>
          <a:p>
            <a:r>
              <a:rPr lang="en-US" dirty="0"/>
              <a:t>What are the solutions?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62B65-7F80-FC1C-EBC0-285B1904D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057" y="903288"/>
            <a:ext cx="5511458" cy="5783262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If these symptoms are seen, a power study should be commissioned by a local service.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Power graphs are often recorded over weeks and months.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Upon initial inspection after a few weeks, culprit equipment and scenarios can be prognosed to rule those sources in or out.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If culprits cannot be eliminated or reduced, then harmonic filters or fully automatic active filters will be recommended for installation.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For dedicated equipment needing low distortion, a power conditioner can be used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1F26A92D-9755-3AB6-CFA4-0D6D919B6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3798" y="2352675"/>
            <a:ext cx="5836596" cy="2286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8B86BF1-167C-8F57-09D8-7445E2738DDA}"/>
              </a:ext>
            </a:extLst>
          </p:cNvPr>
          <p:cNvGrpSpPr/>
          <p:nvPr/>
        </p:nvGrpSpPr>
        <p:grpSpPr>
          <a:xfrm>
            <a:off x="1389161" y="2658268"/>
            <a:ext cx="4706839" cy="1452563"/>
            <a:chOff x="1327249" y="4087411"/>
            <a:chExt cx="5117933" cy="1684740"/>
          </a:xfrm>
        </p:grpSpPr>
        <p:pic>
          <p:nvPicPr>
            <p:cNvPr id="6" name="Picture 5" descr="Chart, line chart&#10;&#10;Description automatically generated">
              <a:extLst>
                <a:ext uri="{FF2B5EF4-FFF2-40B4-BE49-F238E27FC236}">
                  <a16:creationId xmlns:a16="http://schemas.microsoft.com/office/drawing/2014/main" id="{3343A6EF-57C7-DA5A-F033-2337A9C10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327249" y="4087411"/>
              <a:ext cx="1102934" cy="1684740"/>
            </a:xfrm>
            <a:prstGeom prst="rect">
              <a:avLst/>
            </a:prstGeom>
          </p:spPr>
        </p:pic>
        <p:pic>
          <p:nvPicPr>
            <p:cNvPr id="9" name="Picture 8" descr="Chart, line chart&#10;&#10;Description automatically generated">
              <a:extLst>
                <a:ext uri="{FF2B5EF4-FFF2-40B4-BE49-F238E27FC236}">
                  <a16:creationId xmlns:a16="http://schemas.microsoft.com/office/drawing/2014/main" id="{F6BA9D45-A3FF-E2BD-6113-A15364CA7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687" r="-7687"/>
            <a:stretch/>
          </p:blipFill>
          <p:spPr>
            <a:xfrm>
              <a:off x="2395612" y="4087411"/>
              <a:ext cx="1102934" cy="1684740"/>
            </a:xfrm>
            <a:prstGeom prst="rect">
              <a:avLst/>
            </a:prstGeom>
          </p:spPr>
        </p:pic>
        <p:pic>
          <p:nvPicPr>
            <p:cNvPr id="12" name="Picture 11" descr="Chart, line chart&#10;&#10;Description automatically generated">
              <a:extLst>
                <a:ext uri="{FF2B5EF4-FFF2-40B4-BE49-F238E27FC236}">
                  <a16:creationId xmlns:a16="http://schemas.microsoft.com/office/drawing/2014/main" id="{9F1D7DA9-D2D4-A197-CF1E-394891A08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687" r="-7687"/>
            <a:stretch/>
          </p:blipFill>
          <p:spPr>
            <a:xfrm>
              <a:off x="3363634" y="4087411"/>
              <a:ext cx="1102934" cy="1684740"/>
            </a:xfrm>
            <a:prstGeom prst="rect">
              <a:avLst/>
            </a:prstGeom>
          </p:spPr>
        </p:pic>
        <p:pic>
          <p:nvPicPr>
            <p:cNvPr id="13" name="Picture 12" descr="Chart, line chart&#10;&#10;Description automatically generated">
              <a:extLst>
                <a:ext uri="{FF2B5EF4-FFF2-40B4-BE49-F238E27FC236}">
                  <a16:creationId xmlns:a16="http://schemas.microsoft.com/office/drawing/2014/main" id="{EEA39671-E1D3-61E4-8E87-89CD07EB3B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687" r="-7687"/>
            <a:stretch/>
          </p:blipFill>
          <p:spPr>
            <a:xfrm>
              <a:off x="4352941" y="4087411"/>
              <a:ext cx="1102934" cy="1684740"/>
            </a:xfrm>
            <a:prstGeom prst="rect">
              <a:avLst/>
            </a:prstGeom>
          </p:spPr>
        </p:pic>
        <p:pic>
          <p:nvPicPr>
            <p:cNvPr id="14" name="Picture 13" descr="Chart, line chart&#10;&#10;Description automatically generated">
              <a:extLst>
                <a:ext uri="{FF2B5EF4-FFF2-40B4-BE49-F238E27FC236}">
                  <a16:creationId xmlns:a16="http://schemas.microsoft.com/office/drawing/2014/main" id="{0F5116BD-0E81-D7E0-9EFD-91DDFDEFE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 l="7687" r="-7687"/>
            <a:stretch/>
          </p:blipFill>
          <p:spPr>
            <a:xfrm>
              <a:off x="5342248" y="4087411"/>
              <a:ext cx="1102934" cy="1684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76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59D3A-2F4F-E6D3-213A-314EC6A06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223" y="855444"/>
            <a:ext cx="4450664" cy="43585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37D22-8F32-C5E4-C53B-54FC3797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0"/>
            <a:ext cx="10515600" cy="1325563"/>
          </a:xfrm>
        </p:spPr>
        <p:txBody>
          <a:bodyPr/>
          <a:lstStyle/>
          <a:p>
            <a:r>
              <a:rPr lang="en-US" dirty="0"/>
              <a:t>Power Factor, what is it?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6A74F8D6-6854-58B3-FA12-803F289268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68" r="32707"/>
          <a:stretch/>
        </p:blipFill>
        <p:spPr>
          <a:xfrm>
            <a:off x="1341120" y="1176336"/>
            <a:ext cx="3749040" cy="2500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CE24DC-82C0-42A5-71AB-2BF64789CB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8050" y="1074471"/>
            <a:ext cx="4216401" cy="331364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BB267E1-E8CA-EFA7-7C1D-D9F7374C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3676649"/>
            <a:ext cx="10258425" cy="38274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PF = Real Power in (kW) / Apparent Power (kVA)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Power that is wasted is called Reactive Power or </a:t>
            </a:r>
            <a:r>
              <a:rPr lang="en-US" sz="1800" dirty="0" err="1"/>
              <a:t>kVAR</a:t>
            </a: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r>
              <a:rPr lang="en-US" sz="1800" dirty="0"/>
              <a:t>What causes this Reactive Power?</a:t>
            </a:r>
          </a:p>
          <a:p>
            <a:pPr lvl="2"/>
            <a:r>
              <a:rPr lang="en-US" sz="1400" dirty="0"/>
              <a:t>Large inductive Loads – Motors, think 10 to 500 HP motors running hydraulics, compressors, spinners, etc.</a:t>
            </a:r>
          </a:p>
          <a:p>
            <a:pPr lvl="2"/>
            <a:r>
              <a:rPr lang="en-US" sz="1400" dirty="0"/>
              <a:t>Unbalanced loads on 3-phases</a:t>
            </a:r>
          </a:p>
          <a:p>
            <a:pPr lvl="2"/>
            <a:r>
              <a:rPr lang="en-US" sz="1400" dirty="0"/>
              <a:t>Faulty or aging electric equipment</a:t>
            </a:r>
          </a:p>
          <a:p>
            <a:pPr lvl="2"/>
            <a:r>
              <a:rPr lang="en-US" sz="1400" dirty="0"/>
              <a:t>Incorrect Wiring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0E930-657E-AB0C-29E9-B789610B3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875" y="1203767"/>
            <a:ext cx="10626249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9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49482B1667F4190E82CE78DE884C2" ma:contentTypeVersion="13" ma:contentTypeDescription="Create a new document." ma:contentTypeScope="" ma:versionID="a69fb148d0f975a66b6358304d0f1ec7">
  <xsd:schema xmlns:xsd="http://www.w3.org/2001/XMLSchema" xmlns:xs="http://www.w3.org/2001/XMLSchema" xmlns:p="http://schemas.microsoft.com/office/2006/metadata/properties" xmlns:ns2="c6af1b52-02b9-4140-8c70-22884aeaaa83" xmlns:ns3="efebecfb-09a7-4683-9e66-6da66ec70b27" targetNamespace="http://schemas.microsoft.com/office/2006/metadata/properties" ma:root="true" ma:fieldsID="a0b2ca5816ba56c227ef345c0426c0b3" ns2:_="" ns3:_="">
    <xsd:import namespace="c6af1b52-02b9-4140-8c70-22884aeaaa83"/>
    <xsd:import namespace="efebecfb-09a7-4683-9e66-6da66ec70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f1b52-02b9-4140-8c70-22884aeaa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becfb-09a7-4683-9e66-6da66ec70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99D343-87C7-45BC-BF68-37AEC93B0A0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25ADA3-400E-447E-8D02-9C6F1C969D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FF56A-66AC-4697-B0A9-8D82FFEEC9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f1b52-02b9-4140-8c70-22884aeaaa83"/>
    <ds:schemaRef ds:uri="efebecfb-09a7-4683-9e66-6da66ec70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1134</Words>
  <Application>Microsoft Macintosh PowerPoint</Application>
  <PresentationFormat>Widescreen</PresentationFormat>
  <Paragraphs>164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Avenir Medium</vt:lpstr>
      <vt:lpstr>Avenir Next Demi Bold</vt:lpstr>
      <vt:lpstr>Calibri</vt:lpstr>
      <vt:lpstr>Wingdings</vt:lpstr>
      <vt:lpstr>Office Theme</vt:lpstr>
      <vt:lpstr>Power Quality and Its Effect on Energy and Equipment</vt:lpstr>
      <vt:lpstr>What is Power Quality?</vt:lpstr>
      <vt:lpstr>Examples of Poor Power Quality</vt:lpstr>
      <vt:lpstr>What is Impacted?</vt:lpstr>
      <vt:lpstr>Power Quality</vt:lpstr>
      <vt:lpstr>Harmonic Filtration and Mitigation</vt:lpstr>
      <vt:lpstr>Harmonic Filtration and Mitigation</vt:lpstr>
      <vt:lpstr>What are the solutions?</vt:lpstr>
      <vt:lpstr>Power Factor, what is it?</vt:lpstr>
      <vt:lpstr>What are the symptoms of Low Power Factor?</vt:lpstr>
      <vt:lpstr>What are the solutions?</vt:lpstr>
      <vt:lpstr>So how about Power Interruptions and Outages?</vt:lpstr>
      <vt:lpstr>What are the costs of interruptions?</vt:lpstr>
      <vt:lpstr>Solutions for interruptions?</vt:lpstr>
      <vt:lpstr>Key take aways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Libby Seder</dc:creator>
  <cp:lastModifiedBy>Sheree Turner</cp:lastModifiedBy>
  <cp:revision>15</cp:revision>
  <dcterms:created xsi:type="dcterms:W3CDTF">2020-07-09T10:26:15Z</dcterms:created>
  <dcterms:modified xsi:type="dcterms:W3CDTF">2023-04-14T23:41:27Z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0x01010055949482B1667F4190E82CE78DE884C2</vt:lpwstr>
  </property>
</Properties>
</file>